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webextensions/webextension1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sldIdLst>
    <p:sldId id="257" r:id="rId2"/>
    <p:sldId id="260" r:id="rId3"/>
    <p:sldId id="262" r:id="rId4"/>
    <p:sldId id="265" r:id="rId5"/>
    <p:sldId id="263" r:id="rId6"/>
    <p:sldId id="267" r:id="rId7"/>
    <p:sldId id="261" r:id="rId8"/>
    <p:sldId id="259" r:id="rId9"/>
    <p:sldId id="268" r:id="rId10"/>
    <p:sldId id="258" r:id="rId11"/>
    <p:sldId id="256" r:id="rId12"/>
    <p:sldId id="26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6AEBDFA-FF63-481A-98AB-E3054AEDEB9A}" v="21" dt="2022-09-17T12:58:48.9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3DBD662-45F4-4E87-B7F5-FF3E80EDD41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08560FE-6FE6-49C4-8D41-3B9FAA3F50BC}">
      <dgm:prSet/>
      <dgm:spPr/>
      <dgm:t>
        <a:bodyPr/>
        <a:lstStyle/>
        <a:p>
          <a:r>
            <a:rPr lang="en-IN"/>
            <a:t>Regain their market share in the luxury/business hotels category.</a:t>
          </a:r>
          <a:endParaRPr lang="en-US"/>
        </a:p>
      </dgm:t>
    </dgm:pt>
    <dgm:pt modelId="{E6EF590F-BEC2-407F-9125-A3ED723DE6D4}" type="parTrans" cxnId="{37D97FC4-7AED-44A6-B0F2-D57A1BE2936E}">
      <dgm:prSet/>
      <dgm:spPr/>
      <dgm:t>
        <a:bodyPr/>
        <a:lstStyle/>
        <a:p>
          <a:endParaRPr lang="en-US"/>
        </a:p>
      </dgm:t>
    </dgm:pt>
    <dgm:pt modelId="{E608A45E-A8EB-4909-A15D-3C3BBDED2B51}" type="sibTrans" cxnId="{37D97FC4-7AED-44A6-B0F2-D57A1BE2936E}">
      <dgm:prSet/>
      <dgm:spPr/>
      <dgm:t>
        <a:bodyPr/>
        <a:lstStyle/>
        <a:p>
          <a:endParaRPr lang="en-US"/>
        </a:p>
      </dgm:t>
    </dgm:pt>
    <dgm:pt modelId="{EAD579F8-37EB-4E57-9533-F345FC8BD46F}">
      <dgm:prSet/>
      <dgm:spPr/>
      <dgm:t>
        <a:bodyPr/>
        <a:lstStyle/>
        <a:p>
          <a:r>
            <a:rPr lang="en-IN"/>
            <a:t>Understanding the revenue trend by week/month/day</a:t>
          </a:r>
          <a:endParaRPr lang="en-US"/>
        </a:p>
      </dgm:t>
    </dgm:pt>
    <dgm:pt modelId="{69A46A6C-C726-4DBF-A02F-FE4CC28EBED5}" type="parTrans" cxnId="{04CA5D0D-5C5C-4A11-9DA1-39264EC1B6B2}">
      <dgm:prSet/>
      <dgm:spPr/>
      <dgm:t>
        <a:bodyPr/>
        <a:lstStyle/>
        <a:p>
          <a:endParaRPr lang="en-US"/>
        </a:p>
      </dgm:t>
    </dgm:pt>
    <dgm:pt modelId="{76E0E86F-1179-4356-9E96-D32D8E3C2C8D}" type="sibTrans" cxnId="{04CA5D0D-5C5C-4A11-9DA1-39264EC1B6B2}">
      <dgm:prSet/>
      <dgm:spPr/>
      <dgm:t>
        <a:bodyPr/>
        <a:lstStyle/>
        <a:p>
          <a:endParaRPr lang="en-US"/>
        </a:p>
      </dgm:t>
    </dgm:pt>
    <dgm:pt modelId="{EFB2D14D-B892-44CC-9F1B-F01D456B9A5A}">
      <dgm:prSet/>
      <dgm:spPr/>
      <dgm:t>
        <a:bodyPr/>
        <a:lstStyle/>
        <a:p>
          <a:r>
            <a:rPr lang="en-IN"/>
            <a:t>To get insights where business is failing and what can be done to tackle them</a:t>
          </a:r>
          <a:endParaRPr lang="en-US"/>
        </a:p>
      </dgm:t>
    </dgm:pt>
    <dgm:pt modelId="{FAAEF33C-12C4-4DA6-8B5C-7E1F8EF47490}" type="parTrans" cxnId="{9A9ED6A7-E135-4A61-A27E-B1193078D96D}">
      <dgm:prSet/>
      <dgm:spPr/>
      <dgm:t>
        <a:bodyPr/>
        <a:lstStyle/>
        <a:p>
          <a:endParaRPr lang="en-US"/>
        </a:p>
      </dgm:t>
    </dgm:pt>
    <dgm:pt modelId="{3E12B4BE-7727-4ECE-9A4C-D0FCF13936DC}" type="sibTrans" cxnId="{9A9ED6A7-E135-4A61-A27E-B1193078D96D}">
      <dgm:prSet/>
      <dgm:spPr/>
      <dgm:t>
        <a:bodyPr/>
        <a:lstStyle/>
        <a:p>
          <a:endParaRPr lang="en-US"/>
        </a:p>
      </dgm:t>
    </dgm:pt>
    <dgm:pt modelId="{975E9144-5717-422C-9B6F-485EFEAE04F2}" type="pres">
      <dgm:prSet presAssocID="{03DBD662-45F4-4E87-B7F5-FF3E80EDD41E}" presName="root" presStyleCnt="0">
        <dgm:presLayoutVars>
          <dgm:dir/>
          <dgm:resizeHandles val="exact"/>
        </dgm:presLayoutVars>
      </dgm:prSet>
      <dgm:spPr/>
    </dgm:pt>
    <dgm:pt modelId="{D6D02761-200E-4105-8D98-BA8FF873B42B}" type="pres">
      <dgm:prSet presAssocID="{E08560FE-6FE6-49C4-8D41-3B9FAA3F50BC}" presName="compNode" presStyleCnt="0"/>
      <dgm:spPr/>
    </dgm:pt>
    <dgm:pt modelId="{CBE64797-9078-4250-B934-4661576EDCF3}" type="pres">
      <dgm:prSet presAssocID="{E08560FE-6FE6-49C4-8D41-3B9FAA3F50BC}" presName="bgRect" presStyleLbl="bgShp" presStyleIdx="0" presStyleCnt="3"/>
      <dgm:spPr/>
    </dgm:pt>
    <dgm:pt modelId="{B24E5EE0-5095-4E25-ADBC-ECCB57F651CB}" type="pres">
      <dgm:prSet presAssocID="{E08560FE-6FE6-49C4-8D41-3B9FAA3F50B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ed"/>
        </a:ext>
      </dgm:extLst>
    </dgm:pt>
    <dgm:pt modelId="{8B6DFBCF-3EBE-4955-9A85-3D0DF3F61CBB}" type="pres">
      <dgm:prSet presAssocID="{E08560FE-6FE6-49C4-8D41-3B9FAA3F50BC}" presName="spaceRect" presStyleCnt="0"/>
      <dgm:spPr/>
    </dgm:pt>
    <dgm:pt modelId="{48C28C79-1B8F-4E6B-81B5-D18D95C4DF0E}" type="pres">
      <dgm:prSet presAssocID="{E08560FE-6FE6-49C4-8D41-3B9FAA3F50BC}" presName="parTx" presStyleLbl="revTx" presStyleIdx="0" presStyleCnt="3">
        <dgm:presLayoutVars>
          <dgm:chMax val="0"/>
          <dgm:chPref val="0"/>
        </dgm:presLayoutVars>
      </dgm:prSet>
      <dgm:spPr/>
    </dgm:pt>
    <dgm:pt modelId="{41181195-E0F3-41B1-8FB3-B82A01DFB482}" type="pres">
      <dgm:prSet presAssocID="{E608A45E-A8EB-4909-A15D-3C3BBDED2B51}" presName="sibTrans" presStyleCnt="0"/>
      <dgm:spPr/>
    </dgm:pt>
    <dgm:pt modelId="{4EA4909F-52E9-46AD-8066-BA83CC6F20D4}" type="pres">
      <dgm:prSet presAssocID="{EAD579F8-37EB-4E57-9533-F345FC8BD46F}" presName="compNode" presStyleCnt="0"/>
      <dgm:spPr/>
    </dgm:pt>
    <dgm:pt modelId="{3277C98F-1612-4699-8E16-4D52CD2CFEFB}" type="pres">
      <dgm:prSet presAssocID="{EAD579F8-37EB-4E57-9533-F345FC8BD46F}" presName="bgRect" presStyleLbl="bgShp" presStyleIdx="1" presStyleCnt="3"/>
      <dgm:spPr/>
    </dgm:pt>
    <dgm:pt modelId="{74A90F2D-0E0D-4045-9CEC-CDC8A7AB08FE}" type="pres">
      <dgm:prSet presAssocID="{EAD579F8-37EB-4E57-9533-F345FC8BD46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Yuan"/>
        </a:ext>
      </dgm:extLst>
    </dgm:pt>
    <dgm:pt modelId="{8DF5F110-77CC-4F6B-95DA-AEB1EF1A7579}" type="pres">
      <dgm:prSet presAssocID="{EAD579F8-37EB-4E57-9533-F345FC8BD46F}" presName="spaceRect" presStyleCnt="0"/>
      <dgm:spPr/>
    </dgm:pt>
    <dgm:pt modelId="{C79FF713-7029-4581-9FCB-FDDB8467DDC2}" type="pres">
      <dgm:prSet presAssocID="{EAD579F8-37EB-4E57-9533-F345FC8BD46F}" presName="parTx" presStyleLbl="revTx" presStyleIdx="1" presStyleCnt="3">
        <dgm:presLayoutVars>
          <dgm:chMax val="0"/>
          <dgm:chPref val="0"/>
        </dgm:presLayoutVars>
      </dgm:prSet>
      <dgm:spPr/>
    </dgm:pt>
    <dgm:pt modelId="{AE8EAD3F-684F-4164-BC59-7DCC678EFFB5}" type="pres">
      <dgm:prSet presAssocID="{76E0E86F-1179-4356-9E96-D32D8E3C2C8D}" presName="sibTrans" presStyleCnt="0"/>
      <dgm:spPr/>
    </dgm:pt>
    <dgm:pt modelId="{2AB714A2-4E67-4BD3-B1E5-0F3E3DBA21D0}" type="pres">
      <dgm:prSet presAssocID="{EFB2D14D-B892-44CC-9F1B-F01D456B9A5A}" presName="compNode" presStyleCnt="0"/>
      <dgm:spPr/>
    </dgm:pt>
    <dgm:pt modelId="{8F0C5735-0B09-4F0A-94AA-E51F04363D8A}" type="pres">
      <dgm:prSet presAssocID="{EFB2D14D-B892-44CC-9F1B-F01D456B9A5A}" presName="bgRect" presStyleLbl="bgShp" presStyleIdx="2" presStyleCnt="3"/>
      <dgm:spPr/>
    </dgm:pt>
    <dgm:pt modelId="{2DFB25E4-DD17-4AF5-936C-5BEEDD8FBD73}" type="pres">
      <dgm:prSet presAssocID="{EFB2D14D-B892-44CC-9F1B-F01D456B9A5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C8ECB213-272A-4BDD-8864-A22671A42CE5}" type="pres">
      <dgm:prSet presAssocID="{EFB2D14D-B892-44CC-9F1B-F01D456B9A5A}" presName="spaceRect" presStyleCnt="0"/>
      <dgm:spPr/>
    </dgm:pt>
    <dgm:pt modelId="{F4BAC88E-11F6-4D4D-8744-1C9B3E289333}" type="pres">
      <dgm:prSet presAssocID="{EFB2D14D-B892-44CC-9F1B-F01D456B9A5A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04CA5D0D-5C5C-4A11-9DA1-39264EC1B6B2}" srcId="{03DBD662-45F4-4E87-B7F5-FF3E80EDD41E}" destId="{EAD579F8-37EB-4E57-9533-F345FC8BD46F}" srcOrd="1" destOrd="0" parTransId="{69A46A6C-C726-4DBF-A02F-FE4CC28EBED5}" sibTransId="{76E0E86F-1179-4356-9E96-D32D8E3C2C8D}"/>
    <dgm:cxn modelId="{C4EDFE7B-C4A0-47A2-B9DB-CA471EE5BCAF}" type="presOf" srcId="{EFB2D14D-B892-44CC-9F1B-F01D456B9A5A}" destId="{F4BAC88E-11F6-4D4D-8744-1C9B3E289333}" srcOrd="0" destOrd="0" presId="urn:microsoft.com/office/officeart/2018/2/layout/IconVerticalSolidList"/>
    <dgm:cxn modelId="{CB810D86-B372-4D23-B3DE-A7AEB18FD76B}" type="presOf" srcId="{E08560FE-6FE6-49C4-8D41-3B9FAA3F50BC}" destId="{48C28C79-1B8F-4E6B-81B5-D18D95C4DF0E}" srcOrd="0" destOrd="0" presId="urn:microsoft.com/office/officeart/2018/2/layout/IconVerticalSolidList"/>
    <dgm:cxn modelId="{9A9ED6A7-E135-4A61-A27E-B1193078D96D}" srcId="{03DBD662-45F4-4E87-B7F5-FF3E80EDD41E}" destId="{EFB2D14D-B892-44CC-9F1B-F01D456B9A5A}" srcOrd="2" destOrd="0" parTransId="{FAAEF33C-12C4-4DA6-8B5C-7E1F8EF47490}" sibTransId="{3E12B4BE-7727-4ECE-9A4C-D0FCF13936DC}"/>
    <dgm:cxn modelId="{F39261BA-74E9-4FDB-8D18-6B6F506D6272}" type="presOf" srcId="{EAD579F8-37EB-4E57-9533-F345FC8BD46F}" destId="{C79FF713-7029-4581-9FCB-FDDB8467DDC2}" srcOrd="0" destOrd="0" presId="urn:microsoft.com/office/officeart/2018/2/layout/IconVerticalSolidList"/>
    <dgm:cxn modelId="{37D97FC4-7AED-44A6-B0F2-D57A1BE2936E}" srcId="{03DBD662-45F4-4E87-B7F5-FF3E80EDD41E}" destId="{E08560FE-6FE6-49C4-8D41-3B9FAA3F50BC}" srcOrd="0" destOrd="0" parTransId="{E6EF590F-BEC2-407F-9125-A3ED723DE6D4}" sibTransId="{E608A45E-A8EB-4909-A15D-3C3BBDED2B51}"/>
    <dgm:cxn modelId="{F37910F0-B338-4F7E-AE51-04E00735F9AB}" type="presOf" srcId="{03DBD662-45F4-4E87-B7F5-FF3E80EDD41E}" destId="{975E9144-5717-422C-9B6F-485EFEAE04F2}" srcOrd="0" destOrd="0" presId="urn:microsoft.com/office/officeart/2018/2/layout/IconVerticalSolidList"/>
    <dgm:cxn modelId="{39853646-D608-40D6-9976-D52FBE0292D7}" type="presParOf" srcId="{975E9144-5717-422C-9B6F-485EFEAE04F2}" destId="{D6D02761-200E-4105-8D98-BA8FF873B42B}" srcOrd="0" destOrd="0" presId="urn:microsoft.com/office/officeart/2018/2/layout/IconVerticalSolidList"/>
    <dgm:cxn modelId="{5B626946-A4CF-40BD-A15E-30A3FFBA1420}" type="presParOf" srcId="{D6D02761-200E-4105-8D98-BA8FF873B42B}" destId="{CBE64797-9078-4250-B934-4661576EDCF3}" srcOrd="0" destOrd="0" presId="urn:microsoft.com/office/officeart/2018/2/layout/IconVerticalSolidList"/>
    <dgm:cxn modelId="{1D04A3FE-C5B5-4B73-B2A9-5F63601CE80D}" type="presParOf" srcId="{D6D02761-200E-4105-8D98-BA8FF873B42B}" destId="{B24E5EE0-5095-4E25-ADBC-ECCB57F651CB}" srcOrd="1" destOrd="0" presId="urn:microsoft.com/office/officeart/2018/2/layout/IconVerticalSolidList"/>
    <dgm:cxn modelId="{6005EF11-77B3-4605-8581-9F6653EE3E53}" type="presParOf" srcId="{D6D02761-200E-4105-8D98-BA8FF873B42B}" destId="{8B6DFBCF-3EBE-4955-9A85-3D0DF3F61CBB}" srcOrd="2" destOrd="0" presId="urn:microsoft.com/office/officeart/2018/2/layout/IconVerticalSolidList"/>
    <dgm:cxn modelId="{0ED14BB2-999B-4645-97E3-4167778F6A01}" type="presParOf" srcId="{D6D02761-200E-4105-8D98-BA8FF873B42B}" destId="{48C28C79-1B8F-4E6B-81B5-D18D95C4DF0E}" srcOrd="3" destOrd="0" presId="urn:microsoft.com/office/officeart/2018/2/layout/IconVerticalSolidList"/>
    <dgm:cxn modelId="{00014974-0485-44F3-A6A1-D9BC2C7BFA5B}" type="presParOf" srcId="{975E9144-5717-422C-9B6F-485EFEAE04F2}" destId="{41181195-E0F3-41B1-8FB3-B82A01DFB482}" srcOrd="1" destOrd="0" presId="urn:microsoft.com/office/officeart/2018/2/layout/IconVerticalSolidList"/>
    <dgm:cxn modelId="{5BF8A7DB-759C-41E9-AD4A-5D6495016925}" type="presParOf" srcId="{975E9144-5717-422C-9B6F-485EFEAE04F2}" destId="{4EA4909F-52E9-46AD-8066-BA83CC6F20D4}" srcOrd="2" destOrd="0" presId="urn:microsoft.com/office/officeart/2018/2/layout/IconVerticalSolidList"/>
    <dgm:cxn modelId="{5A7E710C-AC1A-4A30-9397-9E016139D3AC}" type="presParOf" srcId="{4EA4909F-52E9-46AD-8066-BA83CC6F20D4}" destId="{3277C98F-1612-4699-8E16-4D52CD2CFEFB}" srcOrd="0" destOrd="0" presId="urn:microsoft.com/office/officeart/2018/2/layout/IconVerticalSolidList"/>
    <dgm:cxn modelId="{4F23D6F2-1DF5-4DAB-964C-84D5A2AF14FA}" type="presParOf" srcId="{4EA4909F-52E9-46AD-8066-BA83CC6F20D4}" destId="{74A90F2D-0E0D-4045-9CEC-CDC8A7AB08FE}" srcOrd="1" destOrd="0" presId="urn:microsoft.com/office/officeart/2018/2/layout/IconVerticalSolidList"/>
    <dgm:cxn modelId="{DB60CE7C-13E0-4E6B-BA34-0986F34D1C6C}" type="presParOf" srcId="{4EA4909F-52E9-46AD-8066-BA83CC6F20D4}" destId="{8DF5F110-77CC-4F6B-95DA-AEB1EF1A7579}" srcOrd="2" destOrd="0" presId="urn:microsoft.com/office/officeart/2018/2/layout/IconVerticalSolidList"/>
    <dgm:cxn modelId="{C0B7375F-F9F9-47CD-8E6B-23CEA226DE65}" type="presParOf" srcId="{4EA4909F-52E9-46AD-8066-BA83CC6F20D4}" destId="{C79FF713-7029-4581-9FCB-FDDB8467DDC2}" srcOrd="3" destOrd="0" presId="urn:microsoft.com/office/officeart/2018/2/layout/IconVerticalSolidList"/>
    <dgm:cxn modelId="{8A9DB286-4AF6-49AB-9549-742BD02FA83B}" type="presParOf" srcId="{975E9144-5717-422C-9B6F-485EFEAE04F2}" destId="{AE8EAD3F-684F-4164-BC59-7DCC678EFFB5}" srcOrd="3" destOrd="0" presId="urn:microsoft.com/office/officeart/2018/2/layout/IconVerticalSolidList"/>
    <dgm:cxn modelId="{8F82C60F-20A9-47ED-8FE9-4CE17CF77144}" type="presParOf" srcId="{975E9144-5717-422C-9B6F-485EFEAE04F2}" destId="{2AB714A2-4E67-4BD3-B1E5-0F3E3DBA21D0}" srcOrd="4" destOrd="0" presId="urn:microsoft.com/office/officeart/2018/2/layout/IconVerticalSolidList"/>
    <dgm:cxn modelId="{B2F96204-87A6-46B3-A47E-14727621FF78}" type="presParOf" srcId="{2AB714A2-4E67-4BD3-B1E5-0F3E3DBA21D0}" destId="{8F0C5735-0B09-4F0A-94AA-E51F04363D8A}" srcOrd="0" destOrd="0" presId="urn:microsoft.com/office/officeart/2018/2/layout/IconVerticalSolidList"/>
    <dgm:cxn modelId="{0681E9F2-89B1-4A6D-BD85-7FD6995250D9}" type="presParOf" srcId="{2AB714A2-4E67-4BD3-B1E5-0F3E3DBA21D0}" destId="{2DFB25E4-DD17-4AF5-936C-5BEEDD8FBD73}" srcOrd="1" destOrd="0" presId="urn:microsoft.com/office/officeart/2018/2/layout/IconVerticalSolidList"/>
    <dgm:cxn modelId="{4F783B3C-6B7F-42AE-96A4-FC30027C0BE7}" type="presParOf" srcId="{2AB714A2-4E67-4BD3-B1E5-0F3E3DBA21D0}" destId="{C8ECB213-272A-4BDD-8864-A22671A42CE5}" srcOrd="2" destOrd="0" presId="urn:microsoft.com/office/officeart/2018/2/layout/IconVerticalSolidList"/>
    <dgm:cxn modelId="{76B0DE9B-F254-46A2-9568-18471AF7C941}" type="presParOf" srcId="{2AB714A2-4E67-4BD3-B1E5-0F3E3DBA21D0}" destId="{F4BAC88E-11F6-4D4D-8744-1C9B3E28933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E64797-9078-4250-B934-4661576EDCF3}">
      <dsp:nvSpPr>
        <dsp:cNvPr id="0" name=""/>
        <dsp:cNvSpPr/>
      </dsp:nvSpPr>
      <dsp:spPr>
        <a:xfrm>
          <a:off x="0" y="495"/>
          <a:ext cx="10353675" cy="115949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4E5EE0-5095-4E25-ADBC-ECCB57F651CB}">
      <dsp:nvSpPr>
        <dsp:cNvPr id="0" name=""/>
        <dsp:cNvSpPr/>
      </dsp:nvSpPr>
      <dsp:spPr>
        <a:xfrm>
          <a:off x="350748" y="261382"/>
          <a:ext cx="637724" cy="63772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C28C79-1B8F-4E6B-81B5-D18D95C4DF0E}">
      <dsp:nvSpPr>
        <dsp:cNvPr id="0" name=""/>
        <dsp:cNvSpPr/>
      </dsp:nvSpPr>
      <dsp:spPr>
        <a:xfrm>
          <a:off x="1339221" y="495"/>
          <a:ext cx="9014453" cy="11594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14" tIns="122714" rIns="122714" bIns="12271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/>
            <a:t>Regain their market share in the luxury/business hotels category.</a:t>
          </a:r>
          <a:endParaRPr lang="en-US" sz="2500" kern="1200"/>
        </a:p>
      </dsp:txBody>
      <dsp:txXfrm>
        <a:off x="1339221" y="495"/>
        <a:ext cx="9014453" cy="1159498"/>
      </dsp:txXfrm>
    </dsp:sp>
    <dsp:sp modelId="{3277C98F-1612-4699-8E16-4D52CD2CFEFB}">
      <dsp:nvSpPr>
        <dsp:cNvPr id="0" name=""/>
        <dsp:cNvSpPr/>
      </dsp:nvSpPr>
      <dsp:spPr>
        <a:xfrm>
          <a:off x="0" y="1449869"/>
          <a:ext cx="10353675" cy="115949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A90F2D-0E0D-4045-9CEC-CDC8A7AB08FE}">
      <dsp:nvSpPr>
        <dsp:cNvPr id="0" name=""/>
        <dsp:cNvSpPr/>
      </dsp:nvSpPr>
      <dsp:spPr>
        <a:xfrm>
          <a:off x="350748" y="1710756"/>
          <a:ext cx="637724" cy="63772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9FF713-7029-4581-9FCB-FDDB8467DDC2}">
      <dsp:nvSpPr>
        <dsp:cNvPr id="0" name=""/>
        <dsp:cNvSpPr/>
      </dsp:nvSpPr>
      <dsp:spPr>
        <a:xfrm>
          <a:off x="1339221" y="1449869"/>
          <a:ext cx="9014453" cy="11594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14" tIns="122714" rIns="122714" bIns="12271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/>
            <a:t>Understanding the revenue trend by week/month/day</a:t>
          </a:r>
          <a:endParaRPr lang="en-US" sz="2500" kern="1200"/>
        </a:p>
      </dsp:txBody>
      <dsp:txXfrm>
        <a:off x="1339221" y="1449869"/>
        <a:ext cx="9014453" cy="1159498"/>
      </dsp:txXfrm>
    </dsp:sp>
    <dsp:sp modelId="{8F0C5735-0B09-4F0A-94AA-E51F04363D8A}">
      <dsp:nvSpPr>
        <dsp:cNvPr id="0" name=""/>
        <dsp:cNvSpPr/>
      </dsp:nvSpPr>
      <dsp:spPr>
        <a:xfrm>
          <a:off x="0" y="2899242"/>
          <a:ext cx="10353675" cy="115949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FB25E4-DD17-4AF5-936C-5BEEDD8FBD73}">
      <dsp:nvSpPr>
        <dsp:cNvPr id="0" name=""/>
        <dsp:cNvSpPr/>
      </dsp:nvSpPr>
      <dsp:spPr>
        <a:xfrm>
          <a:off x="350748" y="3160129"/>
          <a:ext cx="637724" cy="63772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BAC88E-11F6-4D4D-8744-1C9B3E289333}">
      <dsp:nvSpPr>
        <dsp:cNvPr id="0" name=""/>
        <dsp:cNvSpPr/>
      </dsp:nvSpPr>
      <dsp:spPr>
        <a:xfrm>
          <a:off x="1339221" y="2899242"/>
          <a:ext cx="9014453" cy="11594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14" tIns="122714" rIns="122714" bIns="12271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/>
            <a:t>To get insights where business is failing and what can be done to tackle them</a:t>
          </a:r>
          <a:endParaRPr lang="en-US" sz="2500" kern="1200"/>
        </a:p>
      </dsp:txBody>
      <dsp:txXfrm>
        <a:off x="1339221" y="2899242"/>
        <a:ext cx="9014453" cy="11594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7/16/2024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500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017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3766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2849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7620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7812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9173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7/16/2024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5982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7/16/2024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042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7/16/2024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536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7/16/2024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511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7/16/2024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385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7/16/2024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928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7/16/2024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828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7/16/2024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487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7/16/2024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380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7/16/2024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812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E36636D-D922-432D-A958-524484B5923D}" type="datetimeFigureOut">
              <a:rPr lang="en-US" dirty="0"/>
              <a:pPr/>
              <a:t>7/16/2024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024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  <p:sldLayoutId id="214748366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19307-thank-you-free-png-image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9652D62-ECFB-408E-ABE6-155A644F4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1FEA985-924B-4044-8778-32D1E7164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63A98F0C-6126-42A9-A64F-28A1D3B75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63506"/>
            <a:ext cx="3935603" cy="482769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400" dirty="0" err="1"/>
              <a:t>AtliQ</a:t>
            </a:r>
            <a:r>
              <a:rPr lang="en-US" sz="4400" dirty="0"/>
              <a:t> Hospitality Analysis </a:t>
            </a:r>
            <a:r>
              <a:rPr lang="en-US" sz="4400" dirty="0" err="1"/>
              <a:t>PowerBI</a:t>
            </a:r>
            <a:endParaRPr lang="en-US" sz="44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6C7F9CB-BCC3-4648-8DEF-07B0887D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81187" y="2057399"/>
            <a:ext cx="0" cy="2743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01740D4-774B-4135-B328-F1BD858F17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0962" y="1271732"/>
            <a:ext cx="3150972" cy="4827694"/>
          </a:xfr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-Kokila</a:t>
            </a:r>
          </a:p>
          <a:p>
            <a:pPr algn="l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30021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9D73E59-89E7-4A40-BC50-152A07751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116441"/>
            <a:ext cx="10353762" cy="970450"/>
          </a:xfrm>
        </p:spPr>
        <p:txBody>
          <a:bodyPr/>
          <a:lstStyle/>
          <a:p>
            <a:r>
              <a:rPr lang="en-IN" b="1" dirty="0"/>
              <a:t>Data Model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98CFB52-D188-4809-9486-8BF6581D3E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54770" y="1271825"/>
            <a:ext cx="5482460" cy="5201709"/>
          </a:xfrm>
        </p:spPr>
      </p:pic>
    </p:spTree>
    <p:extLst>
      <p:ext uri="{BB962C8B-B14F-4D97-AF65-F5344CB8AC3E}">
        <p14:creationId xmlns:p14="http://schemas.microsoft.com/office/powerpoint/2010/main" val="20073051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88157-F171-4735-90B2-DC1B7EFFDE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08D33F-8C8F-40A9-9C85-4DFDD33FA9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4" name="Add-in 3" title="Microsoft Power BI">
                <a:extLst>
                  <a:ext uri="{FF2B5EF4-FFF2-40B4-BE49-F238E27FC236}">
                    <a16:creationId xmlns:a16="http://schemas.microsoft.com/office/drawing/2014/main" id="{0A7B1D3A-6733-4FB7-9D18-276DAA0E0B6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03304127"/>
                  </p:ext>
                </p:extLst>
              </p:nvPr>
            </p:nvGraphicFramePr>
            <p:xfrm>
              <a:off x="154112" y="123290"/>
              <a:ext cx="11948845" cy="651381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4" name="Add-in 3" title="Microsoft Power BI">
                <a:extLst>
                  <a:ext uri="{FF2B5EF4-FFF2-40B4-BE49-F238E27FC236}">
                    <a16:creationId xmlns:a16="http://schemas.microsoft.com/office/drawing/2014/main" id="{0A7B1D3A-6733-4FB7-9D18-276DAA0E0B6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4112" y="123290"/>
                <a:ext cx="11948845" cy="651381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715609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text&#10;&#10;Description automatically generated">
            <a:extLst>
              <a:ext uri="{FF2B5EF4-FFF2-40B4-BE49-F238E27FC236}">
                <a16:creationId xmlns:a16="http://schemas.microsoft.com/office/drawing/2014/main" id="{BD77A0F3-28BC-4958-B523-14C0F115FE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94549" y="623374"/>
            <a:ext cx="10353761" cy="5444273"/>
          </a:xfrm>
        </p:spPr>
      </p:pic>
    </p:spTree>
    <p:extLst>
      <p:ext uri="{BB962C8B-B14F-4D97-AF65-F5344CB8AC3E}">
        <p14:creationId xmlns:p14="http://schemas.microsoft.com/office/powerpoint/2010/main" val="896822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9D73E59-89E7-4A40-BC50-152A07751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9472" y="192701"/>
            <a:ext cx="6689921" cy="731973"/>
          </a:xfrm>
        </p:spPr>
        <p:txBody>
          <a:bodyPr>
            <a:normAutofit/>
          </a:bodyPr>
          <a:lstStyle/>
          <a:p>
            <a:r>
              <a:rPr lang="en-IN" b="1" dirty="0"/>
              <a:t>Introduction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405F23C-C82E-4181-95EA-321F3D891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-10650" y="1"/>
            <a:ext cx="4966697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CCBFA-77FC-4F3C-B081-441E4EAEC8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9472" y="1027416"/>
            <a:ext cx="6598744" cy="4667433"/>
          </a:xfrm>
        </p:spPr>
        <p:txBody>
          <a:bodyPr anchor="ctr">
            <a:normAutofit/>
          </a:bodyPr>
          <a:lstStyle/>
          <a:p>
            <a:endParaRPr lang="en-IN" dirty="0"/>
          </a:p>
          <a:p>
            <a:r>
              <a:rPr lang="en-IN" dirty="0"/>
              <a:t>Your Search for dataset, ends here 😀</a:t>
            </a:r>
          </a:p>
          <a:p>
            <a:pPr marL="36900" indent="0">
              <a:buNone/>
            </a:pPr>
            <a:endParaRPr lang="en-IN" dirty="0"/>
          </a:p>
          <a:p>
            <a:r>
              <a:rPr lang="en-IN" dirty="0"/>
              <a:t>As part of this challenge, we  have to provide insights to the revenue team of AtliQ hotels by utilizing the provided data</a:t>
            </a:r>
          </a:p>
        </p:txBody>
      </p:sp>
    </p:spTree>
    <p:extLst>
      <p:ext uri="{BB962C8B-B14F-4D97-AF65-F5344CB8AC3E}">
        <p14:creationId xmlns:p14="http://schemas.microsoft.com/office/powerpoint/2010/main" val="4007271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6DC52020-CB21-45F3-95A6-84239FD88B02}"/>
              </a:ext>
            </a:extLst>
          </p:cNvPr>
          <p:cNvSpPr/>
          <p:nvPr/>
        </p:nvSpPr>
        <p:spPr>
          <a:xfrm>
            <a:off x="3821987" y="207698"/>
            <a:ext cx="4017195" cy="7298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/>
              <a:t>AtliQ</a:t>
            </a:r>
          </a:p>
        </p:txBody>
      </p:sp>
    </p:spTree>
    <p:extLst>
      <p:ext uri="{BB962C8B-B14F-4D97-AF65-F5344CB8AC3E}">
        <p14:creationId xmlns:p14="http://schemas.microsoft.com/office/powerpoint/2010/main" val="3041374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row: Down 8">
            <a:extLst>
              <a:ext uri="{FF2B5EF4-FFF2-40B4-BE49-F238E27FC236}">
                <a16:creationId xmlns:a16="http://schemas.microsoft.com/office/drawing/2014/main" id="{6F515D82-780E-4161-993A-8F5E861950D1}"/>
              </a:ext>
            </a:extLst>
          </p:cNvPr>
          <p:cNvSpPr/>
          <p:nvPr/>
        </p:nvSpPr>
        <p:spPr>
          <a:xfrm rot="2953927">
            <a:off x="2079047" y="705583"/>
            <a:ext cx="359595" cy="6575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F4B01C6D-AC25-4B1B-B3BF-6D24D8D9D66D}"/>
              </a:ext>
            </a:extLst>
          </p:cNvPr>
          <p:cNvSpPr/>
          <p:nvPr/>
        </p:nvSpPr>
        <p:spPr>
          <a:xfrm rot="966353">
            <a:off x="4215934" y="1220787"/>
            <a:ext cx="359595" cy="6575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88230DF6-EFEE-457B-B066-2EA8E61EC3B5}"/>
              </a:ext>
            </a:extLst>
          </p:cNvPr>
          <p:cNvSpPr/>
          <p:nvPr/>
        </p:nvSpPr>
        <p:spPr>
          <a:xfrm rot="20666905">
            <a:off x="7046150" y="1211029"/>
            <a:ext cx="359595" cy="6575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18631E09-0ACA-428B-AFA0-7F72CF35C6AA}"/>
              </a:ext>
            </a:extLst>
          </p:cNvPr>
          <p:cNvSpPr/>
          <p:nvPr/>
        </p:nvSpPr>
        <p:spPr>
          <a:xfrm rot="18838286">
            <a:off x="9041300" y="740509"/>
            <a:ext cx="359595" cy="6575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DC52020-CB21-45F3-95A6-84239FD88B02}"/>
              </a:ext>
            </a:extLst>
          </p:cNvPr>
          <p:cNvSpPr/>
          <p:nvPr/>
        </p:nvSpPr>
        <p:spPr>
          <a:xfrm>
            <a:off x="3821987" y="207698"/>
            <a:ext cx="4017195" cy="7298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/>
              <a:t>AtliQ</a:t>
            </a:r>
          </a:p>
        </p:txBody>
      </p:sp>
    </p:spTree>
    <p:extLst>
      <p:ext uri="{BB962C8B-B14F-4D97-AF65-F5344CB8AC3E}">
        <p14:creationId xmlns:p14="http://schemas.microsoft.com/office/powerpoint/2010/main" val="3425806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row: Down 8">
            <a:extLst>
              <a:ext uri="{FF2B5EF4-FFF2-40B4-BE49-F238E27FC236}">
                <a16:creationId xmlns:a16="http://schemas.microsoft.com/office/drawing/2014/main" id="{6F515D82-780E-4161-993A-8F5E861950D1}"/>
              </a:ext>
            </a:extLst>
          </p:cNvPr>
          <p:cNvSpPr/>
          <p:nvPr/>
        </p:nvSpPr>
        <p:spPr>
          <a:xfrm rot="2953927">
            <a:off x="2079047" y="705583"/>
            <a:ext cx="359595" cy="6575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F4B01C6D-AC25-4B1B-B3BF-6D24D8D9D66D}"/>
              </a:ext>
            </a:extLst>
          </p:cNvPr>
          <p:cNvSpPr/>
          <p:nvPr/>
        </p:nvSpPr>
        <p:spPr>
          <a:xfrm rot="1142905">
            <a:off x="4215934" y="1220787"/>
            <a:ext cx="359595" cy="6575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88230DF6-EFEE-457B-B066-2EA8E61EC3B5}"/>
              </a:ext>
            </a:extLst>
          </p:cNvPr>
          <p:cNvSpPr/>
          <p:nvPr/>
        </p:nvSpPr>
        <p:spPr>
          <a:xfrm rot="20250077">
            <a:off x="7046150" y="1211029"/>
            <a:ext cx="359595" cy="6575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18631E09-0ACA-428B-AFA0-7F72CF35C6AA}"/>
              </a:ext>
            </a:extLst>
          </p:cNvPr>
          <p:cNvSpPr/>
          <p:nvPr/>
        </p:nvSpPr>
        <p:spPr>
          <a:xfrm rot="18838286">
            <a:off x="9041300" y="740509"/>
            <a:ext cx="359595" cy="6575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77C521-ABA8-4FB0-A293-F346BA5FB41A}"/>
              </a:ext>
            </a:extLst>
          </p:cNvPr>
          <p:cNvSpPr txBox="1"/>
          <p:nvPr/>
        </p:nvSpPr>
        <p:spPr>
          <a:xfrm>
            <a:off x="907258" y="1457346"/>
            <a:ext cx="15439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Bangalore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0FE6DC-1E6F-4CFA-ABE3-BC5AE9E1202A}"/>
              </a:ext>
            </a:extLst>
          </p:cNvPr>
          <p:cNvSpPr txBox="1"/>
          <p:nvPr/>
        </p:nvSpPr>
        <p:spPr>
          <a:xfrm>
            <a:off x="3534311" y="2095928"/>
            <a:ext cx="13227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Mumbai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6C1500-B438-4A54-9E1C-E2F64BFDDD1D}"/>
              </a:ext>
            </a:extLst>
          </p:cNvPr>
          <p:cNvSpPr txBox="1"/>
          <p:nvPr/>
        </p:nvSpPr>
        <p:spPr>
          <a:xfrm>
            <a:off x="6696202" y="2095927"/>
            <a:ext cx="16433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Hyderabad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D19CFA-4B06-4AAC-87C7-ED1892BFBB8E}"/>
              </a:ext>
            </a:extLst>
          </p:cNvPr>
          <p:cNvSpPr txBox="1"/>
          <p:nvPr/>
        </p:nvSpPr>
        <p:spPr>
          <a:xfrm>
            <a:off x="9582545" y="1480998"/>
            <a:ext cx="9444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Delhi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CD0444A-976B-4D4B-AFC6-99D9B54EE35E}"/>
              </a:ext>
            </a:extLst>
          </p:cNvPr>
          <p:cNvSpPr/>
          <p:nvPr/>
        </p:nvSpPr>
        <p:spPr>
          <a:xfrm>
            <a:off x="3821987" y="207698"/>
            <a:ext cx="4017195" cy="7298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/>
              <a:t>AtliQ</a:t>
            </a:r>
          </a:p>
        </p:txBody>
      </p:sp>
    </p:spTree>
    <p:extLst>
      <p:ext uri="{BB962C8B-B14F-4D97-AF65-F5344CB8AC3E}">
        <p14:creationId xmlns:p14="http://schemas.microsoft.com/office/powerpoint/2010/main" val="4004261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row: Down 8">
            <a:extLst>
              <a:ext uri="{FF2B5EF4-FFF2-40B4-BE49-F238E27FC236}">
                <a16:creationId xmlns:a16="http://schemas.microsoft.com/office/drawing/2014/main" id="{6F515D82-780E-4161-993A-8F5E861950D1}"/>
              </a:ext>
            </a:extLst>
          </p:cNvPr>
          <p:cNvSpPr/>
          <p:nvPr/>
        </p:nvSpPr>
        <p:spPr>
          <a:xfrm rot="2953927">
            <a:off x="2079047" y="705583"/>
            <a:ext cx="359595" cy="6575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F4B01C6D-AC25-4B1B-B3BF-6D24D8D9D66D}"/>
              </a:ext>
            </a:extLst>
          </p:cNvPr>
          <p:cNvSpPr/>
          <p:nvPr/>
        </p:nvSpPr>
        <p:spPr>
          <a:xfrm rot="1142905">
            <a:off x="4215934" y="1220787"/>
            <a:ext cx="359595" cy="6575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88230DF6-EFEE-457B-B066-2EA8E61EC3B5}"/>
              </a:ext>
            </a:extLst>
          </p:cNvPr>
          <p:cNvSpPr/>
          <p:nvPr/>
        </p:nvSpPr>
        <p:spPr>
          <a:xfrm rot="20250077">
            <a:off x="7046150" y="1211029"/>
            <a:ext cx="359595" cy="6575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18631E09-0ACA-428B-AFA0-7F72CF35C6AA}"/>
              </a:ext>
            </a:extLst>
          </p:cNvPr>
          <p:cNvSpPr/>
          <p:nvPr/>
        </p:nvSpPr>
        <p:spPr>
          <a:xfrm rot="18838286">
            <a:off x="9041300" y="740509"/>
            <a:ext cx="359595" cy="6575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77C521-ABA8-4FB0-A293-F346BA5FB41A}"/>
              </a:ext>
            </a:extLst>
          </p:cNvPr>
          <p:cNvSpPr txBox="1"/>
          <p:nvPr/>
        </p:nvSpPr>
        <p:spPr>
          <a:xfrm>
            <a:off x="907258" y="1457346"/>
            <a:ext cx="15439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Bangalore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0FE6DC-1E6F-4CFA-ABE3-BC5AE9E1202A}"/>
              </a:ext>
            </a:extLst>
          </p:cNvPr>
          <p:cNvSpPr txBox="1"/>
          <p:nvPr/>
        </p:nvSpPr>
        <p:spPr>
          <a:xfrm>
            <a:off x="3534311" y="2095928"/>
            <a:ext cx="13227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Mumbai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6C1500-B438-4A54-9E1C-E2F64BFDDD1D}"/>
              </a:ext>
            </a:extLst>
          </p:cNvPr>
          <p:cNvSpPr txBox="1"/>
          <p:nvPr/>
        </p:nvSpPr>
        <p:spPr>
          <a:xfrm>
            <a:off x="6696202" y="2095927"/>
            <a:ext cx="16433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Hyderabad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D19CFA-4B06-4AAC-87C7-ED1892BFBB8E}"/>
              </a:ext>
            </a:extLst>
          </p:cNvPr>
          <p:cNvSpPr txBox="1"/>
          <p:nvPr/>
        </p:nvSpPr>
        <p:spPr>
          <a:xfrm>
            <a:off x="9582545" y="1480998"/>
            <a:ext cx="9444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Delhi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CD0444A-976B-4D4B-AFC6-99D9B54EE35E}"/>
              </a:ext>
            </a:extLst>
          </p:cNvPr>
          <p:cNvSpPr/>
          <p:nvPr/>
        </p:nvSpPr>
        <p:spPr>
          <a:xfrm>
            <a:off x="3821987" y="207698"/>
            <a:ext cx="4017195" cy="7298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/>
              <a:t>AtliQ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2582746-5015-48D8-B38E-F1D85736F9F8}"/>
              </a:ext>
            </a:extLst>
          </p:cNvPr>
          <p:cNvSpPr txBox="1"/>
          <p:nvPr/>
        </p:nvSpPr>
        <p:spPr>
          <a:xfrm>
            <a:off x="3131254" y="2731231"/>
            <a:ext cx="2106202" cy="20313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Atliq Bay</a:t>
            </a:r>
          </a:p>
          <a:p>
            <a:pPr algn="ctr"/>
            <a:r>
              <a:rPr lang="en-IN" b="1" dirty="0"/>
              <a:t>Atliq Blu</a:t>
            </a:r>
          </a:p>
          <a:p>
            <a:pPr algn="ctr"/>
            <a:r>
              <a:rPr lang="en-IN" b="1" dirty="0"/>
              <a:t>Atliq City</a:t>
            </a:r>
          </a:p>
          <a:p>
            <a:pPr algn="ctr"/>
            <a:r>
              <a:rPr lang="en-IN" b="1" dirty="0"/>
              <a:t>Atliq Exotica</a:t>
            </a:r>
          </a:p>
          <a:p>
            <a:pPr algn="ctr"/>
            <a:r>
              <a:rPr lang="en-IN" b="1" dirty="0"/>
              <a:t>Atliq Grands</a:t>
            </a:r>
          </a:p>
          <a:p>
            <a:pPr algn="ctr"/>
            <a:r>
              <a:rPr lang="en-IN" b="1" dirty="0"/>
              <a:t>Atliq Palace</a:t>
            </a:r>
          </a:p>
          <a:p>
            <a:pPr algn="ctr"/>
            <a:r>
              <a:rPr lang="en-IN" b="1" dirty="0"/>
              <a:t>Atliq Seasons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7458C6F-01F5-435B-BE23-C5B411CBFBA5}"/>
              </a:ext>
            </a:extLst>
          </p:cNvPr>
          <p:cNvSpPr txBox="1"/>
          <p:nvPr/>
        </p:nvSpPr>
        <p:spPr>
          <a:xfrm>
            <a:off x="843557" y="2095927"/>
            <a:ext cx="1535933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Atliq Bay</a:t>
            </a:r>
          </a:p>
          <a:p>
            <a:pPr algn="ctr"/>
            <a:r>
              <a:rPr lang="en-IN" b="1" dirty="0"/>
              <a:t>Atliq Blu</a:t>
            </a:r>
          </a:p>
          <a:p>
            <a:pPr algn="ctr"/>
            <a:r>
              <a:rPr lang="en-IN" b="1" dirty="0"/>
              <a:t>Atliq City</a:t>
            </a:r>
          </a:p>
          <a:p>
            <a:pPr algn="ctr"/>
            <a:r>
              <a:rPr lang="en-IN" b="1" dirty="0"/>
              <a:t>Atliq Exotica</a:t>
            </a:r>
          </a:p>
          <a:p>
            <a:pPr algn="ctr"/>
            <a:r>
              <a:rPr lang="en-IN" b="1" dirty="0"/>
              <a:t>Atliq Grands</a:t>
            </a:r>
          </a:p>
          <a:p>
            <a:pPr algn="ctr"/>
            <a:r>
              <a:rPr lang="en-IN" b="1" dirty="0"/>
              <a:t>Atliq Palace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76DA8F1-489A-4861-9460-6C2863C3F1C7}"/>
              </a:ext>
            </a:extLst>
          </p:cNvPr>
          <p:cNvSpPr txBox="1"/>
          <p:nvPr/>
        </p:nvSpPr>
        <p:spPr>
          <a:xfrm>
            <a:off x="9421852" y="2095927"/>
            <a:ext cx="1513556" cy="1477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Atliq Bay</a:t>
            </a:r>
          </a:p>
          <a:p>
            <a:pPr algn="ctr"/>
            <a:r>
              <a:rPr lang="en-IN" b="1" dirty="0"/>
              <a:t>Atliq Blu</a:t>
            </a:r>
          </a:p>
          <a:p>
            <a:pPr algn="ctr"/>
            <a:r>
              <a:rPr lang="en-IN" b="1" dirty="0"/>
              <a:t>Atliq City</a:t>
            </a:r>
          </a:p>
          <a:p>
            <a:pPr algn="ctr"/>
            <a:r>
              <a:rPr lang="en-IN" b="1" dirty="0"/>
              <a:t>Atliq Grands</a:t>
            </a:r>
          </a:p>
          <a:p>
            <a:pPr algn="ctr"/>
            <a:r>
              <a:rPr lang="en-IN" b="1" dirty="0"/>
              <a:t>Atliq Palace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64A3A20-0C29-4003-877D-105AB2A74A5D}"/>
              </a:ext>
            </a:extLst>
          </p:cNvPr>
          <p:cNvSpPr txBox="1"/>
          <p:nvPr/>
        </p:nvSpPr>
        <p:spPr>
          <a:xfrm>
            <a:off x="6749902" y="2696092"/>
            <a:ext cx="1535933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Atliq Bay</a:t>
            </a:r>
          </a:p>
          <a:p>
            <a:pPr algn="ctr"/>
            <a:r>
              <a:rPr lang="en-IN" b="1" dirty="0"/>
              <a:t>Atliq Blu</a:t>
            </a:r>
          </a:p>
          <a:p>
            <a:pPr algn="ctr"/>
            <a:r>
              <a:rPr lang="en-IN" b="1" dirty="0"/>
              <a:t>Atliq City</a:t>
            </a:r>
          </a:p>
          <a:p>
            <a:pPr algn="ctr"/>
            <a:r>
              <a:rPr lang="en-IN" b="1" dirty="0"/>
              <a:t>Atliq Exotica</a:t>
            </a:r>
          </a:p>
          <a:p>
            <a:pPr algn="ctr"/>
            <a:r>
              <a:rPr lang="en-IN" b="1" dirty="0"/>
              <a:t>Atliq Grands</a:t>
            </a:r>
          </a:p>
          <a:p>
            <a:pPr algn="ctr"/>
            <a:r>
              <a:rPr lang="en-IN" b="1" dirty="0"/>
              <a:t>Atliq Palace</a:t>
            </a:r>
          </a:p>
        </p:txBody>
      </p:sp>
    </p:spTree>
    <p:extLst>
      <p:ext uri="{BB962C8B-B14F-4D97-AF65-F5344CB8AC3E}">
        <p14:creationId xmlns:p14="http://schemas.microsoft.com/office/powerpoint/2010/main" val="3645975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9652D62-ECFB-408E-ABE6-155A644F4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1FEA985-924B-4044-8778-32D1E7164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9D73E59-89E7-4A40-BC50-152A07751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63506"/>
            <a:ext cx="3740815" cy="4827693"/>
          </a:xfrm>
        </p:spPr>
        <p:txBody>
          <a:bodyPr>
            <a:normAutofit/>
          </a:bodyPr>
          <a:lstStyle/>
          <a:p>
            <a:pPr algn="r"/>
            <a:r>
              <a:rPr lang="en-IN" b="1" dirty="0"/>
              <a:t>Dataset Details</a:t>
            </a:r>
            <a:endParaRPr lang="en-IN" b="1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6C7F9CB-BCC3-4648-8DEF-07B0887D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81187" y="2057399"/>
            <a:ext cx="0" cy="2743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CCBFA-77FC-4F3C-B081-441E4EAEC8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8414" y="1251183"/>
            <a:ext cx="5959791" cy="4827694"/>
          </a:xfrm>
          <a:effectLst/>
        </p:spPr>
        <p:txBody>
          <a:bodyPr anchor="ctr">
            <a:normAutofit/>
          </a:bodyPr>
          <a:lstStyle/>
          <a:p>
            <a:r>
              <a:rPr lang="en-IN" dirty="0">
                <a:solidFill>
                  <a:schemeClr val="tx1"/>
                </a:solidFill>
              </a:rPr>
              <a:t>We are provided with 3 months booking details  data of all the </a:t>
            </a:r>
            <a:r>
              <a:rPr lang="en-IN" dirty="0" err="1">
                <a:solidFill>
                  <a:schemeClr val="tx1"/>
                </a:solidFill>
              </a:rPr>
              <a:t>Atliq</a:t>
            </a:r>
            <a:r>
              <a:rPr lang="en-IN" dirty="0">
                <a:solidFill>
                  <a:schemeClr val="tx1"/>
                </a:solidFill>
              </a:rPr>
              <a:t> hotels.</a:t>
            </a:r>
          </a:p>
          <a:p>
            <a:r>
              <a:rPr lang="en-IN" dirty="0">
                <a:solidFill>
                  <a:schemeClr val="tx1"/>
                </a:solidFill>
              </a:rPr>
              <a:t>Dataset contains 5 excel files.</a:t>
            </a:r>
          </a:p>
          <a:p>
            <a:pPr lvl="1"/>
            <a:r>
              <a:rPr lang="en-IN" dirty="0" err="1">
                <a:solidFill>
                  <a:schemeClr val="tx1"/>
                </a:solidFill>
              </a:rPr>
              <a:t>Dim_date</a:t>
            </a:r>
            <a:endParaRPr lang="en-IN" dirty="0">
              <a:solidFill>
                <a:schemeClr val="tx1"/>
              </a:solidFill>
            </a:endParaRPr>
          </a:p>
          <a:p>
            <a:pPr lvl="1"/>
            <a:r>
              <a:rPr lang="en-IN" dirty="0" err="1">
                <a:solidFill>
                  <a:schemeClr val="tx1"/>
                </a:solidFill>
              </a:rPr>
              <a:t>Dim_hotels</a:t>
            </a:r>
            <a:endParaRPr lang="en-IN" dirty="0">
              <a:solidFill>
                <a:schemeClr val="tx1"/>
              </a:solidFill>
            </a:endParaRPr>
          </a:p>
          <a:p>
            <a:pPr lvl="1"/>
            <a:r>
              <a:rPr lang="en-IN" dirty="0" err="1">
                <a:solidFill>
                  <a:schemeClr val="tx1"/>
                </a:solidFill>
              </a:rPr>
              <a:t>Dim_rooms</a:t>
            </a:r>
            <a:endParaRPr lang="en-IN" dirty="0">
              <a:solidFill>
                <a:schemeClr val="tx1"/>
              </a:solidFill>
            </a:endParaRPr>
          </a:p>
          <a:p>
            <a:pPr lvl="1"/>
            <a:r>
              <a:rPr lang="en-IN" dirty="0" err="1">
                <a:solidFill>
                  <a:schemeClr val="tx1"/>
                </a:solidFill>
              </a:rPr>
              <a:t>Fact_aggregated_bookings</a:t>
            </a:r>
            <a:endParaRPr lang="en-IN" dirty="0">
              <a:solidFill>
                <a:schemeClr val="tx1"/>
              </a:solidFill>
            </a:endParaRPr>
          </a:p>
          <a:p>
            <a:pPr lvl="1"/>
            <a:r>
              <a:rPr lang="en-IN" dirty="0" err="1">
                <a:solidFill>
                  <a:schemeClr val="tx1"/>
                </a:solidFill>
              </a:rPr>
              <a:t>Fact_bookings</a:t>
            </a:r>
            <a:endParaRPr lang="en-IN" dirty="0">
              <a:solidFill>
                <a:schemeClr val="tx1"/>
              </a:solidFill>
            </a:endParaRPr>
          </a:p>
          <a:p>
            <a:r>
              <a:rPr lang="en-IN" dirty="0">
                <a:solidFill>
                  <a:schemeClr val="tx1"/>
                </a:solidFill>
              </a:rPr>
              <a:t>Metric list excel file</a:t>
            </a:r>
          </a:p>
          <a:p>
            <a:r>
              <a:rPr lang="en-IN" dirty="0">
                <a:solidFill>
                  <a:schemeClr val="tx1"/>
                </a:solidFill>
              </a:rPr>
              <a:t>Mock-up Dashboard </a:t>
            </a:r>
          </a:p>
          <a:p>
            <a:endParaRPr lang="en-IN" dirty="0">
              <a:solidFill>
                <a:schemeClr val="tx1"/>
              </a:solidFill>
            </a:endParaRPr>
          </a:p>
          <a:p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5616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9D73E59-89E7-4A40-BC50-152A07751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78090"/>
            <a:ext cx="10353762" cy="970450"/>
          </a:xfrm>
        </p:spPr>
        <p:txBody>
          <a:bodyPr/>
          <a:lstStyle/>
          <a:p>
            <a:r>
              <a:rPr lang="en-IN" b="1" dirty="0"/>
              <a:t>Mock-up Dashboard  </a:t>
            </a:r>
          </a:p>
        </p:txBody>
      </p:sp>
      <p:pic>
        <p:nvPicPr>
          <p:cNvPr id="3" name="Content Placeholder 2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850E96EC-CD6F-4B52-BB47-C821CC819A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0789" y="1261551"/>
            <a:ext cx="8159774" cy="5099860"/>
          </a:xfrm>
        </p:spPr>
      </p:pic>
    </p:spTree>
    <p:extLst>
      <p:ext uri="{BB962C8B-B14F-4D97-AF65-F5344CB8AC3E}">
        <p14:creationId xmlns:p14="http://schemas.microsoft.com/office/powerpoint/2010/main" val="36796312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02881-76FD-4E46-9401-4FE10F6BE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/>
          </a:bodyPr>
          <a:lstStyle/>
          <a:p>
            <a:r>
              <a:rPr lang="en-IN" dirty="0"/>
              <a:t>Expected outcome after this analysis?</a:t>
            </a:r>
          </a:p>
        </p:txBody>
      </p:sp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395B8FF6-F0C2-3C6A-485B-F88CA38395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294759"/>
              </p:ext>
            </p:extLst>
          </p:nvPr>
        </p:nvGraphicFramePr>
        <p:xfrm>
          <a:off x="914400" y="1731963"/>
          <a:ext cx="10353675" cy="40592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158003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webextensions/webextension1.xml><?xml version="1.0" encoding="utf-8"?>
<we:webextension xmlns:we="http://schemas.microsoft.com/office/webextensions/webextension/2010/11" id="{670F46C8-C346-4D59-8B54-9F759F95AA0D}">
  <we:reference id="wa200003233" version="2.0.0.3" store="en-US" storeType="OMEX"/>
  <we:alternateReferences>
    <we:reference id="WA200003233" version="2.0.0.3" store="WA200003233" storeType="OMEX"/>
  </we:alternateReferences>
  <we:properties>
    <we:property name="reportUrl" value="&quot;/groups/me/reports/7d706be1-c19d-4d40-b8f4-27a90d87ff6b/ReportSection?fromEntryPoint=export&quot;"/>
    <we:property name="reportName" value="&quot;codebasics_SEP_resume_challenge&quot;"/>
    <we:property name="reportState" value="&quot;CONNECTED&quot;"/>
    <we:property name="embedUrl" value="&quot;/reportEmbed?reportId=7d706be1-c19d-4d40-b8f4-27a90d87ff6b&amp;config=eyJjbHVzdGVyVXJsIjoiaHR0cHM6Ly9XQUJJLVVBRS1OT1JUSC1BLVBSSU1BUlktcmVkaXJlY3QuYW5hbHlzaXMud2luZG93cy5uZXQiLCJlbWJlZEZlYXR1cmVzIjp7Im1vZGVybkVtYmVkIjp0cnVlLCJ1c2FnZU1ldHJpY3NWTmV4dCI6dHJ1ZSwic2tpcFF1ZXJ5RGF0YVNhYVNFbWJlZCI6dHJ1ZSwic2tpcFF1ZXJ5RGF0YVBhYVNFbWJlZCI6dHJ1ZSwic2tpcFF1ZXJ5RGF0YUV4cG9ydFRvIjp0cnVlfX0%3D&amp;disableSensitivityBanner=true&quot;"/>
    <we:property name="pageName" value="&quot;ReportSection&quot;"/>
    <we:property name="pageDisplayName" value="&quot;Overall&quot;"/>
    <we:property name="datasetId" value="&quot;a63fa6c4-e8e4-4f07-b36e-cb392044ce18&quot;"/>
    <we:property name="backgroundColor" value="&quot;rgb(238,238,238)&quot;"/>
    <we:property name="bookmark" value="&quot;H4sIAAAAAAAAA+1c23LbOBL9FRertuZFSeF+mbfEmdmZ3cxsKkllH7ZcLlwaNieUqKIoJ5qU/32bFzuWLVmKHDuKQ7+YBMBG90Gj+4AC8SmL+WxauMWfbgzZz9nzsnw/dtX7A5uNsslymfXaxkAITcJHbyyYxLFVOa3zcjLLfv6U1a46gfpdPpu7ohGIhf/LFGUxaB+xvbGaJu4dyY5GmSuKV+6kaZNcMYNRNoVqVk5ckf8NnQisqqs5nI8y+Dgtyso1Hb2pXQ1NZ2fYHO9RQfq00cOFOj+DNxDqrvQ1TMuqvrgfZbPuqlV0ua4R1nZ4WE5ql09QcFNGgIegTPIyOE9s4kLrpnyWT06KXsXPz75dTBuwZqcO/yMq/i+U3sg5P0cDVAqGCcOSZSwpFSkwv1FWPkZ8VshinARDtZU0WmqkAx13lUUsJ1JqQ6JwzisqqN9ZL+6lEc5wjuJssjxqwppnU17UPaR+8cvHaYVegb7SyXoWz9wkQMzaQa5gNutH5A9ws3nVjvQvSxVvynkV4DWktmpS5/UC5WCDtvx43D03yxqVXlUlelXf4Awmc2iLT8sPhxWgHyFu5PwIS261N7gqLpuLN1WE6vmiNeVFXl14Ehtd0/b+zEC9scox7ZyUQCRABEMVi3RXJ01WKqIJgRCjVoFRTmB/BvDw9fc+dq0F3bClJCmBBJx7jcHACCbj/kD98sXh9451Z0I/R6glVGJIstzTyBkg3uvB7rPer20lS0ExFYln+Kep1brNef2AHCI0J2WVBwRj1ItrpL27SE1o5q9VOW7l9hm2aXlpxssSH32BUt46X8Cxs9xYIukTGbx7IsCLJ44r/iSBEyZIHrlJ+HgHNw7IKPvvKTSgoXjMXTG/SGe/T5aBnPVNivl4sgHi7qZV9Bqkf2B2PMVC7PadK+ZtdkepL3O0uvOGthhb/vRsWuXFT23bNS3+cItb6/81n8CGBsXtEp7NT+azum1y1HrC9VnzW47PVOF08RJjanETlsv6m1UXqLxzVd6xkh617bw35uPj2NCYBuHeLy5FZUugj8fjg8WibXhFn6zxmYPPBU11b8XlMC1PXzrC6RlOIb74zPc6r8g78hCwy9/by8NyPEVlZp0Fn+/+nU+aOND0lOquagt/upOvr/HAUfY6PzltdbjV+9qstkxw27rsfPQY7e7n1AqrseaR2nwRJ1YY3VQ9WquLdUPdVD1Sqz9H9FUTu63Mmjj/aXV+Xo7+X2ZkE7FPyxqKG0Rj2l8et7xhB9Y0K/KAtOEqb8rGgAvp5gKzhGujdN9NDl19GdtqaEnLarRe4BOx/DDp8eqYULtGRu3/urIYvkzm9wfKUTtgVkZLOAQbfHISeW8ceNjAwwYeNvCwx2X3wMMGHjbwsAfmYaFpMNCvq1gc9T8XKOoVZUZxEMqnKMXAugbWNbCugXU9KrsH1jWwroF13QvrSkhcjn1ZvkcidYNs9OXHs9rV89mPRcG+DJiOjzFrqWHBSx+8F9xwxvXAxwY+NvCxgY89JrsHPjbwsYGPfTs+htrUqazGAyO7DZoLTiaC9lQ75QMYJo1mAye7V0729RjXQKeaaPnD0KmBVgy0oqcVR99XInvkIanf48OtNWCccTomqZ0OimyZSV0gBiiTiZLEJDGEQbpbJo1XM+klCNukxz/L+ia4XyNnxuuT4QPA+4NJuVXWnMyL4iLlrUp6X/774aVXrNToB+KNm8Ho/Ns7AZqBTTRqm5ylPMn1/r1H+xBHD/8ZybOzk6cHzVd7k5P9UOg/Icyn2NXi4B+3KvQN9yt8A1TWfxn3DZR5W9auOFhawO2JTsFN3f4M2oVO2FlRQNwzxHb7Vm+an5V1Syu3/IqMPuTXlmsyzuvyw0PsnRYiJKtC4tJpRaLjMZgHzDt3feO0j5Fkoz+GYj5DcCE+d9Xhqavqffm48YZpa72z94DFg71Jo9FwAyHF6EGp5Akntl2Y7vA9cmQmSuM9TUCMdBEUDVuuJbywSXglg4iKSBasV3d8KzesJb7uWmLgo3c6k8Bh2y+JSTdS5dce3/sIQdsuysAkLYUNoTliBENOYuqhF2Wr1Ixucdx2thfOdvviZ6PDxXIyr/cqCy4b9JD+d2VgOwfkoCRIyXi0WitkaIpuPvrkx1pl3h58v18utmzXfXnhFvv8LY1WJhqDJBogRlwjqI0++GDDP3Yfn+5T6h3nk73Sx6EbdfocjMu4yww5cfPrpzLtz6xoX50qraJOXBnhACjTJPIhSH7NHL23QfJhUvUWQdJEMEC9xWUhpVzj2tBv9sHvZvj36Pyl6yPe7rLBGa8Fx/zEBGC2EoHfsp7/IQPAXU6p29fJv8VL1Puf+JB44j4AAS+Ms9r62DL0Xd5LBSUIprFAXbIhEU69hF1lySCTo4F7yzkj1nOvdz6/j0ulA/UkpMSMEVaY3fWKBNcyPjHJqJE8gfd0s141fKx9+XGFlRqiMFoqI6l3wQTd/Wq6i2aOUNSHek6F14BSDTW7yiLe6+BQiBDGkBiQkfCNstYdy7nqnNOdEdMiCBxNo2KzmUJrJ8VmK107o57P67rd1nFNpIWkIwPQSrgURORyC+BuF8klaO6jsF45ZqSjvntDeweRMSrgJHDOHU9KKBe6ZcxuMEaRcJ5anA4uRgnMCdjseOsHxUsWCEhiuWckMaXvMimikUwZHpN32pLkpA2bX5WvlWapi5hfgUmVNKcInb8DboFw5rQRwVnmcDiicHeQppQ3qJ7CqRuYiTQhD9hdGs4HpVw0glEA5SixKe02aVHYtYN//1mV82mbkhQjztLko5JeMCuS6xDIZ7/lMcKkP7a4QZ5zEaKLNLgEhBJjIllu2ZxijJie5kWsoM1lJnnvFRMOh8r5CBFD/yrp/e63Vdtpynk9m7oAr9wEVmyrQZ7iJhFif71ua03bzeWumvPz/wPOp5QCEVoAAA==&quot;"/>
    <we:property name="initialStateBookmark" value="&quot;H4sIAAAAAAAAA+1cWW/bSBL+K4aAxbwoQd/HvDlOZmc2J5wg+7AwjD6qbU4oUaCoJJrA/32Lhx3LlixFjh3FoV9MdjeLVV9VV31NNfllELPpJHfzV24Eg98HT4riw8iVH/bsYDgYd22vXz9/uX/4/PjV/stn2FxMqqwYTwe/fxlUrjyB6n02nbm8loCN/zsaDlyev3En9Vly+RSGgwmU02Ls8uwfaAdjV1XO4Gw4gM+TvChdLfJt5SqoxX7E4XiO96aPOd7RhSr7CG8hVG3rIUyKsjo/Hw6m7VGj0mJfLay54UExrlw2RsF1GwEegjLJy+A8sYkLrev2aTY+yTsVv177bj6pcZieOvyP9vu/UXot5+wMDVApGCYMS5axpFSkwPxaWdkI8Vkii3ESDNVW0mipkQ503FYWsZxIqQ2JwjmvqKB+a724l0Y4wzmKs8nyqAmrr01ZXnWQ+vmzz5MS/Y9R0crajx/dOEAcNE4uYTrtPPIS3HRWNp5+ttDxtpiVAQ4hNV3jKqvmKAcHNO3Ho/a66aBW6U1ZYFR1Az7CeAZN82nx6aAEjCPEjZwdYcuN9gZXxkVz8aSMUD6ZN6Y8zcrzSGLDK9renRmoN3Y5pp2TEogEiGCoYpFuG6TJSkU0IRBi1CowygnsjgMPDn923zUWtG5LSVICCTj3GpOBEUzG3YH6xdODnx3r1oRujlBLqMSUZLmnkTNAvFeD3RW0P5pOloJiKhLP8E9Tq3Wqa03nkAOE5qQos4BgDDtxtbT356UJzfyjLEaN3K541iMvzHhR4KVPUco753M4dpYbSyR9JIN3jwR48chxxR8lcMIEySM3CS9v4UaHDAf/PYUaNBSPtStm5+Xsr/EikNNuSD4bjddA3J40il6B9CVWx1NsxNu+d/msqeMo9UWGVrfR0DTjyN/2J2WW/9aMXTHipZvf2P+f2RjWDMhvlrA/O5lNq2bIURMJV2fNnxleU4bT+QvMqfl1WC76r3edo/LelVnLSjrUNovemI2OY01jaoS7uLgQNVgAfTQa7c3nzcBL+gzqmNn72lB3d1ZcuGlx+tIhTs9wCvHpVyrXRkXWkoeAt/yrOTwoRhNUZtpa8PXseTau80B9p1S1XRvE061ifUUEDgeH2clpo8ON0ddUtUXu2vQNzoYP0e5uTi2xGnseqM3neWKJ0XXXg7U6X+XquuuBWv01oy+b2E3noM7zX5bX58Xs/21G1hn7tKggv0Y0Jt3hccMbtmBN0zwLSBsu86bBCHDJXB9glXBNlu5uk0HbX8SmGxrSshytp3hFLD6NO7xaJtSskVH7vy8thi+K+d2BctQ4zMpoCYdgg09OIu+NPQ/reVjPw3oe9rDs7nlYz8N6HnbPPCzUA3r6dRmLo+7nAkW9oswoDkL5FKXoWVfPunrW1bOuB2V3z7p61tWzrjthXQmJy7Evig9IpK6Rja79eFq5ajb9tSjYtwHT8jFmLTUseOmD94Ibzrju+VjPx3o+1vOxh2R3z8d6PtbzsR/Hx1CbKhXlqGdkN0FzzslE0J5qp3wAw6TRrOdkd8rJvh/j6ulUnS1/GTrV04qeVnS04ujnKmQPPCV1e3y4tQaMM07HJLXTQZENK6kLxABlMlGSmCSGMEi3q6TxciW9AGGT8viqqK6D+z1qZrw6GT4BfNgbFxtVzfEsz89L3rKi9+2/H15ExVKNfiHeuB6MNr69E6AZ2ESjtslZypNcHd87tA9xeP+vkex/PHm8V7+1Nz7ZDYVehzCb4K3me/+6UaEfuF/hB6Cy+s24H6DMu6Jy+d7CAm5HdApu4nbHaec64c3yHOKOIbbdu3qT7GNRNbRyw7fI6H2+bbmi4hwWn+5j77QQIVkVEpdOKxIdj8HcY9257ROnXcwka+Mx5LMpggvxiSsPTl1Z7crLjddMWxmdXQTM7+1JGo2GGwgpRg9KJU84sc3CdIv3kSMzURrvaQJipIugaNhwLeGFTcIrGURURLJgvbrlU7l+LfF91xI9H73VNwkcjv2WnHStVH5v/95FCtp0UQYmaSlsCGCMxZSTmLrvRdkyNaObHzc324lgu3nxszbgYjGeVTtVBRcNus/4u+TYNgA5KAlSMh6t1goZmqLrP33ya60yb06+Py8XW7TrrqJwg33+lkYrE41BEg0QI64R1NoYvDf3j9znx7tUekfZeKf0cRhGrT57oyJuM0NO3OzqV5l2Z1Y0j06VVlEnroxwAJRpEnmfJL9njd7ZJHk/pXqDJGkiGKDe4rKQUq5xbejXx+BP4/4d+v7SVY83u2xwxmvBsT4xAVitROA3rOd/yQRwm6/U7erk3+Ah6t1PfEg8cR+AgBfGWW19bBj6Ns+lghIEy1igLtmQCKdewrayZJDJ0cC95ZwR67nXW3+/j0ulA/UkpMSMEVaY7fWKBNcyPjHJqJE8gfd0vV4VfK588XmJlRqiMFoqI6l3wQTd/mq6jWaOUNSHek6F14BSDTXbyiLe6+BQiBDGkBiQkfC1slZ9lpOyGLSPtn4IoSlGmyPbI6ZFEOhNo2K9mUJrJ8V6K10zo57MqqrZ1nFFpIWkIwPQSrgURORyA+BuFsklaO6jsF45ZqSjvn1CewuRMSrgJHDOHU9KKBfaZcx2MEaRcJ5anA4uRgnMCVgfeKud4iULBCSx3DOSmNK3mRTRSKYMj8k7bUly0ob1j8pXSrPURayvwKRKmlOEzt8Ct0A4c9qI4Cxz6I4o3C2kKeUNqqdw6gZmIk3IA7aXhvNBKReNYBRAOUpsSttNWhR25cO//y6L2aQpSYoRZ2nyUUkvmBXJtQhk0z+zGGHcfba4Rp5zEaKLNLgEhBJjIlkcWX/FGDE9zfJYQlPLTPLeKyYcusr5CBFT/zLp3e63Zdtpilk1nbgAb9wYlmyrQZ7ixhFid7xqa01zm8E5FFn92+vNF9S2XOzCOTv7P99e+eMcWgAA&quot;"/>
    <we:property name="isFiltersActionButtonVisible" value="true"/>
    <we:property name="reportEmbeddedTime" value="&quot;2022-09-17T12:48:40.340Z&quot;"/>
    <we:property name="creatorTenantId" value="&quot;df8679cd-a80e-45d8-99ac-c83ed7ff95a0&quot;"/>
    <we:property name="creatorUserId" value="&quot;100320021B046CBA&quot;"/>
    <we:property name="creatorSessionId" value="&quot;30a25d04-ee94-45d8-b6f2-1283b3a5e61b&quot;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357</TotalTime>
  <Words>191</Words>
  <Application>Microsoft Office PowerPoint</Application>
  <PresentationFormat>Widescreen</PresentationFormat>
  <Paragraphs>59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Calisto MT</vt:lpstr>
      <vt:lpstr>Wingdings 2</vt:lpstr>
      <vt:lpstr>Slate</vt:lpstr>
      <vt:lpstr>AtliQ Hospitality Analysis PowerBI</vt:lpstr>
      <vt:lpstr>Introduction</vt:lpstr>
      <vt:lpstr>PowerPoint Presentation</vt:lpstr>
      <vt:lpstr>PowerPoint Presentation</vt:lpstr>
      <vt:lpstr>PowerPoint Presentation</vt:lpstr>
      <vt:lpstr>PowerPoint Presentation</vt:lpstr>
      <vt:lpstr>Dataset Details</vt:lpstr>
      <vt:lpstr>Mock-up Dashboard  </vt:lpstr>
      <vt:lpstr>Expected outcome after this analysis?</vt:lpstr>
      <vt:lpstr>Data Model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Naveen S</dc:creator>
  <cp:lastModifiedBy>Kokila Kanak</cp:lastModifiedBy>
  <cp:revision>3</cp:revision>
  <dcterms:created xsi:type="dcterms:W3CDTF">2022-09-16T13:01:48Z</dcterms:created>
  <dcterms:modified xsi:type="dcterms:W3CDTF">2024-07-16T16:05:58Z</dcterms:modified>
</cp:coreProperties>
</file>