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1pPr>
    <a:lvl2pPr marL="0" marR="0" indent="3429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2pPr>
    <a:lvl3pPr marL="0" marR="0" indent="6858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3pPr>
    <a:lvl4pPr marL="0" marR="0" indent="10287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4pPr>
    <a:lvl5pPr marL="0" marR="0" indent="13716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5pPr>
    <a:lvl6pPr marL="0" marR="0" indent="17145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6pPr>
    <a:lvl7pPr marL="0" marR="0" indent="20574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7pPr>
    <a:lvl8pPr marL="0" marR="0" indent="24003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8pPr>
    <a:lvl9pPr marL="0" marR="0" indent="27432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Roman"/>
          <a:ea typeface="Iowan Old Style Roman"/>
          <a:cs typeface="Iowan Old Style Roman"/>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Bold"/>
          <a:ea typeface="DIN Alternate Bold"/>
          <a:cs typeface="DIN Alternate Bold"/>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Roman"/>
          <a:ea typeface="Iowan Old Style Roman"/>
          <a:cs typeface="Iowan Old Style Roman"/>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Line"/>
          <p:cNvSpPr/>
          <p:nvPr/>
        </p:nvSpPr>
        <p:spPr>
          <a:xfrm>
            <a:off x="1016000" y="7874000"/>
            <a:ext cx="22351997"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2" name="Title Text"/>
          <p:cNvSpPr txBox="1"/>
          <p:nvPr>
            <p:ph type="title"/>
          </p:nvPr>
        </p:nvSpPr>
        <p:spPr>
          <a:xfrm>
            <a:off x="1016000" y="1016000"/>
            <a:ext cx="22352000" cy="7073900"/>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13" name="Body Level One…"/>
          <p:cNvSpPr txBox="1"/>
          <p:nvPr>
            <p:ph type="body" sz="half" idx="1"/>
          </p:nvPr>
        </p:nvSpPr>
        <p:spPr>
          <a:xfrm>
            <a:off x="1016000" y="7975600"/>
            <a:ext cx="22352000" cy="4597400"/>
          </a:xfrm>
          <a:prstGeom prst="rect">
            <a:avLst/>
          </a:prstGeom>
        </p:spPr>
        <p:txBody>
          <a:bodyPr/>
          <a:lstStyle>
            <a:lvl1pPr marL="0" indent="0" algn="ctr">
              <a:lnSpc>
                <a:spcPct val="70000"/>
              </a:lnSpc>
              <a:spcBef>
                <a:spcPts val="0"/>
              </a:spcBef>
              <a:buSzTx/>
              <a:buFontTx/>
              <a:buNone/>
              <a:defRPr i="1" sz="7000">
                <a:solidFill>
                  <a:srgbClr val="747676"/>
                </a:solidFill>
              </a:defRPr>
            </a:lvl1pPr>
            <a:lvl2pPr marL="0" indent="0" algn="ctr">
              <a:lnSpc>
                <a:spcPct val="70000"/>
              </a:lnSpc>
              <a:spcBef>
                <a:spcPts val="0"/>
              </a:spcBef>
              <a:buSzTx/>
              <a:buFontTx/>
              <a:buNone/>
              <a:defRPr i="1" sz="7000">
                <a:solidFill>
                  <a:srgbClr val="747676"/>
                </a:solidFill>
              </a:defRPr>
            </a:lvl2pPr>
            <a:lvl3pPr marL="0" indent="0" algn="ctr">
              <a:lnSpc>
                <a:spcPct val="70000"/>
              </a:lnSpc>
              <a:spcBef>
                <a:spcPts val="0"/>
              </a:spcBef>
              <a:buSzTx/>
              <a:buFontTx/>
              <a:buNone/>
              <a:defRPr i="1" sz="7000">
                <a:solidFill>
                  <a:srgbClr val="747676"/>
                </a:solidFill>
              </a:defRPr>
            </a:lvl3pPr>
            <a:lvl4pPr marL="0" indent="0" algn="ctr">
              <a:lnSpc>
                <a:spcPct val="70000"/>
              </a:lnSpc>
              <a:spcBef>
                <a:spcPts val="0"/>
              </a:spcBef>
              <a:buSzTx/>
              <a:buFontTx/>
              <a:buNone/>
              <a:defRPr i="1" sz="7000">
                <a:solidFill>
                  <a:srgbClr val="747676"/>
                </a:solidFill>
              </a:defRPr>
            </a:lvl4pPr>
            <a:lvl5pPr marL="0" indent="0" algn="ctr">
              <a:lnSpc>
                <a:spcPct val="70000"/>
              </a:lnSpc>
              <a:spcBef>
                <a:spcPts val="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22944467" y="12922250"/>
            <a:ext cx="419089"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
          <p:cNvSpPr txBox="1"/>
          <p:nvPr/>
        </p:nvSpPr>
        <p:spPr>
          <a:xfrm>
            <a:off x="965200" y="1041400"/>
            <a:ext cx="3130550" cy="5956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40000">
                <a:solidFill>
                  <a:srgbClr val="E4E4E4"/>
                </a:solidFill>
                <a:latin typeface="Baskerville"/>
                <a:ea typeface="Baskerville"/>
                <a:cs typeface="Baskerville"/>
                <a:sym typeface="Baskerville"/>
              </a:defRPr>
            </a:lvl1pPr>
          </a:lstStyle>
          <a:p>
            <a:pPr/>
            <a:r>
              <a:t>“</a:t>
            </a:r>
          </a:p>
        </p:txBody>
      </p:sp>
      <p:sp>
        <p:nvSpPr>
          <p:cNvPr id="102" name="Type a quote here."/>
          <p:cNvSpPr txBox="1"/>
          <p:nvPr>
            <p:ph type="body" sz="quarter" idx="21"/>
          </p:nvPr>
        </p:nvSpPr>
        <p:spPr>
          <a:xfrm>
            <a:off x="3632200" y="5442942"/>
            <a:ext cx="19735800" cy="1320801"/>
          </a:xfrm>
          <a:prstGeom prst="rect">
            <a:avLst/>
          </a:prstGeom>
        </p:spPr>
        <p:txBody>
          <a:bodyPr>
            <a:spAutoFit/>
          </a:bodyPr>
          <a:lstStyle>
            <a:lvl1pPr marL="0" indent="0">
              <a:spcBef>
                <a:spcPts val="2300"/>
              </a:spcBef>
              <a:buSzTx/>
              <a:buFontTx/>
              <a:buNone/>
              <a:defRPr sz="7000">
                <a:solidFill>
                  <a:srgbClr val="747676"/>
                </a:solidFill>
              </a:defRPr>
            </a:lvl1pPr>
          </a:lstStyle>
          <a:p>
            <a:pPr/>
            <a:r>
              <a:t>Type a quote here.</a:t>
            </a:r>
          </a:p>
        </p:txBody>
      </p:sp>
      <p:sp>
        <p:nvSpPr>
          <p:cNvPr id="103" name="-Johnny Appleseed"/>
          <p:cNvSpPr txBox="1"/>
          <p:nvPr>
            <p:ph type="body" sz="quarter" idx="22"/>
          </p:nvPr>
        </p:nvSpPr>
        <p:spPr>
          <a:xfrm>
            <a:off x="3632200" y="10756900"/>
            <a:ext cx="19735800" cy="1320800"/>
          </a:xfrm>
          <a:prstGeom prst="rect">
            <a:avLst/>
          </a:prstGeom>
        </p:spPr>
        <p:txBody>
          <a:bodyPr>
            <a:spAutoFit/>
          </a:bodyPr>
          <a:lstStyle>
            <a:lvl1pPr marL="0" indent="0" algn="r">
              <a:lnSpc>
                <a:spcPct val="70000"/>
              </a:lnSpc>
              <a:spcBef>
                <a:spcPts val="2300"/>
              </a:spcBef>
              <a:buSzTx/>
              <a:buFontTx/>
              <a:buNone/>
              <a:defRPr i="1" sz="7000">
                <a:solidFill>
                  <a:srgbClr val="6B6D6D"/>
                </a:solidFill>
              </a:defRPr>
            </a:lvl1pPr>
          </a:lstStyle>
          <a:p>
            <a:pPr/>
            <a:r>
              <a:t>-Johnny Appleseed</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1" name="118295074_2675x2907.jpeg"/>
          <p:cNvSpPr/>
          <p:nvPr>
            <p:ph type="pic" idx="21"/>
          </p:nvPr>
        </p:nvSpPr>
        <p:spPr>
          <a:xfrm>
            <a:off x="-127000" y="-2540000"/>
            <a:ext cx="24637999" cy="26768159"/>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118295074_2675x2907.jpeg"/>
          <p:cNvSpPr/>
          <p:nvPr>
            <p:ph type="pic" idx="21"/>
          </p:nvPr>
        </p:nvSpPr>
        <p:spPr>
          <a:xfrm>
            <a:off x="-38100" y="-4394200"/>
            <a:ext cx="24460199" cy="26574989"/>
          </a:xfrm>
          <a:prstGeom prst="rect">
            <a:avLst/>
          </a:prstGeom>
        </p:spPr>
        <p:txBody>
          <a:bodyPr lIns="91439" tIns="45719" rIns="91439" bIns="45719">
            <a:noAutofit/>
          </a:bodyPr>
          <a:lstStyle/>
          <a:p>
            <a:pPr/>
          </a:p>
        </p:txBody>
      </p:sp>
      <p:sp>
        <p:nvSpPr>
          <p:cNvPr id="22" name="Rectangle"/>
          <p:cNvSpPr/>
          <p:nvPr>
            <p:ph type="body" sz="half" idx="22"/>
          </p:nvPr>
        </p:nvSpPr>
        <p:spPr>
          <a:xfrm>
            <a:off x="0" y="7620000"/>
            <a:ext cx="24384000" cy="5080000"/>
          </a:xfrm>
          <a:prstGeom prst="rect">
            <a:avLst/>
          </a:prstGeom>
          <a:solidFill>
            <a:srgbClr val="FFFFFF"/>
          </a:solidFill>
        </p:spPr>
        <p:txBody>
          <a:bodyPr anchor="ctr">
            <a:noAutofit/>
          </a:bodyPr>
          <a:lstStyle/>
          <a:p>
            <a:pPr marL="0" indent="0" algn="ctr">
              <a:spcBef>
                <a:spcPts val="0"/>
              </a:spcBef>
              <a:buSzTx/>
              <a:buFontTx/>
              <a:buNone/>
              <a:defRPr sz="3500">
                <a:latin typeface="DIN Alternate Bold"/>
                <a:ea typeface="DIN Alternate Bold"/>
                <a:cs typeface="DIN Alternate Bold"/>
                <a:sym typeface="DIN Alternate Bold"/>
              </a:defRPr>
            </a:pPr>
          </a:p>
        </p:txBody>
      </p:sp>
      <p:sp>
        <p:nvSpPr>
          <p:cNvPr id="23" name="Line"/>
          <p:cNvSpPr/>
          <p:nvPr/>
        </p:nvSpPr>
        <p:spPr>
          <a:xfrm>
            <a:off x="1016000" y="10718800"/>
            <a:ext cx="22352002"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 name="Title Text"/>
          <p:cNvSpPr txBox="1"/>
          <p:nvPr>
            <p:ph type="title"/>
          </p:nvPr>
        </p:nvSpPr>
        <p:spPr>
          <a:xfrm>
            <a:off x="1016000" y="7823200"/>
            <a:ext cx="22352000" cy="3111500"/>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25" name="Body Level One…"/>
          <p:cNvSpPr txBox="1"/>
          <p:nvPr>
            <p:ph type="body" sz="quarter" idx="1"/>
          </p:nvPr>
        </p:nvSpPr>
        <p:spPr>
          <a:xfrm>
            <a:off x="1016000" y="10795000"/>
            <a:ext cx="22352000" cy="1727200"/>
          </a:xfrm>
          <a:prstGeom prst="rect">
            <a:avLst/>
          </a:prstGeom>
        </p:spPr>
        <p:txBody>
          <a:bodyPr/>
          <a:lstStyle>
            <a:lvl1pPr marL="0" indent="0" algn="r">
              <a:lnSpc>
                <a:spcPct val="70000"/>
              </a:lnSpc>
              <a:spcBef>
                <a:spcPts val="800"/>
              </a:spcBef>
              <a:buSzTx/>
              <a:buFontTx/>
              <a:buNone/>
              <a:defRPr i="1" sz="7000">
                <a:solidFill>
                  <a:srgbClr val="747676"/>
                </a:solidFill>
              </a:defRPr>
            </a:lvl1pPr>
            <a:lvl2pPr marL="0" indent="0" algn="r">
              <a:lnSpc>
                <a:spcPct val="70000"/>
              </a:lnSpc>
              <a:spcBef>
                <a:spcPts val="800"/>
              </a:spcBef>
              <a:buSzTx/>
              <a:buFontTx/>
              <a:buNone/>
              <a:defRPr i="1" sz="7000">
                <a:solidFill>
                  <a:srgbClr val="747676"/>
                </a:solidFill>
              </a:defRPr>
            </a:lvl2pPr>
            <a:lvl3pPr marL="0" indent="0" algn="r">
              <a:lnSpc>
                <a:spcPct val="70000"/>
              </a:lnSpc>
              <a:spcBef>
                <a:spcPts val="800"/>
              </a:spcBef>
              <a:buSzTx/>
              <a:buFontTx/>
              <a:buNone/>
              <a:defRPr i="1" sz="7000">
                <a:solidFill>
                  <a:srgbClr val="747676"/>
                </a:solidFill>
              </a:defRPr>
            </a:lvl3pPr>
            <a:lvl4pPr marL="0" indent="0" algn="r">
              <a:lnSpc>
                <a:spcPct val="70000"/>
              </a:lnSpc>
              <a:spcBef>
                <a:spcPts val="800"/>
              </a:spcBef>
              <a:buSzTx/>
              <a:buFontTx/>
              <a:buNone/>
              <a:defRPr i="1" sz="7000">
                <a:solidFill>
                  <a:srgbClr val="747676"/>
                </a:solidFill>
              </a:defRPr>
            </a:lvl4pPr>
            <a:lvl5pPr marL="0" indent="0" algn="r">
              <a:lnSpc>
                <a:spcPct val="70000"/>
              </a:lnSpc>
              <a:spcBef>
                <a:spcPts val="80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3" name="Title Text"/>
          <p:cNvSpPr txBox="1"/>
          <p:nvPr>
            <p:ph type="title"/>
          </p:nvPr>
        </p:nvSpPr>
        <p:spPr>
          <a:xfrm>
            <a:off x="1016000" y="1016000"/>
            <a:ext cx="22352000" cy="7073900"/>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34" name="Slide Number"/>
          <p:cNvSpPr txBox="1"/>
          <p:nvPr>
            <p:ph type="sldNum" sz="quarter" idx="2"/>
          </p:nvPr>
        </p:nvSpPr>
        <p:spPr>
          <a:xfrm>
            <a:off x="22948900" y="12922250"/>
            <a:ext cx="419088"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Line"/>
          <p:cNvSpPr/>
          <p:nvPr/>
        </p:nvSpPr>
        <p:spPr>
          <a:xfrm>
            <a:off x="1016000" y="10718800"/>
            <a:ext cx="120904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42" name="182429520_1646x1646.jpeg"/>
          <p:cNvSpPr/>
          <p:nvPr>
            <p:ph type="pic" idx="21"/>
          </p:nvPr>
        </p:nvSpPr>
        <p:spPr>
          <a:xfrm>
            <a:off x="12306300" y="-114300"/>
            <a:ext cx="13931900" cy="13931900"/>
          </a:xfrm>
          <a:prstGeom prst="rect">
            <a:avLst/>
          </a:prstGeom>
        </p:spPr>
        <p:txBody>
          <a:bodyPr lIns="91439" tIns="45719" rIns="91439" bIns="45719">
            <a:noAutofit/>
          </a:bodyPr>
          <a:lstStyle/>
          <a:p>
            <a:pPr/>
          </a:p>
        </p:txBody>
      </p:sp>
      <p:sp>
        <p:nvSpPr>
          <p:cNvPr id="43" name="Title Text"/>
          <p:cNvSpPr txBox="1"/>
          <p:nvPr>
            <p:ph type="title"/>
          </p:nvPr>
        </p:nvSpPr>
        <p:spPr>
          <a:xfrm>
            <a:off x="1016000" y="1155700"/>
            <a:ext cx="12090400" cy="9779000"/>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44" name="Body Level One…"/>
          <p:cNvSpPr txBox="1"/>
          <p:nvPr>
            <p:ph type="body" sz="quarter" idx="1"/>
          </p:nvPr>
        </p:nvSpPr>
        <p:spPr>
          <a:xfrm>
            <a:off x="1016000" y="10795000"/>
            <a:ext cx="12090400" cy="1905000"/>
          </a:xfrm>
          <a:prstGeom prst="rect">
            <a:avLst/>
          </a:prstGeom>
        </p:spPr>
        <p:txBody>
          <a:bodyPr/>
          <a:lstStyle>
            <a:lvl1pPr marL="0" indent="0" algn="r">
              <a:lnSpc>
                <a:spcPct val="70000"/>
              </a:lnSpc>
              <a:spcBef>
                <a:spcPts val="800"/>
              </a:spcBef>
              <a:buSzTx/>
              <a:buFontTx/>
              <a:buNone/>
              <a:defRPr i="1" sz="7000">
                <a:solidFill>
                  <a:srgbClr val="747676"/>
                </a:solidFill>
              </a:defRPr>
            </a:lvl1pPr>
            <a:lvl2pPr marL="0" indent="0" algn="r">
              <a:lnSpc>
                <a:spcPct val="70000"/>
              </a:lnSpc>
              <a:spcBef>
                <a:spcPts val="800"/>
              </a:spcBef>
              <a:buSzTx/>
              <a:buFontTx/>
              <a:buNone/>
              <a:defRPr i="1" sz="7000">
                <a:solidFill>
                  <a:srgbClr val="747676"/>
                </a:solidFill>
              </a:defRPr>
            </a:lvl2pPr>
            <a:lvl3pPr marL="0" indent="0" algn="r">
              <a:lnSpc>
                <a:spcPct val="70000"/>
              </a:lnSpc>
              <a:spcBef>
                <a:spcPts val="800"/>
              </a:spcBef>
              <a:buSzTx/>
              <a:buFontTx/>
              <a:buNone/>
              <a:defRPr i="1" sz="7000">
                <a:solidFill>
                  <a:srgbClr val="747676"/>
                </a:solidFill>
              </a:defRPr>
            </a:lvl3pPr>
            <a:lvl4pPr marL="0" indent="0" algn="r">
              <a:lnSpc>
                <a:spcPct val="70000"/>
              </a:lnSpc>
              <a:spcBef>
                <a:spcPts val="800"/>
              </a:spcBef>
              <a:buSzTx/>
              <a:buFontTx/>
              <a:buNone/>
              <a:defRPr i="1" sz="7000">
                <a:solidFill>
                  <a:srgbClr val="747676"/>
                </a:solidFill>
              </a:defRPr>
            </a:lvl4pPr>
            <a:lvl5pPr marL="0" indent="0" algn="r">
              <a:lnSpc>
                <a:spcPct val="70000"/>
              </a:lnSpc>
              <a:spcBef>
                <a:spcPts val="80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1" name="Line"/>
          <p:cNvSpPr/>
          <p:nvPr/>
        </p:nvSpPr>
        <p:spPr>
          <a:xfrm>
            <a:off x="13208000" y="2222500"/>
            <a:ext cx="101600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72" name="118295074_2675x2907.jpeg"/>
          <p:cNvSpPr/>
          <p:nvPr>
            <p:ph type="pic" idx="21"/>
          </p:nvPr>
        </p:nvSpPr>
        <p:spPr>
          <a:xfrm>
            <a:off x="-381000" y="-114300"/>
            <a:ext cx="13931900" cy="15136430"/>
          </a:xfrm>
          <a:prstGeom prst="rect">
            <a:avLst/>
          </a:prstGeom>
        </p:spPr>
        <p:txBody>
          <a:bodyPr lIns="91439" tIns="45719" rIns="91439" bIns="45719">
            <a:noAutofit/>
          </a:bodyPr>
          <a:lstStyle/>
          <a:p>
            <a:pPr/>
          </a:p>
        </p:txBody>
      </p:sp>
      <p:sp>
        <p:nvSpPr>
          <p:cNvPr id="73" name="Title Text"/>
          <p:cNvSpPr txBox="1"/>
          <p:nvPr>
            <p:ph type="title"/>
          </p:nvPr>
        </p:nvSpPr>
        <p:spPr>
          <a:xfrm>
            <a:off x="13208000" y="1016000"/>
            <a:ext cx="10160000" cy="1016000"/>
          </a:xfrm>
          <a:prstGeom prst="rect">
            <a:avLst/>
          </a:prstGeom>
        </p:spPr>
        <p:txBody>
          <a:bodyPr/>
          <a:lstStyle/>
          <a:p>
            <a:pPr/>
            <a:r>
              <a:t>Title Text</a:t>
            </a:r>
          </a:p>
        </p:txBody>
      </p:sp>
      <p:sp>
        <p:nvSpPr>
          <p:cNvPr id="74" name="Body Level One…"/>
          <p:cNvSpPr txBox="1"/>
          <p:nvPr>
            <p:ph type="body" sz="half" idx="1"/>
          </p:nvPr>
        </p:nvSpPr>
        <p:spPr>
          <a:xfrm>
            <a:off x="13208000" y="2540000"/>
            <a:ext cx="10160000" cy="10160000"/>
          </a:xfrm>
          <a:prstGeom prst="rect">
            <a:avLst/>
          </a:prstGeom>
        </p:spPr>
        <p:txBody>
          <a:bodyPr/>
          <a:lstStyle>
            <a:lvl1pPr marL="571500" indent="-571500">
              <a:defRPr sz="4000"/>
            </a:lvl1pPr>
            <a:lvl2pPr marL="1143000" indent="-571500">
              <a:defRPr sz="4000"/>
            </a:lvl2pPr>
            <a:lvl3pPr marL="1714500" indent="-571500">
              <a:defRPr sz="4000"/>
            </a:lvl3pPr>
            <a:lvl4pPr marL="2286000" indent="-571500">
              <a:defRPr sz="4000"/>
            </a:lvl4pPr>
            <a:lvl5pPr marL="2857500" indent="-571500">
              <a:defRPr sz="40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0" name="118295074_2675x2907.jpeg"/>
          <p:cNvSpPr/>
          <p:nvPr>
            <p:ph type="pic" idx="21"/>
          </p:nvPr>
        </p:nvSpPr>
        <p:spPr>
          <a:xfrm>
            <a:off x="1016000" y="-1333500"/>
            <a:ext cx="13970000" cy="15177823"/>
          </a:xfrm>
          <a:prstGeom prst="rect">
            <a:avLst/>
          </a:prstGeom>
        </p:spPr>
        <p:txBody>
          <a:bodyPr lIns="91439" tIns="45719" rIns="91439" bIns="45719">
            <a:noAutofit/>
          </a:bodyPr>
          <a:lstStyle/>
          <a:p>
            <a:pPr/>
          </a:p>
        </p:txBody>
      </p:sp>
      <p:sp>
        <p:nvSpPr>
          <p:cNvPr id="91" name="182741592_1098x949.jpeg"/>
          <p:cNvSpPr/>
          <p:nvPr>
            <p:ph type="pic" sz="half" idx="22"/>
          </p:nvPr>
        </p:nvSpPr>
        <p:spPr>
          <a:xfrm>
            <a:off x="15240000" y="-1130300"/>
            <a:ext cx="9296400" cy="8034867"/>
          </a:xfrm>
          <a:prstGeom prst="rect">
            <a:avLst/>
          </a:prstGeom>
        </p:spPr>
        <p:txBody>
          <a:bodyPr lIns="91439" tIns="45719" rIns="91439" bIns="45719">
            <a:noAutofit/>
          </a:bodyPr>
          <a:lstStyle/>
          <a:p>
            <a:pPr/>
          </a:p>
        </p:txBody>
      </p:sp>
      <p:sp>
        <p:nvSpPr>
          <p:cNvPr id="92" name="182429520_1646x1646.jpeg"/>
          <p:cNvSpPr/>
          <p:nvPr>
            <p:ph type="pic" sz="half" idx="23"/>
          </p:nvPr>
        </p:nvSpPr>
        <p:spPr>
          <a:xfrm>
            <a:off x="15240000" y="5778500"/>
            <a:ext cx="8382000" cy="83820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1016000" y="11137900"/>
            <a:ext cx="22352000" cy="1905000"/>
          </a:xfrm>
          <a:prstGeom prst="rect">
            <a:avLst/>
          </a:prstGeom>
        </p:spPr>
        <p:txBody>
          <a:bodyPr/>
          <a:lstStyle>
            <a:lvl1pPr marL="0" indent="0">
              <a:spcBef>
                <a:spcPts val="2000"/>
              </a:spcBef>
              <a:buSzTx/>
              <a:buFontTx/>
              <a:buNone/>
              <a:defRPr i="1" spc="39" sz="4000"/>
            </a:lvl1pPr>
            <a:lvl2pPr marL="0" indent="0">
              <a:spcBef>
                <a:spcPts val="2000"/>
              </a:spcBef>
              <a:buSzTx/>
              <a:buFontTx/>
              <a:buNone/>
              <a:defRPr i="1" spc="39" sz="4000"/>
            </a:lvl2pPr>
            <a:lvl3pPr marL="0" indent="0">
              <a:spcBef>
                <a:spcPts val="2000"/>
              </a:spcBef>
              <a:buSzTx/>
              <a:buFontTx/>
              <a:buNone/>
              <a:defRPr i="1" spc="39" sz="4000"/>
            </a:lvl3pPr>
            <a:lvl4pPr marL="0" indent="0">
              <a:spcBef>
                <a:spcPts val="2000"/>
              </a:spcBef>
              <a:buSzTx/>
              <a:buFontTx/>
              <a:buNone/>
              <a:defRPr i="1" spc="39" sz="4000"/>
            </a:lvl4pPr>
            <a:lvl5pPr marL="0" indent="0">
              <a:spcBef>
                <a:spcPts val="2000"/>
              </a:spcBef>
              <a:buSzTx/>
              <a:buFontTx/>
              <a:buNone/>
              <a:defRPr i="1" spc="39" sz="40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16000" y="1016000"/>
            <a:ext cx="223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1016000" y="2540000"/>
            <a:ext cx="22352000" cy="1016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2948900" y="12928600"/>
            <a:ext cx="419088" cy="469900"/>
          </a:xfrm>
          <a:prstGeom prst="rect">
            <a:avLst/>
          </a:prstGeom>
          <a:ln w="12700">
            <a:miter lim="400000"/>
          </a:ln>
        </p:spPr>
        <p:txBody>
          <a:bodyPr wrap="none" lIns="50800" tIns="50800" rIns="50800" bIns="50800">
            <a:spAutoFit/>
          </a:bodyPr>
          <a:lstStyle>
            <a:lvl1pPr algn="r">
              <a:spcBef>
                <a:spcPts val="0"/>
              </a:spcBef>
              <a:defRPr i="0" spc="0" sz="2500">
                <a:solidFill>
                  <a:srgbClr val="747676"/>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1pPr>
      <a:lvl2pPr marL="0" marR="0" indent="3429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2pPr>
      <a:lvl3pPr marL="0" marR="0" indent="6858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3pPr>
      <a:lvl4pPr marL="0" marR="0" indent="10287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4pPr>
      <a:lvl5pPr marL="0" marR="0" indent="13716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5pPr>
      <a:lvl6pPr marL="0" marR="0" indent="17145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6pPr>
      <a:lvl7pPr marL="0" marR="0" indent="20574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7pPr>
      <a:lvl8pPr marL="0" marR="0" indent="24003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8pPr>
      <a:lvl9pPr marL="0" marR="0" indent="27432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9pPr>
    </p:titleStyle>
    <p:bodyStyle>
      <a:lvl1pPr marL="63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1pPr>
      <a:lvl2pPr marL="127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2pPr>
      <a:lvl3pPr marL="190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3pPr>
      <a:lvl4pPr marL="254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4pPr>
      <a:lvl5pPr marL="317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5pPr>
      <a:lvl6pPr marL="381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6pPr>
      <a:lvl7pPr marL="444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7pPr>
      <a:lvl8pPr marL="508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8pPr>
      <a:lvl9pPr marL="571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9pPr>
    </p:bodyStyle>
    <p:otherStyle>
      <a:lvl1pPr marL="0" marR="0" indent="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1pPr>
      <a:lvl2pPr marL="0" marR="0" indent="2286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2pPr>
      <a:lvl3pPr marL="0" marR="0" indent="4572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3pPr>
      <a:lvl4pPr marL="0" marR="0" indent="6858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4pPr>
      <a:lvl5pPr marL="0" marR="0" indent="9144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5pPr>
      <a:lvl6pPr marL="0" marR="0" indent="11430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6pPr>
      <a:lvl7pPr marL="0" marR="0" indent="13716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7pPr>
      <a:lvl8pPr marL="0" marR="0" indent="16002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8pPr>
      <a:lvl9pPr marL="0" marR="0" indent="18288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agmarknet.gov.in/" TargetMode="External"/><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tif"/><Relationship Id="rId3" Type="http://schemas.openxmlformats.org/officeDocument/2006/relationships/image" Target="../media/image15.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tif"/><Relationship Id="rId3" Type="http://schemas.openxmlformats.org/officeDocument/2006/relationships/image" Target="../media/image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tif"/><Relationship Id="rId3" Type="http://schemas.openxmlformats.org/officeDocument/2006/relationships/image" Target="../media/image22.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tif"/></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tif"/><Relationship Id="rId3" Type="http://schemas.openxmlformats.org/officeDocument/2006/relationships/image" Target="../media/image1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tif"/></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tif"/><Relationship Id="rId3" Type="http://schemas.openxmlformats.org/officeDocument/2006/relationships/image" Target="../media/image1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tif"/><Relationship Id="rId3" Type="http://schemas.openxmlformats.org/officeDocument/2006/relationships/image" Target="../media/image1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tif"/></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Line"/>
          <p:cNvSpPr/>
          <p:nvPr/>
        </p:nvSpPr>
        <p:spPr>
          <a:xfrm>
            <a:off x="1016000" y="7874000"/>
            <a:ext cx="22351997"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29" name="Data analytics…"/>
          <p:cNvSpPr txBox="1"/>
          <p:nvPr>
            <p:ph type="ctrTitle"/>
          </p:nvPr>
        </p:nvSpPr>
        <p:spPr>
          <a:prstGeom prst="rect">
            <a:avLst/>
          </a:prstGeom>
        </p:spPr>
        <p:txBody>
          <a:bodyPr/>
          <a:lstStyle/>
          <a:p>
            <a:pPr/>
            <a:r>
              <a:t>Data analytics</a:t>
            </a:r>
          </a:p>
          <a:p>
            <a:pPr/>
            <a:r>
              <a:t>Tomato Price Forecast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7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71"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72" name="Image" descr="Image"/>
          <p:cNvPicPr>
            <a:picLocks noChangeAspect="1"/>
          </p:cNvPicPr>
          <p:nvPr/>
        </p:nvPicPr>
        <p:blipFill>
          <a:blip r:embed="rId2">
            <a:extLst/>
          </a:blip>
          <a:stretch>
            <a:fillRect/>
          </a:stretch>
        </p:blipFill>
        <p:spPr>
          <a:xfrm>
            <a:off x="942374" y="3614615"/>
            <a:ext cx="22224869" cy="916489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7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76"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77" name="Image" descr="Image"/>
          <p:cNvPicPr>
            <a:picLocks noChangeAspect="1"/>
          </p:cNvPicPr>
          <p:nvPr/>
        </p:nvPicPr>
        <p:blipFill>
          <a:blip r:embed="rId2">
            <a:extLst/>
          </a:blip>
          <a:stretch>
            <a:fillRect/>
          </a:stretch>
        </p:blipFill>
        <p:spPr>
          <a:xfrm>
            <a:off x="1168400" y="4312775"/>
            <a:ext cx="22047200" cy="7480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8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81"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82" name="Image" descr="Image"/>
          <p:cNvPicPr>
            <a:picLocks noChangeAspect="1"/>
          </p:cNvPicPr>
          <p:nvPr/>
        </p:nvPicPr>
        <p:blipFill>
          <a:blip r:embed="rId2">
            <a:extLst/>
          </a:blip>
          <a:stretch>
            <a:fillRect/>
          </a:stretch>
        </p:blipFill>
        <p:spPr>
          <a:xfrm>
            <a:off x="1025640" y="4606711"/>
            <a:ext cx="21958301" cy="75184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8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86"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87" name="Image" descr="Image"/>
          <p:cNvPicPr>
            <a:picLocks noChangeAspect="1"/>
          </p:cNvPicPr>
          <p:nvPr/>
        </p:nvPicPr>
        <p:blipFill>
          <a:blip r:embed="rId2">
            <a:extLst/>
          </a:blip>
          <a:stretch>
            <a:fillRect/>
          </a:stretch>
        </p:blipFill>
        <p:spPr>
          <a:xfrm>
            <a:off x="1189753" y="3837779"/>
            <a:ext cx="21029595" cy="971282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9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91"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92" name="Image" descr="Image"/>
          <p:cNvPicPr>
            <a:picLocks noChangeAspect="1"/>
          </p:cNvPicPr>
          <p:nvPr/>
        </p:nvPicPr>
        <p:blipFill>
          <a:blip r:embed="rId2">
            <a:extLst/>
          </a:blip>
          <a:stretch>
            <a:fillRect/>
          </a:stretch>
        </p:blipFill>
        <p:spPr>
          <a:xfrm>
            <a:off x="1630401" y="3369210"/>
            <a:ext cx="21123198" cy="975605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9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96" name="Data Analysis:(correlation)"/>
          <p:cNvSpPr txBox="1"/>
          <p:nvPr/>
        </p:nvSpPr>
        <p:spPr>
          <a:xfrm>
            <a:off x="964045" y="2649912"/>
            <a:ext cx="600161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Analysis:(correlation)</a:t>
            </a:r>
          </a:p>
        </p:txBody>
      </p:sp>
      <p:pic>
        <p:nvPicPr>
          <p:cNvPr id="197" name="Image" descr="Image"/>
          <p:cNvPicPr>
            <a:picLocks noChangeAspect="1"/>
          </p:cNvPicPr>
          <p:nvPr/>
        </p:nvPicPr>
        <p:blipFill>
          <a:blip r:embed="rId2">
            <a:extLst/>
          </a:blip>
          <a:stretch>
            <a:fillRect/>
          </a:stretch>
        </p:blipFill>
        <p:spPr>
          <a:xfrm>
            <a:off x="2167556" y="3837779"/>
            <a:ext cx="19039860" cy="946884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0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01" name="Data Selection for Model:…"/>
          <p:cNvSpPr txBox="1"/>
          <p:nvPr/>
        </p:nvSpPr>
        <p:spPr>
          <a:xfrm>
            <a:off x="1198056" y="2800922"/>
            <a:ext cx="17822940" cy="497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Selection for Model:</a:t>
            </a:r>
          </a:p>
          <a:p>
            <a:pPr/>
            <a:r>
              <a:t>As the data is for 1378 markets, we have decided to forecast for 1 market, and the same ideology can be used for other markets.</a:t>
            </a:r>
          </a:p>
          <a:p>
            <a:pPr/>
            <a:r>
              <a:t>Selection of one market is done by considering the market which have many samples in the data.</a:t>
            </a:r>
          </a:p>
          <a:p>
            <a:pPr/>
            <a:r>
              <a:t>Fatehabad has highest values - so it is considered</a:t>
            </a:r>
          </a:p>
        </p:txBody>
      </p:sp>
      <p:pic>
        <p:nvPicPr>
          <p:cNvPr id="202" name="Image" descr="Image"/>
          <p:cNvPicPr>
            <a:picLocks noChangeAspect="1"/>
          </p:cNvPicPr>
          <p:nvPr/>
        </p:nvPicPr>
        <p:blipFill>
          <a:blip r:embed="rId2">
            <a:extLst/>
          </a:blip>
          <a:stretch>
            <a:fillRect/>
          </a:stretch>
        </p:blipFill>
        <p:spPr>
          <a:xfrm>
            <a:off x="11322184" y="6270168"/>
            <a:ext cx="11375719" cy="532361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0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06" name="Fatehabad  Modal price vs Year vs Month…"/>
          <p:cNvSpPr txBox="1"/>
          <p:nvPr/>
        </p:nvSpPr>
        <p:spPr>
          <a:xfrm>
            <a:off x="1081051" y="2413370"/>
            <a:ext cx="20180970" cy="241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Fatehabad  Modal price vs Year vs Month</a:t>
            </a:r>
          </a:p>
          <a:p>
            <a:pPr lvl="4"/>
            <a:r>
              <a:t>From the chart it is clear that most of the values in 2017 are missing and as it won’t be appropriate to use it we have moved to next market with highest values </a:t>
            </a:r>
            <a:r>
              <a:rPr b="1"/>
              <a:t>Vadhvan</a:t>
            </a:r>
          </a:p>
        </p:txBody>
      </p:sp>
      <p:pic>
        <p:nvPicPr>
          <p:cNvPr id="207" name="Image" descr="Image"/>
          <p:cNvPicPr>
            <a:picLocks noChangeAspect="1"/>
          </p:cNvPicPr>
          <p:nvPr/>
        </p:nvPicPr>
        <p:blipFill>
          <a:blip r:embed="rId2">
            <a:extLst/>
          </a:blip>
          <a:stretch>
            <a:fillRect/>
          </a:stretch>
        </p:blipFill>
        <p:spPr>
          <a:xfrm>
            <a:off x="1379596" y="4990295"/>
            <a:ext cx="20081565" cy="8189593"/>
          </a:xfrm>
          <a:prstGeom prst="rect">
            <a:avLst/>
          </a:prstGeom>
          <a:ln w="12700">
            <a:miter lim="400000"/>
          </a:ln>
        </p:spPr>
      </p:pic>
      <p:sp>
        <p:nvSpPr>
          <p:cNvPr id="208" name="Oval"/>
          <p:cNvSpPr/>
          <p:nvPr/>
        </p:nvSpPr>
        <p:spPr>
          <a:xfrm>
            <a:off x="16137318" y="9066605"/>
            <a:ext cx="1560505" cy="3286808"/>
          </a:xfrm>
          <a:prstGeom prst="ellipse">
            <a:avLst/>
          </a:prstGeom>
          <a:ln w="50800">
            <a:solidFill>
              <a:srgbClr val="FF2600"/>
            </a:solidFill>
            <a:miter lim="400000"/>
          </a:ln>
        </p:spPr>
        <p:txBody>
          <a:bodyPr lIns="50800" tIns="50800" rIns="50800" bIns="50800" anchor="ctr"/>
          <a:lstStyle/>
          <a:p>
            <a:pPr algn="ctr">
              <a:spcBef>
                <a:spcPts val="0"/>
              </a:spcBef>
              <a:defRPr i="0" spc="0" sz="3500">
                <a:latin typeface="DIN Alternate Bold"/>
                <a:ea typeface="DIN Alternate Bold"/>
                <a:cs typeface="DIN Alternate Bold"/>
                <a:sym typeface="DIN Alternate Bold"/>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1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12" name="Vadhvan Modal price vs Year vs Month"/>
          <p:cNvSpPr txBox="1"/>
          <p:nvPr/>
        </p:nvSpPr>
        <p:spPr>
          <a:xfrm>
            <a:off x="964045" y="2649912"/>
            <a:ext cx="186976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Vadhvan Modal price vs Year vs Month</a:t>
            </a:r>
          </a:p>
        </p:txBody>
      </p:sp>
      <p:pic>
        <p:nvPicPr>
          <p:cNvPr id="213" name="Image" descr="Image"/>
          <p:cNvPicPr>
            <a:picLocks noChangeAspect="1"/>
          </p:cNvPicPr>
          <p:nvPr/>
        </p:nvPicPr>
        <p:blipFill>
          <a:blip r:embed="rId2">
            <a:extLst/>
          </a:blip>
          <a:stretch>
            <a:fillRect/>
          </a:stretch>
        </p:blipFill>
        <p:spPr>
          <a:xfrm>
            <a:off x="584627" y="3512853"/>
            <a:ext cx="23214746" cy="9467357"/>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1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17" name="Vadhvan  Modal price vs Month"/>
          <p:cNvSpPr txBox="1"/>
          <p:nvPr/>
        </p:nvSpPr>
        <p:spPr>
          <a:xfrm>
            <a:off x="964045" y="2649912"/>
            <a:ext cx="701919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Vadhvan  Modal price vs Month</a:t>
            </a:r>
          </a:p>
        </p:txBody>
      </p:sp>
      <p:pic>
        <p:nvPicPr>
          <p:cNvPr id="218" name="Image" descr="Image"/>
          <p:cNvPicPr>
            <a:picLocks noChangeAspect="1"/>
          </p:cNvPicPr>
          <p:nvPr/>
        </p:nvPicPr>
        <p:blipFill>
          <a:blip r:embed="rId2">
            <a:extLst/>
          </a:blip>
          <a:stretch>
            <a:fillRect/>
          </a:stretch>
        </p:blipFill>
        <p:spPr>
          <a:xfrm>
            <a:off x="763255" y="3810000"/>
            <a:ext cx="22405883" cy="913748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3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33" name="Problem : Forecasting price with time series data of past years…"/>
          <p:cNvSpPr txBox="1"/>
          <p:nvPr/>
        </p:nvSpPr>
        <p:spPr>
          <a:xfrm>
            <a:off x="3604810" y="3266703"/>
            <a:ext cx="17174380"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Problem : Forecasting price with time series data of past years</a:t>
            </a:r>
          </a:p>
          <a:p>
            <a:pPr/>
            <a:r>
              <a:t>Dataset : Web scrapping the data from </a:t>
            </a:r>
            <a:r>
              <a:rPr u="sng">
                <a:hlinkClick r:id="rId2" invalidUrl="" action="" tgtFrame="" tooltip="" history="1" highlightClick="0" endSnd="0"/>
              </a:rPr>
              <a:t>http://agmarknet.gov.in/</a:t>
            </a:r>
          </a:p>
        </p:txBody>
      </p:sp>
      <p:pic>
        <p:nvPicPr>
          <p:cNvPr id="134" name="Screenshot 2020-11-29 at 10.05.21 PM.png" descr="Screenshot 2020-11-29 at 10.05.21 PM.png"/>
          <p:cNvPicPr>
            <a:picLocks noChangeAspect="1"/>
          </p:cNvPicPr>
          <p:nvPr/>
        </p:nvPicPr>
        <p:blipFill>
          <a:blip r:embed="rId3">
            <a:extLst/>
          </a:blip>
          <a:stretch>
            <a:fillRect/>
          </a:stretch>
        </p:blipFill>
        <p:spPr>
          <a:xfrm>
            <a:off x="3657917" y="6399843"/>
            <a:ext cx="15722601" cy="54991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2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22" name="Vadhvan      Tons vs Year vs Month"/>
          <p:cNvSpPr txBox="1"/>
          <p:nvPr/>
        </p:nvSpPr>
        <p:spPr>
          <a:xfrm>
            <a:off x="964045" y="2649912"/>
            <a:ext cx="1168799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r>
              <a:t>Vadhvan      Tons vs Year vs Month</a:t>
            </a:r>
          </a:p>
        </p:txBody>
      </p:sp>
      <p:pic>
        <p:nvPicPr>
          <p:cNvPr id="223" name="Image" descr="Image"/>
          <p:cNvPicPr>
            <a:picLocks noChangeAspect="1"/>
          </p:cNvPicPr>
          <p:nvPr/>
        </p:nvPicPr>
        <p:blipFill>
          <a:blip r:embed="rId2">
            <a:extLst/>
          </a:blip>
          <a:stretch>
            <a:fillRect/>
          </a:stretch>
        </p:blipFill>
        <p:spPr>
          <a:xfrm>
            <a:off x="447985" y="3633028"/>
            <a:ext cx="22405883" cy="923954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2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27" name="Vadhvan:  Tons vs Month"/>
          <p:cNvSpPr txBox="1"/>
          <p:nvPr/>
        </p:nvSpPr>
        <p:spPr>
          <a:xfrm>
            <a:off x="964045" y="2649912"/>
            <a:ext cx="1372792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Vadhvan:  Tons vs Month</a:t>
            </a:r>
          </a:p>
        </p:txBody>
      </p:sp>
      <p:pic>
        <p:nvPicPr>
          <p:cNvPr id="228" name="Image" descr="Image"/>
          <p:cNvPicPr>
            <a:picLocks noChangeAspect="1"/>
          </p:cNvPicPr>
          <p:nvPr/>
        </p:nvPicPr>
        <p:blipFill>
          <a:blip r:embed="rId2">
            <a:extLst/>
          </a:blip>
          <a:stretch>
            <a:fillRect/>
          </a:stretch>
        </p:blipFill>
        <p:spPr>
          <a:xfrm>
            <a:off x="564991" y="3810000"/>
            <a:ext cx="23025974" cy="9495247"/>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3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32" name="Solution (Model)…"/>
          <p:cNvSpPr txBox="1"/>
          <p:nvPr/>
        </p:nvSpPr>
        <p:spPr>
          <a:xfrm>
            <a:off x="2508521" y="3711691"/>
            <a:ext cx="17755296" cy="591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Solution (Model)</a:t>
            </a:r>
          </a:p>
          <a:p>
            <a:pPr lvl="4"/>
            <a:r>
              <a:t>               As Tomato is a seasonal vegetable and also from the above charts we can see the data is seasonal , this data is time series so the best model to fit the data is SARIMA</a:t>
            </a:r>
          </a:p>
          <a:p>
            <a:pPr lvl="4"/>
            <a:r>
              <a:t>SARIMA-Seasonal Autoregressive Integrated Moving Average</a:t>
            </a:r>
          </a:p>
          <a:p>
            <a:pPr lvl="4"/>
            <a:r>
              <a:t>Testing the model by splitting the data to test and train data</a:t>
            </a:r>
          </a:p>
          <a:p>
            <a:pPr lvl="4"/>
            <a:r>
              <a:t>Fitting the train data set to the model with seasonality 365</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3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36" name="Sarima: autocorrelation_plot"/>
          <p:cNvSpPr txBox="1"/>
          <p:nvPr/>
        </p:nvSpPr>
        <p:spPr>
          <a:xfrm>
            <a:off x="964045" y="2649912"/>
            <a:ext cx="995055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autocorrelation_plot</a:t>
            </a:r>
          </a:p>
        </p:txBody>
      </p:sp>
      <p:pic>
        <p:nvPicPr>
          <p:cNvPr id="237" name="Image" descr="Image"/>
          <p:cNvPicPr>
            <a:picLocks noChangeAspect="1"/>
          </p:cNvPicPr>
          <p:nvPr/>
        </p:nvPicPr>
        <p:blipFill>
          <a:blip r:embed="rId2">
            <a:extLst/>
          </a:blip>
          <a:stretch>
            <a:fillRect/>
          </a:stretch>
        </p:blipFill>
        <p:spPr>
          <a:xfrm>
            <a:off x="2486591" y="4055224"/>
            <a:ext cx="18924942" cy="77493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41" name="Sarima:…"/>
          <p:cNvSpPr txBox="1"/>
          <p:nvPr/>
        </p:nvSpPr>
        <p:spPr>
          <a:xfrm>
            <a:off x="847039" y="2449459"/>
            <a:ext cx="938554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a:t>
            </a:r>
          </a:p>
          <a:p>
            <a:pPr/>
            <a:r>
              <a:t> grid plot</a:t>
            </a:r>
          </a:p>
        </p:txBody>
      </p:sp>
      <p:pic>
        <p:nvPicPr>
          <p:cNvPr id="242" name="Image" descr="Image"/>
          <p:cNvPicPr>
            <a:picLocks noChangeAspect="1"/>
          </p:cNvPicPr>
          <p:nvPr/>
        </p:nvPicPr>
        <p:blipFill>
          <a:blip r:embed="rId2">
            <a:extLst/>
          </a:blip>
          <a:stretch>
            <a:fillRect/>
          </a:stretch>
        </p:blipFill>
        <p:spPr>
          <a:xfrm>
            <a:off x="452336" y="4594118"/>
            <a:ext cx="12222186" cy="5069013"/>
          </a:xfrm>
          <a:prstGeom prst="rect">
            <a:avLst/>
          </a:prstGeom>
          <a:ln w="12700">
            <a:miter lim="400000"/>
          </a:ln>
        </p:spPr>
      </p:pic>
      <p:sp>
        <p:nvSpPr>
          <p:cNvPr id="243" name="Dot plot"/>
          <p:cNvSpPr txBox="1"/>
          <p:nvPr/>
        </p:nvSpPr>
        <p:spPr>
          <a:xfrm>
            <a:off x="14312529" y="2823958"/>
            <a:ext cx="182479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Dot plot</a:t>
            </a:r>
          </a:p>
        </p:txBody>
      </p:sp>
      <p:pic>
        <p:nvPicPr>
          <p:cNvPr id="244" name="Image" descr="Image"/>
          <p:cNvPicPr>
            <a:picLocks noChangeAspect="1"/>
          </p:cNvPicPr>
          <p:nvPr/>
        </p:nvPicPr>
        <p:blipFill>
          <a:blip r:embed="rId3">
            <a:extLst/>
          </a:blip>
          <a:stretch>
            <a:fillRect/>
          </a:stretch>
        </p:blipFill>
        <p:spPr>
          <a:xfrm>
            <a:off x="12733797" y="3952876"/>
            <a:ext cx="11379074" cy="5810248"/>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7"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48" name="Sarima distplot(histogram)"/>
          <p:cNvSpPr txBox="1"/>
          <p:nvPr/>
        </p:nvSpPr>
        <p:spPr>
          <a:xfrm>
            <a:off x="964045" y="2649912"/>
            <a:ext cx="13349023"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distplot(histogram)</a:t>
            </a:r>
          </a:p>
        </p:txBody>
      </p:sp>
      <p:pic>
        <p:nvPicPr>
          <p:cNvPr id="249" name="Image" descr="Image"/>
          <p:cNvPicPr>
            <a:picLocks noChangeAspect="1"/>
          </p:cNvPicPr>
          <p:nvPr/>
        </p:nvPicPr>
        <p:blipFill>
          <a:blip r:embed="rId2">
            <a:extLst/>
          </a:blip>
          <a:stretch>
            <a:fillRect/>
          </a:stretch>
        </p:blipFill>
        <p:spPr>
          <a:xfrm>
            <a:off x="1202606" y="4055224"/>
            <a:ext cx="21468883" cy="881103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5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53" name="Sarima…"/>
          <p:cNvSpPr txBox="1"/>
          <p:nvPr/>
        </p:nvSpPr>
        <p:spPr>
          <a:xfrm>
            <a:off x="964045" y="2180012"/>
            <a:ext cx="1920086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a:t>
            </a:r>
          </a:p>
          <a:p>
            <a:pPr lvl="2"/>
            <a:r>
              <a:t>Checking if data is stationary to find d (difference) using dickey fuller test</a:t>
            </a:r>
          </a:p>
        </p:txBody>
      </p:sp>
      <p:pic>
        <p:nvPicPr>
          <p:cNvPr id="254" name="Image" descr="Image"/>
          <p:cNvPicPr>
            <a:picLocks noChangeAspect="1"/>
          </p:cNvPicPr>
          <p:nvPr/>
        </p:nvPicPr>
        <p:blipFill>
          <a:blip r:embed="rId2">
            <a:extLst/>
          </a:blip>
          <a:stretch>
            <a:fillRect/>
          </a:stretch>
        </p:blipFill>
        <p:spPr>
          <a:xfrm>
            <a:off x="1380594" y="4361279"/>
            <a:ext cx="13465930" cy="6844254"/>
          </a:xfrm>
          <a:prstGeom prst="rect">
            <a:avLst/>
          </a:prstGeom>
          <a:ln w="12700">
            <a:miter lim="400000"/>
          </a:ln>
        </p:spPr>
      </p:pic>
      <p:pic>
        <p:nvPicPr>
          <p:cNvPr id="255" name="Image" descr="Image"/>
          <p:cNvPicPr>
            <a:picLocks noChangeAspect="1"/>
          </p:cNvPicPr>
          <p:nvPr/>
        </p:nvPicPr>
        <p:blipFill>
          <a:blip r:embed="rId3">
            <a:extLst/>
          </a:blip>
          <a:stretch>
            <a:fillRect/>
          </a:stretch>
        </p:blipFill>
        <p:spPr>
          <a:xfrm>
            <a:off x="14635053" y="4597278"/>
            <a:ext cx="10726406" cy="418960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58"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59" name="Sarima…"/>
          <p:cNvSpPr txBox="1"/>
          <p:nvPr/>
        </p:nvSpPr>
        <p:spPr>
          <a:xfrm>
            <a:off x="964045" y="2180012"/>
            <a:ext cx="16569149"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a:t>
            </a:r>
          </a:p>
          <a:p>
            <a:pPr/>
            <a:r>
              <a:t> Zero difference chart</a:t>
            </a:r>
          </a:p>
        </p:txBody>
      </p:sp>
      <p:pic>
        <p:nvPicPr>
          <p:cNvPr id="260" name="Image" descr="Image"/>
          <p:cNvPicPr>
            <a:picLocks noChangeAspect="1"/>
          </p:cNvPicPr>
          <p:nvPr/>
        </p:nvPicPr>
        <p:blipFill>
          <a:blip r:embed="rId2">
            <a:extLst/>
          </a:blip>
          <a:stretch>
            <a:fillRect/>
          </a:stretch>
        </p:blipFill>
        <p:spPr>
          <a:xfrm>
            <a:off x="1677545" y="4556374"/>
            <a:ext cx="19250423" cy="7985116"/>
          </a:xfrm>
          <a:prstGeom prst="rect">
            <a:avLst/>
          </a:prstGeom>
          <a:ln w="12700">
            <a:miter lim="400000"/>
          </a:ln>
        </p:spPr>
      </p:pic>
      <p:sp>
        <p:nvSpPr>
          <p:cNvPr id="261" name="Data is not stationary"/>
          <p:cNvSpPr txBox="1"/>
          <p:nvPr/>
        </p:nvSpPr>
        <p:spPr>
          <a:xfrm>
            <a:off x="13961512" y="5515090"/>
            <a:ext cx="461574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 is not stationary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6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65" name="Sarima…"/>
          <p:cNvSpPr txBox="1"/>
          <p:nvPr/>
        </p:nvSpPr>
        <p:spPr>
          <a:xfrm>
            <a:off x="1057650" y="2694837"/>
            <a:ext cx="20721847"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a:t>
            </a:r>
          </a:p>
          <a:p>
            <a:pPr/>
            <a:r>
              <a:t>First differencing</a:t>
            </a:r>
          </a:p>
        </p:txBody>
      </p:sp>
      <p:pic>
        <p:nvPicPr>
          <p:cNvPr id="266" name="Image" descr="Image"/>
          <p:cNvPicPr>
            <a:picLocks noChangeAspect="1"/>
          </p:cNvPicPr>
          <p:nvPr/>
        </p:nvPicPr>
        <p:blipFill>
          <a:blip r:embed="rId2">
            <a:extLst/>
          </a:blip>
          <a:stretch>
            <a:fillRect/>
          </a:stretch>
        </p:blipFill>
        <p:spPr>
          <a:xfrm>
            <a:off x="1426129" y="4985815"/>
            <a:ext cx="20210826" cy="8326170"/>
          </a:xfrm>
          <a:prstGeom prst="rect">
            <a:avLst/>
          </a:prstGeom>
          <a:ln w="12700">
            <a:miter lim="400000"/>
          </a:ln>
        </p:spPr>
      </p:pic>
      <p:pic>
        <p:nvPicPr>
          <p:cNvPr id="267" name="Image" descr="Image"/>
          <p:cNvPicPr>
            <a:picLocks noChangeAspect="1"/>
          </p:cNvPicPr>
          <p:nvPr/>
        </p:nvPicPr>
        <p:blipFill>
          <a:blip r:embed="rId3">
            <a:extLst/>
          </a:blip>
          <a:stretch>
            <a:fillRect/>
          </a:stretch>
        </p:blipFill>
        <p:spPr>
          <a:xfrm>
            <a:off x="15834962" y="2785151"/>
            <a:ext cx="8707347" cy="3400988"/>
          </a:xfrm>
          <a:prstGeom prst="rect">
            <a:avLst/>
          </a:prstGeom>
          <a:ln w="12700">
            <a:miter lim="400000"/>
          </a:ln>
        </p:spPr>
      </p:pic>
      <p:sp>
        <p:nvSpPr>
          <p:cNvPr id="268" name="Data is stationary hence d=1"/>
          <p:cNvSpPr txBox="1"/>
          <p:nvPr/>
        </p:nvSpPr>
        <p:spPr>
          <a:xfrm>
            <a:off x="12346832" y="11716395"/>
            <a:ext cx="612582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Data is stationary hence d=1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7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72" name="Sarima Seasonal Decomposition"/>
          <p:cNvSpPr txBox="1"/>
          <p:nvPr/>
        </p:nvSpPr>
        <p:spPr>
          <a:xfrm>
            <a:off x="13787876" y="939558"/>
            <a:ext cx="20586468"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Seasonal Decomposition</a:t>
            </a:r>
          </a:p>
        </p:txBody>
      </p:sp>
      <p:pic>
        <p:nvPicPr>
          <p:cNvPr id="273" name="Image" descr="Image"/>
          <p:cNvPicPr>
            <a:picLocks noChangeAspect="1"/>
          </p:cNvPicPr>
          <p:nvPr/>
        </p:nvPicPr>
        <p:blipFill>
          <a:blip r:embed="rId2">
            <a:extLst/>
          </a:blip>
          <a:stretch>
            <a:fillRect/>
          </a:stretch>
        </p:blipFill>
        <p:spPr>
          <a:xfrm>
            <a:off x="2249304" y="2413004"/>
            <a:ext cx="19885392" cy="1087939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Line"/>
          <p:cNvSpPr/>
          <p:nvPr/>
        </p:nvSpPr>
        <p:spPr>
          <a:xfrm>
            <a:off x="1016000" y="2386308"/>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37" name="Tomato Price Forecast"/>
          <p:cNvSpPr txBox="1"/>
          <p:nvPr>
            <p:ph type="title"/>
          </p:nvPr>
        </p:nvSpPr>
        <p:spPr>
          <a:xfrm>
            <a:off x="1016000" y="1179808"/>
            <a:ext cx="22352000" cy="1016001"/>
          </a:xfrm>
          <a:prstGeom prst="rect">
            <a:avLst/>
          </a:prstGeom>
        </p:spPr>
        <p:txBody>
          <a:bodyPr/>
          <a:lstStyle>
            <a:lvl1pPr defTabSz="792479">
              <a:spcBef>
                <a:spcPts val="3100"/>
              </a:spcBef>
              <a:defRPr sz="7200"/>
            </a:lvl1pPr>
          </a:lstStyle>
          <a:p>
            <a:pPr/>
            <a:r>
              <a:t>Tomato Price Forecast</a:t>
            </a:r>
          </a:p>
        </p:txBody>
      </p:sp>
      <p:sp>
        <p:nvSpPr>
          <p:cNvPr id="138" name="Dataset Discription:…"/>
          <p:cNvSpPr txBox="1"/>
          <p:nvPr/>
        </p:nvSpPr>
        <p:spPr>
          <a:xfrm>
            <a:off x="2036933" y="3516612"/>
            <a:ext cx="9123561" cy="736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pPr>
            <a:r>
              <a:t>Dataset Discription:</a:t>
            </a:r>
          </a:p>
          <a:p>
            <a:pPr/>
            <a:r>
              <a:rPr b="1"/>
              <a:t>Number of Samples</a:t>
            </a:r>
            <a:r>
              <a:t> : 1736552</a:t>
            </a:r>
          </a:p>
          <a:p>
            <a:pPr/>
            <a:r>
              <a:rPr b="1"/>
              <a:t>Categorical Columns</a:t>
            </a:r>
            <a:r>
              <a:t> : 5</a:t>
            </a:r>
          </a:p>
          <a:p>
            <a:pPr marL="553155" indent="-553155">
              <a:buSzPct val="45000"/>
              <a:buBlip>
                <a:blip r:embed="rId2"/>
              </a:buBlip>
            </a:pPr>
            <a:r>
              <a:t>State</a:t>
            </a:r>
          </a:p>
          <a:p>
            <a:pPr marL="553155" indent="-553155">
              <a:buSzPct val="45000"/>
              <a:buBlip>
                <a:blip r:embed="rId2"/>
              </a:buBlip>
            </a:pPr>
            <a:r>
              <a:t>District</a:t>
            </a:r>
          </a:p>
          <a:p>
            <a:pPr marL="553155" indent="-553155">
              <a:buSzPct val="45000"/>
              <a:buBlip>
                <a:blip r:embed="rId2"/>
              </a:buBlip>
            </a:pPr>
            <a:r>
              <a:t>Market</a:t>
            </a:r>
          </a:p>
          <a:p>
            <a:pPr marL="553155" indent="-553155">
              <a:buSzPct val="45000"/>
              <a:buBlip>
                <a:blip r:embed="rId2"/>
              </a:buBlip>
            </a:pPr>
            <a:r>
              <a:t>Variety</a:t>
            </a:r>
          </a:p>
          <a:p>
            <a:pPr marL="553155" indent="-553155">
              <a:buSzPct val="45000"/>
              <a:buBlip>
                <a:blip r:embed="rId2"/>
              </a:buBlip>
            </a:pPr>
            <a:r>
              <a:t>Commadity</a:t>
            </a:r>
          </a:p>
        </p:txBody>
      </p:sp>
      <p:sp>
        <p:nvSpPr>
          <p:cNvPr id="139" name="Numerical Columns : 8…"/>
          <p:cNvSpPr txBox="1"/>
          <p:nvPr/>
        </p:nvSpPr>
        <p:spPr>
          <a:xfrm>
            <a:off x="12159622" y="3276965"/>
            <a:ext cx="5209075" cy="830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Numerical Columns</a:t>
            </a:r>
            <a:r>
              <a:t> : 8</a:t>
            </a:r>
          </a:p>
          <a:p>
            <a:pPr marL="553155" indent="-553155">
              <a:buSzPct val="45000"/>
              <a:buBlip>
                <a:blip r:embed="rId2"/>
              </a:buBlip>
            </a:pPr>
            <a:r>
              <a:t>Tons</a:t>
            </a:r>
          </a:p>
          <a:p>
            <a:pPr marL="553155" indent="-553155">
              <a:buSzPct val="45000"/>
              <a:buBlip>
                <a:blip r:embed="rId2"/>
              </a:buBlip>
            </a:pPr>
            <a:r>
              <a:t>Min Price</a:t>
            </a:r>
          </a:p>
          <a:p>
            <a:pPr marL="553155" indent="-553155">
              <a:buSzPct val="45000"/>
              <a:buBlip>
                <a:blip r:embed="rId2"/>
              </a:buBlip>
            </a:pPr>
            <a:r>
              <a:t>Max Price</a:t>
            </a:r>
          </a:p>
          <a:p>
            <a:pPr marL="553155" indent="-553155">
              <a:buSzPct val="45000"/>
              <a:buBlip>
                <a:blip r:embed="rId2"/>
              </a:buBlip>
            </a:pPr>
            <a:r>
              <a:t>Modal Price</a:t>
            </a:r>
          </a:p>
          <a:p>
            <a:pPr marL="553155" indent="-553155">
              <a:buSzPct val="45000"/>
              <a:buBlip>
                <a:blip r:embed="rId2"/>
              </a:buBlip>
            </a:pPr>
            <a:r>
              <a:t>Arrival Date</a:t>
            </a:r>
          </a:p>
          <a:p>
            <a:pPr marL="553155" indent="-553155">
              <a:buSzPct val="45000"/>
              <a:buBlip>
                <a:blip r:embed="rId2"/>
              </a:buBlip>
            </a:pPr>
            <a:r>
              <a:t>Month</a:t>
            </a:r>
          </a:p>
          <a:p>
            <a:pPr marL="553155" indent="-553155">
              <a:buSzPct val="45000"/>
              <a:buBlip>
                <a:blip r:embed="rId2"/>
              </a:buBlip>
            </a:pPr>
            <a:r>
              <a:t>Date</a:t>
            </a:r>
          </a:p>
          <a:p>
            <a:pPr marL="553155" indent="-553155">
              <a:buSzPct val="45000"/>
              <a:buBlip>
                <a:blip r:embed="rId2"/>
              </a:buBlip>
            </a:pPr>
            <a:r>
              <a:t>Year</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7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77" name="Sarima  data Splitting"/>
          <p:cNvSpPr txBox="1"/>
          <p:nvPr/>
        </p:nvSpPr>
        <p:spPr>
          <a:xfrm>
            <a:off x="964045" y="2649912"/>
            <a:ext cx="980411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data Splitting </a:t>
            </a:r>
          </a:p>
        </p:txBody>
      </p:sp>
      <p:pic>
        <p:nvPicPr>
          <p:cNvPr id="278" name="Image" descr="Image"/>
          <p:cNvPicPr>
            <a:picLocks noChangeAspect="1"/>
          </p:cNvPicPr>
          <p:nvPr/>
        </p:nvPicPr>
        <p:blipFill>
          <a:blip r:embed="rId2">
            <a:extLst/>
          </a:blip>
          <a:stretch>
            <a:fillRect/>
          </a:stretch>
        </p:blipFill>
        <p:spPr>
          <a:xfrm>
            <a:off x="3408609" y="3159922"/>
            <a:ext cx="16675656" cy="10201259"/>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8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82" name="Acf autocorrelation  and Pacf Partial autocorrelation for stationary data"/>
          <p:cNvSpPr txBox="1"/>
          <p:nvPr/>
        </p:nvSpPr>
        <p:spPr>
          <a:xfrm>
            <a:off x="964045" y="2649912"/>
            <a:ext cx="15460885"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Acf autocorrelation  and Pacf Partial autocorrelation for stationary data </a:t>
            </a:r>
          </a:p>
        </p:txBody>
      </p:sp>
      <p:pic>
        <p:nvPicPr>
          <p:cNvPr id="283" name="Image" descr="Image"/>
          <p:cNvPicPr>
            <a:picLocks noChangeAspect="1"/>
          </p:cNvPicPr>
          <p:nvPr/>
        </p:nvPicPr>
        <p:blipFill>
          <a:blip r:embed="rId2">
            <a:extLst/>
          </a:blip>
          <a:stretch>
            <a:fillRect/>
          </a:stretch>
        </p:blipFill>
        <p:spPr>
          <a:xfrm>
            <a:off x="881630" y="6935841"/>
            <a:ext cx="13485105" cy="5598468"/>
          </a:xfrm>
          <a:prstGeom prst="rect">
            <a:avLst/>
          </a:prstGeom>
          <a:ln w="12700">
            <a:miter lim="400000"/>
          </a:ln>
        </p:spPr>
      </p:pic>
      <p:pic>
        <p:nvPicPr>
          <p:cNvPr id="284" name="Image" descr="Image"/>
          <p:cNvPicPr>
            <a:picLocks noChangeAspect="1"/>
          </p:cNvPicPr>
          <p:nvPr/>
        </p:nvPicPr>
        <p:blipFill>
          <a:blip r:embed="rId3">
            <a:extLst/>
          </a:blip>
          <a:stretch>
            <a:fillRect/>
          </a:stretch>
        </p:blipFill>
        <p:spPr>
          <a:xfrm>
            <a:off x="9668616" y="4055224"/>
            <a:ext cx="13602402" cy="5647165"/>
          </a:xfrm>
          <a:prstGeom prst="rect">
            <a:avLst/>
          </a:prstGeom>
          <a:ln w="12700">
            <a:miter lim="400000"/>
          </a:ln>
        </p:spPr>
      </p:pic>
      <p:sp>
        <p:nvSpPr>
          <p:cNvPr id="285" name="q=1"/>
          <p:cNvSpPr txBox="1"/>
          <p:nvPr/>
        </p:nvSpPr>
        <p:spPr>
          <a:xfrm>
            <a:off x="17635492" y="10827152"/>
            <a:ext cx="106269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q=1</a:t>
            </a:r>
          </a:p>
        </p:txBody>
      </p:sp>
      <p:sp>
        <p:nvSpPr>
          <p:cNvPr id="286" name="p=1"/>
          <p:cNvSpPr txBox="1"/>
          <p:nvPr/>
        </p:nvSpPr>
        <p:spPr>
          <a:xfrm>
            <a:off x="4587644" y="5103864"/>
            <a:ext cx="107633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p=1</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8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90" name="Sarima…"/>
          <p:cNvSpPr txBox="1"/>
          <p:nvPr/>
        </p:nvSpPr>
        <p:spPr>
          <a:xfrm>
            <a:off x="1478870" y="2849261"/>
            <a:ext cx="20782820" cy="642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Sarima </a:t>
            </a:r>
          </a:p>
          <a:p>
            <a:pPr lvl="2"/>
            <a:r>
              <a:t>We have done 2 modals </a:t>
            </a:r>
          </a:p>
          <a:p>
            <a:pPr lvl="2" marL="2384777" indent="-733777">
              <a:buSzPct val="100000"/>
              <a:buAutoNum type="alphaUcPeriod" startAt="1"/>
            </a:pPr>
            <a:r>
              <a:t>Without exogenous values only endogenous values.</a:t>
            </a:r>
          </a:p>
          <a:p>
            <a:pPr lvl="2" marL="2384777" indent="-733777">
              <a:buSzPct val="100000"/>
              <a:buAutoNum type="alphaUcPeriod" startAt="1"/>
            </a:pPr>
            <a:r>
              <a:t>Considering exogenous values</a:t>
            </a:r>
          </a:p>
          <a:p>
            <a:pPr lvl="2"/>
            <a:r>
              <a:t>Without exogenous values only endogenous values.</a:t>
            </a:r>
          </a:p>
          <a:p>
            <a:pPr lvl="2"/>
            <a:r>
              <a:t>Training Modal Price and forecasting Modal Price for upcoming days</a:t>
            </a:r>
          </a:p>
        </p:txBody>
      </p:sp>
      <p:pic>
        <p:nvPicPr>
          <p:cNvPr id="291" name="Image" descr="Image"/>
          <p:cNvPicPr>
            <a:picLocks noChangeAspect="1"/>
          </p:cNvPicPr>
          <p:nvPr/>
        </p:nvPicPr>
        <p:blipFill>
          <a:blip r:embed="rId2">
            <a:extLst/>
          </a:blip>
          <a:stretch>
            <a:fillRect/>
          </a:stretch>
        </p:blipFill>
        <p:spPr>
          <a:xfrm>
            <a:off x="310776" y="9124490"/>
            <a:ext cx="21143164" cy="2760135"/>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9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295" name="Without exogenous values only endogenous values."/>
          <p:cNvSpPr txBox="1"/>
          <p:nvPr/>
        </p:nvSpPr>
        <p:spPr>
          <a:xfrm>
            <a:off x="121603" y="2811843"/>
            <a:ext cx="1869719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Without exogenous values only endogenous values.</a:t>
            </a:r>
          </a:p>
        </p:txBody>
      </p:sp>
      <p:pic>
        <p:nvPicPr>
          <p:cNvPr id="296" name="Image" descr="Image"/>
          <p:cNvPicPr>
            <a:picLocks noChangeAspect="1"/>
          </p:cNvPicPr>
          <p:nvPr/>
        </p:nvPicPr>
        <p:blipFill>
          <a:blip r:embed="rId2">
            <a:extLst/>
          </a:blip>
          <a:stretch>
            <a:fillRect/>
          </a:stretch>
        </p:blipFill>
        <p:spPr>
          <a:xfrm>
            <a:off x="1114272" y="3810000"/>
            <a:ext cx="21080031" cy="8596784"/>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9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00" name="Without exogenous values only endogenous values."/>
          <p:cNvSpPr txBox="1"/>
          <p:nvPr/>
        </p:nvSpPr>
        <p:spPr>
          <a:xfrm>
            <a:off x="402417" y="3000929"/>
            <a:ext cx="1869719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Without exogenous values only endogenous values.</a:t>
            </a:r>
          </a:p>
        </p:txBody>
      </p:sp>
      <p:pic>
        <p:nvPicPr>
          <p:cNvPr id="301" name="Image" descr="Image"/>
          <p:cNvPicPr>
            <a:picLocks noChangeAspect="1"/>
          </p:cNvPicPr>
          <p:nvPr/>
        </p:nvPicPr>
        <p:blipFill>
          <a:blip r:embed="rId2">
            <a:extLst/>
          </a:blip>
          <a:stretch>
            <a:fillRect/>
          </a:stretch>
        </p:blipFill>
        <p:spPr>
          <a:xfrm>
            <a:off x="1956714" y="4757259"/>
            <a:ext cx="14947901" cy="6096001"/>
          </a:xfrm>
          <a:prstGeom prst="rect">
            <a:avLst/>
          </a:prstGeom>
          <a:ln w="12700">
            <a:miter lim="400000"/>
          </a:ln>
        </p:spPr>
      </p:pic>
      <p:pic>
        <p:nvPicPr>
          <p:cNvPr id="302" name="Image" descr="Image"/>
          <p:cNvPicPr>
            <a:picLocks noChangeAspect="1"/>
          </p:cNvPicPr>
          <p:nvPr/>
        </p:nvPicPr>
        <p:blipFill>
          <a:blip r:embed="rId3">
            <a:extLst/>
          </a:blip>
          <a:stretch>
            <a:fillRect/>
          </a:stretch>
        </p:blipFill>
        <p:spPr>
          <a:xfrm>
            <a:off x="17046764" y="2231682"/>
            <a:ext cx="6715339" cy="4499277"/>
          </a:xfrm>
          <a:prstGeom prst="rect">
            <a:avLst/>
          </a:prstGeom>
          <a:ln w="12700">
            <a:miter lim="400000"/>
          </a:ln>
        </p:spPr>
      </p:pic>
      <p:sp>
        <p:nvSpPr>
          <p:cNvPr id="303" name="MAPE = 9.42…"/>
          <p:cNvSpPr txBox="1"/>
          <p:nvPr/>
        </p:nvSpPr>
        <p:spPr>
          <a:xfrm>
            <a:off x="16981227" y="7711044"/>
            <a:ext cx="6846412" cy="266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MAPE = 9.42</a:t>
            </a:r>
          </a:p>
          <a:p>
            <a:pPr/>
            <a:r>
              <a:t>RMSE =  0.75</a:t>
            </a:r>
          </a:p>
          <a:p>
            <a:pPr/>
            <a:r>
              <a:t>Accuracy = 100-MAPE =90.57</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0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07" name="Without exogenous values only endogenous values."/>
          <p:cNvSpPr txBox="1"/>
          <p:nvPr/>
        </p:nvSpPr>
        <p:spPr>
          <a:xfrm>
            <a:off x="379016" y="2720115"/>
            <a:ext cx="1869719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Without exogenous values only endogenous values.</a:t>
            </a:r>
          </a:p>
        </p:txBody>
      </p:sp>
      <p:sp>
        <p:nvSpPr>
          <p:cNvPr id="308" name="For Upcoming 30 days"/>
          <p:cNvSpPr txBox="1"/>
          <p:nvPr/>
        </p:nvSpPr>
        <p:spPr>
          <a:xfrm>
            <a:off x="14289127" y="3736603"/>
            <a:ext cx="469339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Upcoming 30 days</a:t>
            </a:r>
          </a:p>
        </p:txBody>
      </p:sp>
      <p:pic>
        <p:nvPicPr>
          <p:cNvPr id="309" name="Image" descr="Image"/>
          <p:cNvPicPr>
            <a:picLocks noChangeAspect="1"/>
          </p:cNvPicPr>
          <p:nvPr/>
        </p:nvPicPr>
        <p:blipFill>
          <a:blip r:embed="rId2">
            <a:extLst/>
          </a:blip>
          <a:stretch>
            <a:fillRect/>
          </a:stretch>
        </p:blipFill>
        <p:spPr>
          <a:xfrm>
            <a:off x="4365433" y="6011161"/>
            <a:ext cx="14947901" cy="60960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1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13" name="Considering exogenous values…"/>
          <p:cNvSpPr txBox="1"/>
          <p:nvPr/>
        </p:nvSpPr>
        <p:spPr>
          <a:xfrm>
            <a:off x="1291661" y="4025899"/>
            <a:ext cx="21181279" cy="566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Considering exogenous values</a:t>
            </a:r>
          </a:p>
          <a:p>
            <a:pPr lvl="3"/>
            <a:r>
              <a:t>Considering Modal Price as endogenous variable and Tons as an exog value as we have seen from correlation graph that both are correlated.</a:t>
            </a:r>
          </a:p>
          <a:p>
            <a:pPr lvl="3"/>
            <a:r>
              <a:t>Training Modal Price and Tons for Modal and passing Tons of test data set for forecasting test Modal Price</a:t>
            </a:r>
          </a:p>
          <a:p>
            <a:pPr lvl="3"/>
            <a:r>
              <a:t>For Forecasting future Modal Price ,as there is no data about Tons for future tons for future is forecasted using sarima and used to forecast modal Price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1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17" name="Considering exogenous values"/>
          <p:cNvSpPr txBox="1"/>
          <p:nvPr/>
        </p:nvSpPr>
        <p:spPr>
          <a:xfrm>
            <a:off x="706632" y="2694837"/>
            <a:ext cx="1734166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Considering exogenous values</a:t>
            </a:r>
          </a:p>
        </p:txBody>
      </p:sp>
      <p:pic>
        <p:nvPicPr>
          <p:cNvPr id="318" name="Image" descr="Image"/>
          <p:cNvPicPr>
            <a:picLocks noChangeAspect="1"/>
          </p:cNvPicPr>
          <p:nvPr/>
        </p:nvPicPr>
        <p:blipFill>
          <a:blip r:embed="rId2">
            <a:extLst/>
          </a:blip>
          <a:stretch>
            <a:fillRect/>
          </a:stretch>
        </p:blipFill>
        <p:spPr>
          <a:xfrm>
            <a:off x="1725859" y="3498662"/>
            <a:ext cx="19586078" cy="5063828"/>
          </a:xfrm>
          <a:prstGeom prst="rect">
            <a:avLst/>
          </a:prstGeom>
          <a:ln w="12700">
            <a:miter lim="400000"/>
          </a:ln>
        </p:spPr>
      </p:pic>
      <p:pic>
        <p:nvPicPr>
          <p:cNvPr id="319" name="Image" descr="Image"/>
          <p:cNvPicPr>
            <a:picLocks noChangeAspect="1"/>
          </p:cNvPicPr>
          <p:nvPr/>
        </p:nvPicPr>
        <p:blipFill>
          <a:blip r:embed="rId3">
            <a:extLst/>
          </a:blip>
          <a:stretch>
            <a:fillRect/>
          </a:stretch>
        </p:blipFill>
        <p:spPr>
          <a:xfrm>
            <a:off x="3370612" y="8530635"/>
            <a:ext cx="16118867" cy="4824506"/>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2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23" name="Considering exogenous values"/>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Considering exogenous values</a:t>
            </a:r>
          </a:p>
        </p:txBody>
      </p:sp>
      <p:pic>
        <p:nvPicPr>
          <p:cNvPr id="324" name="Image" descr="Image"/>
          <p:cNvPicPr>
            <a:picLocks noChangeAspect="1"/>
          </p:cNvPicPr>
          <p:nvPr/>
        </p:nvPicPr>
        <p:blipFill>
          <a:blip r:embed="rId2">
            <a:extLst/>
          </a:blip>
          <a:stretch>
            <a:fillRect/>
          </a:stretch>
        </p:blipFill>
        <p:spPr>
          <a:xfrm>
            <a:off x="693051" y="5084875"/>
            <a:ext cx="16700847" cy="6810882"/>
          </a:xfrm>
          <a:prstGeom prst="rect">
            <a:avLst/>
          </a:prstGeom>
          <a:ln w="12700">
            <a:miter lim="400000"/>
          </a:ln>
        </p:spPr>
      </p:pic>
      <p:pic>
        <p:nvPicPr>
          <p:cNvPr id="325" name="Screenshot 2020-11-30 at 1.06.14 AM.png" descr="Screenshot 2020-11-30 at 1.06.14 AM.png"/>
          <p:cNvPicPr>
            <a:picLocks noChangeAspect="1"/>
          </p:cNvPicPr>
          <p:nvPr/>
        </p:nvPicPr>
        <p:blipFill>
          <a:blip r:embed="rId3">
            <a:extLst/>
          </a:blip>
          <a:stretch>
            <a:fillRect/>
          </a:stretch>
        </p:blipFill>
        <p:spPr>
          <a:xfrm>
            <a:off x="16366187" y="817623"/>
            <a:ext cx="6956986" cy="5130085"/>
          </a:xfrm>
          <a:prstGeom prst="rect">
            <a:avLst/>
          </a:prstGeom>
          <a:ln w="12700">
            <a:miter lim="400000"/>
          </a:ln>
        </p:spPr>
      </p:pic>
      <p:sp>
        <p:nvSpPr>
          <p:cNvPr id="326" name="MAPE = 9.30…"/>
          <p:cNvSpPr txBox="1"/>
          <p:nvPr/>
        </p:nvSpPr>
        <p:spPr>
          <a:xfrm>
            <a:off x="17355646" y="7781248"/>
            <a:ext cx="6846412" cy="266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MAPE = 9.30</a:t>
            </a:r>
          </a:p>
          <a:p>
            <a:pPr/>
            <a:r>
              <a:t>RMSE =  0.74</a:t>
            </a:r>
          </a:p>
          <a:p>
            <a:pPr/>
            <a:r>
              <a:t>Accuracy = 100-MAPE =90.69</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2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30" name="Considering exogenous values"/>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Considering exogenous values</a:t>
            </a:r>
          </a:p>
        </p:txBody>
      </p:sp>
      <p:pic>
        <p:nvPicPr>
          <p:cNvPr id="331" name="Image" descr="Image"/>
          <p:cNvPicPr>
            <a:picLocks noChangeAspect="1"/>
          </p:cNvPicPr>
          <p:nvPr/>
        </p:nvPicPr>
        <p:blipFill>
          <a:blip r:embed="rId2">
            <a:extLst/>
          </a:blip>
          <a:stretch>
            <a:fillRect/>
          </a:stretch>
        </p:blipFill>
        <p:spPr>
          <a:xfrm>
            <a:off x="1903513" y="5084875"/>
            <a:ext cx="17247807" cy="703394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42"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43" name="Why is what you have done important/ useful?…"/>
          <p:cNvSpPr txBox="1"/>
          <p:nvPr/>
        </p:nvSpPr>
        <p:spPr>
          <a:xfrm>
            <a:off x="1993696" y="3385610"/>
            <a:ext cx="19834981" cy="736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Why is what you have done important/ useful? </a:t>
            </a:r>
          </a:p>
          <a:p>
            <a:pPr/>
          </a:p>
          <a:p>
            <a:pPr/>
            <a:r>
              <a:t>A substantial percentage of the inhabitants of the country depend on the agriculture. </a:t>
            </a:r>
          </a:p>
          <a:p>
            <a:pPr/>
            <a:r>
              <a:t>but it’s the field where technology is less updated.</a:t>
            </a:r>
          </a:p>
          <a:p>
            <a:pPr/>
            <a:r>
              <a:t>Predicting the vegetable price is essential in agriculture sector for effective decision making.</a:t>
            </a:r>
          </a:p>
          <a:p>
            <a:pPr/>
            <a:r>
              <a:t>An accurate forecasting method for prices and an early-warning system in the vegetable market </a:t>
            </a:r>
          </a:p>
          <a:p>
            <a:pPr/>
            <a:r>
              <a:t>are an urgent need in people’s daily lives.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3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35" name="Other Models that we tried LSTM…"/>
          <p:cNvSpPr txBox="1"/>
          <p:nvPr/>
        </p:nvSpPr>
        <p:spPr>
          <a:xfrm>
            <a:off x="706632" y="2694837"/>
            <a:ext cx="1734166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Other Models that we tried LSTM</a:t>
            </a:r>
          </a:p>
          <a:p>
            <a:pPr lvl="4"/>
            <a:r>
              <a:t>To predict the price from past 15 days</a:t>
            </a:r>
          </a:p>
        </p:txBody>
      </p:sp>
      <p:pic>
        <p:nvPicPr>
          <p:cNvPr id="336" name="Screenshot 2020-11-30 at 1.13.17 AM.png" descr="Screenshot 2020-11-30 at 1.13.17 AM.png"/>
          <p:cNvPicPr>
            <a:picLocks noChangeAspect="1"/>
          </p:cNvPicPr>
          <p:nvPr/>
        </p:nvPicPr>
        <p:blipFill>
          <a:blip r:embed="rId2">
            <a:extLst/>
          </a:blip>
          <a:stretch>
            <a:fillRect/>
          </a:stretch>
        </p:blipFill>
        <p:spPr>
          <a:xfrm>
            <a:off x="3104205" y="5084875"/>
            <a:ext cx="14742653" cy="6201963"/>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3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40" name="LSTM"/>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LSTM</a:t>
            </a:r>
          </a:p>
        </p:txBody>
      </p:sp>
      <p:pic>
        <p:nvPicPr>
          <p:cNvPr id="341" name="Image" descr="Image"/>
          <p:cNvPicPr>
            <a:picLocks noChangeAspect="1"/>
          </p:cNvPicPr>
          <p:nvPr/>
        </p:nvPicPr>
        <p:blipFill>
          <a:blip r:embed="rId2">
            <a:extLst/>
          </a:blip>
          <a:stretch>
            <a:fillRect/>
          </a:stretch>
        </p:blipFill>
        <p:spPr>
          <a:xfrm>
            <a:off x="1539982" y="4867430"/>
            <a:ext cx="15674962" cy="6392508"/>
          </a:xfrm>
          <a:prstGeom prst="rect">
            <a:avLst/>
          </a:prstGeom>
          <a:ln w="12700">
            <a:miter lim="400000"/>
          </a:ln>
        </p:spPr>
      </p:pic>
      <p:pic>
        <p:nvPicPr>
          <p:cNvPr id="342" name="Image" descr="Image"/>
          <p:cNvPicPr>
            <a:picLocks noChangeAspect="1"/>
          </p:cNvPicPr>
          <p:nvPr/>
        </p:nvPicPr>
        <p:blipFill>
          <a:blip r:embed="rId3">
            <a:extLst/>
          </a:blip>
          <a:stretch>
            <a:fillRect/>
          </a:stretch>
        </p:blipFill>
        <p:spPr>
          <a:xfrm>
            <a:off x="16618292" y="4867430"/>
            <a:ext cx="7324751" cy="4799593"/>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4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46" name="LSTM"/>
          <p:cNvSpPr txBox="1"/>
          <p:nvPr/>
        </p:nvSpPr>
        <p:spPr>
          <a:xfrm>
            <a:off x="706632" y="3164737"/>
            <a:ext cx="17341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LSTM</a:t>
            </a:r>
          </a:p>
        </p:txBody>
      </p:sp>
      <p:sp>
        <p:nvSpPr>
          <p:cNvPr id="347" name="For Upcoming 30 days"/>
          <p:cNvSpPr txBox="1"/>
          <p:nvPr/>
        </p:nvSpPr>
        <p:spPr>
          <a:xfrm>
            <a:off x="16091016" y="3479190"/>
            <a:ext cx="469339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Upcoming 30 days</a:t>
            </a:r>
          </a:p>
        </p:txBody>
      </p:sp>
      <p:pic>
        <p:nvPicPr>
          <p:cNvPr id="348" name="Image" descr="Image"/>
          <p:cNvPicPr>
            <a:picLocks noChangeAspect="1"/>
          </p:cNvPicPr>
          <p:nvPr/>
        </p:nvPicPr>
        <p:blipFill>
          <a:blip r:embed="rId2">
            <a:extLst/>
          </a:blip>
          <a:stretch>
            <a:fillRect/>
          </a:stretch>
        </p:blipFill>
        <p:spPr>
          <a:xfrm>
            <a:off x="1903513" y="4867430"/>
            <a:ext cx="19590447" cy="7989308"/>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351"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352" name="Further Works:…"/>
          <p:cNvSpPr txBox="1"/>
          <p:nvPr/>
        </p:nvSpPr>
        <p:spPr>
          <a:xfrm>
            <a:off x="2204306" y="3972857"/>
            <a:ext cx="17341662" cy="403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2"/>
            <a:r>
              <a:t>Further Works:</a:t>
            </a:r>
          </a:p>
          <a:p>
            <a:pPr lvl="2"/>
          </a:p>
          <a:p>
            <a:pPr lvl="3"/>
            <a:r>
              <a:t>The SARIMA modal can be updated better by considering the other factors such as temp, rain , number of saplings planted which can lead to a better and a much more appropriate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46"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47" name="Approach:…"/>
          <p:cNvSpPr txBox="1"/>
          <p:nvPr/>
        </p:nvSpPr>
        <p:spPr>
          <a:xfrm>
            <a:off x="1993696" y="4795310"/>
            <a:ext cx="19834981" cy="454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Approach:</a:t>
            </a:r>
          </a:p>
          <a:p>
            <a:pPr marL="564444" indent="-564444">
              <a:buSzPct val="75000"/>
              <a:buFont typeface="Zapf Dingbats"/>
              <a:buChar char="➤"/>
            </a:pPr>
            <a:r>
              <a:t>Collect all the related information to tomato costs </a:t>
            </a:r>
          </a:p>
          <a:p>
            <a:pPr marL="564444" indent="-564444">
              <a:buSzPct val="75000"/>
              <a:buFont typeface="Zapf Dingbats"/>
              <a:buChar char="➤"/>
            </a:pPr>
            <a:r>
              <a:t>Preprocess the data</a:t>
            </a:r>
          </a:p>
          <a:p>
            <a:pPr marL="564444" indent="-564444">
              <a:buSzPct val="75000"/>
              <a:buFont typeface="Zapf Dingbats"/>
              <a:buChar char="➤"/>
            </a:pPr>
            <a:r>
              <a:t>Build the model</a:t>
            </a:r>
          </a:p>
          <a:p>
            <a:pPr marL="564444" indent="-564444">
              <a:buSzPct val="75000"/>
              <a:buFont typeface="Zapf Dingbats"/>
              <a:buChar char="➤"/>
            </a:pPr>
            <a:r>
              <a:t>Use the model to forecast price for upcoming days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50"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51" name="Preprocessing Data…"/>
          <p:cNvSpPr txBox="1"/>
          <p:nvPr/>
        </p:nvSpPr>
        <p:spPr>
          <a:xfrm>
            <a:off x="1315062" y="2811843"/>
            <a:ext cx="9843146"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Preprocessing Data</a:t>
            </a:r>
          </a:p>
          <a:p>
            <a:pPr marL="553155" indent="-553155">
              <a:buSzPct val="45000"/>
              <a:buBlip>
                <a:blip r:embed="rId2"/>
              </a:buBlip>
            </a:pPr>
            <a:r>
              <a:t>Cleaning the dataset as it is web scrapped </a:t>
            </a:r>
          </a:p>
        </p:txBody>
      </p:sp>
      <p:pic>
        <p:nvPicPr>
          <p:cNvPr id="152" name="Image" descr="Image"/>
          <p:cNvPicPr>
            <a:picLocks noChangeAspect="1"/>
          </p:cNvPicPr>
          <p:nvPr/>
        </p:nvPicPr>
        <p:blipFill>
          <a:blip r:embed="rId3">
            <a:extLst/>
          </a:blip>
          <a:stretch>
            <a:fillRect/>
          </a:stretch>
        </p:blipFill>
        <p:spPr>
          <a:xfrm>
            <a:off x="2653190" y="5482695"/>
            <a:ext cx="16353833" cy="58805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55"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56" name="Preprocessing Data…"/>
          <p:cNvSpPr txBox="1"/>
          <p:nvPr/>
        </p:nvSpPr>
        <p:spPr>
          <a:xfrm>
            <a:off x="1034248" y="2788442"/>
            <a:ext cx="9843146"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Preprocessing Data</a:t>
            </a:r>
          </a:p>
          <a:p>
            <a:pPr marL="553155" indent="-553155">
              <a:buSzPct val="45000"/>
              <a:buBlip>
                <a:blip r:embed="rId2"/>
              </a:buBlip>
            </a:pPr>
            <a:r>
              <a:t>Removing the NaTs  </a:t>
            </a:r>
          </a:p>
        </p:txBody>
      </p:sp>
      <p:pic>
        <p:nvPicPr>
          <p:cNvPr id="157" name="Image" descr="Image"/>
          <p:cNvPicPr>
            <a:picLocks noChangeAspect="1"/>
          </p:cNvPicPr>
          <p:nvPr/>
        </p:nvPicPr>
        <p:blipFill>
          <a:blip r:embed="rId3">
            <a:extLst/>
          </a:blip>
          <a:stretch>
            <a:fillRect/>
          </a:stretch>
        </p:blipFill>
        <p:spPr>
          <a:xfrm>
            <a:off x="3585604" y="5054639"/>
            <a:ext cx="15039014" cy="78824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60"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61" name="Preprocessing Data…"/>
          <p:cNvSpPr txBox="1"/>
          <p:nvPr/>
        </p:nvSpPr>
        <p:spPr>
          <a:xfrm>
            <a:off x="964045" y="2741640"/>
            <a:ext cx="9843146"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Preprocessing Data</a:t>
            </a:r>
          </a:p>
          <a:p>
            <a:pPr marL="553155" indent="-553155">
              <a:buSzPct val="45000"/>
              <a:buBlip>
                <a:blip r:embed="rId2"/>
              </a:buBlip>
            </a:pPr>
            <a:r>
              <a:t>Replacing Null values with accurate values</a:t>
            </a:r>
          </a:p>
        </p:txBody>
      </p:sp>
      <p:pic>
        <p:nvPicPr>
          <p:cNvPr id="162" name="Screenshot 2020-11-29 at 11.13.07 PM.png" descr="Screenshot 2020-11-29 at 11.13.07 PM.png"/>
          <p:cNvPicPr>
            <a:picLocks noChangeAspect="1"/>
          </p:cNvPicPr>
          <p:nvPr/>
        </p:nvPicPr>
        <p:blipFill>
          <a:blip r:embed="rId3">
            <a:extLst/>
          </a:blip>
          <a:stretch>
            <a:fillRect/>
          </a:stretch>
        </p:blipFill>
        <p:spPr>
          <a:xfrm>
            <a:off x="2269375" y="4961034"/>
            <a:ext cx="16151460" cy="86288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65" name="Tomato Price Forecast"/>
          <p:cNvSpPr txBox="1"/>
          <p:nvPr>
            <p:ph type="title"/>
          </p:nvPr>
        </p:nvSpPr>
        <p:spPr>
          <a:prstGeom prst="rect">
            <a:avLst/>
          </a:prstGeom>
        </p:spPr>
        <p:txBody>
          <a:bodyPr/>
          <a:lstStyle>
            <a:lvl1pPr defTabSz="792479">
              <a:spcBef>
                <a:spcPts val="3100"/>
              </a:spcBef>
              <a:defRPr sz="7200"/>
            </a:lvl1pPr>
          </a:lstStyle>
          <a:p>
            <a:pPr/>
            <a:r>
              <a:t>Tomato Price Forecast</a:t>
            </a:r>
          </a:p>
        </p:txBody>
      </p:sp>
      <p:sp>
        <p:nvSpPr>
          <p:cNvPr id="166" name="Data Analysis:"/>
          <p:cNvSpPr txBox="1"/>
          <p:nvPr/>
        </p:nvSpPr>
        <p:spPr>
          <a:xfrm>
            <a:off x="964045" y="2649912"/>
            <a:ext cx="3365049"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Data Analysis:</a:t>
            </a:r>
          </a:p>
        </p:txBody>
      </p:sp>
      <p:pic>
        <p:nvPicPr>
          <p:cNvPr id="167" name="Image" descr="Image"/>
          <p:cNvPicPr>
            <a:picLocks noChangeAspect="1"/>
          </p:cNvPicPr>
          <p:nvPr/>
        </p:nvPicPr>
        <p:blipFill>
          <a:blip r:embed="rId2">
            <a:extLst/>
          </a:blip>
          <a:stretch>
            <a:fillRect/>
          </a:stretch>
        </p:blipFill>
        <p:spPr>
          <a:xfrm>
            <a:off x="1329942" y="3837779"/>
            <a:ext cx="21222456" cy="807193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Bold"/>
        <a:ea typeface="DIN Condensed Bold"/>
        <a:cs typeface="DIN Condensed Bold"/>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5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Bold"/>
        <a:ea typeface="DIN Condensed Bold"/>
        <a:cs typeface="DIN Condensed Bold"/>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5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