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61" r:id="rId7"/>
    <p:sldId id="262" r:id="rId8"/>
    <p:sldId id="268" r:id="rId9"/>
    <p:sldId id="26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63" autoAdjust="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A6FC7-FE63-4C99-8C25-F5C0B87E035F}"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05F62-B71E-4B44-815A-C55E804771B1}" type="slidenum">
              <a:rPr lang="en-US" smtClean="0"/>
              <a:t>‹#›</a:t>
            </a:fld>
            <a:endParaRPr lang="en-US"/>
          </a:p>
        </p:txBody>
      </p:sp>
    </p:spTree>
    <p:extLst>
      <p:ext uri="{BB962C8B-B14F-4D97-AF65-F5344CB8AC3E}">
        <p14:creationId xmlns:p14="http://schemas.microsoft.com/office/powerpoint/2010/main" val="1204265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0A58-9AA5-4015-99AA-6246BC57A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3951EF-6074-4BA8-9001-8C9437538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CDBA995-65F5-451E-91A4-16BB8E969CDC}"/>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EA23B917-F254-4F99-8F37-ECF00D566D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BE6B1B-BB9A-4388-9762-2E8CD2C21C3F}"/>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90691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337F-79BD-4FAB-A066-D1418BC05C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9A7E06-DB5E-4205-B05B-D6F3290EC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1BBD96-F736-4758-AC74-5B52B16B9628}"/>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5B918917-2EFF-4E01-87F3-E8E05AB1AA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B669EC-DF0C-4A9F-81D5-8591765247C8}"/>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274353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D578C-9071-4F53-ABE4-CFFE85E71B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89D7C8-1650-4861-A961-9E7EF506E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8862B4-CC47-4678-B6B0-0B71EB1061DC}"/>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A90D874B-6F5A-4535-AB18-572D89F1F3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DC7CB5-B44A-4B3E-95F1-2AD875A5F5B4}"/>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68405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942E-9C3F-4249-8E87-A97B214A05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5D9A70-CD6B-492F-BD0B-6A32DAF1B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341AF2-2ECC-4FA7-8B4F-6A6270576491}"/>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E242E4BA-A809-4429-AC81-A510C0E426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1C773-BBBA-4DC0-9E51-E323826B7B6E}"/>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96529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8DBF-F74C-480F-B4E9-FD0BCA2C5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7EE51C-89F0-43E2-A2B2-FEB4566C2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42836-E52F-4B75-B805-BFCC66F27574}"/>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8C916CD3-1005-4182-92C1-86962F33D4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EEA506-6AFE-47AD-97A1-0A0E882A700C}"/>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58291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682C-DE05-4AAD-AA3D-B8130C4C39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3E9377-6A39-4BE3-AB8B-B3A5EAF35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943AAB-0104-4A6C-BEE0-8C0DEA322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D1BE69-DA6E-4296-BAF2-7C2356FEDFE0}"/>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6" name="Footer Placeholder 5">
            <a:extLst>
              <a:ext uri="{FF2B5EF4-FFF2-40B4-BE49-F238E27FC236}">
                <a16:creationId xmlns:a16="http://schemas.microsoft.com/office/drawing/2014/main" id="{122EF05B-2537-478F-A8BF-E3D880C8CF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ACF342-30A3-408E-85CA-D6356EDE528D}"/>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0827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3AE8-7B18-481C-811E-3749F724937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E0601A-2775-4CA6-BAF6-27E51E79D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9B1D4-32B3-43DA-B127-BCAD485D9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84E89A-3F02-430D-A888-306A3B039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3C3CA-003F-4C4B-A4B1-A571B445B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18E386-DE65-4CC4-9B58-5123923002E2}"/>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8" name="Footer Placeholder 7">
            <a:extLst>
              <a:ext uri="{FF2B5EF4-FFF2-40B4-BE49-F238E27FC236}">
                <a16:creationId xmlns:a16="http://schemas.microsoft.com/office/drawing/2014/main" id="{1D462830-A0CF-4DA6-84CE-D72FFB5B49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D10B3E-6BD6-49B2-98B5-113220D5B394}"/>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8141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3D30-9B64-43F8-9D47-9B5B99B74C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261C4D-B837-474C-B956-EBB6F43ADCA7}"/>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4" name="Footer Placeholder 3">
            <a:extLst>
              <a:ext uri="{FF2B5EF4-FFF2-40B4-BE49-F238E27FC236}">
                <a16:creationId xmlns:a16="http://schemas.microsoft.com/office/drawing/2014/main" id="{DDFBBCE0-E2DD-4AB1-9CEE-ACA4566D103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81C530E-EAE8-437E-8CAE-033BF732235D}"/>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81289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19AB9-BC29-44E1-A83A-F2D2C6A5D33E}"/>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3" name="Footer Placeholder 2">
            <a:extLst>
              <a:ext uri="{FF2B5EF4-FFF2-40B4-BE49-F238E27FC236}">
                <a16:creationId xmlns:a16="http://schemas.microsoft.com/office/drawing/2014/main" id="{0574E9FC-8207-40A9-B098-20EABFA2D0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29E48B-415E-4961-B1C1-0454C9CA06C7}"/>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392836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23BB-6CC9-4379-9EF4-79AE5CECD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C575E1-74A5-490E-9C40-3AC149C96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34AC7C-C111-454E-BDC7-6EABC9301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EAA49-9FB7-4803-836A-DCB8B2A6166F}"/>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6" name="Footer Placeholder 5">
            <a:extLst>
              <a:ext uri="{FF2B5EF4-FFF2-40B4-BE49-F238E27FC236}">
                <a16:creationId xmlns:a16="http://schemas.microsoft.com/office/drawing/2014/main" id="{88B8DDF9-E55F-446A-A6F5-54A7A86FBD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026366-3B48-4527-97BD-7F26F00769CF}"/>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209650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9BFB-DBAD-40CC-A662-1F24639D0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A0F164D-7AF0-48FD-AF4E-916CFFF10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CA9C29-737E-400C-9668-7D9A7BE94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2E33B-3B4C-4ECD-BC79-BD748022AAE4}"/>
              </a:ext>
            </a:extLst>
          </p:cNvPr>
          <p:cNvSpPr>
            <a:spLocks noGrp="1"/>
          </p:cNvSpPr>
          <p:nvPr>
            <p:ph type="dt" sz="half" idx="10"/>
          </p:nvPr>
        </p:nvSpPr>
        <p:spPr/>
        <p:txBody>
          <a:bodyPr/>
          <a:lstStyle/>
          <a:p>
            <a:fld id="{672469E4-12E6-4BD4-8020-06266FC304BE}" type="datetimeFigureOut">
              <a:rPr lang="en-GB" smtClean="0"/>
              <a:t>25/04/2022</a:t>
            </a:fld>
            <a:endParaRPr lang="en-GB"/>
          </a:p>
        </p:txBody>
      </p:sp>
      <p:sp>
        <p:nvSpPr>
          <p:cNvPr id="6" name="Footer Placeholder 5">
            <a:extLst>
              <a:ext uri="{FF2B5EF4-FFF2-40B4-BE49-F238E27FC236}">
                <a16:creationId xmlns:a16="http://schemas.microsoft.com/office/drawing/2014/main" id="{346446C7-669A-470B-A502-0BA2CBBB8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B97AA7-FE3B-4200-9D4B-D9100C68C601}"/>
              </a:ext>
            </a:extLst>
          </p:cNvPr>
          <p:cNvSpPr>
            <a:spLocks noGrp="1"/>
          </p:cNvSpPr>
          <p:nvPr>
            <p:ph type="sldNum" sz="quarter" idx="12"/>
          </p:nvPr>
        </p:nvSpPr>
        <p:spPr/>
        <p:txBody>
          <a:bodyPr/>
          <a:lstStyle/>
          <a:p>
            <a:fld id="{579C1B42-8F37-4189-B4EB-DB86002DDBD5}" type="slidenum">
              <a:rPr lang="en-GB" smtClean="0"/>
              <a:t>‹#›</a:t>
            </a:fld>
            <a:endParaRPr lang="en-GB"/>
          </a:p>
        </p:txBody>
      </p:sp>
    </p:spTree>
    <p:extLst>
      <p:ext uri="{BB962C8B-B14F-4D97-AF65-F5344CB8AC3E}">
        <p14:creationId xmlns:p14="http://schemas.microsoft.com/office/powerpoint/2010/main" val="102856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E9C84-C930-4751-81FD-5B9472A3D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D4726F-59E0-4506-9D5F-B1DCA0912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AEDBA-5EF5-4B8D-BE53-9D13C7311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469E4-12E6-4BD4-8020-06266FC304BE}" type="datetimeFigureOut">
              <a:rPr lang="en-GB" smtClean="0"/>
              <a:t>25/04/2022</a:t>
            </a:fld>
            <a:endParaRPr lang="en-GB"/>
          </a:p>
        </p:txBody>
      </p:sp>
      <p:sp>
        <p:nvSpPr>
          <p:cNvPr id="5" name="Footer Placeholder 4">
            <a:extLst>
              <a:ext uri="{FF2B5EF4-FFF2-40B4-BE49-F238E27FC236}">
                <a16:creationId xmlns:a16="http://schemas.microsoft.com/office/drawing/2014/main" id="{89587664-29EF-4CA8-9B78-7410EF22E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464A44-B87E-4E56-9298-72A89E39B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C1B42-8F37-4189-B4EB-DB86002DDBD5}" type="slidenum">
              <a:rPr lang="en-GB" smtClean="0"/>
              <a:t>‹#›</a:t>
            </a:fld>
            <a:endParaRPr lang="en-GB"/>
          </a:p>
        </p:txBody>
      </p:sp>
    </p:spTree>
    <p:extLst>
      <p:ext uri="{BB962C8B-B14F-4D97-AF65-F5344CB8AC3E}">
        <p14:creationId xmlns:p14="http://schemas.microsoft.com/office/powerpoint/2010/main" val="24480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Red blood cells suspended in mid-air">
            <a:extLst>
              <a:ext uri="{FF2B5EF4-FFF2-40B4-BE49-F238E27FC236}">
                <a16:creationId xmlns:a16="http://schemas.microsoft.com/office/drawing/2014/main" id="{62B40D3B-E6ED-2678-A51C-A7B4F4E30D06}"/>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79690F-7459-4857-81BC-839286D4A0AE}"/>
              </a:ext>
            </a:extLst>
          </p:cNvPr>
          <p:cNvSpPr>
            <a:spLocks noGrp="1"/>
          </p:cNvSpPr>
          <p:nvPr>
            <p:ph type="ctrTitle"/>
          </p:nvPr>
        </p:nvSpPr>
        <p:spPr>
          <a:xfrm>
            <a:off x="477980" y="1122363"/>
            <a:ext cx="5732319" cy="3204134"/>
          </a:xfrm>
        </p:spPr>
        <p:txBody>
          <a:bodyPr anchor="b">
            <a:normAutofit/>
          </a:bodyPr>
          <a:lstStyle/>
          <a:p>
            <a:pPr algn="l"/>
            <a:r>
              <a:rPr lang="en-IN" sz="3700" dirty="0"/>
              <a:t>BLOOD CELLS COUNTING USING COMPUTER VISION TECHNIQUES</a:t>
            </a:r>
            <a:endParaRPr lang="en-GB" sz="3700" dirty="0"/>
          </a:p>
        </p:txBody>
      </p:sp>
      <p:sp>
        <p:nvSpPr>
          <p:cNvPr id="3" name="Subtitle 2">
            <a:extLst>
              <a:ext uri="{FF2B5EF4-FFF2-40B4-BE49-F238E27FC236}">
                <a16:creationId xmlns:a16="http://schemas.microsoft.com/office/drawing/2014/main" id="{D3E013B6-A224-44C4-9160-BE7FCCED4D70}"/>
              </a:ext>
            </a:extLst>
          </p:cNvPr>
          <p:cNvSpPr>
            <a:spLocks noGrp="1"/>
          </p:cNvSpPr>
          <p:nvPr>
            <p:ph type="subTitle" idx="1"/>
          </p:nvPr>
        </p:nvSpPr>
        <p:spPr>
          <a:xfrm>
            <a:off x="477980" y="4872922"/>
            <a:ext cx="4023359" cy="1208141"/>
          </a:xfrm>
        </p:spPr>
        <p:txBody>
          <a:bodyPr>
            <a:normAutofit/>
          </a:bodyPr>
          <a:lstStyle/>
          <a:p>
            <a:pPr algn="l"/>
            <a:r>
              <a:rPr lang="en-US" sz="2000"/>
              <a:t>NAME: KOKILA K</a:t>
            </a:r>
          </a:p>
          <a:p>
            <a:pPr algn="l"/>
            <a:r>
              <a:rPr lang="en-US" sz="2000"/>
              <a:t>ROLLNO: 2019272016</a:t>
            </a:r>
          </a:p>
          <a:p>
            <a:pPr algn="l"/>
            <a:r>
              <a:rPr lang="en-US" sz="2000"/>
              <a:t>GUIDE: Ms.G.Mahalakshmi</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442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224CEF-E67E-4F33-BDB0-F1EEBDECA30D}"/>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1900" b="1" dirty="0"/>
              <a:t>ABSTRACT</a:t>
            </a: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SimSun" panose="02010600030101010101" pitchFamily="2" charset="-122"/>
              </a:rPr>
              <a:t>                    This paper proposes an automated method for counting of red blood cells using computer vision techniques. The traditional methods of blood analysis involve the manual counting of blood cells observed under the microscope. This method poses large dependency on the skills of the laboratory technician and can cause errors. The automated haematology analysers, on the other hand, produce accurate results. </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SimSun" panose="02010600030101010101" pitchFamily="2" charset="-122"/>
              </a:rPr>
              <a:t>However, these </a:t>
            </a:r>
            <a:r>
              <a:rPr lang="en-IN" sz="1800" dirty="0" err="1">
                <a:effectLst/>
                <a:latin typeface="Calibri" panose="020F0502020204030204" pitchFamily="34" charset="0"/>
                <a:ea typeface="Calibri" panose="020F0502020204030204" pitchFamily="34" charset="0"/>
                <a:cs typeface="SimSun" panose="02010600030101010101" pitchFamily="2" charset="-122"/>
              </a:rPr>
              <a:t>equipments</a:t>
            </a:r>
            <a:r>
              <a:rPr lang="en-IN" sz="1800" dirty="0">
                <a:effectLst/>
                <a:latin typeface="Calibri" panose="020F0502020204030204" pitchFamily="34" charset="0"/>
                <a:ea typeface="Calibri" panose="020F0502020204030204" pitchFamily="34" charset="0"/>
                <a:cs typeface="SimSun" panose="02010600030101010101" pitchFamily="2" charset="-122"/>
              </a:rPr>
              <a:t> are very costly and difficult to move once installed. They require trained experts to operate this equipment. The proposes method provides a low cost and portable solution for obtaining the red blood cell count using a image processing algorithm that works on the images captured by a microscope with considerable accuracy.</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SimSun" panose="02010600030101010101" pitchFamily="2" charset="-122"/>
              </a:rPr>
              <a:t>The method minimizes the cost of the equipment while promoting mobility of the device for relocation to remote parts for pathological tests, all instructions and details of out will be printed to excel sheet with patient name as a report, so we manage more patient 's report effectively and handle with safe.</a:t>
            </a: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indent="-228600">
              <a:lnSpc>
                <a:spcPct val="90000"/>
              </a:lnSpc>
              <a:spcAft>
                <a:spcPts val="600"/>
              </a:spcAft>
              <a:buFont typeface="Arial" panose="020B0604020202020204" pitchFamily="34" charset="0"/>
              <a:buChar char="•"/>
            </a:pPr>
            <a:endParaRPr lang="en-US" sz="1900" b="1" dirty="0"/>
          </a:p>
        </p:txBody>
      </p:sp>
    </p:spTree>
    <p:extLst>
      <p:ext uri="{BB962C8B-B14F-4D97-AF65-F5344CB8AC3E}">
        <p14:creationId xmlns:p14="http://schemas.microsoft.com/office/powerpoint/2010/main" val="79736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C2DDCE-9691-4839-9831-8CC2E416B0AA}"/>
              </a:ext>
            </a:extLst>
          </p:cNvPr>
          <p:cNvSpPr txBox="1"/>
          <p:nvPr/>
        </p:nvSpPr>
        <p:spPr>
          <a:xfrm>
            <a:off x="1007364" y="1903008"/>
            <a:ext cx="10515600" cy="4251960"/>
          </a:xfrm>
          <a:prstGeom prst="rect">
            <a:avLst/>
          </a:prstGeom>
        </p:spPr>
        <p:txBody>
          <a:bodyPr vert="horz" lIns="91440" tIns="45720" rIns="91440" bIns="45720" rtlCol="0">
            <a:normAutofit/>
          </a:bodyPr>
          <a:lstStyle/>
          <a:p>
            <a:pPr>
              <a:lnSpc>
                <a:spcPct val="90000"/>
              </a:lnSpc>
              <a:spcAft>
                <a:spcPts val="600"/>
              </a:spcAft>
            </a:pPr>
            <a:r>
              <a:rPr lang="en-US" sz="2000" b="1" dirty="0"/>
              <a:t>INTRODUCTION</a:t>
            </a:r>
          </a:p>
          <a:p>
            <a:pPr>
              <a:lnSpc>
                <a:spcPct val="90000"/>
              </a:lnSpc>
              <a:spcAft>
                <a:spcPts val="600"/>
              </a:spcAft>
            </a:pPr>
            <a:endParaRPr lang="en-US" sz="2000" dirty="0"/>
          </a:p>
          <a:p>
            <a:pPr algn="just">
              <a:lnSpc>
                <a:spcPct val="90000"/>
              </a:lnSpc>
              <a:spcAft>
                <a:spcPts val="600"/>
              </a:spcAft>
            </a:pPr>
            <a:r>
              <a:rPr lang="en-IN" sz="2000" dirty="0">
                <a:latin typeface="Calibri" panose="020F0502020204030204" pitchFamily="34" charset="0"/>
                <a:ea typeface="Calibri" panose="020F0502020204030204" pitchFamily="34" charset="0"/>
                <a:cs typeface="SimSun" panose="02010600030101010101" pitchFamily="2" charset="-122"/>
              </a:rPr>
              <a:t>T</a:t>
            </a:r>
            <a:r>
              <a:rPr lang="en-IN" sz="2000" dirty="0">
                <a:effectLst/>
                <a:latin typeface="Calibri" panose="020F0502020204030204" pitchFamily="34" charset="0"/>
                <a:ea typeface="Calibri" panose="020F0502020204030204" pitchFamily="34" charset="0"/>
                <a:cs typeface="SimSun" panose="02010600030101010101" pitchFamily="2" charset="-122"/>
              </a:rPr>
              <a:t>he manual counting of blood cells observed under the microscope. This method poses large dependency on the skills of the laboratory technician and can cause errors. The automated haematology analysers, on the other hand, produce accurate results</a:t>
            </a:r>
            <a:r>
              <a:rPr lang="en-US" sz="1900" dirty="0">
                <a:latin typeface="Calibri" panose="020F0502020204030204" pitchFamily="34" charset="0"/>
              </a:rPr>
              <a:t>.</a:t>
            </a:r>
          </a:p>
          <a:p>
            <a:pPr algn="just">
              <a:lnSpc>
                <a:spcPct val="90000"/>
              </a:lnSpc>
              <a:spcAft>
                <a:spcPts val="600"/>
              </a:spcAft>
            </a:pPr>
            <a:r>
              <a:rPr lang="en-IN" sz="2000" dirty="0">
                <a:effectLst/>
                <a:latin typeface="Calibri" panose="020F0502020204030204" pitchFamily="34" charset="0"/>
                <a:ea typeface="Calibri" panose="020F0502020204030204" pitchFamily="34" charset="0"/>
                <a:cs typeface="SimSun" panose="02010600030101010101" pitchFamily="2" charset="-122"/>
              </a:rPr>
              <a:t>However, these </a:t>
            </a:r>
            <a:r>
              <a:rPr lang="en-IN" sz="2000" dirty="0" err="1">
                <a:effectLst/>
                <a:latin typeface="Calibri" panose="020F0502020204030204" pitchFamily="34" charset="0"/>
                <a:ea typeface="Calibri" panose="020F0502020204030204" pitchFamily="34" charset="0"/>
                <a:cs typeface="SimSun" panose="02010600030101010101" pitchFamily="2" charset="-122"/>
              </a:rPr>
              <a:t>equipments</a:t>
            </a:r>
            <a:r>
              <a:rPr lang="en-IN" sz="2000" dirty="0">
                <a:effectLst/>
                <a:latin typeface="Calibri" panose="020F0502020204030204" pitchFamily="34" charset="0"/>
                <a:ea typeface="Calibri" panose="020F0502020204030204" pitchFamily="34" charset="0"/>
                <a:cs typeface="SimSun" panose="02010600030101010101" pitchFamily="2" charset="-122"/>
              </a:rPr>
              <a:t> are very costly and difficult to move once installed. They require trained experts to operate this equipment. The proposes method provides a low cost and portable solution for obtaining the red blood cell count using a image processing algorithm that works on the images captured by a microscope with considerable accuracy.</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90000"/>
              </a:lnSpc>
              <a:spcAft>
                <a:spcPts val="600"/>
              </a:spcAft>
            </a:pPr>
            <a:r>
              <a:rPr lang="en-US" sz="2000" dirty="0">
                <a:latin typeface="Calibri" panose="020F0502020204030204" pitchFamily="34" charset="0"/>
              </a:rPr>
              <a:t>Then it is digitally processed with software and the result is displayed immediately. </a:t>
            </a:r>
          </a:p>
          <a:p>
            <a:pPr algn="just">
              <a:lnSpc>
                <a:spcPct val="90000"/>
              </a:lnSpc>
              <a:spcAft>
                <a:spcPts val="600"/>
              </a:spcAft>
            </a:pPr>
            <a:endParaRPr lang="en-US" sz="1900" dirty="0">
              <a:latin typeface="Calibri" panose="020F0502020204030204" pitchFamily="34" charset="0"/>
            </a:endParaRPr>
          </a:p>
        </p:txBody>
      </p:sp>
    </p:spTree>
    <p:extLst>
      <p:ext uri="{BB962C8B-B14F-4D97-AF65-F5344CB8AC3E}">
        <p14:creationId xmlns:p14="http://schemas.microsoft.com/office/powerpoint/2010/main" val="68231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2">
            <a:extLst>
              <a:ext uri="{FF2B5EF4-FFF2-40B4-BE49-F238E27FC236}">
                <a16:creationId xmlns:a16="http://schemas.microsoft.com/office/drawing/2014/main" id="{994E80F6-0809-4D0A-92AE-FFF62EC00A35}"/>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000" b="1" dirty="0"/>
              <a:t>PROBLEM STATEMENT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Mainly, Variations in the shape and irregularities cannot be detected.</a:t>
            </a:r>
          </a:p>
          <a:p>
            <a:pPr indent="-228600">
              <a:lnSpc>
                <a:spcPct val="90000"/>
              </a:lnSpc>
              <a:spcAft>
                <a:spcPts val="600"/>
              </a:spcAft>
              <a:buFont typeface="Arial" panose="020B0604020202020204" pitchFamily="34" charset="0"/>
              <a:buChar char="•"/>
            </a:pPr>
            <a:endParaRPr lang="en-US" sz="2000" dirty="0">
              <a:latin typeface="Calibri" panose="020F0502020204030204" pitchFamily="34" charset="0"/>
            </a:endParaRP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Sometimes, inaccurate results are produced through manual counting method and it adds stress to the technician while submitting the report. Therefore, counting overlapping cells is a major problem. To address this problem, this paper uses digital image processing technique to minimize the errors and reduce the stress overload. </a:t>
            </a:r>
          </a:p>
          <a:p>
            <a:pPr indent="-228600">
              <a:lnSpc>
                <a:spcPct val="90000"/>
              </a:lnSpc>
              <a:spcAft>
                <a:spcPts val="600"/>
              </a:spcAft>
              <a:buFont typeface="Arial" panose="020B0604020202020204" pitchFamily="34" charset="0"/>
              <a:buChar char="•"/>
            </a:pPr>
            <a:endParaRPr lang="en-US" sz="2000" dirty="0">
              <a:latin typeface="Calibri" panose="020F0502020204030204" pitchFamily="34" charset="0"/>
            </a:endParaRP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This method of counting RBC helps in diagnosing various diseases such as </a:t>
            </a:r>
            <a:r>
              <a:rPr lang="en-US" sz="2000" dirty="0" err="1">
                <a:latin typeface="Calibri" panose="020F0502020204030204" pitchFamily="34" charset="0"/>
              </a:rPr>
              <a:t>anaemia</a:t>
            </a:r>
            <a:r>
              <a:rPr lang="en-US" sz="2000" dirty="0">
                <a:latin typeface="Calibri" panose="020F0502020204030204" pitchFamily="34" charset="0"/>
              </a:rPr>
              <a:t>, polycythemia </a:t>
            </a:r>
            <a:r>
              <a:rPr lang="en-US" sz="2000" dirty="0" err="1">
                <a:latin typeface="Calibri" panose="020F0502020204030204" pitchFamily="34" charset="0"/>
              </a:rPr>
              <a:t>etc</a:t>
            </a:r>
            <a:r>
              <a:rPr lang="en-US" sz="2000" dirty="0">
                <a:latin typeface="Calibri" panose="020F0502020204030204" pitchFamily="34" charset="0"/>
              </a:rPr>
              <a:t> .This paper introduces a cost effective automatic blood cell counting method using image analysis techniques and specifically aims at improving the results using Plane extraction and Counting techniques. The proposed system of Automated Blood Cell Count System.</a:t>
            </a:r>
          </a:p>
        </p:txBody>
      </p:sp>
    </p:spTree>
    <p:extLst>
      <p:ext uri="{BB962C8B-B14F-4D97-AF65-F5344CB8AC3E}">
        <p14:creationId xmlns:p14="http://schemas.microsoft.com/office/powerpoint/2010/main" val="9173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9F54F3-92FE-4425-A83A-7D7124C6B912}"/>
              </a:ext>
            </a:extLst>
          </p:cNvPr>
          <p:cNvSpPr txBox="1">
            <a:spLocks noGrp="1"/>
          </p:cNvSpPr>
          <p:nvPr>
            <p:ph type="title"/>
          </p:nvPr>
        </p:nvSpPr>
        <p:spPr>
          <a:xfrm>
            <a:off x="838200" y="857090"/>
            <a:ext cx="2709231" cy="341632"/>
          </a:xfrm>
          <a:prstGeom prst="rect">
            <a:avLst/>
          </a:prstGeom>
          <a:noFill/>
        </p:spPr>
        <p:txBody>
          <a:bodyPr wrap="square">
            <a:spAutoFit/>
          </a:bodyPr>
          <a:lstStyle/>
          <a:p>
            <a:pPr>
              <a:lnSpc>
                <a:spcPct val="90000"/>
              </a:lnSpc>
              <a:spcAft>
                <a:spcPts val="600"/>
              </a:spcAft>
            </a:pPr>
            <a:r>
              <a:rPr lang="en-US" sz="1800" b="1" i="0" dirty="0">
                <a:effectLst/>
              </a:rPr>
              <a:t>ARCHITECTURE DIAGRAM</a:t>
            </a:r>
            <a:endParaRPr lang="en-US" sz="1800" b="1" dirty="0"/>
          </a:p>
        </p:txBody>
      </p:sp>
      <p:pic>
        <p:nvPicPr>
          <p:cNvPr id="5" name="Content Placeholder 4">
            <a:extLst>
              <a:ext uri="{FF2B5EF4-FFF2-40B4-BE49-F238E27FC236}">
                <a16:creationId xmlns:a16="http://schemas.microsoft.com/office/drawing/2014/main" id="{237738E6-FEE5-4CD3-A180-E9DFC3D416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5576" y="1377108"/>
            <a:ext cx="7744858" cy="5023692"/>
          </a:xfrm>
          <a:prstGeom prst="rect">
            <a:avLst/>
          </a:prstGeom>
          <a:noFill/>
          <a:ln>
            <a:noFill/>
          </a:ln>
        </p:spPr>
      </p:pic>
    </p:spTree>
    <p:extLst>
      <p:ext uri="{BB962C8B-B14F-4D97-AF65-F5344CB8AC3E}">
        <p14:creationId xmlns:p14="http://schemas.microsoft.com/office/powerpoint/2010/main" val="263243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17883B-9A20-46A6-ACAB-FB7C26F0AF26}"/>
              </a:ext>
            </a:extLst>
          </p:cNvPr>
          <p:cNvSpPr txBox="1"/>
          <p:nvPr/>
        </p:nvSpPr>
        <p:spPr>
          <a:xfrm>
            <a:off x="669036" y="1887280"/>
            <a:ext cx="10515600" cy="4243821"/>
          </a:xfrm>
          <a:prstGeom prst="rect">
            <a:avLst/>
          </a:prstGeom>
        </p:spPr>
        <p:txBody>
          <a:bodyPr vert="horz" lIns="91440" tIns="45720" rIns="91440" bIns="45720" rtlCol="0">
            <a:normAutofit fontScale="77500" lnSpcReduction="20000"/>
          </a:bodyPr>
          <a:lstStyle/>
          <a:p>
            <a:pPr>
              <a:lnSpc>
                <a:spcPct val="90000"/>
              </a:lnSpc>
              <a:spcAft>
                <a:spcPts val="600"/>
              </a:spcAft>
            </a:pPr>
            <a:r>
              <a:rPr lang="en-IN" sz="2400" b="1" dirty="0">
                <a:latin typeface="Times New Roman" pitchFamily="18" charset="0"/>
                <a:cs typeface="Times New Roman" pitchFamily="18" charset="0"/>
              </a:rPr>
              <a:t>Architecture Explain </a:t>
            </a:r>
          </a:p>
          <a:p>
            <a:pPr>
              <a:lnSpc>
                <a:spcPct val="90000"/>
              </a:lnSpc>
              <a:spcAft>
                <a:spcPts val="600"/>
              </a:spcAft>
            </a:pPr>
            <a:endParaRPr lang="en-US" sz="2100" b="1" dirty="0">
              <a:latin typeface="Calibri" panose="020F0502020204030204" pitchFamily="34" charset="0"/>
            </a:endParaRPr>
          </a:p>
          <a:p>
            <a:pPr>
              <a:lnSpc>
                <a:spcPct val="90000"/>
              </a:lnSpc>
              <a:spcAft>
                <a:spcPts val="600"/>
              </a:spcAft>
            </a:pPr>
            <a:r>
              <a:rPr lang="en-US" sz="2100" b="1" dirty="0">
                <a:latin typeface="Calibri" panose="020F0502020204030204" pitchFamily="34" charset="0"/>
              </a:rPr>
              <a:t>RGB into HSV:</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R,G,B  are Co-related to the color luminance, We cannot separate color information from luminance. HSV or Hue saturation value is used to separate image luminance for color information.</a:t>
            </a:r>
          </a:p>
          <a:p>
            <a:pPr>
              <a:lnSpc>
                <a:spcPct val="90000"/>
              </a:lnSpc>
              <a:spcAft>
                <a:spcPts val="600"/>
              </a:spcAft>
            </a:pPr>
            <a:endParaRPr lang="en-US" sz="2000" dirty="0">
              <a:latin typeface="Calibri" panose="020F0502020204030204" pitchFamily="34" charset="0"/>
            </a:endParaRPr>
          </a:p>
          <a:p>
            <a:pPr>
              <a:lnSpc>
                <a:spcPct val="90000"/>
              </a:lnSpc>
              <a:spcAft>
                <a:spcPts val="600"/>
              </a:spcAft>
            </a:pPr>
            <a:r>
              <a:rPr lang="en-US" sz="2000" b="1" dirty="0">
                <a:latin typeface="Calibri" panose="020F0502020204030204" pitchFamily="34" charset="0"/>
              </a:rPr>
              <a:t>Threshold define:</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Threshold is used to define minimum and maximum size of the cell.</a:t>
            </a:r>
          </a:p>
          <a:p>
            <a:pPr>
              <a:lnSpc>
                <a:spcPct val="90000"/>
              </a:lnSpc>
              <a:spcAft>
                <a:spcPts val="600"/>
              </a:spcAft>
            </a:pPr>
            <a:endParaRPr lang="en-US" sz="2000" dirty="0">
              <a:latin typeface="Calibri" panose="020F0502020204030204" pitchFamily="34" charset="0"/>
            </a:endParaRPr>
          </a:p>
          <a:p>
            <a:pPr>
              <a:lnSpc>
                <a:spcPct val="90000"/>
              </a:lnSpc>
              <a:spcAft>
                <a:spcPts val="600"/>
              </a:spcAft>
            </a:pPr>
            <a:r>
              <a:rPr lang="en-US" sz="2000" b="1" dirty="0">
                <a:latin typeface="Calibri" panose="020F0502020204030204" pitchFamily="34" charset="0"/>
              </a:rPr>
              <a:t>Edge Detections:</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Edge detection is used to define shape of given images and make line between color variations.</a:t>
            </a:r>
          </a:p>
          <a:p>
            <a:pPr indent="-228600">
              <a:lnSpc>
                <a:spcPct val="90000"/>
              </a:lnSpc>
              <a:spcAft>
                <a:spcPts val="600"/>
              </a:spcAft>
              <a:buFont typeface="Arial" panose="020B0604020202020204" pitchFamily="34" charset="0"/>
              <a:buChar char="•"/>
            </a:pPr>
            <a:endParaRPr lang="en-US" sz="2000" b="1" dirty="0">
              <a:latin typeface="Calibri" panose="020F0502020204030204" pitchFamily="34" charset="0"/>
            </a:endParaRPr>
          </a:p>
          <a:p>
            <a:pPr>
              <a:lnSpc>
                <a:spcPct val="90000"/>
              </a:lnSpc>
              <a:spcAft>
                <a:spcPts val="600"/>
              </a:spcAft>
            </a:pPr>
            <a:r>
              <a:rPr lang="en-US" sz="2000" b="1" dirty="0">
                <a:latin typeface="Calibri" panose="020F0502020204030204" pitchFamily="34" charset="0"/>
              </a:rPr>
              <a:t>Regression:</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Regression used to predict shape of the cells.</a:t>
            </a:r>
          </a:p>
          <a:p>
            <a:pPr indent="-228600">
              <a:lnSpc>
                <a:spcPct val="90000"/>
              </a:lnSpc>
              <a:spcAft>
                <a:spcPts val="600"/>
              </a:spcAft>
              <a:buFont typeface="Arial" panose="020B0604020202020204" pitchFamily="34" charset="0"/>
              <a:buChar char="•"/>
            </a:pPr>
            <a:endParaRPr lang="en-US" sz="2000" dirty="0">
              <a:latin typeface="Calibri" panose="020F0502020204030204" pitchFamily="34" charset="0"/>
            </a:endParaRPr>
          </a:p>
          <a:p>
            <a:pPr>
              <a:lnSpc>
                <a:spcPct val="90000"/>
              </a:lnSpc>
              <a:spcAft>
                <a:spcPts val="600"/>
              </a:spcAft>
            </a:pPr>
            <a:r>
              <a:rPr lang="en-US" sz="2000" b="1" dirty="0">
                <a:latin typeface="Calibri" panose="020F0502020204030204" pitchFamily="34" charset="0"/>
              </a:rPr>
              <a:t>Output:</a:t>
            </a:r>
          </a:p>
          <a:p>
            <a:pPr indent="-228600">
              <a:lnSpc>
                <a:spcPct val="90000"/>
              </a:lnSpc>
              <a:spcAft>
                <a:spcPts val="600"/>
              </a:spcAft>
              <a:buFont typeface="Arial" panose="020B0604020202020204" pitchFamily="34" charset="0"/>
              <a:buChar char="•"/>
            </a:pPr>
            <a:r>
              <a:rPr lang="en-US" sz="2000" dirty="0">
                <a:latin typeface="Calibri" panose="020F0502020204030204" pitchFamily="34" charset="0"/>
              </a:rPr>
              <a:t>Display the output to the excel sheet</a:t>
            </a:r>
          </a:p>
        </p:txBody>
      </p:sp>
      <p:sp>
        <p:nvSpPr>
          <p:cNvPr id="22" name="TextBox 21">
            <a:extLst>
              <a:ext uri="{FF2B5EF4-FFF2-40B4-BE49-F238E27FC236}">
                <a16:creationId xmlns:a16="http://schemas.microsoft.com/office/drawing/2014/main" id="{8DEA8AFA-2FC3-4CF4-A79A-9F8F0B98F3AB}"/>
              </a:ext>
            </a:extLst>
          </p:cNvPr>
          <p:cNvSpPr txBox="1"/>
          <p:nvPr/>
        </p:nvSpPr>
        <p:spPr>
          <a:xfrm>
            <a:off x="3047163" y="3246846"/>
            <a:ext cx="6094324"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401760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AB64D41-3218-4B16-9A47-65ABF426CE45}"/>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a:lnSpc>
                <a:spcPct val="90000"/>
              </a:lnSpc>
              <a:spcAft>
                <a:spcPts val="600"/>
              </a:spcAft>
            </a:pPr>
            <a:r>
              <a:rPr lang="en-US" sz="2200" dirty="0"/>
              <a:t> </a:t>
            </a:r>
            <a:r>
              <a:rPr lang="en-US" sz="3600" dirty="0"/>
              <a:t>THANK YOU</a:t>
            </a:r>
          </a:p>
        </p:txBody>
      </p:sp>
    </p:spTree>
    <p:extLst>
      <p:ext uri="{BB962C8B-B14F-4D97-AF65-F5344CB8AC3E}">
        <p14:creationId xmlns:p14="http://schemas.microsoft.com/office/powerpoint/2010/main" val="3758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28D5F3C29D2E439F0319729CEC2E38" ma:contentTypeVersion="11" ma:contentTypeDescription="Create a new document." ma:contentTypeScope="" ma:versionID="6a804a68f25c628a2ea998eee4d54e0e">
  <xsd:schema xmlns:xsd="http://www.w3.org/2001/XMLSchema" xmlns:xs="http://www.w3.org/2001/XMLSchema" xmlns:p="http://schemas.microsoft.com/office/2006/metadata/properties" xmlns:ns3="ff2e4da6-50f4-45f3-beb8-f4de53fd7c0d" xmlns:ns4="e2ac8fb1-7ba9-47f6-af40-e75d45d2a62f" targetNamespace="http://schemas.microsoft.com/office/2006/metadata/properties" ma:root="true" ma:fieldsID="b75f17c90214df980545ae4ee37187b6" ns3:_="" ns4:_="">
    <xsd:import namespace="ff2e4da6-50f4-45f3-beb8-f4de53fd7c0d"/>
    <xsd:import namespace="e2ac8fb1-7ba9-47f6-af40-e75d45d2a62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2e4da6-50f4-45f3-beb8-f4de53fd7c0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ac8fb1-7ba9-47f6-af40-e75d45d2a62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481C21-4FEF-4BB1-B3F6-28A0F53B3A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2e4da6-50f4-45f3-beb8-f4de53fd7c0d"/>
    <ds:schemaRef ds:uri="e2ac8fb1-7ba9-47f6-af40-e75d45d2a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E84312-6D07-4F71-89F7-FBC26C819A43}">
  <ds:schemaRefs>
    <ds:schemaRef ds:uri="http://purl.org/dc/dcmitype/"/>
    <ds:schemaRef ds:uri="http://purl.org/dc/elements/1.1/"/>
    <ds:schemaRef ds:uri="http://schemas.openxmlformats.org/package/2006/metadata/core-properties"/>
    <ds:schemaRef ds:uri="e2ac8fb1-7ba9-47f6-af40-e75d45d2a62f"/>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ff2e4da6-50f4-45f3-beb8-f4de53fd7c0d"/>
  </ds:schemaRefs>
</ds:datastoreItem>
</file>

<file path=customXml/itemProps3.xml><?xml version="1.0" encoding="utf-8"?>
<ds:datastoreItem xmlns:ds="http://schemas.openxmlformats.org/officeDocument/2006/customXml" ds:itemID="{D30CC130-FA79-4166-BE18-6EF8731CC3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245</TotalTime>
  <Words>543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BLOOD CELLS COUNTING USING COMPUTER VISION TECHNIQUES</vt:lpstr>
      <vt:lpstr>PowerPoint Presentation</vt:lpstr>
      <vt:lpstr>PowerPoint Presentation</vt:lpstr>
      <vt:lpstr>PowerPoint Presentation</vt:lpstr>
      <vt:lpstr>ARCHITECTURE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CLOUD-ASSISTED MOBILE CROWD SENSING FOR ROUTE AND CONGESTION MONITORING</dc:title>
  <dc:creator>Kanniappan, Kokila (CW)</dc:creator>
  <cp:lastModifiedBy>kokila k</cp:lastModifiedBy>
  <cp:revision>100</cp:revision>
  <dcterms:created xsi:type="dcterms:W3CDTF">2022-03-25T05:21:19Z</dcterms:created>
  <dcterms:modified xsi:type="dcterms:W3CDTF">2022-04-25T03:15:18Z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0x0101009828D5F3C29D2E439F0319729CEC2E38</vt:lpwstr>
  </property>
</Properties>
</file>