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60653DE-6C72-45F5-8B12-11B6EC3BFC99}" type="datetimeFigureOut">
              <a:rPr lang="en-US" smtClean="0"/>
              <a:pPr/>
              <a:t>2/22/2017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5F066-3EFA-44A7-BA7F-BAAC87B8186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0653DE-6C72-45F5-8B12-11B6EC3BFC99}" type="datetimeFigureOut">
              <a:rPr lang="en-US" smtClean="0"/>
              <a:pPr/>
              <a:t>2/22/2017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5F066-3EFA-44A7-BA7F-BAAC87B8186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0653DE-6C72-45F5-8B12-11B6EC3BFC99}" type="datetimeFigureOut">
              <a:rPr lang="en-US" smtClean="0"/>
              <a:pPr/>
              <a:t>2/22/2017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5F066-3EFA-44A7-BA7F-BAAC87B8186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0653DE-6C72-45F5-8B12-11B6EC3BFC99}" type="datetimeFigureOut">
              <a:rPr lang="en-US" smtClean="0"/>
              <a:pPr/>
              <a:t>2/22/2017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5F066-3EFA-44A7-BA7F-BAAC87B8186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0653DE-6C72-45F5-8B12-11B6EC3BFC99}" type="datetimeFigureOut">
              <a:rPr lang="en-US" smtClean="0"/>
              <a:pPr/>
              <a:t>2/22/2017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5F066-3EFA-44A7-BA7F-BAAC87B8186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60653DE-6C72-45F5-8B12-11B6EC3BFC99}" type="datetimeFigureOut">
              <a:rPr lang="en-US" smtClean="0"/>
              <a:pPr/>
              <a:t>2/22/2017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5F066-3EFA-44A7-BA7F-BAAC87B8186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60653DE-6C72-45F5-8B12-11B6EC3BFC99}" type="datetimeFigureOut">
              <a:rPr lang="en-US" smtClean="0"/>
              <a:pPr/>
              <a:t>2/22/2017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75F066-3EFA-44A7-BA7F-BAAC87B8186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60653DE-6C72-45F5-8B12-11B6EC3BFC99}" type="datetimeFigureOut">
              <a:rPr lang="en-US" smtClean="0"/>
              <a:pPr/>
              <a:t>2/22/2017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75F066-3EFA-44A7-BA7F-BAAC87B8186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653DE-6C72-45F5-8B12-11B6EC3BFC99}" type="datetimeFigureOut">
              <a:rPr lang="en-US" smtClean="0"/>
              <a:pPr/>
              <a:t>2/22/2017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75F066-3EFA-44A7-BA7F-BAAC87B8186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653DE-6C72-45F5-8B12-11B6EC3BFC99}" type="datetimeFigureOut">
              <a:rPr lang="en-US" smtClean="0"/>
              <a:pPr/>
              <a:t>2/22/2017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5F066-3EFA-44A7-BA7F-BAAC87B8186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653DE-6C72-45F5-8B12-11B6EC3BFC99}" type="datetimeFigureOut">
              <a:rPr lang="en-US" smtClean="0"/>
              <a:pPr/>
              <a:t>2/22/2017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5F066-3EFA-44A7-BA7F-BAAC87B8186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653DE-6C72-45F5-8B12-11B6EC3BFC99}" type="datetimeFigureOut">
              <a:rPr lang="en-US" smtClean="0"/>
              <a:pPr/>
              <a:t>2/22/2017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5F066-3EFA-44A7-BA7F-BAAC87B8186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428737"/>
            <a:ext cx="8029604" cy="2171714"/>
          </a:xfrm>
        </p:spPr>
        <p:txBody>
          <a:bodyPr>
            <a:normAutofit fontScale="90000"/>
          </a:bodyPr>
          <a:lstStyle/>
          <a:p>
            <a:r>
              <a:rPr lang="en-US" sz="3100" b="1" dirty="0">
                <a:latin typeface="Times New Roman" pitchFamily="18" charset="0"/>
                <a:cs typeface="Times New Roman" pitchFamily="18" charset="0"/>
              </a:rPr>
              <a:t>BUILDING A PREDICTION MODEL TO PREDICT DELAYS IN CONSTRUCTION LOGISTICS</a:t>
            </a:r>
            <a:r>
              <a:rPr lang="en-IN" dirty="0"/>
              <a:t/>
            </a:r>
            <a:br>
              <a:rPr lang="en-IN" dirty="0"/>
            </a:br>
            <a:endParaRPr lang="en-IN" dirty="0"/>
          </a:p>
        </p:txBody>
      </p:sp>
      <p:sp>
        <p:nvSpPr>
          <p:cNvPr id="3" name="Subtitle 2"/>
          <p:cNvSpPr>
            <a:spLocks noGrp="1"/>
          </p:cNvSpPr>
          <p:nvPr>
            <p:ph type="subTitle" idx="1"/>
          </p:nvPr>
        </p:nvSpPr>
        <p:spPr>
          <a:xfrm>
            <a:off x="1371600" y="3357562"/>
            <a:ext cx="6557986" cy="2281238"/>
          </a:xfrm>
        </p:spPr>
        <p:txBody>
          <a:bodyPr>
            <a:normAutofit fontScale="40000" lnSpcReduction="20000"/>
          </a:bodyPr>
          <a:lstStyle/>
          <a:p>
            <a:r>
              <a:rPr lang="en-US" b="1" dirty="0"/>
              <a:t> </a:t>
            </a:r>
            <a:endParaRPr lang="en-IN" b="1" dirty="0"/>
          </a:p>
          <a:p>
            <a:endParaRPr lang="en-IN" b="1" dirty="0"/>
          </a:p>
          <a:p>
            <a:r>
              <a:rPr lang="en-US" b="1" i="1" dirty="0"/>
              <a:t> </a:t>
            </a:r>
            <a:endParaRPr lang="en-IN" b="1" dirty="0"/>
          </a:p>
          <a:p>
            <a:endParaRPr lang="en-IN" b="1" dirty="0"/>
          </a:p>
          <a:p>
            <a:r>
              <a:rPr lang="en-US" b="1" i="1" dirty="0"/>
              <a:t> </a:t>
            </a:r>
            <a:endParaRPr lang="en-IN" b="1" dirty="0"/>
          </a:p>
          <a:p>
            <a:r>
              <a:rPr lang="en-US" b="1" i="1" dirty="0"/>
              <a:t> </a:t>
            </a:r>
            <a:endParaRPr lang="en-IN" b="1" dirty="0"/>
          </a:p>
          <a:p>
            <a:r>
              <a:rPr lang="en-US" b="1" dirty="0"/>
              <a:t>KARTHIGA.S,</a:t>
            </a:r>
            <a:endParaRPr lang="en-IN" b="1" dirty="0"/>
          </a:p>
          <a:p>
            <a:r>
              <a:rPr lang="en-US" b="1" dirty="0"/>
              <a:t>M.S (Software Engineering</a:t>
            </a:r>
            <a:r>
              <a:rPr lang="en-US" b="1"/>
              <a:t>) </a:t>
            </a:r>
            <a:r>
              <a:rPr lang="en-US" b="1" smtClean="0"/>
              <a:t>,</a:t>
            </a:r>
            <a:endParaRPr lang="en-IN" b="1" dirty="0"/>
          </a:p>
          <a:p>
            <a:r>
              <a:rPr lang="en-US" b="1" dirty="0"/>
              <a:t>Reg.No:12MSE0227</a:t>
            </a:r>
            <a:endParaRPr lang="en-IN" b="1" dirty="0"/>
          </a:p>
          <a:p>
            <a:r>
              <a:rPr lang="en-US" b="1" dirty="0"/>
              <a:t> </a:t>
            </a:r>
            <a:endParaRPr lang="en-IN" b="1" dirty="0"/>
          </a:p>
          <a:p>
            <a:endParaRPr lang="en-IN"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71546"/>
            <a:ext cx="8229600" cy="357190"/>
          </a:xfrm>
        </p:spPr>
        <p:txBody>
          <a:bodyPr>
            <a:noAutofit/>
          </a:bodyPr>
          <a:lstStyle/>
          <a:p>
            <a:pPr algn="l"/>
            <a:r>
              <a:rPr lang="en-US" sz="2400" b="1" dirty="0">
                <a:latin typeface="Times New Roman" pitchFamily="18" charset="0"/>
                <a:cs typeface="Times New Roman" pitchFamily="18" charset="0"/>
              </a:rPr>
              <a:t>1.Introduction</a:t>
            </a: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Productivity is a very important element in the process of construction project management especially with regard to the estimation of the duration of the construction activities, this study aims at developing construction productivity estimating model for marble finishing works of floors using Multivariable Linear Regression technique (MLR).</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Ten influencing factors are utilized for productivity forecasting by MLR model, and they include age, experience, number of the assist labor, height of the floor, size of the marbles tiles, security conditions, health status for the work team, weather conditions, site condition, and availability of construction </a:t>
            </a:r>
            <a:r>
              <a:rPr lang="en-US" sz="2000" dirty="0" smtClean="0">
                <a:latin typeface="Times New Roman" pitchFamily="18" charset="0"/>
                <a:cs typeface="Times New Roman" pitchFamily="18" charset="0"/>
              </a:rPr>
              <a:t>materials.</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It was found that MLR have the ability to predict the productivity for finishing works with excellent degree of accuracy of the coefficient of correlation (R) 90.6%, and average accuracy percentage of 96.3%.</a:t>
            </a:r>
            <a:endParaRPr lang="en-IN" sz="2000" dirty="0">
              <a:latin typeface="Times New Roman" pitchFamily="18" charset="0"/>
              <a:cs typeface="Times New Roman" pitchFamily="18" charset="0"/>
            </a:endParaRPr>
          </a:p>
          <a:p>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Productivity rates of construction trades are the basis for accurately estimating time and costs required to complete a project. Productivity could be defined as “the ratio of output of required quality to the inputs” for a specific production situation; in the construction industry, it is generally accepted as “</a:t>
            </a:r>
            <a:r>
              <a:rPr lang="en-US" sz="2000" dirty="0" smtClean="0">
                <a:latin typeface="Times New Roman" pitchFamily="18" charset="0"/>
                <a:cs typeface="Times New Roman" pitchFamily="18" charset="0"/>
              </a:rPr>
              <a:t>work</a:t>
            </a:r>
            <a:r>
              <a:rPr lang="en-US" sz="2000" dirty="0" smtClean="0"/>
              <a:t>.</a:t>
            </a:r>
          </a:p>
          <a:p>
            <a:r>
              <a:rPr lang="en-US" sz="2000" dirty="0" smtClean="0"/>
              <a:t> </a:t>
            </a:r>
            <a:r>
              <a:rPr lang="en-US" sz="2000" dirty="0"/>
              <a:t>Productivity measurement provides the necessary data to analyze factors for project owners, constructors, and management professionals to control construction progress, estimate the cost of future construction projects, and determine its competitiveness in the global market.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output per man-hours worked”. </a:t>
            </a:r>
            <a:endParaRPr lang="en-IN" sz="2000" dirty="0">
              <a:latin typeface="Times New Roman" pitchFamily="18" charset="0"/>
              <a:cs typeface="Times New Roman" pitchFamily="18" charset="0"/>
            </a:endParaRPr>
          </a:p>
        </p:txBody>
      </p:sp>
      <p:sp>
        <p:nvSpPr>
          <p:cNvPr id="1025" name="Rectangle 1"/>
          <p:cNvSpPr>
            <a:spLocks noGrp="1" noChangeArrowheads="1"/>
          </p:cNvSpPr>
          <p:nvPr>
            <p:ph type="title"/>
          </p:nvPr>
        </p:nvSpPr>
        <p:spPr bwMode="auto">
          <a:xfrm>
            <a:off x="714348" y="714356"/>
            <a:ext cx="542928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Times New Roman;Times New Roman"/>
                <a:cs typeface="Times New Roman" pitchFamily="18" charset="0"/>
              </a:rPr>
              <a:t>1.1 Multivariable Linear Regression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b="1" dirty="0" smtClean="0">
                <a:latin typeface="Times New Roman" pitchFamily="18" charset="0"/>
                <a:cs typeface="Times New Roman" pitchFamily="18" charset="0"/>
              </a:rPr>
              <a:t>2.Literature Survey</a:t>
            </a:r>
            <a:r>
              <a:rPr lang="en-IN" dirty="0" smtClean="0"/>
              <a:t/>
            </a:r>
            <a:br>
              <a:rPr lang="en-IN" dirty="0" smtClean="0"/>
            </a:br>
            <a:endParaRPr lang="en-IN" dirty="0"/>
          </a:p>
        </p:txBody>
      </p:sp>
      <p:sp>
        <p:nvSpPr>
          <p:cNvPr id="3" name="Content Placeholder 2"/>
          <p:cNvSpPr>
            <a:spLocks noGrp="1"/>
          </p:cNvSpPr>
          <p:nvPr>
            <p:ph idx="1"/>
          </p:nvPr>
        </p:nvSpPr>
        <p:spPr>
          <a:xfrm>
            <a:off x="428596" y="1071546"/>
            <a:ext cx="8258204" cy="5054617"/>
          </a:xfrm>
        </p:spPr>
        <p:txBody>
          <a:bodyPr>
            <a:normAutofit fontScale="47500" lnSpcReduction="20000"/>
          </a:bodyPr>
          <a:lstStyle/>
          <a:p>
            <a:pPr>
              <a:buNone/>
            </a:pPr>
            <a:r>
              <a:rPr lang="en-US" b="1" dirty="0" smtClean="0"/>
              <a:t> </a:t>
            </a:r>
            <a:endParaRPr lang="en-IN" dirty="0" smtClean="0"/>
          </a:p>
          <a:p>
            <a:pPr>
              <a:buNone/>
            </a:pPr>
            <a:r>
              <a:rPr lang="en-US" sz="4200" dirty="0" smtClean="0"/>
              <a:t> </a:t>
            </a:r>
            <a:r>
              <a:rPr lang="en-US" sz="4200" dirty="0" smtClean="0">
                <a:latin typeface="Times New Roman" pitchFamily="18" charset="0"/>
                <a:cs typeface="Times New Roman" pitchFamily="18" charset="0"/>
              </a:rPr>
              <a:t>1) This study aimed at activity estimating model for marble finishing works of floors using multiple regression techniques. The model was developed based on 100 set of data collected in Iraq. Such types of models are very useful, especially in its simplicity and ability to be handled by calculator or a simple computer program. </a:t>
            </a:r>
            <a:endParaRPr lang="en-IN" sz="4200" dirty="0" smtClean="0">
              <a:latin typeface="Times New Roman" pitchFamily="18" charset="0"/>
              <a:cs typeface="Times New Roman" pitchFamily="18" charset="0"/>
            </a:endParaRPr>
          </a:p>
          <a:p>
            <a:pPr>
              <a:buNone/>
            </a:pPr>
            <a:r>
              <a:rPr lang="en-US" sz="4200" dirty="0" smtClean="0">
                <a:latin typeface="Times New Roman" pitchFamily="18" charset="0"/>
                <a:cs typeface="Times New Roman" pitchFamily="18" charset="0"/>
              </a:rPr>
              <a:t> 2) Multivariable Linear Regression is used to examine several variables at once and the interrelationships between them. And MLR has the ability to predict the productivity of marble finishing works for floors with high degree of accuracy with 96.3% and the coefficients of determination R2 for the developed models equal to 0.8213. This indicates that the relationship between the independent variables of the developed models is good and the predicted values from a forecast model fit with the real-life data.</a:t>
            </a:r>
            <a:endParaRPr lang="en-IN" sz="4200" dirty="0" smtClean="0">
              <a:latin typeface="Times New Roman" pitchFamily="18" charset="0"/>
              <a:cs typeface="Times New Roman" pitchFamily="18" charset="0"/>
            </a:endParaRPr>
          </a:p>
          <a:p>
            <a:pPr>
              <a:buNone/>
            </a:pPr>
            <a:r>
              <a:rPr lang="en-US" sz="4200" dirty="0" smtClean="0">
                <a:latin typeface="Times New Roman" pitchFamily="18" charset="0"/>
                <a:cs typeface="Times New Roman" pitchFamily="18" charset="0"/>
              </a:rPr>
              <a:t>  3) In this research, ten influential variables developing construction productivity estimating model. Size marbles have most significant effect on the productivity of marble finishing works for floors equal to 46.901 as an </a:t>
            </a:r>
            <a:r>
              <a:rPr lang="en-US" sz="4200" dirty="0" err="1" smtClean="0">
                <a:latin typeface="Times New Roman" pitchFamily="18" charset="0"/>
                <a:cs typeface="Times New Roman" pitchFamily="18" charset="0"/>
              </a:rPr>
              <a:t>unstandardized</a:t>
            </a:r>
            <a:r>
              <a:rPr lang="en-US" sz="4200" dirty="0" smtClean="0">
                <a:latin typeface="Times New Roman" pitchFamily="18" charset="0"/>
                <a:cs typeface="Times New Roman" pitchFamily="18" charset="0"/>
              </a:rPr>
              <a:t> coefficients. While the other input variables have moderate impact on the productivity such as health status of work team. </a:t>
            </a:r>
            <a:endParaRPr lang="en-IN" sz="4200" dirty="0" smtClean="0">
              <a:latin typeface="Times New Roman" pitchFamily="18" charset="0"/>
              <a:cs typeface="Times New Roman" pitchFamily="18" charset="0"/>
            </a:endParaRPr>
          </a:p>
          <a:p>
            <a:pPr>
              <a:buNone/>
            </a:pPr>
            <a:endParaRPr lang="en-IN" sz="4200" dirty="0" smtClean="0">
              <a:latin typeface="Times New Roman" pitchFamily="18" charset="0"/>
              <a:cs typeface="Times New Roman" pitchFamily="18" charset="0"/>
            </a:endParaRPr>
          </a:p>
          <a:p>
            <a:pPr>
              <a:buNone/>
            </a:pPr>
            <a:endParaRPr lang="en-IN" sz="4200" dirty="0" smtClean="0">
              <a:latin typeface="Times New Roman" pitchFamily="18" charset="0"/>
              <a:cs typeface="Times New Roman" pitchFamily="18" charset="0"/>
            </a:endParaRPr>
          </a:p>
          <a:p>
            <a:endParaRPr lang="en-IN" sz="4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smtClean="0">
                <a:latin typeface="Times New Roman" pitchFamily="18" charset="0"/>
                <a:cs typeface="Times New Roman" pitchFamily="18" charset="0"/>
              </a:rPr>
              <a:t>3.ARCHITECTURE</a:t>
            </a:r>
            <a:endParaRPr lang="en-IN" sz="2400" b="1" dirty="0">
              <a:latin typeface="Times New Roman" pitchFamily="18" charset="0"/>
              <a:cs typeface="Times New Roman" pitchFamily="18" charset="0"/>
            </a:endParaRPr>
          </a:p>
        </p:txBody>
      </p:sp>
      <p:pic>
        <p:nvPicPr>
          <p:cNvPr id="5143" name="Picture 23"/>
          <p:cNvPicPr>
            <a:picLocks noChangeAspect="1" noChangeArrowheads="1"/>
          </p:cNvPicPr>
          <p:nvPr/>
        </p:nvPicPr>
        <p:blipFill>
          <a:blip r:embed="rId2"/>
          <a:srcRect/>
          <a:stretch>
            <a:fillRect/>
          </a:stretch>
        </p:blipFill>
        <p:spPr bwMode="auto">
          <a:xfrm>
            <a:off x="571472" y="1071546"/>
            <a:ext cx="7645412" cy="51606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fontScale="90000"/>
          </a:bodyPr>
          <a:lstStyle/>
          <a:p>
            <a:pPr algn="l"/>
            <a:r>
              <a:rPr lang="en-US" sz="2700" b="1" dirty="0" smtClean="0">
                <a:latin typeface="Times New Roman" pitchFamily="18" charset="0"/>
                <a:cs typeface="Times New Roman" pitchFamily="18" charset="0"/>
              </a:rPr>
              <a:t>4. </a:t>
            </a:r>
            <a:r>
              <a:rPr lang="en-US" sz="2700" b="1" dirty="0">
                <a:latin typeface="Times New Roman" pitchFamily="18" charset="0"/>
                <a:cs typeface="Times New Roman" pitchFamily="18" charset="0"/>
              </a:rPr>
              <a:t>MODULES AND METHODS</a:t>
            </a:r>
            <a:r>
              <a:rPr lang="en-IN" dirty="0"/>
              <a:t/>
            </a:r>
            <a:br>
              <a:rPr lang="en-IN" dirty="0"/>
            </a:br>
            <a:endParaRPr lang="en-IN" dirty="0"/>
          </a:p>
        </p:txBody>
      </p:sp>
      <p:sp>
        <p:nvSpPr>
          <p:cNvPr id="3" name="Content Placeholder 2"/>
          <p:cNvSpPr>
            <a:spLocks noGrp="1"/>
          </p:cNvSpPr>
          <p:nvPr>
            <p:ph idx="1"/>
          </p:nvPr>
        </p:nvSpPr>
        <p:spPr>
          <a:xfrm>
            <a:off x="428596" y="1500174"/>
            <a:ext cx="8229600" cy="4525963"/>
          </a:xfrm>
        </p:spPr>
        <p:txBody>
          <a:bodyPr>
            <a:normAutofit lnSpcReduction="10000"/>
          </a:bodyPr>
          <a:lstStyle/>
          <a:p>
            <a:pPr>
              <a:buNone/>
            </a:pPr>
            <a:r>
              <a:rPr lang="en-IN" sz="2000" b="1" dirty="0">
                <a:latin typeface="Times New Roman" pitchFamily="18" charset="0"/>
                <a:cs typeface="Times New Roman" pitchFamily="18" charset="0"/>
              </a:rPr>
              <a:t> </a:t>
            </a:r>
            <a:r>
              <a:rPr lang="en-US" sz="2000" b="1" dirty="0">
                <a:latin typeface="Times New Roman" pitchFamily="18" charset="0"/>
                <a:cs typeface="Times New Roman" pitchFamily="18" charset="0"/>
              </a:rPr>
              <a:t>1)Literature Review:</a:t>
            </a:r>
            <a:endParaRPr lang="en-IN" sz="2000" dirty="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review synthesized the findings from previous literature in textbooks, journal papers, research reports, conference proceedings, theses, dissertations, and Internet publications, and methods of productivity data </a:t>
            </a:r>
            <a:r>
              <a:rPr lang="en-US" sz="2000" dirty="0" smtClean="0">
                <a:latin typeface="Times New Roman" pitchFamily="18" charset="0"/>
                <a:cs typeface="Times New Roman" pitchFamily="18" charset="0"/>
              </a:rPr>
              <a:t>analyses.</a:t>
            </a:r>
          </a:p>
          <a:p>
            <a:pPr>
              <a:buNone/>
            </a:pPr>
            <a:r>
              <a:rPr lang="en-US" sz="2000" b="1" dirty="0"/>
              <a:t>2) Data collection:</a:t>
            </a:r>
            <a:r>
              <a:rPr lang="en-US" sz="2000" dirty="0"/>
              <a:t> </a:t>
            </a:r>
            <a:endParaRPr lang="en-US" sz="2000" dirty="0" smtClean="0"/>
          </a:p>
          <a:p>
            <a:pPr>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researcher conducted on-site construction productivity measurements in the Iraq. The data were collected from observation and recompiled to a spreadsheet format that is suitable for statistical data analysis by using computer software, such as Statistical Package for the Social Sciences (SPSS</a:t>
            </a:r>
            <a:r>
              <a:rPr lang="en-US"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a:buNone/>
            </a:pPr>
            <a:r>
              <a:rPr lang="en-US" sz="2000" b="1" dirty="0"/>
              <a:t>3) Data analysis and comparison</a:t>
            </a:r>
            <a:r>
              <a:rPr lang="en-US" sz="2000" b="1" dirty="0" smtClean="0"/>
              <a:t>:</a:t>
            </a:r>
          </a:p>
          <a:p>
            <a:pPr>
              <a:buNone/>
            </a:pPr>
            <a:r>
              <a:rPr lang="en-US" sz="2000" b="1" dirty="0"/>
              <a:t> </a:t>
            </a:r>
            <a:r>
              <a:rPr lang="en-US" sz="2000" b="1" dirty="0" smtClean="0"/>
              <a:t>    </a:t>
            </a:r>
            <a:r>
              <a:rPr lang="en-US" sz="2000" dirty="0" smtClean="0"/>
              <a:t> </a:t>
            </a:r>
            <a:r>
              <a:rPr lang="en-US" sz="2000" dirty="0">
                <a:latin typeface="Times New Roman" pitchFamily="18" charset="0"/>
                <a:cs typeface="Times New Roman" pitchFamily="18" charset="0"/>
              </a:rPr>
              <a:t>The data analysis were conducted by using the statistical software package, SPSS 19.0, for determining the productivity rate characteristics, and labor productivity </a:t>
            </a:r>
            <a:r>
              <a:rPr lang="en-US" sz="2000" dirty="0" smtClean="0">
                <a:latin typeface="Times New Roman" pitchFamily="18" charset="0"/>
                <a:cs typeface="Times New Roman" pitchFamily="18" charset="0"/>
              </a:rPr>
              <a:t>.</a:t>
            </a:r>
          </a:p>
          <a:p>
            <a:pPr>
              <a:buNone/>
            </a:pPr>
            <a:endParaRPr lang="en-IN" sz="2000" dirty="0">
              <a:latin typeface="Times New Roman" pitchFamily="18" charset="0"/>
              <a:cs typeface="Times New Roman" pitchFamily="18" charset="0"/>
            </a:endParaRPr>
          </a:p>
          <a:p>
            <a:pPr>
              <a:buNone/>
            </a:pP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857232"/>
            <a:ext cx="7929618" cy="5214973"/>
          </a:xfrm>
        </p:spPr>
        <p:txBody>
          <a:bodyPr>
            <a:normAutofit/>
          </a:bodyPr>
          <a:lstStyle/>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4</a:t>
            </a:r>
            <a:r>
              <a:rPr lang="en-US" sz="2000" b="1" dirty="0">
                <a:latin typeface="Times New Roman" pitchFamily="18" charset="0"/>
                <a:cs typeface="Times New Roman" pitchFamily="18" charset="0"/>
              </a:rPr>
              <a:t>) Developed model:</a:t>
            </a:r>
            <a:r>
              <a:rPr lang="en-US" sz="2000" dirty="0">
                <a:latin typeface="Times New Roman" pitchFamily="18" charset="0"/>
                <a:cs typeface="Times New Roman" pitchFamily="18" charset="0"/>
              </a:rPr>
              <a:t> Based on the data analyses  results, it will provide Multiple Linear Regression model to predicting productivity of marble finishing works for floors and discuses the results from training and testing this model;  </a:t>
            </a:r>
            <a:endParaRPr lang="en-IN" sz="2000" dirty="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5</a:t>
            </a:r>
            <a:r>
              <a:rPr lang="en-US" sz="2000" b="1" dirty="0">
                <a:latin typeface="Times New Roman" pitchFamily="18" charset="0"/>
                <a:cs typeface="Times New Roman" pitchFamily="18" charset="0"/>
              </a:rPr>
              <a:t>) Validation model</a:t>
            </a:r>
            <a:r>
              <a:rPr lang="en-US" sz="2000" dirty="0">
                <a:latin typeface="Times New Roman" pitchFamily="18" charset="0"/>
                <a:cs typeface="Times New Roman" pitchFamily="18" charset="0"/>
              </a:rPr>
              <a:t>: This stage, which presents the validation of the MLR model; </a:t>
            </a:r>
            <a:endParaRPr lang="en-IN" sz="2000" dirty="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b="1" dirty="0" smtClean="0">
                <a:latin typeface="Times New Roman" pitchFamily="18" charset="0"/>
                <a:cs typeface="Times New Roman" pitchFamily="18" charset="0"/>
              </a:rPr>
              <a:t>5.References</a:t>
            </a:r>
            <a:r>
              <a:rPr lang="en-IN" dirty="0"/>
              <a:t/>
            </a:r>
            <a:br>
              <a:rPr lang="en-IN" dirty="0"/>
            </a:br>
            <a:endParaRPr lang="en-IN" dirty="0"/>
          </a:p>
        </p:txBody>
      </p:sp>
      <p:sp>
        <p:nvSpPr>
          <p:cNvPr id="3" name="Content Placeholder 2"/>
          <p:cNvSpPr>
            <a:spLocks noGrp="1"/>
          </p:cNvSpPr>
          <p:nvPr>
            <p:ph idx="1"/>
          </p:nvPr>
        </p:nvSpPr>
        <p:spPr>
          <a:xfrm>
            <a:off x="285720" y="1000108"/>
            <a:ext cx="8401080" cy="5126055"/>
          </a:xfrm>
        </p:spPr>
        <p:txBody>
          <a:bodyPr>
            <a:normAutofit fontScale="55000" lnSpcReduction="20000"/>
          </a:bodyPr>
          <a:lstStyle/>
          <a:p>
            <a:r>
              <a:rPr lang="en-US" dirty="0">
                <a:latin typeface="Times New Roman" pitchFamily="18" charset="0"/>
                <a:cs typeface="Times New Roman" pitchFamily="18" charset="0"/>
              </a:rPr>
              <a:t>[2] D. </a:t>
            </a:r>
            <a:r>
              <a:rPr lang="en-US" dirty="0" err="1">
                <a:latin typeface="Times New Roman" pitchFamily="18" charset="0"/>
                <a:cs typeface="Times New Roman" pitchFamily="18" charset="0"/>
              </a:rPr>
              <a:t>Arditi</a:t>
            </a:r>
            <a:r>
              <a:rPr lang="en-US" dirty="0">
                <a:latin typeface="Times New Roman" pitchFamily="18" charset="0"/>
                <a:cs typeface="Times New Roman" pitchFamily="18" charset="0"/>
              </a:rPr>
              <a:t>, O. B. </a:t>
            </a:r>
            <a:r>
              <a:rPr lang="en-US" dirty="0" err="1">
                <a:latin typeface="Times New Roman" pitchFamily="18" charset="0"/>
                <a:cs typeface="Times New Roman" pitchFamily="18" charset="0"/>
              </a:rPr>
              <a:t>Tokdemir</a:t>
            </a:r>
            <a:r>
              <a:rPr lang="en-US" dirty="0">
                <a:latin typeface="Times New Roman" pitchFamily="18" charset="0"/>
                <a:cs typeface="Times New Roman" pitchFamily="18" charset="0"/>
              </a:rPr>
              <a:t> and K. </a:t>
            </a:r>
            <a:r>
              <a:rPr lang="en-US" dirty="0" err="1">
                <a:latin typeface="Times New Roman" pitchFamily="18" charset="0"/>
                <a:cs typeface="Times New Roman" pitchFamily="18" charset="0"/>
              </a:rPr>
              <a:t>Suh</a:t>
            </a:r>
            <a:r>
              <a:rPr lang="en-US" dirty="0">
                <a:latin typeface="Times New Roman" pitchFamily="18" charset="0"/>
                <a:cs typeface="Times New Roman" pitchFamily="18" charset="0"/>
              </a:rPr>
              <a:t>, “Effect of </a:t>
            </a:r>
            <a:r>
              <a:rPr lang="en-US" dirty="0" err="1">
                <a:latin typeface="Times New Roman" pitchFamily="18" charset="0"/>
                <a:cs typeface="Times New Roman" pitchFamily="18" charset="0"/>
              </a:rPr>
              <a:t>ing</a:t>
            </a:r>
            <a:r>
              <a:rPr lang="en-US" dirty="0">
                <a:latin typeface="Times New Roman" pitchFamily="18" charset="0"/>
                <a:cs typeface="Times New Roman" pitchFamily="18" charset="0"/>
              </a:rPr>
              <a:t>-of-Balance Scheduling,” International Journal of Pro- </a:t>
            </a:r>
            <a:r>
              <a:rPr lang="en-US" dirty="0" err="1">
                <a:latin typeface="Times New Roman" pitchFamily="18" charset="0"/>
                <a:cs typeface="Times New Roman" pitchFamily="18" charset="0"/>
              </a:rPr>
              <a:t>Learnject</a:t>
            </a:r>
            <a:r>
              <a:rPr lang="en-US" dirty="0">
                <a:latin typeface="Times New Roman" pitchFamily="18" charset="0"/>
                <a:cs typeface="Times New Roman" pitchFamily="18" charset="0"/>
              </a:rPr>
              <a:t> Management, Vol. 19, No. 5, 2008, pp. 265-277. </a:t>
            </a:r>
            <a:r>
              <a:rPr lang="en-US" dirty="0" smtClean="0">
                <a:latin typeface="Times New Roman" pitchFamily="18" charset="0"/>
                <a:cs typeface="Times New Roman" pitchFamily="18" charset="0"/>
              </a:rPr>
              <a:t>doi:10.1016/S0263-7863(99)00079-4</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[3] D. G. Proverbs, G. D. Holt and P. O. </a:t>
            </a:r>
            <a:r>
              <a:rPr lang="en-US" dirty="0" err="1">
                <a:latin typeface="Times New Roman" pitchFamily="18" charset="0"/>
                <a:cs typeface="Times New Roman" pitchFamily="18" charset="0"/>
              </a:rPr>
              <a:t>Olomolaiye</a:t>
            </a:r>
            <a:r>
              <a:rPr lang="en-US" dirty="0">
                <a:latin typeface="Times New Roman" pitchFamily="18" charset="0"/>
                <a:cs typeface="Times New Roman" pitchFamily="18" charset="0"/>
              </a:rPr>
              <a:t>, “A Comparative Evaluation of Planning Engineers’ Formwork Productivity Rates in European Construction,” Building and Environment, Vol. 33, No. 4, 2001, pp. 181-187. doi:10.1016/S0360-1323(97)00035-8 </a:t>
            </a:r>
            <a:endParaRPr lang="en-IN"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[4] J. Christian and D. </a:t>
            </a:r>
            <a:r>
              <a:rPr lang="en-US" dirty="0" err="1">
                <a:latin typeface="Times New Roman" pitchFamily="18" charset="0"/>
                <a:cs typeface="Times New Roman" pitchFamily="18" charset="0"/>
              </a:rPr>
              <a:t>Hachey</a:t>
            </a:r>
            <a:r>
              <a:rPr lang="en-US" dirty="0">
                <a:latin typeface="Times New Roman" pitchFamily="18" charset="0"/>
                <a:cs typeface="Times New Roman" pitchFamily="18" charset="0"/>
              </a:rPr>
              <a:t>, “Effects of Delay Times on Production Rates in Construction,” Journal of Construction Engineering and Management, Vol. 121, No. 1, 1995, pp. 20-26. doi:10.1061/(ASCE)0733-9364(1995)121:1(20)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[5] A. </a:t>
            </a:r>
            <a:r>
              <a:rPr lang="en-US" dirty="0" err="1">
                <a:latin typeface="Times New Roman" pitchFamily="18" charset="0"/>
                <a:cs typeface="Times New Roman" pitchFamily="18" charset="0"/>
              </a:rPr>
              <a:t>Kazaz</a:t>
            </a:r>
            <a:r>
              <a:rPr lang="en-US" dirty="0">
                <a:latin typeface="Times New Roman" pitchFamily="18" charset="0"/>
                <a:cs typeface="Times New Roman" pitchFamily="18" charset="0"/>
              </a:rPr>
              <a:t> and S. </a:t>
            </a:r>
            <a:r>
              <a:rPr lang="en-US" dirty="0" err="1">
                <a:latin typeface="Times New Roman" pitchFamily="18" charset="0"/>
                <a:cs typeface="Times New Roman" pitchFamily="18" charset="0"/>
              </a:rPr>
              <a:t>Ulubeyli</a:t>
            </a:r>
            <a:r>
              <a:rPr lang="en-US" dirty="0">
                <a:latin typeface="Times New Roman" pitchFamily="18" charset="0"/>
                <a:cs typeface="Times New Roman" pitchFamily="18" charset="0"/>
              </a:rPr>
              <a:t>, “A Different Approach </a:t>
            </a:r>
            <a:r>
              <a:rPr lang="en-US" dirty="0" err="1">
                <a:latin typeface="Times New Roman" pitchFamily="18" charset="0"/>
                <a:cs typeface="Times New Roman" pitchFamily="18" charset="0"/>
              </a:rPr>
              <a:t>struction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Labour</a:t>
            </a:r>
            <a:r>
              <a:rPr lang="en-US" dirty="0">
                <a:latin typeface="Times New Roman" pitchFamily="18" charset="0"/>
                <a:cs typeface="Times New Roman" pitchFamily="18" charset="0"/>
              </a:rPr>
              <a:t> in Turkey: Comparative Pro </a:t>
            </a:r>
            <a:r>
              <a:rPr lang="en-US" dirty="0" err="1">
                <a:latin typeface="Times New Roman" pitchFamily="18" charset="0"/>
                <a:cs typeface="Times New Roman" pitchFamily="18" charset="0"/>
              </a:rPr>
              <a:t>Toconductivity</a:t>
            </a:r>
            <a:r>
              <a:rPr lang="en-US" dirty="0">
                <a:latin typeface="Times New Roman" pitchFamily="18" charset="0"/>
                <a:cs typeface="Times New Roman" pitchFamily="18" charset="0"/>
              </a:rPr>
              <a:t> Analysis,” Building and Environment, Vol. 39, No. 1, 2004, pp. 93-100. doi:10.1016/j.buildenv.2003.08.004 </a:t>
            </a:r>
            <a:endParaRPr lang="en-IN"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[6] C. H. Oglesby, H. W. Parker and G. A. Howell, “Productivity Improvement in Construction,” McGraw-Hill Book </a:t>
            </a:r>
            <a:r>
              <a:rPr lang="en-US" dirty="0" err="1">
                <a:latin typeface="Times New Roman" pitchFamily="18" charset="0"/>
                <a:cs typeface="Times New Roman" pitchFamily="18" charset="0"/>
              </a:rPr>
              <a:t>th</a:t>
            </a:r>
            <a:r>
              <a:rPr lang="en-US" dirty="0">
                <a:latin typeface="Times New Roman" pitchFamily="18" charset="0"/>
                <a:cs typeface="Times New Roman" pitchFamily="18" charset="0"/>
              </a:rPr>
              <a:t> Neural Networks,” Journal of Co., New York, 2000. </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687</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BUILDING A PREDICTION MODEL TO PREDICT DELAYS IN CONSTRUCTION LOGISTICS </vt:lpstr>
      <vt:lpstr>1.Introduction </vt:lpstr>
      <vt:lpstr>1.1 Multivariable Linear Regression</vt:lpstr>
      <vt:lpstr>2.Literature Survey </vt:lpstr>
      <vt:lpstr>3.ARCHITECTURE</vt:lpstr>
      <vt:lpstr>4. MODULES AND METHODS </vt:lpstr>
      <vt:lpstr>Slide 7</vt:lpstr>
      <vt:lpstr>5.References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PREDICTION MODEL TO PREDICT DELAYS IN CONSTRUCTION LOGISTICS </dc:title>
  <dc:creator>Karthiga</dc:creator>
  <cp:lastModifiedBy>Karthiga</cp:lastModifiedBy>
  <cp:revision>4</cp:revision>
  <dcterms:created xsi:type="dcterms:W3CDTF">2017-02-22T02:35:34Z</dcterms:created>
  <dcterms:modified xsi:type="dcterms:W3CDTF">2017-02-22T06:28:10Z</dcterms:modified>
</cp:coreProperties>
</file>