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5"/>
  </p:notesMasterIdLst>
  <p:sldIdLst>
    <p:sldId id="256" r:id="rId2"/>
    <p:sldId id="257" r:id="rId3"/>
    <p:sldId id="258" r:id="rId4"/>
    <p:sldId id="259" r:id="rId5"/>
    <p:sldId id="260" r:id="rId6"/>
    <p:sldId id="261" r:id="rId7"/>
    <p:sldId id="295" r:id="rId8"/>
    <p:sldId id="296" r:id="rId9"/>
    <p:sldId id="262" r:id="rId10"/>
    <p:sldId id="263" r:id="rId11"/>
    <p:sldId id="264" r:id="rId12"/>
    <p:sldId id="297" r:id="rId13"/>
    <p:sldId id="298" r:id="rId14"/>
    <p:sldId id="299" r:id="rId15"/>
    <p:sldId id="265" r:id="rId16"/>
    <p:sldId id="300" r:id="rId17"/>
    <p:sldId id="301" r:id="rId18"/>
    <p:sldId id="302" r:id="rId19"/>
    <p:sldId id="267" r:id="rId20"/>
    <p:sldId id="303" r:id="rId21"/>
    <p:sldId id="304" r:id="rId22"/>
    <p:sldId id="305" r:id="rId23"/>
    <p:sldId id="306" r:id="rId24"/>
  </p:sldIdLst>
  <p:sldSz cx="9144000" cy="5143500" type="screen16x9"/>
  <p:notesSz cx="6858000" cy="9144000"/>
  <p:embeddedFontLst>
    <p:embeddedFont>
      <p:font typeface="Cousine"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71" autoAdjust="0"/>
  </p:normalViewPr>
  <p:slideViewPr>
    <p:cSldViewPr snapToGrid="0">
      <p:cViewPr varScale="1">
        <p:scale>
          <a:sx n="82" d="100"/>
          <a:sy n="82" d="100"/>
        </p:scale>
        <p:origin x="10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165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59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624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952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26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682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564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265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796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523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20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rot="5400000">
            <a:off x="4527177" y="-550510"/>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695075" y="986571"/>
            <a:ext cx="995100" cy="1066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8365300" y="1345300"/>
            <a:ext cx="0" cy="16968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4525702" y="-2134011"/>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7048175" y="2866905"/>
            <a:ext cx="1285500" cy="13773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921200" y="1509206"/>
            <a:ext cx="72057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25" name="Google Shape;25;p3"/>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endParaRPr/>
          </a:p>
        </p:txBody>
      </p:sp>
      <p:sp>
        <p:nvSpPr>
          <p:cNvPr id="26" name="Google Shape;26;p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1413600" y="2466600"/>
            <a:ext cx="63168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sz="2400" b="1"/>
            </a:lvl1pPr>
            <a:lvl2pPr marL="914400" lvl="1" indent="-381000" algn="ctr" rtl="0">
              <a:spcBef>
                <a:spcPts val="0"/>
              </a:spcBef>
              <a:spcAft>
                <a:spcPts val="0"/>
              </a:spcAft>
              <a:buSzPts val="2400"/>
              <a:buChar char="▫"/>
              <a:defRPr b="1"/>
            </a:lvl2pPr>
            <a:lvl3pPr marL="1371600" lvl="2" indent="-381000" algn="ctr" rtl="0">
              <a:spcBef>
                <a:spcPts val="0"/>
              </a:spcBef>
              <a:spcAft>
                <a:spcPts val="0"/>
              </a:spcAft>
              <a:buSzPts val="2400"/>
              <a:buChar char="■"/>
              <a:defRPr b="1"/>
            </a:lvl3pPr>
            <a:lvl4pPr marL="1828800" lvl="3" indent="-381000" algn="ctr" rtl="0">
              <a:spcBef>
                <a:spcPts val="0"/>
              </a:spcBef>
              <a:spcAft>
                <a:spcPts val="0"/>
              </a:spcAft>
              <a:buSzPts val="2400"/>
              <a:buChar char="●"/>
              <a:defRPr sz="2400" b="1"/>
            </a:lvl4pPr>
            <a:lvl5pPr marL="2286000" lvl="4" indent="-381000" algn="ctr" rtl="0">
              <a:spcBef>
                <a:spcPts val="0"/>
              </a:spcBef>
              <a:spcAft>
                <a:spcPts val="0"/>
              </a:spcAft>
              <a:buSzPts val="2400"/>
              <a:buChar char="○"/>
              <a:defRPr sz="2400" b="1"/>
            </a:lvl5pPr>
            <a:lvl6pPr marL="2743200" lvl="5" indent="-381000" algn="ctr" rtl="0">
              <a:spcBef>
                <a:spcPts val="0"/>
              </a:spcBef>
              <a:spcAft>
                <a:spcPts val="0"/>
              </a:spcAft>
              <a:buSzPts val="2400"/>
              <a:buChar char="■"/>
              <a:defRPr sz="2400" b="1"/>
            </a:lvl6pPr>
            <a:lvl7pPr marL="3200400" lvl="6" indent="-381000" algn="ctr" rtl="0">
              <a:spcBef>
                <a:spcPts val="0"/>
              </a:spcBef>
              <a:spcAft>
                <a:spcPts val="0"/>
              </a:spcAft>
              <a:buSzPts val="2400"/>
              <a:buChar char="●"/>
              <a:defRPr sz="2400" b="1"/>
            </a:lvl7pPr>
            <a:lvl8pPr marL="3657600" lvl="7" indent="-381000" algn="ctr" rtl="0">
              <a:spcBef>
                <a:spcPts val="0"/>
              </a:spcBef>
              <a:spcAft>
                <a:spcPts val="0"/>
              </a:spcAft>
              <a:buSzPts val="2400"/>
              <a:buChar char="○"/>
              <a:defRPr sz="2400" b="1"/>
            </a:lvl8pPr>
            <a:lvl9pPr marL="4114800" lvl="8" indent="-381000" algn="ctr">
              <a:spcBef>
                <a:spcPts val="0"/>
              </a:spcBef>
              <a:spcAft>
                <a:spcPts val="0"/>
              </a:spcAft>
              <a:buSzPts val="2400"/>
              <a:buChar char="■"/>
              <a:defRPr sz="2400" b="1"/>
            </a:lvl9pPr>
          </a:lstStyle>
          <a:p>
            <a:endParaRPr/>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3754950" y="1132925"/>
              <a:ext cx="1480500" cy="1480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4"/>
            <p:cNvCxnSpPr>
              <a:endCxn id="30" idx="1"/>
            </p:cNvCxnSpPr>
            <p:nvPr/>
          </p:nvCxnSpPr>
          <p:spPr>
            <a:xfrm>
              <a:off x="3890221" y="1267893"/>
              <a:ext cx="211800" cy="212100"/>
            </a:xfrm>
            <a:prstGeom prst="straightConnector1">
              <a:avLst/>
            </a:prstGeom>
            <a:noFill/>
            <a:ln w="9525" cap="flat" cmpd="sng">
              <a:solidFill>
                <a:srgbClr val="FFFFFF"/>
              </a:solidFill>
              <a:prstDash val="dash"/>
              <a:round/>
              <a:headEnd type="none" w="med" len="med"/>
              <a:tailEnd type="none" w="med" len="med"/>
            </a:ln>
          </p:spPr>
        </p:cxnSp>
        <p:cxnSp>
          <p:nvCxnSpPr>
            <p:cNvPr id="33" name="Google Shape;33;p4"/>
            <p:cNvCxnSpPr/>
            <p:nvPr/>
          </p:nvCxnSpPr>
          <p:spPr>
            <a:xfrm>
              <a:off x="5335889" y="1276425"/>
              <a:ext cx="0" cy="1393500"/>
            </a:xfrm>
            <a:prstGeom prst="straightConnector1">
              <a:avLst/>
            </a:prstGeom>
            <a:noFill/>
            <a:ln w="9525" cap="flat" cmpd="sng">
              <a:solidFill>
                <a:srgbClr val="FFFFFF"/>
              </a:solidFill>
              <a:prstDash val="solid"/>
              <a:round/>
              <a:headEnd type="triangle" w="sm" len="sm"/>
              <a:tailEnd type="triangle" w="sm" len="sm"/>
            </a:ln>
          </p:spPr>
        </p:cxnSp>
        <p:sp>
          <p:nvSpPr>
            <p:cNvPr id="34" name="Google Shape;34;p4"/>
            <p:cNvSpPr/>
            <p:nvPr/>
          </p:nvSpPr>
          <p:spPr>
            <a:xfrm>
              <a:off x="4222975" y="1683233"/>
              <a:ext cx="698050" cy="549925"/>
            </a:xfrm>
            <a:prstGeom prst="rect">
              <a:avLst/>
            </a:prstGeom>
          </p:spPr>
          <p:txBody>
            <a:bodyPr>
              <a:prstTxWarp prst="textPlain">
                <a:avLst/>
              </a:prstTxWarp>
            </a:bodyPr>
            <a:lstStyle/>
            <a:p>
              <a:pPr lvl="0" algn="ctr"/>
              <a:r>
                <a:rPr b="1" i="0">
                  <a:ln w="19050" cap="flat" cmpd="sng">
                    <a:solidFill>
                      <a:srgbClr val="FFFFFF"/>
                    </a:solidFill>
                    <a:prstDash val="solid"/>
                    <a:round/>
                    <a:headEnd type="none" w="sm" len="sm"/>
                    <a:tailEnd type="none" w="sm" len="sm"/>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w="9525" cap="flat" cmpd="sng">
              <a:solidFill>
                <a:srgbClr val="FFFFFF"/>
              </a:solidFill>
              <a:prstDash val="dash"/>
              <a:round/>
              <a:headEnd type="none" w="med" len="med"/>
              <a:tailEnd type="none" w="med" len="med"/>
            </a:ln>
          </p:spPr>
        </p:cxnSp>
        <p:cxnSp>
          <p:nvCxnSpPr>
            <p:cNvPr id="36" name="Google Shape;36;p4"/>
            <p:cNvCxnSpPr/>
            <p:nvPr/>
          </p:nvCxnSpPr>
          <p:spPr>
            <a:xfrm>
              <a:off x="4244700" y="1591869"/>
              <a:ext cx="654600" cy="0"/>
            </a:xfrm>
            <a:prstGeom prst="straightConnector1">
              <a:avLst/>
            </a:prstGeom>
            <a:noFill/>
            <a:ln w="9525" cap="flat" cmpd="sng">
              <a:solidFill>
                <a:srgbClr val="FFFFFF"/>
              </a:solidFill>
              <a:prstDash val="solid"/>
              <a:round/>
              <a:headEnd type="triangle" w="sm" len="sm"/>
              <a:tailEnd type="triangle" w="sm" len="sm"/>
            </a:ln>
          </p:spPr>
        </p:cxnSp>
      </p:grpSp>
      <p:sp>
        <p:nvSpPr>
          <p:cNvPr id="37" name="Google Shape;37;p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9" name="Google Shape;49;p7"/>
          <p:cNvSpPr txBox="1">
            <a:spLocks noGrp="1"/>
          </p:cNvSpPr>
          <p:nvPr>
            <p:ph type="body" idx="1"/>
          </p:nvPr>
        </p:nvSpPr>
        <p:spPr>
          <a:xfrm>
            <a:off x="457200"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0" name="Google Shape;50;p7"/>
          <p:cNvSpPr txBox="1">
            <a:spLocks noGrp="1"/>
          </p:cNvSpPr>
          <p:nvPr>
            <p:ph type="body" idx="2"/>
          </p:nvPr>
        </p:nvSpPr>
        <p:spPr>
          <a:xfrm>
            <a:off x="3223964"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1" name="Google Shape;51;p7"/>
          <p:cNvSpPr txBox="1">
            <a:spLocks noGrp="1"/>
          </p:cNvSpPr>
          <p:nvPr>
            <p:ph type="body" idx="3"/>
          </p:nvPr>
        </p:nvSpPr>
        <p:spPr>
          <a:xfrm>
            <a:off x="5990727"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2" name="Google Shape;52;p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5" name="Google Shape;55;p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0">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467834" y="978195"/>
            <a:ext cx="7176976" cy="348747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BUILDING A PREDICTION MODEL TO</a:t>
            </a:r>
            <a:br>
              <a:rPr lang="en" sz="4400" dirty="0"/>
            </a:br>
            <a:r>
              <a:rPr lang="en" sz="4400" dirty="0"/>
              <a:t>TO PREDICT CONSTRUCTION </a:t>
            </a:r>
            <a:br>
              <a:rPr lang="en" sz="4400" dirty="0"/>
            </a:br>
            <a:r>
              <a:rPr lang="en" sz="4400" dirty="0"/>
              <a:t>DELAY </a:t>
            </a:r>
            <a:br>
              <a:rPr lang="en" dirty="0"/>
            </a:br>
            <a:endParaRPr dirty="0"/>
          </a:p>
        </p:txBody>
      </p:sp>
      <p:pic>
        <p:nvPicPr>
          <p:cNvPr id="2" name="Picture 1">
            <a:extLst>
              <a:ext uri="{FF2B5EF4-FFF2-40B4-BE49-F238E27FC236}">
                <a16:creationId xmlns:a16="http://schemas.microsoft.com/office/drawing/2014/main" id="{9405C13C-E439-2080-4A58-D9E505D1140A}"/>
              </a:ext>
            </a:extLst>
          </p:cNvPr>
          <p:cNvPicPr>
            <a:picLocks noChangeAspect="1"/>
          </p:cNvPicPr>
          <p:nvPr/>
        </p:nvPicPr>
        <p:blipFill>
          <a:blip r:embed="rId3"/>
          <a:stretch>
            <a:fillRect/>
          </a:stretch>
        </p:blipFill>
        <p:spPr>
          <a:xfrm>
            <a:off x="5422605" y="2234977"/>
            <a:ext cx="2604977" cy="19303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2" name="Picture 1">
            <a:extLst>
              <a:ext uri="{FF2B5EF4-FFF2-40B4-BE49-F238E27FC236}">
                <a16:creationId xmlns:a16="http://schemas.microsoft.com/office/drawing/2014/main" id="{6815717E-5901-4D0C-2B03-F3120ACE4FB0}"/>
              </a:ext>
            </a:extLst>
          </p:cNvPr>
          <p:cNvPicPr>
            <a:picLocks noChangeAspect="1"/>
          </p:cNvPicPr>
          <p:nvPr/>
        </p:nvPicPr>
        <p:blipFill>
          <a:blip r:embed="rId3"/>
          <a:stretch>
            <a:fillRect/>
          </a:stretch>
        </p:blipFill>
        <p:spPr>
          <a:xfrm>
            <a:off x="1714215" y="1207767"/>
            <a:ext cx="4937248" cy="3401764"/>
          </a:xfrm>
          <a:prstGeom prst="rect">
            <a:avLst/>
          </a:prstGeom>
        </p:spPr>
      </p:pic>
      <p:sp>
        <p:nvSpPr>
          <p:cNvPr id="134" name="Google Shape;134;p18"/>
          <p:cNvSpPr txBox="1">
            <a:spLocks noGrp="1"/>
          </p:cNvSpPr>
          <p:nvPr>
            <p:ph type="body" idx="1"/>
          </p:nvPr>
        </p:nvSpPr>
        <p:spPr>
          <a:xfrm>
            <a:off x="188339" y="1207767"/>
            <a:ext cx="39945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p:txBody>
      </p:sp>
      <p:sp>
        <p:nvSpPr>
          <p:cNvPr id="135" name="Google Shape;135;p1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1" u="sng" dirty="0"/>
              <a:t>THE PROCESS</a:t>
            </a:r>
            <a:endParaRPr b="1" i="1" u="sng" dirty="0"/>
          </a:p>
        </p:txBody>
      </p:sp>
      <p:sp>
        <p:nvSpPr>
          <p:cNvPr id="136" name="Google Shape;136;p18"/>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p:txBody>
      </p:sp>
      <p:sp>
        <p:nvSpPr>
          <p:cNvPr id="137" name="Google Shape;137;p1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i="1" u="sng" dirty="0"/>
              <a:t>Multivariable Linear Regression</a:t>
            </a:r>
            <a:endParaRPr b="1" i="1" u="sng" dirty="0"/>
          </a:p>
        </p:txBody>
      </p:sp>
      <p:sp>
        <p:nvSpPr>
          <p:cNvPr id="143" name="Google Shape;143;p19"/>
          <p:cNvSpPr txBox="1">
            <a:spLocks noGrp="1"/>
          </p:cNvSpPr>
          <p:nvPr>
            <p:ph type="body" idx="1"/>
          </p:nvPr>
        </p:nvSpPr>
        <p:spPr>
          <a:xfrm>
            <a:off x="457200" y="1234143"/>
            <a:ext cx="8300290" cy="3348300"/>
          </a:xfrm>
          <a:prstGeom prst="rect">
            <a:avLst/>
          </a:prstGeom>
        </p:spPr>
        <p:txBody>
          <a:bodyPr spcFirstLastPara="1" wrap="square" lIns="91425" tIns="91425" rIns="91425" bIns="91425" anchor="t" anchorCtr="0">
            <a:noAutofit/>
          </a:bodyPr>
          <a:lstStyle/>
          <a:p>
            <a:pPr marL="285750" indent="-285750"/>
            <a:r>
              <a:rPr lang="en-US" dirty="0"/>
              <a:t>Productivity rates of construction trades are the basis for accurately estimating time and costs required to complete a project. Productivity could be defined as “the ratio of output of required quality to the inputs” for a specific production situation; in the construction industry, it is generally accepted as “work.</a:t>
            </a:r>
          </a:p>
          <a:p>
            <a:pPr marL="285750" indent="-285750"/>
            <a:r>
              <a:rPr lang="en-US" dirty="0"/>
              <a:t> Productivity measurement provides the necessary data to analyze factors for project owners, constructors, and management professionals to control construction progress, estimate the cost of future construction projects, and determine its competitiveness in the global market.  output per man-hours worked”.</a:t>
            </a:r>
            <a:endParaRPr dirty="0"/>
          </a:p>
        </p:txBody>
      </p:sp>
      <p:sp>
        <p:nvSpPr>
          <p:cNvPr id="144" name="Google Shape;144;p19"/>
          <p:cNvSpPr txBox="1">
            <a:spLocks noGrp="1"/>
          </p:cNvSpPr>
          <p:nvPr>
            <p:ph type="body" idx="2"/>
          </p:nvPr>
        </p:nvSpPr>
        <p:spPr>
          <a:xfrm>
            <a:off x="3223964" y="1234143"/>
            <a:ext cx="2631900" cy="33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p:txBody>
      </p:sp>
      <p:sp>
        <p:nvSpPr>
          <p:cNvPr id="146" name="Google Shape;146;p1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Text Placeholder 2">
            <a:extLst>
              <a:ext uri="{FF2B5EF4-FFF2-40B4-BE49-F238E27FC236}">
                <a16:creationId xmlns:a16="http://schemas.microsoft.com/office/drawing/2014/main" id="{E1D8D7B6-D23C-0EAA-A5B0-7AC92BCE12B3}"/>
              </a:ext>
            </a:extLst>
          </p:cNvPr>
          <p:cNvSpPr>
            <a:spLocks noGrp="1"/>
          </p:cNvSpPr>
          <p:nvPr>
            <p:ph type="body" idx="3"/>
          </p:nvPr>
        </p:nvSpPr>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425"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i="1" u="sng" dirty="0"/>
              <a:t>Literature Survey</a:t>
            </a:r>
            <a:endParaRPr sz="2800" b="1" i="1" u="sng" dirty="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1) This study aimed at activity estimating model for marble finishing works of floors using multiple regression techniques. The model was developed based on 100 set of data collected in Iraq. Such types of models are very useful, especially in its simplicity and ability to be handled by calculator or a simple computer program</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40869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425"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i="1" u="sng" dirty="0"/>
              <a:t>Literature Survey</a:t>
            </a:r>
            <a:endParaRPr sz="2800" b="1" i="1" u="sng" dirty="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sz="2000" dirty="0"/>
              <a:t> 2) Multivariable Linear Regression is used to examine several variables at once and the interrelationships between them. And MLR has the ability to predict the productivity of marble finishing works for floors with high degree of accuracy with 96.3% and the coefficients of determination R2 for the developed models equal to 0.8213. This indicates that the relationship between the independent variables of the developed models is good and the predicted values from a forecast model fit with the real-life data.</a:t>
            </a:r>
          </a:p>
          <a:p>
            <a:pPr marL="457200" lvl="0" indent="-381000" algn="l" rtl="0">
              <a:spcBef>
                <a:spcPts val="600"/>
              </a:spcBef>
              <a:spcAft>
                <a:spcPts val="0"/>
              </a:spcAft>
              <a:buSzPts val="2400"/>
              <a:buChar char="▪"/>
            </a:pPr>
            <a:r>
              <a:rPr lang="en-US" dirty="0"/>
              <a:t> </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922984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425"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i="1" u="sng" dirty="0"/>
              <a:t>Literature Survey</a:t>
            </a:r>
            <a:endParaRPr sz="2800" b="1" i="1" u="sng" dirty="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dirty="0"/>
              <a:t> 3) In this research, ten influential variables developing construction productivity estimating model. Size marbles have most significant effect on the productivity of marble finishing works for floors equal to 46.901 as an unstandardized coefficients. While the other input variables have moderate impact on the productivity such as health status of work team.</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91929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i="1" u="sng" dirty="0"/>
              <a:t>Methodology</a:t>
            </a:r>
            <a:endParaRPr b="1" i="1" u="sng" dirty="0"/>
          </a:p>
        </p:txBody>
      </p:sp>
      <p:sp>
        <p:nvSpPr>
          <p:cNvPr id="152" name="Google Shape;152;p20"/>
          <p:cNvSpPr txBox="1">
            <a:spLocks noGrp="1"/>
          </p:cNvSpPr>
          <p:nvPr>
            <p:ph type="body" idx="1"/>
          </p:nvPr>
        </p:nvSpPr>
        <p:spPr>
          <a:xfrm>
            <a:off x="426350" y="1182788"/>
            <a:ext cx="5212450" cy="3725700"/>
          </a:xfrm>
          <a:prstGeom prst="rect">
            <a:avLst/>
          </a:prstGeom>
        </p:spPr>
        <p:txBody>
          <a:bodyPr spcFirstLastPara="1" wrap="square" lIns="91425" tIns="91425" rIns="91425" bIns="91425" anchor="t" anchorCtr="0">
            <a:noAutofit/>
          </a:bodyPr>
          <a:lstStyle/>
          <a:p>
            <a:pPr marL="285750" indent="-285750"/>
            <a:r>
              <a:rPr lang="en-US" sz="1600" dirty="0"/>
              <a:t>In the proposed system ,we are building a prediction model  generated using Naive Bayes  algorithm. This model takes some of the most important delay </a:t>
            </a:r>
            <a:r>
              <a:rPr lang="en-US" sz="1600" dirty="0" err="1"/>
              <a:t>cauing</a:t>
            </a:r>
            <a:r>
              <a:rPr lang="en-US" sz="1600" dirty="0"/>
              <a:t>  factors  such as  weather condition, no. of </a:t>
            </a:r>
            <a:r>
              <a:rPr lang="en-US" sz="1600" dirty="0" err="1"/>
              <a:t>labours</a:t>
            </a:r>
            <a:r>
              <a:rPr lang="en-US" sz="1600" dirty="0"/>
              <a:t>, financial delay ,</a:t>
            </a:r>
            <a:r>
              <a:rPr lang="en-US" sz="1600" dirty="0" err="1"/>
              <a:t>etc</a:t>
            </a:r>
            <a:r>
              <a:rPr lang="en-US" sz="1600" dirty="0"/>
              <a:t>  as input to the system.</a:t>
            </a:r>
          </a:p>
          <a:p>
            <a:pPr marL="285750" indent="-285750"/>
            <a:r>
              <a:rPr lang="en-US" sz="1600" dirty="0"/>
              <a:t> Using this, the output is predicted whether it is delayed or not.  After  that  delay causing  factors  are identified  and  trying to rectify it  to deliver the project asp. And finally ,it  Provide the best result  for the construction industry.</a:t>
            </a:r>
            <a:endParaRPr sz="1600" dirty="0"/>
          </a:p>
        </p:txBody>
      </p:sp>
      <p:grpSp>
        <p:nvGrpSpPr>
          <p:cNvPr id="153" name="Google Shape;153;p20"/>
          <p:cNvGrpSpPr/>
          <p:nvPr/>
        </p:nvGrpSpPr>
        <p:grpSpPr>
          <a:xfrm rot="5400000">
            <a:off x="5970211" y="900724"/>
            <a:ext cx="2819484" cy="2747508"/>
            <a:chOff x="5708850" y="3417450"/>
            <a:chExt cx="2931161" cy="2815646"/>
          </a:xfrm>
        </p:grpSpPr>
        <p:sp>
          <p:nvSpPr>
            <p:cNvPr id="154" name="Google Shape;154;p20"/>
            <p:cNvSpPr/>
            <p:nvPr/>
          </p:nvSpPr>
          <p:spPr>
            <a:xfrm>
              <a:off x="6102011" y="3942011"/>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8516561" y="39420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56" name="Google Shape;156;p20"/>
            <p:cNvSpPr/>
            <p:nvPr/>
          </p:nvSpPr>
          <p:spPr>
            <a:xfrm rot="-5400000">
              <a:off x="7180125" y="260552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57" name="Google Shape;157;p20"/>
            <p:cNvSpPr/>
            <p:nvPr/>
          </p:nvSpPr>
          <p:spPr>
            <a:xfrm rot="-5400000">
              <a:off x="5708850" y="34174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20"/>
            <p:cNvCxnSpPr/>
            <p:nvPr/>
          </p:nvCxnSpPr>
          <p:spPr>
            <a:xfrm>
              <a:off x="6109725" y="3957425"/>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159" name="Google Shape;159;p20"/>
            <p:cNvCxnSpPr/>
            <p:nvPr/>
          </p:nvCxnSpPr>
          <p:spPr>
            <a:xfrm flipH="1">
              <a:off x="6102050" y="3941996"/>
              <a:ext cx="2291100" cy="2291100"/>
            </a:xfrm>
            <a:prstGeom prst="straightConnector1">
              <a:avLst/>
            </a:prstGeom>
            <a:noFill/>
            <a:ln w="9525" cap="flat" cmpd="sng">
              <a:solidFill>
                <a:srgbClr val="FFFFFF"/>
              </a:solidFill>
              <a:prstDash val="dash"/>
              <a:round/>
              <a:headEnd type="none" w="med" len="med"/>
              <a:tailEnd type="none" w="med" len="med"/>
            </a:ln>
          </p:spPr>
        </p:cxnSp>
        <p:cxnSp>
          <p:nvCxnSpPr>
            <p:cNvPr id="160" name="Google Shape;160;p20"/>
            <p:cNvCxnSpPr/>
            <p:nvPr/>
          </p:nvCxnSpPr>
          <p:spPr>
            <a:xfrm>
              <a:off x="5978575" y="3949725"/>
              <a:ext cx="0" cy="2283300"/>
            </a:xfrm>
            <a:prstGeom prst="straightConnector1">
              <a:avLst/>
            </a:prstGeom>
            <a:noFill/>
            <a:ln w="9525" cap="flat" cmpd="sng">
              <a:solidFill>
                <a:srgbClr val="FFFFFF"/>
              </a:solidFill>
              <a:prstDash val="solid"/>
              <a:round/>
              <a:headEnd type="triangle" w="sm" len="sm"/>
              <a:tailEnd type="triangle" w="sm" len="sm"/>
            </a:ln>
          </p:spPr>
        </p:cxnSp>
      </p:grpSp>
      <p:sp>
        <p:nvSpPr>
          <p:cNvPr id="162" name="Google Shape;162;p2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3" name="Picture 2">
            <a:extLst>
              <a:ext uri="{FF2B5EF4-FFF2-40B4-BE49-F238E27FC236}">
                <a16:creationId xmlns:a16="http://schemas.microsoft.com/office/drawing/2014/main" id="{60708355-6BCA-1C72-04BE-581688A256F1}"/>
              </a:ext>
            </a:extLst>
          </p:cNvPr>
          <p:cNvPicPr>
            <a:picLocks noChangeAspect="1"/>
          </p:cNvPicPr>
          <p:nvPr/>
        </p:nvPicPr>
        <p:blipFill>
          <a:blip r:embed="rId3"/>
          <a:stretch>
            <a:fillRect/>
          </a:stretch>
        </p:blipFill>
        <p:spPr>
          <a:xfrm>
            <a:off x="5533292" y="1124185"/>
            <a:ext cx="3100638" cy="31545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1" u="sng" dirty="0"/>
              <a:t>A</a:t>
            </a:r>
            <a:r>
              <a:rPr lang="en-IN" b="1" i="1" u="sng" dirty="0" err="1"/>
              <a:t>rchitecture</a:t>
            </a:r>
            <a:r>
              <a:rPr lang="en-IN" b="1" i="1" u="sng" dirty="0"/>
              <a:t> Diagram</a:t>
            </a:r>
            <a:endParaRPr b="1" i="1" u="sng" dirty="0"/>
          </a:p>
        </p:txBody>
      </p:sp>
      <p:sp>
        <p:nvSpPr>
          <p:cNvPr id="152" name="Google Shape;152;p20"/>
          <p:cNvSpPr txBox="1">
            <a:spLocks noGrp="1"/>
          </p:cNvSpPr>
          <p:nvPr>
            <p:ph type="body" idx="1"/>
          </p:nvPr>
        </p:nvSpPr>
        <p:spPr>
          <a:xfrm>
            <a:off x="426350" y="3446764"/>
            <a:ext cx="7521896" cy="1461723"/>
          </a:xfrm>
          <a:prstGeom prst="rect">
            <a:avLst/>
          </a:prstGeom>
        </p:spPr>
        <p:txBody>
          <a:bodyPr spcFirstLastPara="1" wrap="square" lIns="91425" tIns="91425" rIns="91425" bIns="91425" anchor="t" anchorCtr="0">
            <a:noAutofit/>
          </a:bodyPr>
          <a:lstStyle/>
          <a:p>
            <a:pPr marL="285750" indent="-285750"/>
            <a:r>
              <a:rPr lang="en-US" sz="1600" dirty="0"/>
              <a:t>In this model, User can give the reviews about the contractors. Based on the reviews, some users can </a:t>
            </a:r>
            <a:r>
              <a:rPr lang="en-US" sz="1600" dirty="0" err="1"/>
              <a:t>choosen</a:t>
            </a:r>
            <a:r>
              <a:rPr lang="en-US" sz="1600" dirty="0"/>
              <a:t>  the contractors. User can choose the contractors based on the probability values of the contractors  generated by the system using the algorithm. The results of the previous  project  are stored in the database</a:t>
            </a:r>
            <a:endParaRPr sz="1600" dirty="0"/>
          </a:p>
        </p:txBody>
      </p:sp>
      <p:grpSp>
        <p:nvGrpSpPr>
          <p:cNvPr id="153" name="Google Shape;153;p20"/>
          <p:cNvGrpSpPr/>
          <p:nvPr/>
        </p:nvGrpSpPr>
        <p:grpSpPr>
          <a:xfrm rot="5400000">
            <a:off x="5970211" y="900724"/>
            <a:ext cx="2819484" cy="2747508"/>
            <a:chOff x="5708850" y="3417450"/>
            <a:chExt cx="2931161" cy="2815646"/>
          </a:xfrm>
        </p:grpSpPr>
        <p:sp>
          <p:nvSpPr>
            <p:cNvPr id="154" name="Google Shape;154;p20"/>
            <p:cNvSpPr/>
            <p:nvPr/>
          </p:nvSpPr>
          <p:spPr>
            <a:xfrm>
              <a:off x="6102011" y="3942011"/>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8516561" y="39420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56" name="Google Shape;156;p20"/>
            <p:cNvSpPr/>
            <p:nvPr/>
          </p:nvSpPr>
          <p:spPr>
            <a:xfrm rot="-5400000">
              <a:off x="7180125" y="260552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57" name="Google Shape;157;p20"/>
            <p:cNvSpPr/>
            <p:nvPr/>
          </p:nvSpPr>
          <p:spPr>
            <a:xfrm rot="-5400000">
              <a:off x="5708850" y="34174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20"/>
            <p:cNvCxnSpPr/>
            <p:nvPr/>
          </p:nvCxnSpPr>
          <p:spPr>
            <a:xfrm>
              <a:off x="6109725" y="3957425"/>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159" name="Google Shape;159;p20"/>
            <p:cNvCxnSpPr/>
            <p:nvPr/>
          </p:nvCxnSpPr>
          <p:spPr>
            <a:xfrm flipH="1">
              <a:off x="6102050" y="3941996"/>
              <a:ext cx="2291100" cy="2291100"/>
            </a:xfrm>
            <a:prstGeom prst="straightConnector1">
              <a:avLst/>
            </a:prstGeom>
            <a:noFill/>
            <a:ln w="9525" cap="flat" cmpd="sng">
              <a:solidFill>
                <a:srgbClr val="FFFFFF"/>
              </a:solidFill>
              <a:prstDash val="dash"/>
              <a:round/>
              <a:headEnd type="none" w="med" len="med"/>
              <a:tailEnd type="none" w="med" len="med"/>
            </a:ln>
          </p:spPr>
        </p:cxnSp>
        <p:cxnSp>
          <p:nvCxnSpPr>
            <p:cNvPr id="160" name="Google Shape;160;p20"/>
            <p:cNvCxnSpPr/>
            <p:nvPr/>
          </p:nvCxnSpPr>
          <p:spPr>
            <a:xfrm>
              <a:off x="5978575" y="3949725"/>
              <a:ext cx="0" cy="2283300"/>
            </a:xfrm>
            <a:prstGeom prst="straightConnector1">
              <a:avLst/>
            </a:prstGeom>
            <a:noFill/>
            <a:ln w="9525" cap="flat" cmpd="sng">
              <a:solidFill>
                <a:srgbClr val="FFFFFF"/>
              </a:solidFill>
              <a:prstDash val="solid"/>
              <a:round/>
              <a:headEnd type="triangle" w="sm" len="sm"/>
              <a:tailEnd type="triangle" w="sm" len="sm"/>
            </a:ln>
          </p:spPr>
        </p:cxnSp>
      </p:grpSp>
      <p:sp>
        <p:nvSpPr>
          <p:cNvPr id="162" name="Google Shape;162;p2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Picture 2">
            <a:extLst>
              <a:ext uri="{FF2B5EF4-FFF2-40B4-BE49-F238E27FC236}">
                <a16:creationId xmlns:a16="http://schemas.microsoft.com/office/drawing/2014/main" id="{60708355-6BCA-1C72-04BE-581688A256F1}"/>
              </a:ext>
            </a:extLst>
          </p:cNvPr>
          <p:cNvPicPr>
            <a:picLocks noChangeAspect="1"/>
          </p:cNvPicPr>
          <p:nvPr/>
        </p:nvPicPr>
        <p:blipFill>
          <a:blip r:embed="rId3"/>
          <a:srcRect/>
          <a:stretch/>
        </p:blipFill>
        <p:spPr>
          <a:xfrm>
            <a:off x="4200763" y="679964"/>
            <a:ext cx="4433167" cy="2627619"/>
          </a:xfrm>
          <a:prstGeom prst="rect">
            <a:avLst/>
          </a:prstGeom>
        </p:spPr>
      </p:pic>
      <p:pic>
        <p:nvPicPr>
          <p:cNvPr id="2" name="Picture 1">
            <a:extLst>
              <a:ext uri="{FF2B5EF4-FFF2-40B4-BE49-F238E27FC236}">
                <a16:creationId xmlns:a16="http://schemas.microsoft.com/office/drawing/2014/main" id="{06384688-191F-079C-26F1-ACD44D15B81F}"/>
              </a:ext>
            </a:extLst>
          </p:cNvPr>
          <p:cNvPicPr>
            <a:picLocks noChangeAspect="1"/>
          </p:cNvPicPr>
          <p:nvPr/>
        </p:nvPicPr>
        <p:blipFill>
          <a:blip r:embed="rId4"/>
          <a:stretch>
            <a:fillRect/>
          </a:stretch>
        </p:blipFill>
        <p:spPr>
          <a:xfrm>
            <a:off x="527659" y="1441628"/>
            <a:ext cx="3098193" cy="2068910"/>
          </a:xfrm>
          <a:prstGeom prst="rect">
            <a:avLst/>
          </a:prstGeom>
        </p:spPr>
      </p:pic>
    </p:spTree>
    <p:extLst>
      <p:ext uri="{BB962C8B-B14F-4D97-AF65-F5344CB8AC3E}">
        <p14:creationId xmlns:p14="http://schemas.microsoft.com/office/powerpoint/2010/main" val="3094570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357533" y="379500"/>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i="1" u="sng" dirty="0"/>
              <a:t>4.MODULES AND METHODS</a:t>
            </a:r>
            <a:endParaRPr sz="2800" b="1" i="1" u="sng" dirty="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1600" b="1" dirty="0"/>
              <a:t>1)Literature Review:</a:t>
            </a:r>
          </a:p>
          <a:p>
            <a:pPr marL="76200" lvl="0" indent="0" algn="l" rtl="0">
              <a:spcBef>
                <a:spcPts val="600"/>
              </a:spcBef>
              <a:spcAft>
                <a:spcPts val="0"/>
              </a:spcAft>
              <a:buSzPts val="2400"/>
              <a:buNone/>
            </a:pPr>
            <a:r>
              <a:rPr lang="en-US" sz="1600" b="1" dirty="0"/>
              <a:t>      The review synthesized the findings from previous literature in textbooks, journal papers, research reports, conference proceedings, theses, dissertations, and Internet publications, and methods of productivity data analyses.</a:t>
            </a:r>
          </a:p>
          <a:p>
            <a:pPr marL="76200" lvl="0" indent="0" algn="l" rtl="0">
              <a:spcBef>
                <a:spcPts val="600"/>
              </a:spcBef>
              <a:spcAft>
                <a:spcPts val="0"/>
              </a:spcAft>
              <a:buSzPts val="2400"/>
              <a:buNone/>
            </a:pPr>
            <a:r>
              <a:rPr lang="en-US" sz="1600" b="1" dirty="0"/>
              <a:t>2) Data collection: </a:t>
            </a:r>
          </a:p>
          <a:p>
            <a:pPr marL="76200" lvl="0" indent="0" algn="l" rtl="0">
              <a:spcBef>
                <a:spcPts val="600"/>
              </a:spcBef>
              <a:spcAft>
                <a:spcPts val="0"/>
              </a:spcAft>
              <a:buSzPts val="2400"/>
              <a:buNone/>
            </a:pPr>
            <a:r>
              <a:rPr lang="en-US" sz="1600" b="1" dirty="0"/>
              <a:t>     The researcher conducted on-site construction productivity measurements in the Iraq. The data were collected from observation and recompiled to a spreadsheet format that is suitable for statistical data analysis by using computer software, such as Statistical Package for the Social Sciences (SPSS)</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985157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357533" y="379500"/>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i="1" u="sng" dirty="0"/>
              <a:t>4.MODULES AND METHODS</a:t>
            </a:r>
            <a:endParaRPr sz="2800" b="1" i="1" u="sng" dirty="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r>
              <a:rPr lang="en-US" sz="1600" dirty="0"/>
              <a:t>.3) Data analysis and comparison:</a:t>
            </a:r>
          </a:p>
          <a:p>
            <a:r>
              <a:rPr lang="en-US" sz="1600" dirty="0"/>
              <a:t>      The data analysis were conducted by using the statistical software package, SPSS 19.0, for determining the productivity rate</a:t>
            </a:r>
          </a:p>
          <a:p>
            <a:r>
              <a:rPr lang="en-US" sz="1600" dirty="0"/>
              <a:t> 4) Developed model:</a:t>
            </a:r>
          </a:p>
          <a:p>
            <a:r>
              <a:rPr lang="en-US" sz="1600" dirty="0"/>
              <a:t> Based on the data analyses  results, it will provide Multiple Linear Regression model to predicting productivity of marble finishing works for floors and discuses the results from training and testing this model;  </a:t>
            </a:r>
          </a:p>
          <a:p>
            <a:endParaRPr lang="en-US" sz="1600" dirty="0"/>
          </a:p>
          <a:p>
            <a:r>
              <a:rPr lang="en-US" sz="1600" dirty="0"/>
              <a:t>5) Validation model: This stage, which presents the validation of the MLR </a:t>
            </a:r>
            <a:r>
              <a:rPr lang="en-US" sz="1600" dirty="0" err="1"/>
              <a:t>modelcharacteristics</a:t>
            </a:r>
            <a:r>
              <a:rPr lang="en-US" sz="1600" dirty="0"/>
              <a:t>, and labor productivity .</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836806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1" u="sng" dirty="0"/>
              <a:t>SOURCE CODE</a:t>
            </a:r>
            <a:endParaRPr b="1" i="1" u="sng" dirty="0"/>
          </a:p>
        </p:txBody>
      </p:sp>
      <p:sp>
        <p:nvSpPr>
          <p:cNvPr id="177" name="Google Shape;177;p2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2" name="Picture 1">
            <a:extLst>
              <a:ext uri="{FF2B5EF4-FFF2-40B4-BE49-F238E27FC236}">
                <a16:creationId xmlns:a16="http://schemas.microsoft.com/office/drawing/2014/main" id="{C8A63F8E-F649-4656-032E-947CDB33237C}"/>
              </a:ext>
            </a:extLst>
          </p:cNvPr>
          <p:cNvPicPr>
            <a:picLocks noChangeAspect="1"/>
          </p:cNvPicPr>
          <p:nvPr/>
        </p:nvPicPr>
        <p:blipFill>
          <a:blip r:embed="rId3"/>
          <a:stretch>
            <a:fillRect/>
          </a:stretch>
        </p:blipFill>
        <p:spPr>
          <a:xfrm>
            <a:off x="404330" y="1126268"/>
            <a:ext cx="4478133" cy="3735762"/>
          </a:xfrm>
          <a:prstGeom prst="rect">
            <a:avLst/>
          </a:prstGeom>
        </p:spPr>
      </p:pic>
      <p:pic>
        <p:nvPicPr>
          <p:cNvPr id="3" name="Picture 2">
            <a:extLst>
              <a:ext uri="{FF2B5EF4-FFF2-40B4-BE49-F238E27FC236}">
                <a16:creationId xmlns:a16="http://schemas.microsoft.com/office/drawing/2014/main" id="{B7349086-DF0C-6242-D53B-411C3B1AAD20}"/>
              </a:ext>
            </a:extLst>
          </p:cNvPr>
          <p:cNvPicPr>
            <a:picLocks noChangeAspect="1"/>
          </p:cNvPicPr>
          <p:nvPr/>
        </p:nvPicPr>
        <p:blipFill>
          <a:blip r:embed="rId4"/>
          <a:stretch>
            <a:fillRect/>
          </a:stretch>
        </p:blipFill>
        <p:spPr>
          <a:xfrm>
            <a:off x="5138558" y="1338631"/>
            <a:ext cx="3845699" cy="33110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SCOPE OF THE  PROJECT</a:t>
            </a:r>
            <a:endParaRPr dirty="0"/>
          </a:p>
        </p:txBody>
      </p:sp>
      <p:sp>
        <p:nvSpPr>
          <p:cNvPr id="71" name="Google Shape;71;p12"/>
          <p:cNvSpPr txBox="1"/>
          <p:nvPr/>
        </p:nvSpPr>
        <p:spPr>
          <a:xfrm>
            <a:off x="457200" y="983607"/>
            <a:ext cx="7612912" cy="2216793"/>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b="1" i="1" u="sng" dirty="0">
                <a:solidFill>
                  <a:schemeClr val="bg1"/>
                </a:solidFill>
                <a:latin typeface="Cousine"/>
                <a:ea typeface="Cousine"/>
                <a:cs typeface="Cousine"/>
                <a:sym typeface="Cousine"/>
              </a:rPr>
              <a:t>The Objectives of this project attempts to generalize</a:t>
            </a:r>
            <a:r>
              <a:rPr lang="en-US" sz="1800" dirty="0">
                <a:solidFill>
                  <a:srgbClr val="FFFFFF"/>
                </a:solidFill>
                <a:latin typeface="Cousine"/>
                <a:ea typeface="Cousine"/>
                <a:cs typeface="Cousine"/>
                <a:sym typeface="Cousine"/>
              </a:rPr>
              <a:t>: </a:t>
            </a:r>
          </a:p>
          <a:p>
            <a:pPr marL="0" lvl="0" indent="0" algn="l" rtl="0">
              <a:spcBef>
                <a:spcPts val="600"/>
              </a:spcBef>
              <a:spcAft>
                <a:spcPts val="0"/>
              </a:spcAft>
              <a:buNone/>
            </a:pPr>
            <a:endParaRPr lang="en-US" sz="1800" dirty="0">
              <a:solidFill>
                <a:srgbClr val="FFFFFF"/>
              </a:solidFill>
              <a:latin typeface="Cousine"/>
              <a:ea typeface="Cousine"/>
              <a:cs typeface="Cousine"/>
              <a:sym typeface="Cousine"/>
            </a:endParaRPr>
          </a:p>
          <a:p>
            <a:pPr marL="0" lvl="0" indent="0" algn="l" rtl="0">
              <a:spcBef>
                <a:spcPts val="600"/>
              </a:spcBef>
              <a:spcAft>
                <a:spcPts val="0"/>
              </a:spcAft>
              <a:buNone/>
            </a:pPr>
            <a:r>
              <a:rPr lang="en-US" sz="1800" dirty="0">
                <a:solidFill>
                  <a:srgbClr val="FFFFFF"/>
                </a:solidFill>
                <a:latin typeface="Cousine"/>
                <a:ea typeface="Cousine"/>
                <a:cs typeface="Cousine"/>
                <a:sym typeface="Cousine"/>
              </a:rPr>
              <a:t>To identify various factors that cause the delays. How unpredicted delays can cause delays resulting in delays of the total project. The effects of the delays on the project. </a:t>
            </a:r>
          </a:p>
          <a:p>
            <a:pPr marL="0" lvl="0" indent="0" algn="l" rtl="0">
              <a:spcBef>
                <a:spcPts val="600"/>
              </a:spcBef>
              <a:spcAft>
                <a:spcPts val="0"/>
              </a:spcAft>
              <a:buNone/>
            </a:pPr>
            <a:r>
              <a:rPr lang="en-US" sz="1800" dirty="0">
                <a:solidFill>
                  <a:srgbClr val="FFFFFF"/>
                </a:solidFill>
                <a:latin typeface="Cousine"/>
                <a:ea typeface="Cousine"/>
                <a:cs typeface="Cousine"/>
                <a:sym typeface="Cousine"/>
              </a:rPr>
              <a:t>Study the causes and effects of the delays at various projects and to find out the most important  causes . To identify the relevant ways of eliminating or mitigating the delays of construction</a:t>
            </a:r>
            <a:endParaRPr sz="1800" dirty="0">
              <a:solidFill>
                <a:srgbClr val="FFFFFF"/>
              </a:solidFill>
              <a:latin typeface="Cousine"/>
              <a:ea typeface="Cousine"/>
              <a:cs typeface="Cousine"/>
              <a:sym typeface="Cousine"/>
            </a:endParaRPr>
          </a:p>
        </p:txBody>
      </p:sp>
      <p:sp>
        <p:nvSpPr>
          <p:cNvPr id="73" name="Google Shape;73;p12"/>
          <p:cNvSpPr txBox="1"/>
          <p:nvPr/>
        </p:nvSpPr>
        <p:spPr>
          <a:xfrm>
            <a:off x="457200" y="3444583"/>
            <a:ext cx="8229600" cy="619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200" dirty="0">
              <a:solidFill>
                <a:srgbClr val="FFFFFF"/>
              </a:solidFill>
              <a:latin typeface="Cousine"/>
              <a:ea typeface="Cousine"/>
              <a:cs typeface="Cousine"/>
              <a:sym typeface="Cousine"/>
            </a:endParaRPr>
          </a:p>
          <a:p>
            <a:pPr marL="0" lvl="0" indent="0" algn="l" rtl="0">
              <a:spcBef>
                <a:spcPts val="1000"/>
              </a:spcBef>
              <a:spcAft>
                <a:spcPts val="1000"/>
              </a:spcAft>
              <a:buNone/>
            </a:pPr>
            <a:endParaRPr sz="1200" dirty="0">
              <a:solidFill>
                <a:srgbClr val="FFFFFF"/>
              </a:solidFill>
              <a:latin typeface="Cousine"/>
              <a:ea typeface="Cousine"/>
              <a:cs typeface="Cousine"/>
              <a:sym typeface="Cousine"/>
            </a:endParaRP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357533" y="379500"/>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i="1" u="sng" dirty="0"/>
              <a:t>RESULTS</a:t>
            </a:r>
            <a:endParaRPr sz="2800" b="1" i="1" u="sng" dirty="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r>
              <a:rPr lang="en-US" sz="1600" dirty="0"/>
              <a:t>The output of the project is driven from given input. When the input  is given based on that output is revealed in the screen </a:t>
            </a:r>
            <a:r>
              <a:rPr lang="en-US" sz="1600" dirty="0" err="1"/>
              <a:t>i.e</a:t>
            </a:r>
            <a:r>
              <a:rPr lang="en-US" sz="1600" dirty="0"/>
              <a:t>, whether the project got delayed or not.</a:t>
            </a:r>
          </a:p>
          <a:p>
            <a:r>
              <a:rPr lang="en-US" sz="1600" dirty="0"/>
              <a:t>If the result , we get as delayed  then the user need to identify the delay </a:t>
            </a:r>
            <a:r>
              <a:rPr lang="en-US" sz="1600" dirty="0" err="1"/>
              <a:t>cauing</a:t>
            </a:r>
            <a:r>
              <a:rPr lang="en-US" sz="1600" dirty="0"/>
              <a:t> factors  and  identifies the methods  to resolve.</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887852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357533" y="379500"/>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i="1" u="sng" dirty="0"/>
              <a:t>RESULTS</a:t>
            </a:r>
            <a:endParaRPr sz="2800" b="1" i="1" u="sng" dirty="0"/>
          </a:p>
        </p:txBody>
      </p:sp>
      <p:pic>
        <p:nvPicPr>
          <p:cNvPr id="2" name="Picture 1">
            <a:extLst>
              <a:ext uri="{FF2B5EF4-FFF2-40B4-BE49-F238E27FC236}">
                <a16:creationId xmlns:a16="http://schemas.microsoft.com/office/drawing/2014/main" id="{E630F44D-625E-3267-589E-8C60DD610E79}"/>
              </a:ext>
            </a:extLst>
          </p:cNvPr>
          <p:cNvPicPr>
            <a:picLocks noChangeAspect="1"/>
          </p:cNvPicPr>
          <p:nvPr/>
        </p:nvPicPr>
        <p:blipFill>
          <a:blip r:embed="rId3"/>
          <a:stretch>
            <a:fillRect/>
          </a:stretch>
        </p:blipFill>
        <p:spPr>
          <a:xfrm>
            <a:off x="791798" y="2571750"/>
            <a:ext cx="3528137" cy="1984798"/>
          </a:xfrm>
          <a:prstGeom prst="rect">
            <a:avLst/>
          </a:prstGeom>
        </p:spPr>
      </p:pic>
      <p:pic>
        <p:nvPicPr>
          <p:cNvPr id="3" name="Picture 2">
            <a:extLst>
              <a:ext uri="{FF2B5EF4-FFF2-40B4-BE49-F238E27FC236}">
                <a16:creationId xmlns:a16="http://schemas.microsoft.com/office/drawing/2014/main" id="{2EBD006B-3330-E63F-8734-79B7051A073C}"/>
              </a:ext>
            </a:extLst>
          </p:cNvPr>
          <p:cNvPicPr>
            <a:picLocks noChangeAspect="1"/>
          </p:cNvPicPr>
          <p:nvPr/>
        </p:nvPicPr>
        <p:blipFill>
          <a:blip r:embed="rId4"/>
          <a:stretch>
            <a:fillRect/>
          </a:stretch>
        </p:blipFill>
        <p:spPr>
          <a:xfrm>
            <a:off x="4624732" y="640546"/>
            <a:ext cx="3962401" cy="2229099"/>
          </a:xfrm>
          <a:prstGeom prst="rect">
            <a:avLst/>
          </a:prstGeom>
        </p:spPr>
      </p:pic>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endParaRPr lang="en-US" sz="1600" dirty="0"/>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57755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357533" y="379500"/>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i="1" u="sng" dirty="0"/>
              <a:t>SUMMARY</a:t>
            </a:r>
            <a:endParaRPr sz="2800" b="1" i="1" u="sng" dirty="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r>
              <a:rPr lang="en-US" sz="1600" dirty="0"/>
              <a:t>We have discussed number of  techniques for identification of delay causing factors. In this proposed work, algorithm used to retrieve relevant information about the construction industry and also consider the previous data as reference. Data mining concept can be applied to find the best contractors for a construction project, as till now available system  found multiple contractors  for a single construction project and the users have to choose the best  among them so to overcome this limitation out proposed Identifying Best  contractors For a construction industry  Using the algorithm implemented in the model.</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1197817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4795-963C-1F35-2295-13BE7E7F9B33}"/>
              </a:ext>
            </a:extLst>
          </p:cNvPr>
          <p:cNvSpPr>
            <a:spLocks noGrp="1"/>
          </p:cNvSpPr>
          <p:nvPr>
            <p:ph type="title"/>
          </p:nvPr>
        </p:nvSpPr>
        <p:spPr>
          <a:xfrm>
            <a:off x="93785" y="493832"/>
            <a:ext cx="8540145" cy="631168"/>
          </a:xfrm>
        </p:spPr>
        <p:txBody>
          <a:bodyPr/>
          <a:lstStyle/>
          <a:p>
            <a:endParaRPr lang="en-IN" sz="3600" dirty="0"/>
          </a:p>
        </p:txBody>
      </p:sp>
      <p:sp>
        <p:nvSpPr>
          <p:cNvPr id="3" name="Text Placeholder 2">
            <a:extLst>
              <a:ext uri="{FF2B5EF4-FFF2-40B4-BE49-F238E27FC236}">
                <a16:creationId xmlns:a16="http://schemas.microsoft.com/office/drawing/2014/main" id="{C4996450-A0A1-EF75-AC9C-AACDCA56F868}"/>
              </a:ext>
            </a:extLst>
          </p:cNvPr>
          <p:cNvSpPr>
            <a:spLocks noGrp="1"/>
          </p:cNvSpPr>
          <p:nvPr>
            <p:ph type="body" idx="1"/>
          </p:nvPr>
        </p:nvSpPr>
        <p:spPr/>
        <p:txBody>
          <a:bodyPr/>
          <a:lstStyle/>
          <a:p>
            <a:r>
              <a:rPr lang="en-US" sz="3600" i="1" dirty="0"/>
              <a:t>Machine intelligence is the last invention that humanity will ever need to make.”— Nick Bostrom</a:t>
            </a:r>
          </a:p>
          <a:p>
            <a:pPr marL="76200" indent="0">
              <a:buNone/>
            </a:pPr>
            <a:endParaRPr lang="en-US" sz="3600" i="1" dirty="0"/>
          </a:p>
          <a:p>
            <a:r>
              <a:rPr lang="en-US" sz="3600" i="1"/>
              <a:t>                  THANK YOU    </a:t>
            </a:r>
            <a:endParaRPr lang="en-US" sz="3600" i="1" dirty="0"/>
          </a:p>
        </p:txBody>
      </p:sp>
      <p:sp>
        <p:nvSpPr>
          <p:cNvPr id="4" name="Slide Number Placeholder 3">
            <a:extLst>
              <a:ext uri="{FF2B5EF4-FFF2-40B4-BE49-F238E27FC236}">
                <a16:creationId xmlns:a16="http://schemas.microsoft.com/office/drawing/2014/main" id="{028628DF-F6F3-E651-99A9-E107C4AFE2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657396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pSp>
        <p:nvGrpSpPr>
          <p:cNvPr id="79" name="Google Shape;79;p13"/>
          <p:cNvGrpSpPr/>
          <p:nvPr/>
        </p:nvGrpSpPr>
        <p:grpSpPr>
          <a:xfrm>
            <a:off x="6125804" y="2334470"/>
            <a:ext cx="2174335" cy="2111735"/>
            <a:chOff x="5708850" y="3417450"/>
            <a:chExt cx="2931161" cy="2815646"/>
          </a:xfrm>
        </p:grpSpPr>
        <p:sp>
          <p:nvSpPr>
            <p:cNvPr id="80" name="Google Shape;80;p13"/>
            <p:cNvSpPr/>
            <p:nvPr/>
          </p:nvSpPr>
          <p:spPr>
            <a:xfrm>
              <a:off x="6102011" y="3942011"/>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8516561" y="39420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82" name="Google Shape;82;p13"/>
            <p:cNvSpPr/>
            <p:nvPr/>
          </p:nvSpPr>
          <p:spPr>
            <a:xfrm rot="-5400000">
              <a:off x="7180125" y="260552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83" name="Google Shape;83;p13"/>
            <p:cNvSpPr/>
            <p:nvPr/>
          </p:nvSpPr>
          <p:spPr>
            <a:xfrm rot="-5400000">
              <a:off x="5708850" y="34174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3"/>
            <p:cNvCxnSpPr/>
            <p:nvPr/>
          </p:nvCxnSpPr>
          <p:spPr>
            <a:xfrm>
              <a:off x="6109725" y="3957425"/>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85" name="Google Shape;85;p13"/>
            <p:cNvCxnSpPr/>
            <p:nvPr/>
          </p:nvCxnSpPr>
          <p:spPr>
            <a:xfrm flipH="1">
              <a:off x="6102050" y="3941996"/>
              <a:ext cx="2291100" cy="2291100"/>
            </a:xfrm>
            <a:prstGeom prst="straightConnector1">
              <a:avLst/>
            </a:prstGeom>
            <a:noFill/>
            <a:ln w="9525" cap="flat" cmpd="sng">
              <a:solidFill>
                <a:srgbClr val="FFFFFF"/>
              </a:solidFill>
              <a:prstDash val="dash"/>
              <a:round/>
              <a:headEnd type="none" w="med" len="med"/>
              <a:tailEnd type="none" w="med" len="med"/>
            </a:ln>
          </p:spPr>
        </p:cxnSp>
        <p:cxnSp>
          <p:nvCxnSpPr>
            <p:cNvPr id="86" name="Google Shape;86;p13"/>
            <p:cNvCxnSpPr/>
            <p:nvPr/>
          </p:nvCxnSpPr>
          <p:spPr>
            <a:xfrm>
              <a:off x="5978575" y="3949725"/>
              <a:ext cx="0" cy="2283300"/>
            </a:xfrm>
            <a:prstGeom prst="straightConnector1">
              <a:avLst/>
            </a:prstGeom>
            <a:noFill/>
            <a:ln w="9525" cap="flat" cmpd="sng">
              <a:solidFill>
                <a:srgbClr val="FFFFFF"/>
              </a:solidFill>
              <a:prstDash val="solid"/>
              <a:round/>
              <a:headEnd type="triangle" w="sm" len="sm"/>
              <a:tailEnd type="triangle" w="sm" len="sm"/>
            </a:ln>
          </p:spPr>
        </p:cxnSp>
      </p:grpSp>
      <p:sp>
        <p:nvSpPr>
          <p:cNvPr id="87" name="Google Shape;87;p13"/>
          <p:cNvSpPr txBox="1">
            <a:spLocks noGrp="1"/>
          </p:cNvSpPr>
          <p:nvPr>
            <p:ph type="ctrTitle" idx="4294967295"/>
          </p:nvPr>
        </p:nvSpPr>
        <p:spPr>
          <a:xfrm>
            <a:off x="878657" y="647541"/>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a:t>Hello world!</a:t>
            </a:r>
            <a:endParaRPr sz="6000" b="1"/>
          </a:p>
        </p:txBody>
      </p:sp>
      <p:sp>
        <p:nvSpPr>
          <p:cNvPr id="88" name="Google Shape;88;p13"/>
          <p:cNvSpPr txBox="1">
            <a:spLocks noGrp="1"/>
          </p:cNvSpPr>
          <p:nvPr>
            <p:ph type="subTitle" idx="4294967295"/>
          </p:nvPr>
        </p:nvSpPr>
        <p:spPr>
          <a:xfrm>
            <a:off x="878657" y="1423212"/>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3600" dirty="0"/>
          </a:p>
        </p:txBody>
      </p:sp>
      <p:sp>
        <p:nvSpPr>
          <p:cNvPr id="89" name="Google Shape;89;p13"/>
          <p:cNvSpPr txBox="1">
            <a:spLocks noGrp="1"/>
          </p:cNvSpPr>
          <p:nvPr>
            <p:ph type="body" idx="4294967295"/>
          </p:nvPr>
        </p:nvSpPr>
        <p:spPr>
          <a:xfrm>
            <a:off x="909509" y="2323578"/>
            <a:ext cx="37113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800" dirty="0"/>
              <a:t>WE ARE HERE TO PRESENT OUR MINI PROJECT </a:t>
            </a:r>
          </a:p>
          <a:p>
            <a:pPr marL="0" lvl="0" indent="0" algn="l" rtl="0">
              <a:spcBef>
                <a:spcPts val="600"/>
              </a:spcBef>
              <a:spcAft>
                <a:spcPts val="0"/>
              </a:spcAft>
              <a:buNone/>
            </a:pPr>
            <a:r>
              <a:rPr lang="en" sz="2800" dirty="0"/>
              <a:t>PRESENTATION</a:t>
            </a:r>
            <a:endParaRPr sz="2800" dirty="0"/>
          </a:p>
          <a:p>
            <a:pPr marL="0" lvl="0" indent="0" algn="l" rtl="0">
              <a:spcBef>
                <a:spcPts val="600"/>
              </a:spcBef>
              <a:spcAft>
                <a:spcPts val="0"/>
              </a:spcAft>
              <a:buNone/>
            </a:pPr>
            <a:endParaRPr sz="1800" dirty="0"/>
          </a:p>
        </p:txBody>
      </p:sp>
      <p:pic>
        <p:nvPicPr>
          <p:cNvPr id="90" name="Google Shape;90;p13"/>
          <p:cNvPicPr preferRelativeResize="0"/>
          <p:nvPr/>
        </p:nvPicPr>
        <p:blipFill rotWithShape="1">
          <a:blip r:embed="rId3"/>
          <a:srcRect t="326" b="326"/>
          <a:stretch/>
        </p:blipFill>
        <p:spPr>
          <a:xfrm>
            <a:off x="6501422" y="2820480"/>
            <a:ext cx="1523645" cy="1523681"/>
          </a:xfrm>
          <a:prstGeom prst="rect">
            <a:avLst/>
          </a:prstGeom>
          <a:noFill/>
          <a:ln>
            <a:noFill/>
          </a:ln>
        </p:spPr>
      </p:pic>
      <p:sp>
        <p:nvSpPr>
          <p:cNvPr id="91" name="Google Shape;91;p1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666019" y="1411950"/>
            <a:ext cx="7205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3"/>
                </a:solidFill>
              </a:rPr>
              <a:t>1.</a:t>
            </a:r>
            <a:br>
              <a:rPr lang="en" sz="6000" dirty="0">
                <a:solidFill>
                  <a:schemeClr val="accent3"/>
                </a:solidFill>
              </a:rPr>
            </a:br>
            <a:r>
              <a:rPr lang="en" sz="6000" dirty="0">
                <a:solidFill>
                  <a:schemeClr val="accent3"/>
                </a:solidFill>
              </a:rPr>
              <a:t>INTRODUCTION</a:t>
            </a:r>
            <a:endParaRPr sz="6000" dirty="0">
              <a:solidFill>
                <a:schemeClr val="accent3"/>
              </a:solidFill>
            </a:endParaRPr>
          </a:p>
        </p:txBody>
      </p:sp>
      <p:sp>
        <p:nvSpPr>
          <p:cNvPr id="97" name="Google Shape;97;p14"/>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Let’s start with the first  intro of project</a:t>
            </a:r>
            <a:endParaRPr dirty="0"/>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body" idx="1"/>
          </p:nvPr>
        </p:nvSpPr>
        <p:spPr>
          <a:xfrm>
            <a:off x="1413600" y="2466600"/>
            <a:ext cx="63168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000" dirty="0"/>
              <a:t>“Some people worry that artificial intelligence will make us feel inferior, but then, anybody in his right mind should have an inferiority complex every time he looks at a flower.” </a:t>
            </a:r>
          </a:p>
          <a:p>
            <a:pPr marL="0" lvl="0" indent="0" algn="ctr" rtl="0">
              <a:spcBef>
                <a:spcPts val="600"/>
              </a:spcBef>
              <a:spcAft>
                <a:spcPts val="0"/>
              </a:spcAft>
              <a:buNone/>
            </a:pPr>
            <a:r>
              <a:rPr lang="en-US" sz="2000" dirty="0"/>
              <a:t>—Alan Kay</a:t>
            </a:r>
            <a:endParaRPr sz="2000" dirty="0"/>
          </a:p>
        </p:txBody>
      </p:sp>
      <p:sp>
        <p:nvSpPr>
          <p:cNvPr id="104" name="Google Shape;104;p1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i="1" u="sng" dirty="0"/>
              <a:t>INTRODUCTION</a:t>
            </a:r>
            <a:endParaRPr sz="2800" b="1" i="1" u="sng" dirty="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Productivity is a very important element in the process of construction project management especially with regard to the estimation of the duration of the construction activities, this study aims at developing construction productivity estimating model for marble finishing works of floors using Multivariable Linear Regression technique (MLR).</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i="1" u="sng" dirty="0"/>
              <a:t>INTRODUCTION</a:t>
            </a:r>
            <a:endParaRPr sz="2800" b="1" i="1" u="sng" dirty="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Ten influencing factors are utilized for productivity forecasting by MLR model, and they include age, experience, number of the assist labor, height of the floor, size of the marbles tiles, security conditions, health status for the work team, weather conditions, site condition, and availability of construction materials.</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00408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i="1" u="sng" dirty="0"/>
              <a:t>INTRODUCTION</a:t>
            </a:r>
            <a:endParaRPr sz="2800" b="1" i="1" u="sng" dirty="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 It was found that MLR have the ability to predict the productivity for finishing works with excellent degree of accuracy of the coefficient of correlation (R) 90.6%, and average accuracy percentage of 96.3%.</a:t>
            </a:r>
          </a:p>
          <a:p>
            <a:pPr marL="457200" lvl="0" indent="-381000" algn="l" rtl="0">
              <a:spcBef>
                <a:spcPts val="600"/>
              </a:spcBef>
              <a:spcAft>
                <a:spcPts val="0"/>
              </a:spcAft>
              <a:buSzPts val="2400"/>
              <a:buChar char="▪"/>
            </a:pPr>
            <a:endParaRPr lang="en-US" dirty="0"/>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580530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idx="4294967295"/>
          </p:nvPr>
        </p:nvSpPr>
        <p:spPr>
          <a:xfrm>
            <a:off x="685800" y="2811715"/>
            <a:ext cx="7772400" cy="7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b="1" dirty="0"/>
              <a:t>THE CONCEPT</a:t>
            </a:r>
            <a:endParaRPr sz="6000" b="1" dirty="0"/>
          </a:p>
        </p:txBody>
      </p:sp>
      <p:sp>
        <p:nvSpPr>
          <p:cNvPr id="117" name="Google Shape;117;p17"/>
          <p:cNvSpPr txBox="1">
            <a:spLocks noGrp="1"/>
          </p:cNvSpPr>
          <p:nvPr>
            <p:ph type="subTitle" idx="4294967295"/>
          </p:nvPr>
        </p:nvSpPr>
        <p:spPr>
          <a:xfrm>
            <a:off x="685800" y="3663300"/>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800" dirty="0"/>
              <a:t>CUTTING TO THE CHASE,WHAT’S THE STIR ABOUT</a:t>
            </a:r>
          </a:p>
        </p:txBody>
      </p:sp>
      <p:grpSp>
        <p:nvGrpSpPr>
          <p:cNvPr id="118" name="Google Shape;118;p17"/>
          <p:cNvGrpSpPr/>
          <p:nvPr/>
        </p:nvGrpSpPr>
        <p:grpSpPr>
          <a:xfrm>
            <a:off x="1541721" y="573423"/>
            <a:ext cx="5507665" cy="2111795"/>
            <a:chOff x="3075562" y="756050"/>
            <a:chExt cx="2931161" cy="2815726"/>
          </a:xfrm>
        </p:grpSpPr>
        <p:sp>
          <p:nvSpPr>
            <p:cNvPr id="119" name="Google Shape;119;p17"/>
            <p:cNvSpPr/>
            <p:nvPr/>
          </p:nvSpPr>
          <p:spPr>
            <a:xfrm>
              <a:off x="3950843" y="1762696"/>
              <a:ext cx="1326900" cy="13269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3472643" y="1284496"/>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5883273" y="12806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22" name="Google Shape;122;p17"/>
            <p:cNvSpPr/>
            <p:nvPr/>
          </p:nvSpPr>
          <p:spPr>
            <a:xfrm rot="-5400000">
              <a:off x="4546838" y="-5587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23" name="Google Shape;123;p17"/>
            <p:cNvSpPr/>
            <p:nvPr/>
          </p:nvSpPr>
          <p:spPr>
            <a:xfrm rot="-5400000">
              <a:off x="3075562" y="7560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7"/>
            <p:cNvCxnSpPr/>
            <p:nvPr/>
          </p:nvCxnSpPr>
          <p:spPr>
            <a:xfrm>
              <a:off x="3480293" y="1292146"/>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125" name="Google Shape;125;p17"/>
            <p:cNvCxnSpPr>
              <a:endCxn id="119" idx="7"/>
            </p:cNvCxnSpPr>
            <p:nvPr/>
          </p:nvCxnSpPr>
          <p:spPr>
            <a:xfrm flipH="1">
              <a:off x="5083423" y="1280516"/>
              <a:ext cx="676500" cy="676500"/>
            </a:xfrm>
            <a:prstGeom prst="straightConnector1">
              <a:avLst/>
            </a:prstGeom>
            <a:noFill/>
            <a:ln w="9525" cap="flat" cmpd="sng">
              <a:solidFill>
                <a:srgbClr val="FFFFFF"/>
              </a:solidFill>
              <a:prstDash val="dash"/>
              <a:round/>
              <a:headEnd type="none" w="med" len="med"/>
              <a:tailEnd type="none" w="med" len="med"/>
            </a:ln>
          </p:spPr>
        </p:cxnSp>
        <p:cxnSp>
          <p:nvCxnSpPr>
            <p:cNvPr id="126" name="Google Shape;126;p17"/>
            <p:cNvCxnSpPr/>
            <p:nvPr/>
          </p:nvCxnSpPr>
          <p:spPr>
            <a:xfrm>
              <a:off x="3345288" y="1288325"/>
              <a:ext cx="0" cy="2283300"/>
            </a:xfrm>
            <a:prstGeom prst="straightConnector1">
              <a:avLst/>
            </a:prstGeom>
            <a:noFill/>
            <a:ln w="9525" cap="flat" cmpd="sng">
              <a:solidFill>
                <a:srgbClr val="FFFFFF"/>
              </a:solidFill>
              <a:prstDash val="solid"/>
              <a:round/>
              <a:headEnd type="triangle" w="sm" len="sm"/>
              <a:tailEnd type="triangle" w="sm" len="sm"/>
            </a:ln>
          </p:spPr>
        </p:cxnSp>
        <p:cxnSp>
          <p:nvCxnSpPr>
            <p:cNvPr id="127" name="Google Shape;127;p17"/>
            <p:cNvCxnSpPr>
              <a:stCxn id="119" idx="3"/>
            </p:cNvCxnSpPr>
            <p:nvPr/>
          </p:nvCxnSpPr>
          <p:spPr>
            <a:xfrm flipH="1">
              <a:off x="3468663" y="2895276"/>
              <a:ext cx="676500" cy="676500"/>
            </a:xfrm>
            <a:prstGeom prst="straightConnector1">
              <a:avLst/>
            </a:prstGeom>
            <a:noFill/>
            <a:ln w="9525" cap="flat" cmpd="sng">
              <a:solidFill>
                <a:srgbClr val="FFFFFF"/>
              </a:solidFill>
              <a:prstDash val="dash"/>
              <a:round/>
              <a:headEnd type="none" w="med" len="med"/>
              <a:tailEnd type="none" w="med" len="med"/>
            </a:ln>
          </p:spPr>
        </p:cxnSp>
      </p:grpSp>
      <p:sp>
        <p:nvSpPr>
          <p:cNvPr id="129" name="Google Shape;129;p1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2" name="Picture 1">
            <a:extLst>
              <a:ext uri="{FF2B5EF4-FFF2-40B4-BE49-F238E27FC236}">
                <a16:creationId xmlns:a16="http://schemas.microsoft.com/office/drawing/2014/main" id="{08405D5F-F6D8-8CF7-0E87-32A0B70231AD}"/>
              </a:ext>
            </a:extLst>
          </p:cNvPr>
          <p:cNvPicPr>
            <a:picLocks noChangeAspect="1"/>
          </p:cNvPicPr>
          <p:nvPr/>
        </p:nvPicPr>
        <p:blipFill>
          <a:blip r:embed="rId3"/>
          <a:stretch>
            <a:fillRect/>
          </a:stretch>
        </p:blipFill>
        <p:spPr>
          <a:xfrm>
            <a:off x="2280313" y="943827"/>
            <a:ext cx="4048064" cy="1752812"/>
          </a:xfrm>
          <a:prstGeom prst="rect">
            <a:avLst/>
          </a:prstGeom>
        </p:spPr>
      </p:pic>
    </p:spTree>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1182</Words>
  <Application>Microsoft Office PowerPoint</Application>
  <PresentationFormat>On-screen Show (16:9)</PresentationFormat>
  <Paragraphs>81</Paragraphs>
  <Slides>23</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Cousine</vt:lpstr>
      <vt:lpstr>Arial</vt:lpstr>
      <vt:lpstr>Valentine template</vt:lpstr>
      <vt:lpstr>BUILDING A PREDICTION MODEL TO TO PREDICT CONSTRUCTION  DELAY  </vt:lpstr>
      <vt:lpstr>SCOPE OF THE  PROJECT</vt:lpstr>
      <vt:lpstr>Hello world!</vt:lpstr>
      <vt:lpstr>1. INTRODUCTION</vt:lpstr>
      <vt:lpstr>PowerPoint Presentation</vt:lpstr>
      <vt:lpstr>INTRODUCTION</vt:lpstr>
      <vt:lpstr>INTRODUCTION</vt:lpstr>
      <vt:lpstr>INTRODUCTION</vt:lpstr>
      <vt:lpstr>THE CONCEPT</vt:lpstr>
      <vt:lpstr>THE PROCESS</vt:lpstr>
      <vt:lpstr>Multivariable Linear Regression</vt:lpstr>
      <vt:lpstr>Literature Survey</vt:lpstr>
      <vt:lpstr>Literature Survey</vt:lpstr>
      <vt:lpstr>Literature Survey</vt:lpstr>
      <vt:lpstr>Methodology</vt:lpstr>
      <vt:lpstr>Architecture Diagram</vt:lpstr>
      <vt:lpstr>4.MODULES AND METHODS</vt:lpstr>
      <vt:lpstr>4.MODULES AND METHODS</vt:lpstr>
      <vt:lpstr>SOURCE CODE</vt:lpstr>
      <vt:lpstr>RESULTS</vt:lpstr>
      <vt:lpstr>RESULTS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PREDICTION MODEL TO TO PREDICT CONSTRUCTION  DELAY  </dc:title>
  <cp:lastModifiedBy>Monesh</cp:lastModifiedBy>
  <cp:revision>2</cp:revision>
  <dcterms:modified xsi:type="dcterms:W3CDTF">2022-06-17T21:54:17Z</dcterms:modified>
</cp:coreProperties>
</file>