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0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8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1" autoAdjust="0"/>
    <p:restoredTop sz="94660"/>
  </p:normalViewPr>
  <p:slideViewPr>
    <p:cSldViewPr snapToGrid="0">
      <p:cViewPr>
        <p:scale>
          <a:sx n="66" d="100"/>
          <a:sy n="66" d="100"/>
        </p:scale>
        <p:origin x="-4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590C-970C-45C7-B933-7EF9CD2E9B8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706F-CFF1-4E34-8ECB-FC8E2BAD5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5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590C-970C-45C7-B933-7EF9CD2E9B8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706F-CFF1-4E34-8ECB-FC8E2BAD5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99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590C-970C-45C7-B933-7EF9CD2E9B8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706F-CFF1-4E34-8ECB-FC8E2BAD5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1277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0300"/>
            <a:ext cx="7886700" cy="50466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590C-970C-45C7-B933-7EF9CD2E9B8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706F-CFF1-4E34-8ECB-FC8E2BAD5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8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590C-970C-45C7-B933-7EF9CD2E9B8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706F-CFF1-4E34-8ECB-FC8E2BAD5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5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590C-970C-45C7-B933-7EF9CD2E9B8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706F-CFF1-4E34-8ECB-FC8E2BAD5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4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590C-970C-45C7-B933-7EF9CD2E9B8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706F-CFF1-4E34-8ECB-FC8E2BAD5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8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590C-970C-45C7-B933-7EF9CD2E9B8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706F-CFF1-4E34-8ECB-FC8E2BAD5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9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590C-970C-45C7-B933-7EF9CD2E9B8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706F-CFF1-4E34-8ECB-FC8E2BAD5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8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590C-970C-45C7-B933-7EF9CD2E9B8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706F-CFF1-4E34-8ECB-FC8E2BAD5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9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590C-970C-45C7-B933-7EF9CD2E9B8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706F-CFF1-4E34-8ECB-FC8E2BAD5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5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4590C-970C-45C7-B933-7EF9CD2E9B8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4706F-CFF1-4E34-8ECB-FC8E2BAD5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6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6.png"/><Relationship Id="rId5" Type="http://schemas.openxmlformats.org/officeDocument/2006/relationships/tags" Target="../tags/tag5.xml"/><Relationship Id="rId10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0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145BB-4DBA-472A-92C2-6858F8701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7243"/>
            <a:ext cx="9144000" cy="1028170"/>
          </a:xfrm>
        </p:spPr>
        <p:txBody>
          <a:bodyPr/>
          <a:lstStyle/>
          <a:p>
            <a:r>
              <a:rPr lang="en-US" dirty="0"/>
              <a:t>Introduction to SVM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C26B7-0795-47D4-A63D-7CA96C47B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35413"/>
            <a:ext cx="9144000" cy="665162"/>
          </a:xfrm>
        </p:spPr>
        <p:txBody>
          <a:bodyPr/>
          <a:lstStyle/>
          <a:p>
            <a:r>
              <a:rPr lang="en-US" dirty="0" err="1"/>
              <a:t>Kohki</a:t>
            </a:r>
            <a:r>
              <a:rPr lang="en-US" dirty="0"/>
              <a:t> Mametani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460E91-3522-4C43-AC4C-1E285AC067B8}"/>
              </a:ext>
            </a:extLst>
          </p:cNvPr>
          <p:cNvSpPr/>
          <p:nvPr/>
        </p:nvSpPr>
        <p:spPr>
          <a:xfrm>
            <a:off x="647702" y="2205375"/>
            <a:ext cx="10515599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srgbClr val="C65D09"/>
                </a:solidFill>
                <a:latin typeface="Courier New" panose="02070309020205020404" pitchFamily="49" charset="0"/>
              </a:rPr>
              <a:t>&gt;&gt;&gt; </a:t>
            </a:r>
            <a:r>
              <a:rPr lang="en-US" sz="2300" b="1" dirty="0">
                <a:solidFill>
                  <a:srgbClr val="007020"/>
                </a:solidFill>
                <a:latin typeface="Courier New" panose="02070309020205020404" pitchFamily="49" charset="0"/>
              </a:rPr>
              <a:t>from</a:t>
            </a:r>
            <a:r>
              <a:rPr lang="en-US" sz="2300" dirty="0">
                <a:solidFill>
                  <a:srgbClr val="222222"/>
                </a:solidFill>
                <a:latin typeface="Courier New" panose="02070309020205020404" pitchFamily="49" charset="0"/>
              </a:rPr>
              <a:t> </a:t>
            </a:r>
            <a:r>
              <a:rPr lang="en-US" sz="2300" b="1" dirty="0" err="1">
                <a:solidFill>
                  <a:srgbClr val="0E84B5"/>
                </a:solidFill>
                <a:latin typeface="Courier New" panose="02070309020205020404" pitchFamily="49" charset="0"/>
              </a:rPr>
              <a:t>sklearn</a:t>
            </a:r>
            <a:r>
              <a:rPr lang="en-US" sz="2300" dirty="0">
                <a:solidFill>
                  <a:srgbClr val="222222"/>
                </a:solidFill>
                <a:latin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rgbClr val="007020"/>
                </a:solidFill>
                <a:latin typeface="Courier New" panose="02070309020205020404" pitchFamily="49" charset="0"/>
              </a:rPr>
              <a:t>import</a:t>
            </a:r>
            <a:r>
              <a:rPr lang="en-US" sz="2300" dirty="0">
                <a:solidFill>
                  <a:srgbClr val="222222"/>
                </a:solidFill>
                <a:latin typeface="Courier New" panose="02070309020205020404" pitchFamily="49" charset="0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Courier New" panose="02070309020205020404" pitchFamily="49" charset="0"/>
              </a:rPr>
              <a:t>svm</a:t>
            </a:r>
            <a:endParaRPr lang="en-US" sz="2300" dirty="0"/>
          </a:p>
          <a:p>
            <a:r>
              <a:rPr lang="en-US" sz="2300" b="1" dirty="0">
                <a:solidFill>
                  <a:srgbClr val="C65D09"/>
                </a:solidFill>
                <a:latin typeface="Courier New" panose="02070309020205020404" pitchFamily="49" charset="0"/>
              </a:rPr>
              <a:t>&gt;&gt;&gt; </a:t>
            </a:r>
            <a:r>
              <a:rPr lang="en-US" sz="2300" dirty="0">
                <a:solidFill>
                  <a:srgbClr val="222222"/>
                </a:solidFill>
                <a:latin typeface="Courier New" panose="02070309020205020404" pitchFamily="49" charset="0"/>
              </a:rPr>
              <a:t>X </a:t>
            </a:r>
            <a:r>
              <a:rPr lang="en-US" sz="2300" dirty="0">
                <a:solidFill>
                  <a:srgbClr val="666666"/>
                </a:solidFill>
                <a:latin typeface="Courier New" panose="02070309020205020404" pitchFamily="49" charset="0"/>
              </a:rPr>
              <a:t>=</a:t>
            </a:r>
            <a:r>
              <a:rPr lang="en-US" sz="2300" dirty="0">
                <a:solidFill>
                  <a:srgbClr val="222222"/>
                </a:solidFill>
                <a:latin typeface="Courier New" panose="02070309020205020404" pitchFamily="49" charset="0"/>
              </a:rPr>
              <a:t> [[</a:t>
            </a:r>
            <a:r>
              <a:rPr lang="en-US" sz="2300" dirty="0">
                <a:solidFill>
                  <a:srgbClr val="208050"/>
                </a:solidFill>
                <a:latin typeface="Courier New" panose="02070309020205020404" pitchFamily="49" charset="0"/>
              </a:rPr>
              <a:t>0</a:t>
            </a:r>
            <a:r>
              <a:rPr lang="en-US" sz="2300" dirty="0">
                <a:solidFill>
                  <a:srgbClr val="222222"/>
                </a:solidFill>
                <a:latin typeface="Courier New" panose="02070309020205020404" pitchFamily="49" charset="0"/>
              </a:rPr>
              <a:t>, </a:t>
            </a:r>
            <a:r>
              <a:rPr lang="en-US" sz="2300" dirty="0">
                <a:solidFill>
                  <a:srgbClr val="208050"/>
                </a:solidFill>
                <a:latin typeface="Courier New" panose="02070309020205020404" pitchFamily="49" charset="0"/>
              </a:rPr>
              <a:t>0</a:t>
            </a:r>
            <a:r>
              <a:rPr lang="en-US" sz="2300" dirty="0">
                <a:solidFill>
                  <a:srgbClr val="222222"/>
                </a:solidFill>
                <a:latin typeface="Courier New" panose="02070309020205020404" pitchFamily="49" charset="0"/>
              </a:rPr>
              <a:t>], [</a:t>
            </a:r>
            <a:r>
              <a:rPr lang="en-US" sz="2300" dirty="0">
                <a:solidFill>
                  <a:srgbClr val="208050"/>
                </a:solidFill>
                <a:latin typeface="Courier New" panose="02070309020205020404" pitchFamily="49" charset="0"/>
              </a:rPr>
              <a:t>1</a:t>
            </a:r>
            <a:r>
              <a:rPr lang="en-US" sz="2300" dirty="0">
                <a:solidFill>
                  <a:srgbClr val="222222"/>
                </a:solidFill>
                <a:latin typeface="Courier New" panose="02070309020205020404" pitchFamily="49" charset="0"/>
              </a:rPr>
              <a:t>, </a:t>
            </a:r>
            <a:r>
              <a:rPr lang="en-US" sz="2300" dirty="0">
                <a:solidFill>
                  <a:srgbClr val="208050"/>
                </a:solidFill>
                <a:latin typeface="Courier New" panose="02070309020205020404" pitchFamily="49" charset="0"/>
              </a:rPr>
              <a:t>1</a:t>
            </a:r>
            <a:r>
              <a:rPr lang="en-US" sz="2300" dirty="0">
                <a:solidFill>
                  <a:srgbClr val="222222"/>
                </a:solidFill>
                <a:latin typeface="Courier New" panose="02070309020205020404" pitchFamily="49" charset="0"/>
              </a:rPr>
              <a:t>]]</a:t>
            </a:r>
            <a:endParaRPr lang="en-US" sz="2300" dirty="0"/>
          </a:p>
          <a:p>
            <a:r>
              <a:rPr lang="en-US" sz="2300" b="1" dirty="0">
                <a:solidFill>
                  <a:srgbClr val="C65D09"/>
                </a:solidFill>
                <a:latin typeface="Courier New" panose="02070309020205020404" pitchFamily="49" charset="0"/>
              </a:rPr>
              <a:t>&gt;&gt;&gt; </a:t>
            </a:r>
            <a:r>
              <a:rPr lang="en-US" sz="2300" dirty="0">
                <a:solidFill>
                  <a:srgbClr val="222222"/>
                </a:solidFill>
                <a:latin typeface="Courier New" panose="02070309020205020404" pitchFamily="49" charset="0"/>
              </a:rPr>
              <a:t>y </a:t>
            </a:r>
            <a:r>
              <a:rPr lang="en-US" sz="2300" dirty="0">
                <a:solidFill>
                  <a:srgbClr val="666666"/>
                </a:solidFill>
                <a:latin typeface="Courier New" panose="02070309020205020404" pitchFamily="49" charset="0"/>
              </a:rPr>
              <a:t>=</a:t>
            </a:r>
            <a:r>
              <a:rPr lang="en-US" sz="2300" dirty="0">
                <a:solidFill>
                  <a:srgbClr val="222222"/>
                </a:solidFill>
                <a:latin typeface="Courier New" panose="02070309020205020404" pitchFamily="49" charset="0"/>
              </a:rPr>
              <a:t> [</a:t>
            </a:r>
            <a:r>
              <a:rPr lang="en-US" sz="2300" dirty="0">
                <a:solidFill>
                  <a:srgbClr val="208050"/>
                </a:solidFill>
                <a:latin typeface="Courier New" panose="02070309020205020404" pitchFamily="49" charset="0"/>
              </a:rPr>
              <a:t>0</a:t>
            </a:r>
            <a:r>
              <a:rPr lang="en-US" sz="2300" dirty="0">
                <a:solidFill>
                  <a:srgbClr val="222222"/>
                </a:solidFill>
                <a:latin typeface="Courier New" panose="02070309020205020404" pitchFamily="49" charset="0"/>
              </a:rPr>
              <a:t>, </a:t>
            </a:r>
            <a:r>
              <a:rPr lang="en-US" sz="2300" dirty="0">
                <a:solidFill>
                  <a:srgbClr val="208050"/>
                </a:solidFill>
                <a:latin typeface="Courier New" panose="02070309020205020404" pitchFamily="49" charset="0"/>
              </a:rPr>
              <a:t>1</a:t>
            </a:r>
            <a:r>
              <a:rPr lang="en-US" sz="2300" dirty="0">
                <a:solidFill>
                  <a:srgbClr val="222222"/>
                </a:solidFill>
                <a:latin typeface="Courier New" panose="02070309020205020404" pitchFamily="49" charset="0"/>
              </a:rPr>
              <a:t>]</a:t>
            </a:r>
            <a:endParaRPr lang="en-US" sz="2300" dirty="0"/>
          </a:p>
          <a:p>
            <a:r>
              <a:rPr lang="en-US" sz="2300" b="1" dirty="0">
                <a:solidFill>
                  <a:srgbClr val="C65D09"/>
                </a:solidFill>
                <a:latin typeface="Courier New" panose="02070309020205020404" pitchFamily="49" charset="0"/>
              </a:rPr>
              <a:t>&gt;&gt;&gt; </a:t>
            </a:r>
            <a:r>
              <a:rPr lang="en-US" sz="2300" dirty="0" err="1">
                <a:solidFill>
                  <a:srgbClr val="222222"/>
                </a:solidFill>
                <a:latin typeface="Courier New" panose="02070309020205020404" pitchFamily="49" charset="0"/>
              </a:rPr>
              <a:t>clf</a:t>
            </a:r>
            <a:r>
              <a:rPr lang="en-US" sz="2300" dirty="0">
                <a:solidFill>
                  <a:srgbClr val="222222"/>
                </a:solidFill>
                <a:latin typeface="Courier New" panose="02070309020205020404" pitchFamily="49" charset="0"/>
              </a:rPr>
              <a:t> </a:t>
            </a:r>
            <a:r>
              <a:rPr lang="en-US" sz="2300" dirty="0">
                <a:solidFill>
                  <a:srgbClr val="666666"/>
                </a:solidFill>
                <a:latin typeface="Courier New" panose="02070309020205020404" pitchFamily="49" charset="0"/>
              </a:rPr>
              <a:t>=</a:t>
            </a:r>
            <a:r>
              <a:rPr lang="en-US" sz="2300" dirty="0">
                <a:solidFill>
                  <a:srgbClr val="222222"/>
                </a:solidFill>
                <a:latin typeface="Courier New" panose="02070309020205020404" pitchFamily="49" charset="0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Courier New" panose="02070309020205020404" pitchFamily="49" charset="0"/>
              </a:rPr>
              <a:t>svm</a:t>
            </a:r>
            <a:r>
              <a:rPr lang="en-US" sz="2300" dirty="0" err="1">
                <a:solidFill>
                  <a:srgbClr val="666666"/>
                </a:solidFill>
                <a:latin typeface="Courier New" panose="02070309020205020404" pitchFamily="49" charset="0"/>
              </a:rPr>
              <a:t>.</a:t>
            </a:r>
            <a:r>
              <a:rPr lang="en-US" sz="2300" dirty="0" err="1">
                <a:solidFill>
                  <a:srgbClr val="222222"/>
                </a:solidFill>
                <a:latin typeface="Courier New" panose="02070309020205020404" pitchFamily="49" charset="0"/>
              </a:rPr>
              <a:t>SVC</a:t>
            </a:r>
            <a:r>
              <a:rPr lang="en-US" sz="2300" dirty="0">
                <a:solidFill>
                  <a:srgbClr val="222222"/>
                </a:solidFill>
                <a:latin typeface="Courier New" panose="02070309020205020404" pitchFamily="49" charset="0"/>
              </a:rPr>
              <a:t>(gamma</a:t>
            </a:r>
            <a:r>
              <a:rPr lang="en-US" sz="2300" dirty="0">
                <a:solidFill>
                  <a:srgbClr val="666666"/>
                </a:solidFill>
                <a:latin typeface="Courier New" panose="02070309020205020404" pitchFamily="49" charset="0"/>
              </a:rPr>
              <a:t>=</a:t>
            </a:r>
            <a:r>
              <a:rPr lang="en-US" sz="2300" dirty="0">
                <a:solidFill>
                  <a:srgbClr val="4070A0"/>
                </a:solidFill>
                <a:latin typeface="Courier New" panose="02070309020205020404" pitchFamily="49" charset="0"/>
              </a:rPr>
              <a:t>'scale'</a:t>
            </a:r>
            <a:r>
              <a:rPr lang="en-US" sz="2300" dirty="0">
                <a:solidFill>
                  <a:srgbClr val="222222"/>
                </a:solidFill>
                <a:latin typeface="Courier New" panose="02070309020205020404" pitchFamily="49" charset="0"/>
              </a:rPr>
              <a:t>)</a:t>
            </a:r>
            <a:endParaRPr lang="en-US" sz="2300" dirty="0"/>
          </a:p>
          <a:p>
            <a:r>
              <a:rPr lang="en-US" sz="2300" b="1" dirty="0">
                <a:solidFill>
                  <a:srgbClr val="C65D09"/>
                </a:solidFill>
                <a:latin typeface="Courier New" panose="02070309020205020404" pitchFamily="49" charset="0"/>
              </a:rPr>
              <a:t>&gt;&gt;&gt; </a:t>
            </a:r>
            <a:r>
              <a:rPr lang="en-US" sz="2300" dirty="0" err="1">
                <a:solidFill>
                  <a:srgbClr val="222222"/>
                </a:solidFill>
                <a:latin typeface="Courier New" panose="02070309020205020404" pitchFamily="49" charset="0"/>
              </a:rPr>
              <a:t>clf</a:t>
            </a:r>
            <a:r>
              <a:rPr lang="en-US" sz="2300" dirty="0" err="1">
                <a:solidFill>
                  <a:srgbClr val="666666"/>
                </a:solidFill>
                <a:latin typeface="Courier New" panose="02070309020205020404" pitchFamily="49" charset="0"/>
              </a:rPr>
              <a:t>.</a:t>
            </a:r>
            <a:r>
              <a:rPr lang="en-US" sz="2300" dirty="0" err="1">
                <a:solidFill>
                  <a:srgbClr val="222222"/>
                </a:solidFill>
                <a:latin typeface="Courier New" panose="02070309020205020404" pitchFamily="49" charset="0"/>
              </a:rPr>
              <a:t>fit</a:t>
            </a:r>
            <a:r>
              <a:rPr lang="en-US" sz="2300" dirty="0">
                <a:solidFill>
                  <a:srgbClr val="222222"/>
                </a:solidFill>
                <a:latin typeface="Courier New" panose="02070309020205020404" pitchFamily="49" charset="0"/>
              </a:rPr>
              <a:t>(X, y)  </a:t>
            </a:r>
            <a:endParaRPr lang="en-US" sz="2300" dirty="0"/>
          </a:p>
          <a:p>
            <a:r>
              <a:rPr lang="en-US" sz="2300" dirty="0">
                <a:solidFill>
                  <a:srgbClr val="333333"/>
                </a:solidFill>
                <a:latin typeface="Courier New" panose="02070309020205020404" pitchFamily="49" charset="0"/>
              </a:rPr>
              <a:t>SVC(C=1.0, </a:t>
            </a:r>
            <a:r>
              <a:rPr lang="en-US" sz="2300" dirty="0" err="1">
                <a:solidFill>
                  <a:srgbClr val="333333"/>
                </a:solidFill>
                <a:latin typeface="Courier New" panose="02070309020205020404" pitchFamily="49" charset="0"/>
              </a:rPr>
              <a:t>cache_size</a:t>
            </a:r>
            <a:r>
              <a:rPr lang="en-US" sz="2300" dirty="0">
                <a:solidFill>
                  <a:srgbClr val="333333"/>
                </a:solidFill>
                <a:latin typeface="Courier New" panose="02070309020205020404" pitchFamily="49" charset="0"/>
              </a:rPr>
              <a:t>=200, </a:t>
            </a:r>
            <a:r>
              <a:rPr lang="en-US" sz="2300" dirty="0" err="1">
                <a:solidFill>
                  <a:srgbClr val="333333"/>
                </a:solidFill>
                <a:latin typeface="Courier New" panose="02070309020205020404" pitchFamily="49" charset="0"/>
              </a:rPr>
              <a:t>class_weight</a:t>
            </a:r>
            <a:r>
              <a:rPr lang="en-US" sz="2300" dirty="0">
                <a:solidFill>
                  <a:srgbClr val="333333"/>
                </a:solidFill>
                <a:latin typeface="Courier New" panose="02070309020205020404" pitchFamily="49" charset="0"/>
              </a:rPr>
              <a:t>=None, </a:t>
            </a:r>
            <a:endParaRPr lang="en-US" sz="2300" dirty="0"/>
          </a:p>
          <a:p>
            <a:r>
              <a:rPr lang="en-US" sz="2300" dirty="0">
                <a:solidFill>
                  <a:srgbClr val="333333"/>
                </a:solidFill>
                <a:latin typeface="Courier New" panose="02070309020205020404" pitchFamily="49" charset="0"/>
              </a:rPr>
              <a:t>    coef0=0.0, </a:t>
            </a:r>
            <a:r>
              <a:rPr lang="en-US" sz="2300" dirty="0" err="1">
                <a:solidFill>
                  <a:srgbClr val="333333"/>
                </a:solidFill>
                <a:latin typeface="Courier New" panose="02070309020205020404" pitchFamily="49" charset="0"/>
              </a:rPr>
              <a:t>decision_function_shape</a:t>
            </a:r>
            <a:r>
              <a:rPr lang="en-US" sz="2300" dirty="0">
                <a:solidFill>
                  <a:srgbClr val="333333"/>
                </a:solidFill>
                <a:latin typeface="Courier New" panose="02070309020205020404" pitchFamily="49" charset="0"/>
              </a:rPr>
              <a:t>='</a:t>
            </a:r>
            <a:r>
              <a:rPr lang="en-US" sz="2300" dirty="0" err="1">
                <a:solidFill>
                  <a:srgbClr val="333333"/>
                </a:solidFill>
                <a:latin typeface="Courier New" panose="02070309020205020404" pitchFamily="49" charset="0"/>
              </a:rPr>
              <a:t>ovr</a:t>
            </a:r>
            <a:r>
              <a:rPr lang="en-US" sz="2300" dirty="0">
                <a:solidFill>
                  <a:srgbClr val="333333"/>
                </a:solidFill>
                <a:latin typeface="Courier New" panose="02070309020205020404" pitchFamily="49" charset="0"/>
              </a:rPr>
              <a:t>',</a:t>
            </a:r>
            <a:endParaRPr lang="en-US" sz="2300" dirty="0"/>
          </a:p>
          <a:p>
            <a:r>
              <a:rPr lang="en-US" sz="2300" dirty="0">
                <a:solidFill>
                  <a:srgbClr val="333333"/>
                </a:solidFill>
                <a:latin typeface="Courier New" panose="02070309020205020404" pitchFamily="49" charset="0"/>
              </a:rPr>
              <a:t>    degree=3, gamma='scale', </a:t>
            </a:r>
            <a:endParaRPr lang="en-US" sz="2300" dirty="0"/>
          </a:p>
          <a:p>
            <a:r>
              <a:rPr lang="en-US" sz="2300" dirty="0">
                <a:solidFill>
                  <a:srgbClr val="333333"/>
                </a:solidFill>
                <a:latin typeface="Courier New" panose="02070309020205020404" pitchFamily="49" charset="0"/>
              </a:rPr>
              <a:t>    kernel='</a:t>
            </a:r>
            <a:r>
              <a:rPr lang="en-US" sz="2300" dirty="0" err="1">
                <a:solidFill>
                  <a:srgbClr val="333333"/>
                </a:solidFill>
                <a:latin typeface="Courier New" panose="02070309020205020404" pitchFamily="49" charset="0"/>
              </a:rPr>
              <a:t>rbf</a:t>
            </a:r>
            <a:r>
              <a:rPr lang="en-US" sz="2300" dirty="0">
                <a:solidFill>
                  <a:srgbClr val="333333"/>
                </a:solidFill>
                <a:latin typeface="Courier New" panose="02070309020205020404" pitchFamily="49" charset="0"/>
              </a:rPr>
              <a:t>', </a:t>
            </a:r>
            <a:r>
              <a:rPr lang="en-US" sz="2300" dirty="0" err="1">
                <a:solidFill>
                  <a:srgbClr val="333333"/>
                </a:solidFill>
                <a:latin typeface="Courier New" panose="02070309020205020404" pitchFamily="49" charset="0"/>
              </a:rPr>
              <a:t>max_iter</a:t>
            </a:r>
            <a:r>
              <a:rPr lang="en-US" sz="2300" dirty="0">
                <a:solidFill>
                  <a:srgbClr val="333333"/>
                </a:solidFill>
                <a:latin typeface="Courier New" panose="02070309020205020404" pitchFamily="49" charset="0"/>
              </a:rPr>
              <a:t>=-1, </a:t>
            </a:r>
            <a:endParaRPr lang="en-US" sz="2300" dirty="0"/>
          </a:p>
          <a:p>
            <a:r>
              <a:rPr lang="en-US" sz="2300" dirty="0">
                <a:solidFill>
                  <a:srgbClr val="333333"/>
                </a:solidFill>
                <a:latin typeface="Courier New" panose="02070309020205020404" pitchFamily="49" charset="0"/>
              </a:rPr>
              <a:t>    probability=False, </a:t>
            </a:r>
            <a:r>
              <a:rPr lang="en-US" sz="2300" dirty="0" err="1">
                <a:solidFill>
                  <a:srgbClr val="333333"/>
                </a:solidFill>
                <a:latin typeface="Courier New" panose="02070309020205020404" pitchFamily="49" charset="0"/>
              </a:rPr>
              <a:t>random_state</a:t>
            </a:r>
            <a:r>
              <a:rPr lang="en-US" sz="2300" dirty="0">
                <a:solidFill>
                  <a:srgbClr val="333333"/>
                </a:solidFill>
                <a:latin typeface="Courier New" panose="02070309020205020404" pitchFamily="49" charset="0"/>
              </a:rPr>
              <a:t>=None,</a:t>
            </a:r>
            <a:endParaRPr lang="en-US" sz="2300" dirty="0"/>
          </a:p>
          <a:p>
            <a:r>
              <a:rPr lang="en-US" sz="2300" dirty="0">
                <a:solidFill>
                  <a:srgbClr val="333333"/>
                </a:solidFill>
                <a:latin typeface="Courier New" panose="02070309020205020404" pitchFamily="49" charset="0"/>
              </a:rPr>
              <a:t>    shrinking=True, </a:t>
            </a:r>
            <a:r>
              <a:rPr lang="en-US" sz="2300" dirty="0" err="1">
                <a:solidFill>
                  <a:srgbClr val="333333"/>
                </a:solidFill>
                <a:latin typeface="Courier New" panose="02070309020205020404" pitchFamily="49" charset="0"/>
              </a:rPr>
              <a:t>tol</a:t>
            </a:r>
            <a:r>
              <a:rPr lang="en-US" sz="2300" dirty="0">
                <a:solidFill>
                  <a:srgbClr val="333333"/>
                </a:solidFill>
                <a:latin typeface="Courier New" panose="02070309020205020404" pitchFamily="49" charset="0"/>
              </a:rPr>
              <a:t>=0.001, verbose=False)</a:t>
            </a:r>
            <a:endParaRPr lang="en-US" sz="2300" dirty="0"/>
          </a:p>
          <a:p>
            <a:endParaRPr lang="en-US" sz="23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0D95D7-6165-4CF0-8E15-04525E7642CA}"/>
              </a:ext>
            </a:extLst>
          </p:cNvPr>
          <p:cNvCxnSpPr>
            <a:cxnSpLocks/>
          </p:cNvCxnSpPr>
          <p:nvPr/>
        </p:nvCxnSpPr>
        <p:spPr>
          <a:xfrm>
            <a:off x="0" y="1870750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835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23EB9-7737-44A9-AF4C-E14837F1E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Calculation of margin</a:t>
            </a:r>
          </a:p>
        </p:txBody>
      </p:sp>
      <p:pic>
        <p:nvPicPr>
          <p:cNvPr id="1026" name="Picture 2" descr="https://lh6.googleusercontent.com/d5Uk5PcTGeVqiZ_nr3iH-BLWGHVlbXszvpv1yxtQLnhfXdjjHj8qNQ1MfZc8KHraMGytB_9EOaMW3CbNlnKgH0o6DG4mIa_drrkDsKshNGkD90l-Mwx-rUPZBWjCmc3lYRr3x1TGsp0">
            <a:extLst>
              <a:ext uri="{FF2B5EF4-FFF2-40B4-BE49-F238E27FC236}">
                <a16:creationId xmlns:a16="http://schemas.microsoft.com/office/drawing/2014/main" id="{771988E5-A9E6-415F-88D2-FA3AD4B1BC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15" y="2815918"/>
            <a:ext cx="4786055" cy="381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70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21C7-0028-430A-8FE4-1E0F2D12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596408"/>
          </a:xfrm>
        </p:spPr>
        <p:txBody>
          <a:bodyPr>
            <a:normAutofit/>
          </a:bodyPr>
          <a:lstStyle/>
          <a:p>
            <a:r>
              <a:rPr lang="en-US" dirty="0"/>
              <a:t>Here, we need to solve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1B9D7-E5C5-4630-847A-8945D5E3FF1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026" y="1566067"/>
            <a:ext cx="4232787" cy="162088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92080C7-963D-4F4B-AD7A-8DCB2A9AC309}"/>
              </a:ext>
            </a:extLst>
          </p:cNvPr>
          <p:cNvSpPr txBox="1">
            <a:spLocks/>
          </p:cNvSpPr>
          <p:nvPr/>
        </p:nvSpPr>
        <p:spPr>
          <a:xfrm>
            <a:off x="628650" y="3162475"/>
            <a:ext cx="7886700" cy="159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With the constraints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39DB44-EA0C-4434-9D0D-AFC0BE6AA08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026" y="4758883"/>
            <a:ext cx="4445680" cy="66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013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355C-9C8C-43C4-A9D8-125DB489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Lagrange multiplier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189238-EF8B-4C99-AE58-349DD46AC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130300"/>
                <a:ext cx="8167007" cy="5046663"/>
              </a:xfrm>
            </p:spPr>
            <p:txBody>
              <a:bodyPr/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Maximize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subject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b="0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gives an extreme value, it is a solution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𝛿𝜆</m:t>
                        </m:r>
                      </m:den>
                    </m:f>
                  </m:oMath>
                </a14:m>
                <a:r>
                  <a:rPr lang="en-US" dirty="0"/>
                  <a:t> = 0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0.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Easily extensible for multiple constraints</a:t>
                </a:r>
              </a:p>
              <a:p>
                <a:pPr lvl="1"/>
                <a:r>
                  <a:rPr lang="en-US" b="0" dirty="0"/>
                  <a:t>With a new constraint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, then		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  <a:p>
                <a:r>
                  <a:rPr lang="en-US" b="0" dirty="0"/>
                  <a:t>With inequality constraints, consider KKT conditions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189238-EF8B-4C99-AE58-349DD46AC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130300"/>
                <a:ext cx="8167007" cy="5046663"/>
              </a:xfrm>
              <a:blipFill>
                <a:blip r:embed="rId2"/>
                <a:stretch>
                  <a:fillRect l="-1343" t="-2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07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2D65-881A-4364-8D29-86AF54A41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Lagrange multiplier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04617D-0976-4386-946F-740DB2B5848A}"/>
              </a:ext>
            </a:extLst>
          </p:cNvPr>
          <p:cNvGrpSpPr/>
          <p:nvPr/>
        </p:nvGrpSpPr>
        <p:grpSpPr>
          <a:xfrm>
            <a:off x="628650" y="1277258"/>
            <a:ext cx="8292645" cy="998248"/>
            <a:chOff x="943430" y="1596572"/>
            <a:chExt cx="8292645" cy="99824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73F8937-EB45-4A1D-B66B-06BB22C146BE}"/>
                    </a:ext>
                  </a:extLst>
                </p:cNvPr>
                <p:cNvSpPr txBox="1"/>
                <p:nvPr/>
              </p:nvSpPr>
              <p:spPr>
                <a:xfrm>
                  <a:off x="943430" y="1596572"/>
                  <a:ext cx="8200570" cy="6083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d>
                      <m:r>
                        <a:rPr lang="en-US" sz="28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8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800" b="0" i="1" baseline="3000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nary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 −1</m:t>
                      </m:r>
                    </m:oMath>
                  </a14:m>
                  <a:r>
                    <a:rPr lang="en-US" sz="2800" dirty="0"/>
                    <a:t> }</a:t>
                  </a: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73F8937-EB45-4A1D-B66B-06BB22C146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430" y="1596572"/>
                  <a:ext cx="8200570" cy="608372"/>
                </a:xfrm>
                <a:prstGeom prst="rect">
                  <a:avLst/>
                </a:prstGeom>
                <a:blipFill>
                  <a:blip r:embed="rId2"/>
                  <a:stretch>
                    <a:fillRect t="-2020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2769D0-7025-48B7-A43D-63674FE0B5DC}"/>
                </a:ext>
              </a:extLst>
            </p:cNvPr>
            <p:cNvSpPr txBox="1"/>
            <p:nvPr/>
          </p:nvSpPr>
          <p:spPr>
            <a:xfrm>
              <a:off x="5984875" y="2222571"/>
              <a:ext cx="325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Constraints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8898C7-6DD4-40CB-A6F6-6B77FEB1069F}"/>
                </a:ext>
              </a:extLst>
            </p:cNvPr>
            <p:cNvSpPr txBox="1"/>
            <p:nvPr/>
          </p:nvSpPr>
          <p:spPr>
            <a:xfrm>
              <a:off x="2946400" y="2225488"/>
              <a:ext cx="325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objective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BD5F46-9C89-440C-AF20-396751EAE784}"/>
                  </a:ext>
                </a:extLst>
              </p:cNvPr>
              <p:cNvSpPr txBox="1"/>
              <p:nvPr/>
            </p:nvSpPr>
            <p:spPr>
              <a:xfrm>
                <a:off x="527050" y="2290216"/>
                <a:ext cx="767805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Setting the derivatives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/>
                  <a:t> with respect to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equal to zero, we obtain</a:t>
                </a:r>
                <a:endParaRPr lang="en-US" sz="28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BD5F46-9C89-440C-AF20-396751EAE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50" y="2290216"/>
                <a:ext cx="7678057" cy="954107"/>
              </a:xfrm>
              <a:prstGeom prst="rect">
                <a:avLst/>
              </a:prstGeom>
              <a:blipFill>
                <a:blip r:embed="rId3"/>
                <a:stretch>
                  <a:fillRect l="-1587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79756C-9B65-4846-9D1D-DCA871EE5134}"/>
                  </a:ext>
                </a:extLst>
              </p:cNvPr>
              <p:cNvSpPr txBox="1"/>
              <p:nvPr/>
            </p:nvSpPr>
            <p:spPr>
              <a:xfrm>
                <a:off x="1963964" y="3513667"/>
                <a:ext cx="8200570" cy="4383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28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8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r>
                  <a:rPr lang="ja-JP" altLang="en-US" sz="2800" dirty="0"/>
                  <a:t>→ </a:t>
                </a:r>
                <a:r>
                  <a:rPr lang="en-US" altLang="ja-JP" sz="2800" dirty="0"/>
                  <a:t>Delete </a:t>
                </a:r>
                <a14:m>
                  <m:oMath xmlns:m="http://schemas.openxmlformats.org/officeDocument/2006/math">
                    <m:r>
                      <a:rPr lang="en-US" altLang="ja-JP" sz="28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800" dirty="0"/>
                  <a:t> 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79756C-9B65-4846-9D1D-DCA871EE5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964" y="3513667"/>
                <a:ext cx="8200570" cy="438325"/>
              </a:xfrm>
              <a:prstGeom prst="rect">
                <a:avLst/>
              </a:prstGeom>
              <a:blipFill>
                <a:blip r:embed="rId4"/>
                <a:stretch>
                  <a:fillRect t="-2222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D32868-D114-44FE-A6F8-5461E621DB38}"/>
                  </a:ext>
                </a:extLst>
              </p:cNvPr>
              <p:cNvSpPr txBox="1"/>
              <p:nvPr/>
            </p:nvSpPr>
            <p:spPr>
              <a:xfrm>
                <a:off x="2573564" y="4337476"/>
                <a:ext cx="8200570" cy="4383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28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8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</a:t>
                </a:r>
                <a:r>
                  <a:rPr lang="ja-JP" altLang="en-US" sz="2800" dirty="0"/>
                  <a:t>→ </a:t>
                </a:r>
                <a:r>
                  <a:rPr lang="en-US" altLang="ja-JP" sz="2800" dirty="0"/>
                  <a:t>Delete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D32868-D114-44FE-A6F8-5461E621D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564" y="4337476"/>
                <a:ext cx="8200570" cy="438325"/>
              </a:xfrm>
              <a:prstGeom prst="rect">
                <a:avLst/>
              </a:prstGeom>
              <a:blipFill>
                <a:blip r:embed="rId5"/>
                <a:stretch>
                  <a:fillRect t="-22535" b="-50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125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2D65-881A-4364-8D29-86AF54A41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Lagrange multiplier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3F8937-EB45-4A1D-B66B-06BB22C146BE}"/>
                  </a:ext>
                </a:extLst>
              </p:cNvPr>
              <p:cNvSpPr txBox="1"/>
              <p:nvPr/>
            </p:nvSpPr>
            <p:spPr>
              <a:xfrm>
                <a:off x="812800" y="1538515"/>
                <a:ext cx="8016420" cy="10384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baseline="30000" smtClean="0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3F8937-EB45-4A1D-B66B-06BB22C14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1538515"/>
                <a:ext cx="8016420" cy="1038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58E991-AA4B-4BA5-8E0E-6BDAEE27C4FB}"/>
                  </a:ext>
                </a:extLst>
              </p:cNvPr>
              <p:cNvSpPr txBox="1"/>
              <p:nvPr/>
            </p:nvSpPr>
            <p:spPr>
              <a:xfrm>
                <a:off x="1064078" y="2816056"/>
                <a:ext cx="77651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With respect to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400" dirty="0"/>
                  <a:t>, subject to the constraints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58E991-AA4B-4BA5-8E0E-6BDAEE27C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8" y="2816056"/>
                <a:ext cx="7765142" cy="461665"/>
              </a:xfrm>
              <a:prstGeom prst="rect">
                <a:avLst/>
              </a:prstGeom>
              <a:blipFill>
                <a:blip r:embed="rId3"/>
                <a:stretch>
                  <a:fillRect l="-125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B9FFED-DE95-463F-BE1C-59CBF74481EE}"/>
                  </a:ext>
                </a:extLst>
              </p:cNvPr>
              <p:cNvSpPr txBox="1"/>
              <p:nvPr/>
            </p:nvSpPr>
            <p:spPr>
              <a:xfrm>
                <a:off x="628650" y="3398306"/>
                <a:ext cx="8016420" cy="14089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nary>
                        </m:e>
                      </m:eqAr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B9FFED-DE95-463F-BE1C-59CBF7448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398306"/>
                <a:ext cx="8016420" cy="1408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95CA9F7-6DD9-45AA-9796-CC2F1A3083F6}"/>
              </a:ext>
            </a:extLst>
          </p:cNvPr>
          <p:cNvSpPr txBox="1"/>
          <p:nvPr/>
        </p:nvSpPr>
        <p:spPr>
          <a:xfrm>
            <a:off x="1064078" y="1199311"/>
            <a:ext cx="7765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Maximize: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5B820D-DD92-42A4-8C25-AFE6C9A07FA6}"/>
                  </a:ext>
                </a:extLst>
              </p:cNvPr>
              <p:cNvSpPr txBox="1"/>
              <p:nvPr/>
            </p:nvSpPr>
            <p:spPr>
              <a:xfrm>
                <a:off x="628650" y="5454384"/>
                <a:ext cx="8016420" cy="10384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baseline="3000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nary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5B820D-DD92-42A4-8C25-AFE6C9A07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454384"/>
                <a:ext cx="8016420" cy="10384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79567F-C7FB-4173-8E5A-9AF9E7941AE9}"/>
                  </a:ext>
                </a:extLst>
              </p:cNvPr>
              <p:cNvSpPr txBox="1"/>
              <p:nvPr/>
            </p:nvSpPr>
            <p:spPr>
              <a:xfrm>
                <a:off x="1064078" y="4857251"/>
                <a:ext cx="77651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After finding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400" dirty="0"/>
                  <a:t>, we can classify new data,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79567F-C7FB-4173-8E5A-9AF9E7941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8" y="4857251"/>
                <a:ext cx="7765142" cy="461665"/>
              </a:xfrm>
              <a:prstGeom prst="rect">
                <a:avLst/>
              </a:prstGeom>
              <a:blipFill>
                <a:blip r:embed="rId6"/>
                <a:stretch>
                  <a:fillRect l="-125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D8B555B-C5DE-45D3-907C-929002171DD4}"/>
              </a:ext>
            </a:extLst>
          </p:cNvPr>
          <p:cNvSpPr txBox="1"/>
          <p:nvPr/>
        </p:nvSpPr>
        <p:spPr>
          <a:xfrm>
            <a:off x="5643336" y="4468176"/>
            <a:ext cx="776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SMO algorithm is not covered</a:t>
            </a:r>
          </a:p>
        </p:txBody>
      </p:sp>
    </p:spTree>
    <p:extLst>
      <p:ext uri="{BB962C8B-B14F-4D97-AF65-F5344CB8AC3E}">
        <p14:creationId xmlns:p14="http://schemas.microsoft.com/office/powerpoint/2010/main" val="116324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2D65-881A-4364-8D29-86AF54A41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KKT condition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58E991-AA4B-4BA5-8E0E-6BDAEE27C4FB}"/>
              </a:ext>
            </a:extLst>
          </p:cNvPr>
          <p:cNvSpPr txBox="1"/>
          <p:nvPr/>
        </p:nvSpPr>
        <p:spPr>
          <a:xfrm>
            <a:off x="1122135" y="1006686"/>
            <a:ext cx="7765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Lagrange function with inequality constraints has to satisfy the following condition, known as KKT conditions.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B9FFED-DE95-463F-BE1C-59CBF74481EE}"/>
                  </a:ext>
                </a:extLst>
              </p:cNvPr>
              <p:cNvSpPr txBox="1"/>
              <p:nvPr/>
            </p:nvSpPr>
            <p:spPr>
              <a:xfrm>
                <a:off x="628650" y="1986214"/>
                <a:ext cx="8016420" cy="11089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−1≥0</m:t>
                          </m:r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eqAr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B9FFED-DE95-463F-BE1C-59CBF7448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986214"/>
                <a:ext cx="8016420" cy="11089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069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3AD9-7C60-4FE8-AE93-423C3289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Soft-margin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BE134-4727-428B-B5DD-C7A9C05DC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misclassification</a:t>
            </a:r>
          </a:p>
          <a:p>
            <a:r>
              <a:rPr lang="en-US" dirty="0"/>
              <a:t>Input data is NOT linearly separable</a:t>
            </a:r>
          </a:p>
          <a:p>
            <a:pPr lvl="1"/>
            <a:r>
              <a:rPr lang="en-US" dirty="0"/>
              <a:t>The previous model could not handle this</a:t>
            </a:r>
          </a:p>
          <a:p>
            <a:r>
              <a:rPr lang="en-US" dirty="0"/>
              <a:t>Exact separation results in poor generalization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EA8E77-9048-4512-9C1F-A2D3329D3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494" y="4295321"/>
            <a:ext cx="5458506" cy="256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2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E8D5-DB60-44E8-9BB0-83876DFA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Slack variable: New constraints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B49252B-C353-4730-A00B-8DBC3949A0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 baseline="3000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≥1⇒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 baseline="3000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: slack variable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: Correctly classified and out of the margin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 : Correctly classified but in the margin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 : Misclassified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B49252B-C353-4730-A00B-8DBC3949A0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04F00CA-3FF1-4EA1-8851-804EA0CCD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657" y="3263581"/>
            <a:ext cx="5805260" cy="361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66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E8D5-DB60-44E8-9BB0-83876DFA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Slack variable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B49252B-C353-4730-A00B-8DBC3949A0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 baseline="3000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≥1⇒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 baseline="3000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: slack variable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: Correctly classified and out of the margin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 : Correctly classified but in the margin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 : Misclassified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B49252B-C353-4730-A00B-8DBC3949A0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04F00CA-3FF1-4EA1-8851-804EA0CCD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657" y="3263581"/>
            <a:ext cx="5805260" cy="361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74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856A-1A4D-4541-AEF4-D71ABB999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Penalty strength control by 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4928D97-8016-4B0B-8950-E3BBB95946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9278" y="1009193"/>
                <a:ext cx="7886700" cy="521743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>
                    <a:latin typeface="Cambria Math" panose="02040503050406030204" pitchFamily="18" charset="0"/>
                  </a:rPr>
                  <a:t>Our new objective function to minimize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>
                    <a:latin typeface="Cambria Math" panose="02040503050406030204" pitchFamily="18" charset="0"/>
                  </a:rPr>
                  <a:t>with respect to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i="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i="0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then the </a:t>
                </a:r>
                <a:r>
                  <a:rPr lang="en-US" dirty="0" err="1"/>
                  <a:t>Lagrangian</a:t>
                </a:r>
                <a:r>
                  <a:rPr lang="en-US" dirty="0"/>
                  <a:t> is given by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|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r>
                        <a:rPr lang="en-US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aseline="300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4928D97-8016-4B0B-8950-E3BBB95946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9278" y="1009193"/>
                <a:ext cx="7886700" cy="5217435"/>
              </a:xfrm>
              <a:blipFill>
                <a:blip r:embed="rId2"/>
                <a:stretch>
                  <a:fillRect l="-1624" t="-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088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460E91-3522-4C43-AC4C-1E285AC067B8}"/>
              </a:ext>
            </a:extLst>
          </p:cNvPr>
          <p:cNvSpPr/>
          <p:nvPr/>
        </p:nvSpPr>
        <p:spPr>
          <a:xfrm>
            <a:off x="647702" y="2205375"/>
            <a:ext cx="10515599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srgbClr val="C65D09"/>
                </a:solidFill>
                <a:latin typeface="Courier New" panose="02070309020205020404" pitchFamily="49" charset="0"/>
              </a:rPr>
              <a:t>&gt;&gt;&gt; </a:t>
            </a:r>
            <a:r>
              <a:rPr lang="en-US" sz="2300" b="1" dirty="0">
                <a:solidFill>
                  <a:srgbClr val="007020"/>
                </a:solidFill>
                <a:latin typeface="Courier New" panose="02070309020205020404" pitchFamily="49" charset="0"/>
              </a:rPr>
              <a:t>from</a:t>
            </a:r>
            <a:r>
              <a:rPr lang="en-US" sz="2300" dirty="0">
                <a:solidFill>
                  <a:srgbClr val="222222"/>
                </a:solidFill>
                <a:latin typeface="Courier New" panose="02070309020205020404" pitchFamily="49" charset="0"/>
              </a:rPr>
              <a:t> </a:t>
            </a:r>
            <a:r>
              <a:rPr lang="en-US" sz="2300" b="1" dirty="0" err="1">
                <a:solidFill>
                  <a:srgbClr val="0E84B5"/>
                </a:solidFill>
                <a:latin typeface="Courier New" panose="02070309020205020404" pitchFamily="49" charset="0"/>
              </a:rPr>
              <a:t>sklearn</a:t>
            </a:r>
            <a:r>
              <a:rPr lang="en-US" sz="2300" dirty="0">
                <a:solidFill>
                  <a:srgbClr val="222222"/>
                </a:solidFill>
                <a:latin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rgbClr val="007020"/>
                </a:solidFill>
                <a:latin typeface="Courier New" panose="02070309020205020404" pitchFamily="49" charset="0"/>
              </a:rPr>
              <a:t>import</a:t>
            </a:r>
            <a:r>
              <a:rPr lang="en-US" sz="2300" dirty="0">
                <a:solidFill>
                  <a:srgbClr val="222222"/>
                </a:solidFill>
                <a:latin typeface="Courier New" panose="02070309020205020404" pitchFamily="49" charset="0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Courier New" panose="02070309020205020404" pitchFamily="49" charset="0"/>
              </a:rPr>
              <a:t>svm</a:t>
            </a:r>
            <a:endParaRPr lang="en-US" sz="2300" dirty="0"/>
          </a:p>
          <a:p>
            <a:r>
              <a:rPr lang="en-US" sz="2300" b="1" dirty="0">
                <a:solidFill>
                  <a:srgbClr val="C65D09"/>
                </a:solidFill>
                <a:latin typeface="Courier New" panose="02070309020205020404" pitchFamily="49" charset="0"/>
              </a:rPr>
              <a:t>&gt;&gt;&gt; </a:t>
            </a:r>
            <a:r>
              <a:rPr lang="en-US" sz="2300" dirty="0">
                <a:solidFill>
                  <a:srgbClr val="222222"/>
                </a:solidFill>
                <a:latin typeface="Courier New" panose="02070309020205020404" pitchFamily="49" charset="0"/>
              </a:rPr>
              <a:t>X </a:t>
            </a:r>
            <a:r>
              <a:rPr lang="en-US" sz="2300" dirty="0">
                <a:solidFill>
                  <a:srgbClr val="666666"/>
                </a:solidFill>
                <a:latin typeface="Courier New" panose="02070309020205020404" pitchFamily="49" charset="0"/>
              </a:rPr>
              <a:t>=</a:t>
            </a:r>
            <a:r>
              <a:rPr lang="en-US" sz="2300" dirty="0">
                <a:solidFill>
                  <a:srgbClr val="222222"/>
                </a:solidFill>
                <a:latin typeface="Courier New" panose="02070309020205020404" pitchFamily="49" charset="0"/>
              </a:rPr>
              <a:t> [[</a:t>
            </a:r>
            <a:r>
              <a:rPr lang="en-US" sz="2300" dirty="0">
                <a:solidFill>
                  <a:srgbClr val="208050"/>
                </a:solidFill>
                <a:latin typeface="Courier New" panose="02070309020205020404" pitchFamily="49" charset="0"/>
              </a:rPr>
              <a:t>0</a:t>
            </a:r>
            <a:r>
              <a:rPr lang="en-US" sz="2300" dirty="0">
                <a:solidFill>
                  <a:srgbClr val="222222"/>
                </a:solidFill>
                <a:latin typeface="Courier New" panose="02070309020205020404" pitchFamily="49" charset="0"/>
              </a:rPr>
              <a:t>, </a:t>
            </a:r>
            <a:r>
              <a:rPr lang="en-US" sz="2300" dirty="0">
                <a:solidFill>
                  <a:srgbClr val="208050"/>
                </a:solidFill>
                <a:latin typeface="Courier New" panose="02070309020205020404" pitchFamily="49" charset="0"/>
              </a:rPr>
              <a:t>0</a:t>
            </a:r>
            <a:r>
              <a:rPr lang="en-US" sz="2300" dirty="0">
                <a:solidFill>
                  <a:srgbClr val="222222"/>
                </a:solidFill>
                <a:latin typeface="Courier New" panose="02070309020205020404" pitchFamily="49" charset="0"/>
              </a:rPr>
              <a:t>], [</a:t>
            </a:r>
            <a:r>
              <a:rPr lang="en-US" sz="2300" dirty="0">
                <a:solidFill>
                  <a:srgbClr val="208050"/>
                </a:solidFill>
                <a:latin typeface="Courier New" panose="02070309020205020404" pitchFamily="49" charset="0"/>
              </a:rPr>
              <a:t>1</a:t>
            </a:r>
            <a:r>
              <a:rPr lang="en-US" sz="2300" dirty="0">
                <a:solidFill>
                  <a:srgbClr val="222222"/>
                </a:solidFill>
                <a:latin typeface="Courier New" panose="02070309020205020404" pitchFamily="49" charset="0"/>
              </a:rPr>
              <a:t>, </a:t>
            </a:r>
            <a:r>
              <a:rPr lang="en-US" sz="2300" dirty="0">
                <a:solidFill>
                  <a:srgbClr val="208050"/>
                </a:solidFill>
                <a:latin typeface="Courier New" panose="02070309020205020404" pitchFamily="49" charset="0"/>
              </a:rPr>
              <a:t>1</a:t>
            </a:r>
            <a:r>
              <a:rPr lang="en-US" sz="2300" dirty="0">
                <a:solidFill>
                  <a:srgbClr val="222222"/>
                </a:solidFill>
                <a:latin typeface="Courier New" panose="02070309020205020404" pitchFamily="49" charset="0"/>
              </a:rPr>
              <a:t>]]</a:t>
            </a:r>
            <a:endParaRPr lang="en-US" sz="2300" dirty="0"/>
          </a:p>
          <a:p>
            <a:r>
              <a:rPr lang="en-US" sz="2300" b="1" dirty="0">
                <a:solidFill>
                  <a:srgbClr val="C65D09"/>
                </a:solidFill>
                <a:latin typeface="Courier New" panose="02070309020205020404" pitchFamily="49" charset="0"/>
              </a:rPr>
              <a:t>&gt;&gt;&gt; </a:t>
            </a:r>
            <a:r>
              <a:rPr lang="en-US" sz="2300" dirty="0">
                <a:solidFill>
                  <a:srgbClr val="222222"/>
                </a:solidFill>
                <a:latin typeface="Courier New" panose="02070309020205020404" pitchFamily="49" charset="0"/>
              </a:rPr>
              <a:t>y </a:t>
            </a:r>
            <a:r>
              <a:rPr lang="en-US" sz="2300" dirty="0">
                <a:solidFill>
                  <a:srgbClr val="666666"/>
                </a:solidFill>
                <a:latin typeface="Courier New" panose="02070309020205020404" pitchFamily="49" charset="0"/>
              </a:rPr>
              <a:t>=</a:t>
            </a:r>
            <a:r>
              <a:rPr lang="en-US" sz="2300" dirty="0">
                <a:solidFill>
                  <a:srgbClr val="222222"/>
                </a:solidFill>
                <a:latin typeface="Courier New" panose="02070309020205020404" pitchFamily="49" charset="0"/>
              </a:rPr>
              <a:t> [</a:t>
            </a:r>
            <a:r>
              <a:rPr lang="en-US" sz="2300" dirty="0">
                <a:solidFill>
                  <a:srgbClr val="208050"/>
                </a:solidFill>
                <a:latin typeface="Courier New" panose="02070309020205020404" pitchFamily="49" charset="0"/>
              </a:rPr>
              <a:t>0</a:t>
            </a:r>
            <a:r>
              <a:rPr lang="en-US" sz="2300" dirty="0">
                <a:solidFill>
                  <a:srgbClr val="222222"/>
                </a:solidFill>
                <a:latin typeface="Courier New" panose="02070309020205020404" pitchFamily="49" charset="0"/>
              </a:rPr>
              <a:t>, </a:t>
            </a:r>
            <a:r>
              <a:rPr lang="en-US" sz="2300" dirty="0">
                <a:solidFill>
                  <a:srgbClr val="208050"/>
                </a:solidFill>
                <a:latin typeface="Courier New" panose="02070309020205020404" pitchFamily="49" charset="0"/>
              </a:rPr>
              <a:t>1</a:t>
            </a:r>
            <a:r>
              <a:rPr lang="en-US" sz="2300" dirty="0">
                <a:solidFill>
                  <a:srgbClr val="222222"/>
                </a:solidFill>
                <a:latin typeface="Courier New" panose="02070309020205020404" pitchFamily="49" charset="0"/>
              </a:rPr>
              <a:t>]</a:t>
            </a:r>
            <a:endParaRPr lang="en-US" sz="2300" dirty="0"/>
          </a:p>
          <a:p>
            <a:r>
              <a:rPr lang="en-US" sz="2300" b="1" dirty="0">
                <a:solidFill>
                  <a:srgbClr val="C65D09"/>
                </a:solidFill>
                <a:latin typeface="Courier New" panose="02070309020205020404" pitchFamily="49" charset="0"/>
              </a:rPr>
              <a:t>&gt;&gt;&gt; </a:t>
            </a:r>
            <a:r>
              <a:rPr lang="en-US" sz="2300" dirty="0" err="1">
                <a:solidFill>
                  <a:srgbClr val="222222"/>
                </a:solidFill>
                <a:latin typeface="Courier New" panose="02070309020205020404" pitchFamily="49" charset="0"/>
              </a:rPr>
              <a:t>clf</a:t>
            </a:r>
            <a:r>
              <a:rPr lang="en-US" sz="2300" dirty="0">
                <a:solidFill>
                  <a:srgbClr val="222222"/>
                </a:solidFill>
                <a:latin typeface="Courier New" panose="02070309020205020404" pitchFamily="49" charset="0"/>
              </a:rPr>
              <a:t> </a:t>
            </a:r>
            <a:r>
              <a:rPr lang="en-US" sz="2300" dirty="0">
                <a:solidFill>
                  <a:srgbClr val="666666"/>
                </a:solidFill>
                <a:latin typeface="Courier New" panose="02070309020205020404" pitchFamily="49" charset="0"/>
              </a:rPr>
              <a:t>=</a:t>
            </a:r>
            <a:r>
              <a:rPr lang="en-US" sz="2300" dirty="0">
                <a:solidFill>
                  <a:srgbClr val="222222"/>
                </a:solidFill>
                <a:latin typeface="Courier New" panose="02070309020205020404" pitchFamily="49" charset="0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Courier New" panose="02070309020205020404" pitchFamily="49" charset="0"/>
              </a:rPr>
              <a:t>svm</a:t>
            </a:r>
            <a:r>
              <a:rPr lang="en-US" sz="2300" dirty="0" err="1">
                <a:solidFill>
                  <a:srgbClr val="666666"/>
                </a:solidFill>
                <a:latin typeface="Courier New" panose="02070309020205020404" pitchFamily="49" charset="0"/>
              </a:rPr>
              <a:t>.</a:t>
            </a:r>
            <a:r>
              <a:rPr lang="en-US" sz="2300" dirty="0" err="1">
                <a:solidFill>
                  <a:srgbClr val="222222"/>
                </a:solidFill>
                <a:latin typeface="Courier New" panose="02070309020205020404" pitchFamily="49" charset="0"/>
              </a:rPr>
              <a:t>SVC</a:t>
            </a:r>
            <a:r>
              <a:rPr lang="en-US" sz="2300" dirty="0">
                <a:solidFill>
                  <a:srgbClr val="222222"/>
                </a:solidFill>
                <a:latin typeface="Courier New" panose="02070309020205020404" pitchFamily="49" charset="0"/>
              </a:rPr>
              <a:t>(gamma</a:t>
            </a:r>
            <a:r>
              <a:rPr lang="en-US" sz="2300" dirty="0">
                <a:solidFill>
                  <a:srgbClr val="666666"/>
                </a:solidFill>
                <a:latin typeface="Courier New" panose="02070309020205020404" pitchFamily="49" charset="0"/>
              </a:rPr>
              <a:t>=</a:t>
            </a:r>
            <a:r>
              <a:rPr lang="en-US" sz="2300" dirty="0">
                <a:solidFill>
                  <a:srgbClr val="4070A0"/>
                </a:solidFill>
                <a:latin typeface="Courier New" panose="02070309020205020404" pitchFamily="49" charset="0"/>
              </a:rPr>
              <a:t>'scale'</a:t>
            </a:r>
            <a:r>
              <a:rPr lang="en-US" sz="2300" dirty="0">
                <a:solidFill>
                  <a:srgbClr val="222222"/>
                </a:solidFill>
                <a:latin typeface="Courier New" panose="02070309020205020404" pitchFamily="49" charset="0"/>
              </a:rPr>
              <a:t>)</a:t>
            </a:r>
            <a:endParaRPr lang="en-US" sz="2300" dirty="0"/>
          </a:p>
          <a:p>
            <a:r>
              <a:rPr lang="en-US" sz="2300" b="1" dirty="0">
                <a:solidFill>
                  <a:srgbClr val="C65D09"/>
                </a:solidFill>
                <a:latin typeface="Courier New" panose="02070309020205020404" pitchFamily="49" charset="0"/>
              </a:rPr>
              <a:t>&gt;&gt;&gt; </a:t>
            </a:r>
            <a:r>
              <a:rPr lang="en-US" sz="2300" dirty="0" err="1">
                <a:solidFill>
                  <a:srgbClr val="222222"/>
                </a:solidFill>
                <a:latin typeface="Courier New" panose="02070309020205020404" pitchFamily="49" charset="0"/>
              </a:rPr>
              <a:t>clf</a:t>
            </a:r>
            <a:r>
              <a:rPr lang="en-US" sz="2300" dirty="0" err="1">
                <a:solidFill>
                  <a:srgbClr val="666666"/>
                </a:solidFill>
                <a:latin typeface="Courier New" panose="02070309020205020404" pitchFamily="49" charset="0"/>
              </a:rPr>
              <a:t>.</a:t>
            </a:r>
            <a:r>
              <a:rPr lang="en-US" sz="2300" dirty="0" err="1">
                <a:solidFill>
                  <a:srgbClr val="222222"/>
                </a:solidFill>
                <a:latin typeface="Courier New" panose="02070309020205020404" pitchFamily="49" charset="0"/>
              </a:rPr>
              <a:t>fit</a:t>
            </a:r>
            <a:r>
              <a:rPr lang="en-US" sz="2300" dirty="0">
                <a:solidFill>
                  <a:srgbClr val="222222"/>
                </a:solidFill>
                <a:latin typeface="Courier New" panose="02070309020205020404" pitchFamily="49" charset="0"/>
              </a:rPr>
              <a:t>(X, y)  </a:t>
            </a:r>
            <a:endParaRPr lang="en-US" sz="2300" dirty="0"/>
          </a:p>
          <a:p>
            <a:r>
              <a:rPr lang="en-US" sz="2300" dirty="0">
                <a:solidFill>
                  <a:srgbClr val="333333"/>
                </a:solidFill>
                <a:latin typeface="Courier New" panose="02070309020205020404" pitchFamily="49" charset="0"/>
              </a:rPr>
              <a:t>SVC(</a:t>
            </a:r>
            <a:r>
              <a:rPr lang="en-US" sz="2300" b="1" dirty="0">
                <a:solidFill>
                  <a:srgbClr val="333333"/>
                </a:solidFill>
                <a:latin typeface="Courier New" panose="02070309020205020404" pitchFamily="49" charset="0"/>
              </a:rPr>
              <a:t>C=1.0</a:t>
            </a:r>
            <a:r>
              <a:rPr lang="en-US" sz="2300" dirty="0">
                <a:solidFill>
                  <a:srgbClr val="333333"/>
                </a:solidFill>
                <a:latin typeface="Courier New" panose="02070309020205020404" pitchFamily="49" charset="0"/>
              </a:rPr>
              <a:t>, </a:t>
            </a:r>
            <a:r>
              <a:rPr lang="en-US" sz="2300" dirty="0" err="1">
                <a:solidFill>
                  <a:srgbClr val="333333"/>
                </a:solidFill>
                <a:latin typeface="Courier New" panose="02070309020205020404" pitchFamily="49" charset="0"/>
              </a:rPr>
              <a:t>cache_size</a:t>
            </a:r>
            <a:r>
              <a:rPr lang="en-US" sz="2300" dirty="0">
                <a:solidFill>
                  <a:srgbClr val="333333"/>
                </a:solidFill>
                <a:latin typeface="Courier New" panose="02070309020205020404" pitchFamily="49" charset="0"/>
              </a:rPr>
              <a:t>=200, </a:t>
            </a:r>
            <a:r>
              <a:rPr lang="en-US" sz="2300" dirty="0" err="1">
                <a:solidFill>
                  <a:srgbClr val="333333"/>
                </a:solidFill>
                <a:latin typeface="Courier New" panose="02070309020205020404" pitchFamily="49" charset="0"/>
              </a:rPr>
              <a:t>class_weight</a:t>
            </a:r>
            <a:r>
              <a:rPr lang="en-US" sz="2300" dirty="0">
                <a:solidFill>
                  <a:srgbClr val="333333"/>
                </a:solidFill>
                <a:latin typeface="Courier New" panose="02070309020205020404" pitchFamily="49" charset="0"/>
              </a:rPr>
              <a:t>=None, </a:t>
            </a:r>
            <a:endParaRPr lang="en-US" sz="2300" dirty="0"/>
          </a:p>
          <a:p>
            <a:r>
              <a:rPr lang="en-US" sz="2300" dirty="0">
                <a:solidFill>
                  <a:srgbClr val="333333"/>
                </a:solidFill>
                <a:latin typeface="Courier New" panose="02070309020205020404" pitchFamily="49" charset="0"/>
              </a:rPr>
              <a:t>    coef0=0.0, </a:t>
            </a:r>
            <a:r>
              <a:rPr lang="en-US" sz="2300" dirty="0" err="1">
                <a:solidFill>
                  <a:srgbClr val="333333"/>
                </a:solidFill>
                <a:latin typeface="Courier New" panose="02070309020205020404" pitchFamily="49" charset="0"/>
              </a:rPr>
              <a:t>decision_function_shape</a:t>
            </a:r>
            <a:r>
              <a:rPr lang="en-US" sz="2300" dirty="0">
                <a:solidFill>
                  <a:srgbClr val="333333"/>
                </a:solidFill>
                <a:latin typeface="Courier New" panose="02070309020205020404" pitchFamily="49" charset="0"/>
              </a:rPr>
              <a:t>='</a:t>
            </a:r>
            <a:r>
              <a:rPr lang="en-US" sz="2300" dirty="0" err="1">
                <a:solidFill>
                  <a:srgbClr val="333333"/>
                </a:solidFill>
                <a:latin typeface="Courier New" panose="02070309020205020404" pitchFamily="49" charset="0"/>
              </a:rPr>
              <a:t>ovr</a:t>
            </a:r>
            <a:r>
              <a:rPr lang="en-US" sz="2300" dirty="0">
                <a:solidFill>
                  <a:srgbClr val="333333"/>
                </a:solidFill>
                <a:latin typeface="Courier New" panose="02070309020205020404" pitchFamily="49" charset="0"/>
              </a:rPr>
              <a:t>',</a:t>
            </a:r>
            <a:endParaRPr lang="en-US" sz="2300" dirty="0"/>
          </a:p>
          <a:p>
            <a:r>
              <a:rPr lang="en-US" sz="2300" dirty="0">
                <a:solidFill>
                  <a:srgbClr val="333333"/>
                </a:solidFill>
                <a:latin typeface="Courier New" panose="02070309020205020404" pitchFamily="49" charset="0"/>
              </a:rPr>
              <a:t>    degree=3, gamma='scale', </a:t>
            </a:r>
            <a:endParaRPr lang="en-US" sz="2300" dirty="0"/>
          </a:p>
          <a:p>
            <a:r>
              <a:rPr lang="en-US" sz="2300" dirty="0">
                <a:solidFill>
                  <a:srgbClr val="333333"/>
                </a:solidFill>
                <a:latin typeface="Courier New" panose="02070309020205020404" pitchFamily="49" charset="0"/>
              </a:rPr>
              <a:t>    </a:t>
            </a:r>
            <a:r>
              <a:rPr lang="en-US" sz="2300" b="1" dirty="0">
                <a:solidFill>
                  <a:srgbClr val="333333"/>
                </a:solidFill>
                <a:latin typeface="Courier New" panose="02070309020205020404" pitchFamily="49" charset="0"/>
              </a:rPr>
              <a:t>kernel='</a:t>
            </a:r>
            <a:r>
              <a:rPr lang="en-US" sz="2300" b="1" dirty="0" err="1">
                <a:solidFill>
                  <a:srgbClr val="333333"/>
                </a:solidFill>
                <a:latin typeface="Courier New" panose="02070309020205020404" pitchFamily="49" charset="0"/>
              </a:rPr>
              <a:t>rbf</a:t>
            </a:r>
            <a:r>
              <a:rPr lang="en-US" sz="2300" b="1" dirty="0">
                <a:solidFill>
                  <a:srgbClr val="333333"/>
                </a:solidFill>
                <a:latin typeface="Courier New" panose="02070309020205020404" pitchFamily="49" charset="0"/>
              </a:rPr>
              <a:t>'</a:t>
            </a:r>
            <a:r>
              <a:rPr lang="en-US" sz="2300" dirty="0">
                <a:solidFill>
                  <a:srgbClr val="333333"/>
                </a:solidFill>
                <a:latin typeface="Courier New" panose="02070309020205020404" pitchFamily="49" charset="0"/>
              </a:rPr>
              <a:t>, </a:t>
            </a:r>
            <a:r>
              <a:rPr lang="en-US" sz="2300" dirty="0" err="1">
                <a:solidFill>
                  <a:srgbClr val="333333"/>
                </a:solidFill>
                <a:latin typeface="Courier New" panose="02070309020205020404" pitchFamily="49" charset="0"/>
              </a:rPr>
              <a:t>max_iter</a:t>
            </a:r>
            <a:r>
              <a:rPr lang="en-US" sz="2300" dirty="0">
                <a:solidFill>
                  <a:srgbClr val="333333"/>
                </a:solidFill>
                <a:latin typeface="Courier New" panose="02070309020205020404" pitchFamily="49" charset="0"/>
              </a:rPr>
              <a:t>=-1, </a:t>
            </a:r>
            <a:endParaRPr lang="en-US" sz="2300" dirty="0"/>
          </a:p>
          <a:p>
            <a:r>
              <a:rPr lang="en-US" sz="2300" dirty="0">
                <a:solidFill>
                  <a:srgbClr val="333333"/>
                </a:solidFill>
                <a:latin typeface="Courier New" panose="02070309020205020404" pitchFamily="49" charset="0"/>
              </a:rPr>
              <a:t>    probability=False, </a:t>
            </a:r>
            <a:r>
              <a:rPr lang="en-US" sz="2300" dirty="0" err="1">
                <a:solidFill>
                  <a:srgbClr val="333333"/>
                </a:solidFill>
                <a:latin typeface="Courier New" panose="02070309020205020404" pitchFamily="49" charset="0"/>
              </a:rPr>
              <a:t>random_state</a:t>
            </a:r>
            <a:r>
              <a:rPr lang="en-US" sz="2300" dirty="0">
                <a:solidFill>
                  <a:srgbClr val="333333"/>
                </a:solidFill>
                <a:latin typeface="Courier New" panose="02070309020205020404" pitchFamily="49" charset="0"/>
              </a:rPr>
              <a:t>=None,</a:t>
            </a:r>
            <a:endParaRPr lang="en-US" sz="2300" dirty="0"/>
          </a:p>
          <a:p>
            <a:r>
              <a:rPr lang="en-US" sz="2300" dirty="0">
                <a:solidFill>
                  <a:srgbClr val="333333"/>
                </a:solidFill>
                <a:latin typeface="Courier New" panose="02070309020205020404" pitchFamily="49" charset="0"/>
              </a:rPr>
              <a:t>    shrinking=True, </a:t>
            </a:r>
            <a:r>
              <a:rPr lang="en-US" sz="2300" dirty="0" err="1">
                <a:solidFill>
                  <a:srgbClr val="333333"/>
                </a:solidFill>
                <a:latin typeface="Courier New" panose="02070309020205020404" pitchFamily="49" charset="0"/>
              </a:rPr>
              <a:t>tol</a:t>
            </a:r>
            <a:r>
              <a:rPr lang="en-US" sz="2300" dirty="0">
                <a:solidFill>
                  <a:srgbClr val="333333"/>
                </a:solidFill>
                <a:latin typeface="Courier New" panose="02070309020205020404" pitchFamily="49" charset="0"/>
              </a:rPr>
              <a:t>=0.001, verbose=False)</a:t>
            </a:r>
            <a:endParaRPr lang="en-US" sz="2300" dirty="0"/>
          </a:p>
          <a:p>
            <a:endParaRPr lang="en-US" sz="23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B19AA1-3FD5-408F-BFF8-F63870A20D46}"/>
              </a:ext>
            </a:extLst>
          </p:cNvPr>
          <p:cNvSpPr/>
          <p:nvPr/>
        </p:nvSpPr>
        <p:spPr>
          <a:xfrm>
            <a:off x="1409700" y="4013200"/>
            <a:ext cx="914400" cy="330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B62BE8-AF3B-44C3-9856-106ABA82C331}"/>
              </a:ext>
            </a:extLst>
          </p:cNvPr>
          <p:cNvSpPr/>
          <p:nvPr/>
        </p:nvSpPr>
        <p:spPr>
          <a:xfrm>
            <a:off x="1409700" y="5050512"/>
            <a:ext cx="2120900" cy="330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B0670C-DBA7-4080-9DA2-D14D90120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7243"/>
            <a:ext cx="9144000" cy="1028170"/>
          </a:xfrm>
        </p:spPr>
        <p:txBody>
          <a:bodyPr/>
          <a:lstStyle/>
          <a:p>
            <a:r>
              <a:rPr lang="en-US" dirty="0"/>
              <a:t>Introduction to SVM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23BE956-162F-44EF-930D-97F9F20529CF}"/>
              </a:ext>
            </a:extLst>
          </p:cNvPr>
          <p:cNvSpPr txBox="1">
            <a:spLocks/>
          </p:cNvSpPr>
          <p:nvPr/>
        </p:nvSpPr>
        <p:spPr>
          <a:xfrm>
            <a:off x="0" y="1235413"/>
            <a:ext cx="9144000" cy="665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Kohki Mametani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F148803-0E4A-4FFF-B617-18E9FEF2EA08}"/>
              </a:ext>
            </a:extLst>
          </p:cNvPr>
          <p:cNvCxnSpPr>
            <a:cxnSpLocks/>
          </p:cNvCxnSpPr>
          <p:nvPr/>
        </p:nvCxnSpPr>
        <p:spPr>
          <a:xfrm>
            <a:off x="0" y="1870750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976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BC7C-844C-4F41-9E6B-CB03E4D5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Non-linear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F00A9-5527-4F05-AD17-70DB807C6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91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C111-F9C2-4E8A-B721-CED445D8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Kernel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8437D-BDDF-4288-8488-EAF21D5BD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56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DABC-D907-4ECB-9A97-CD651A1E5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Kernel trick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FA328-DA59-4B2C-8B08-C94381529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06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4B68-F3AB-498F-BA80-B77AF631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Gaussian kernel and infinite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51448-3F2C-4039-9ED8-58600A142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9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4DBF-E421-4A8E-89EF-E1695374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0874"/>
          </a:xfrm>
        </p:spPr>
        <p:txBody>
          <a:bodyPr>
            <a:norm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A7864-191D-48A9-8B7C-9D699A367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3330"/>
            <a:ext cx="4489450" cy="4995069"/>
          </a:xfrm>
        </p:spPr>
        <p:txBody>
          <a:bodyPr>
            <a:normAutofit/>
          </a:bodyPr>
          <a:lstStyle/>
          <a:p>
            <a:r>
              <a:rPr lang="en-US" dirty="0"/>
              <a:t>Hard-margin SVM</a:t>
            </a:r>
          </a:p>
          <a:p>
            <a:pPr lvl="1"/>
            <a:r>
              <a:rPr lang="en-US" dirty="0"/>
              <a:t>Two-class linear classification</a:t>
            </a:r>
          </a:p>
          <a:p>
            <a:pPr lvl="1"/>
            <a:r>
              <a:rPr lang="en-US" dirty="0"/>
              <a:t>Calculation of margin</a:t>
            </a:r>
          </a:p>
          <a:p>
            <a:pPr lvl="1"/>
            <a:r>
              <a:rPr lang="en-US" dirty="0"/>
              <a:t>Lagrange Multiplier</a:t>
            </a:r>
          </a:p>
          <a:p>
            <a:pPr lvl="1"/>
            <a:r>
              <a:rPr lang="en-US" dirty="0"/>
              <a:t>KKT condition</a:t>
            </a:r>
          </a:p>
          <a:p>
            <a:r>
              <a:rPr lang="en-US" dirty="0"/>
              <a:t>Soft-margin SVM</a:t>
            </a:r>
          </a:p>
          <a:p>
            <a:pPr lvl="1"/>
            <a:r>
              <a:rPr lang="en-US" dirty="0"/>
              <a:t>Slack variable</a:t>
            </a:r>
          </a:p>
          <a:p>
            <a:pPr lvl="1"/>
            <a:r>
              <a:rPr lang="en-US" dirty="0"/>
              <a:t>Penalty strength control by C</a:t>
            </a:r>
          </a:p>
          <a:p>
            <a:r>
              <a:rPr lang="en-US" dirty="0"/>
              <a:t>Non-linear SVM</a:t>
            </a:r>
          </a:p>
          <a:p>
            <a:pPr lvl="1"/>
            <a:r>
              <a:rPr lang="en-US" dirty="0"/>
              <a:t>Kernel function</a:t>
            </a:r>
          </a:p>
          <a:p>
            <a:pPr lvl="1"/>
            <a:r>
              <a:rPr lang="en-US" dirty="0"/>
              <a:t>Kernel trick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80A50A-661F-46C6-98E3-EF3F25692865}"/>
              </a:ext>
            </a:extLst>
          </p:cNvPr>
          <p:cNvSpPr txBox="1">
            <a:spLocks/>
          </p:cNvSpPr>
          <p:nvPr/>
        </p:nvSpPr>
        <p:spPr>
          <a:xfrm>
            <a:off x="4845050" y="4538660"/>
            <a:ext cx="4489450" cy="4995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i="1" dirty="0"/>
              <a:t>Not covered</a:t>
            </a:r>
          </a:p>
          <a:p>
            <a:pPr lvl="2"/>
            <a:r>
              <a:rPr lang="en-US" i="1"/>
              <a:t>Training </a:t>
            </a:r>
            <a:r>
              <a:rPr lang="en-US" i="1" dirty="0"/>
              <a:t>algorithm of SVM</a:t>
            </a:r>
          </a:p>
          <a:p>
            <a:pPr lvl="2"/>
            <a:r>
              <a:rPr lang="en-US" i="1" dirty="0"/>
              <a:t>Multiclass classification</a:t>
            </a:r>
          </a:p>
          <a:p>
            <a:pPr lvl="2"/>
            <a:r>
              <a:rPr lang="en-US" i="1" dirty="0"/>
              <a:t>SVM for regression</a:t>
            </a:r>
          </a:p>
        </p:txBody>
      </p:sp>
    </p:spTree>
    <p:extLst>
      <p:ext uri="{BB962C8B-B14F-4D97-AF65-F5344CB8AC3E}">
        <p14:creationId xmlns:p14="http://schemas.microsoft.com/office/powerpoint/2010/main" val="119644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0A935-B69B-4F7F-A6AC-B81514D37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0300"/>
            <a:ext cx="4171950" cy="5046663"/>
          </a:xfrm>
        </p:spPr>
        <p:txBody>
          <a:bodyPr/>
          <a:lstStyle/>
          <a:p>
            <a:r>
              <a:rPr lang="en-US" dirty="0"/>
              <a:t>Introduce SVM using a simple classification task, assuming </a:t>
            </a:r>
            <a:r>
              <a:rPr lang="en-US" b="1" dirty="0">
                <a:solidFill>
                  <a:srgbClr val="FF0000"/>
                </a:solidFill>
              </a:rPr>
              <a:t>linearly separable data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02B76-DD11-4D7A-91F6-49E419FB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Two-class linear classification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CB63D-35EA-4D02-B049-5EF3DEDD1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711215"/>
            <a:ext cx="3552311" cy="343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49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0A935-B69B-4F7F-A6AC-B81514D37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0300"/>
            <a:ext cx="4171950" cy="5046663"/>
          </a:xfrm>
        </p:spPr>
        <p:txBody>
          <a:bodyPr/>
          <a:lstStyle/>
          <a:p>
            <a:r>
              <a:rPr lang="en-US" dirty="0"/>
              <a:t>Introduce SVM using a simple classification task, assuming </a:t>
            </a:r>
            <a:r>
              <a:rPr lang="en-US" b="1" dirty="0">
                <a:solidFill>
                  <a:srgbClr val="FF0000"/>
                </a:solidFill>
              </a:rPr>
              <a:t>linearly separable data </a:t>
            </a:r>
          </a:p>
          <a:p>
            <a:r>
              <a:rPr lang="en-US" dirty="0"/>
              <a:t>Multiple ways to draw </a:t>
            </a:r>
            <a:r>
              <a:rPr lang="en-US" b="1" dirty="0"/>
              <a:t>decision boundary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02B76-DD11-4D7A-91F6-49E419FB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Two-class linear classification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35385C-C563-4251-8323-CFDC3F204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452" y="1509547"/>
            <a:ext cx="4375548" cy="421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4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0A935-B69B-4F7F-A6AC-B81514D37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0300"/>
            <a:ext cx="4046589" cy="55898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Introduce SVM using a simple classification task, assuming </a:t>
            </a:r>
            <a:r>
              <a:rPr lang="en-US" b="1" dirty="0">
                <a:solidFill>
                  <a:srgbClr val="FF0000"/>
                </a:solidFill>
              </a:rPr>
              <a:t>linearly separable data </a:t>
            </a:r>
          </a:p>
          <a:p>
            <a:r>
              <a:rPr lang="en-US" dirty="0"/>
              <a:t>Multiple ways to draw </a:t>
            </a:r>
            <a:r>
              <a:rPr lang="en-US" b="1" dirty="0"/>
              <a:t>decision boundary</a:t>
            </a:r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</a:t>
            </a:r>
            <a:r>
              <a:rPr lang="en-US" altLang="ja-JP" dirty="0"/>
              <a:t>Pick the decision boundary which maximize the margin</a:t>
            </a:r>
          </a:p>
          <a:p>
            <a:pPr marL="0" indent="0">
              <a:buNone/>
            </a:pPr>
            <a:r>
              <a:rPr lang="ja-JP" altLang="en-US" dirty="0"/>
              <a:t>→</a:t>
            </a:r>
            <a:r>
              <a:rPr lang="en-US" altLang="ja-JP" dirty="0"/>
              <a:t>We need to know how to compute the distance to margin from data!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02B76-DD11-4D7A-91F6-49E419FB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Two-class linear classification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B33FDA-B1E2-4290-A9DB-4441813C5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39241"/>
            <a:ext cx="4315728" cy="387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8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0A935-B69B-4F7F-A6AC-B81514D37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0300"/>
            <a:ext cx="4171950" cy="5046663"/>
          </a:xfrm>
        </p:spPr>
        <p:txBody>
          <a:bodyPr/>
          <a:lstStyle/>
          <a:p>
            <a:r>
              <a:rPr lang="en-US" dirty="0"/>
              <a:t>Linear classifier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Decision boundary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02B76-DD11-4D7A-91F6-49E419FB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12773"/>
          </a:xfrm>
        </p:spPr>
        <p:txBody>
          <a:bodyPr>
            <a:normAutofit fontScale="90000"/>
          </a:bodyPr>
          <a:lstStyle/>
          <a:p>
            <a:r>
              <a:rPr lang="en-US" dirty="0"/>
              <a:t>Two-class linear classification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1E4F21-2B38-446C-9835-53B9DAF9960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100" y="1547298"/>
            <a:ext cx="2748731" cy="4529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7A2C1D-196F-44D4-BC48-71286512051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30" r="42085"/>
          <a:stretch/>
        </p:blipFill>
        <p:spPr>
          <a:xfrm>
            <a:off x="6256847" y="1173263"/>
            <a:ext cx="358139" cy="4965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7E2CDF-4489-4849-A939-ADDB50A0EBA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8" r="-744"/>
          <a:stretch/>
        </p:blipFill>
        <p:spPr>
          <a:xfrm>
            <a:off x="6333047" y="2335471"/>
            <a:ext cx="200025" cy="4232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95FB8B-6179-48D5-A1E3-8BEA7966D44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89" r="23180"/>
          <a:stretch/>
        </p:blipFill>
        <p:spPr>
          <a:xfrm>
            <a:off x="6298758" y="1658884"/>
            <a:ext cx="289560" cy="4954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152764-10E4-49D6-AE8F-5338F285F06F}"/>
              </a:ext>
            </a:extLst>
          </p:cNvPr>
          <p:cNvSpPr txBox="1"/>
          <p:nvPr/>
        </p:nvSpPr>
        <p:spPr>
          <a:xfrm>
            <a:off x="6689281" y="1204243"/>
            <a:ext cx="1182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: weight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BC2C9E-AF6E-40BA-8AB3-23A302860D91}"/>
              </a:ext>
            </a:extLst>
          </p:cNvPr>
          <p:cNvSpPr txBox="1"/>
          <p:nvPr/>
        </p:nvSpPr>
        <p:spPr>
          <a:xfrm>
            <a:off x="6689281" y="1704297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: input (d-dim)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6CBFC3-94CA-4895-8440-744139C8FDA2}"/>
              </a:ext>
            </a:extLst>
          </p:cNvPr>
          <p:cNvSpPr txBox="1"/>
          <p:nvPr/>
        </p:nvSpPr>
        <p:spPr>
          <a:xfrm>
            <a:off x="6689281" y="2269777"/>
            <a:ext cx="835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: bias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673420-AA3C-4D23-AF13-CB226E9588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7727" y="3210115"/>
            <a:ext cx="8810276" cy="35003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E02A187-C82E-47A1-B5D8-67FED1E0186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30" r="42085"/>
          <a:stretch/>
        </p:blipFill>
        <p:spPr>
          <a:xfrm>
            <a:off x="1744466" y="3049379"/>
            <a:ext cx="358139" cy="49655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1B61FDB-BC95-41DB-A006-D72602312AB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30" r="42085"/>
          <a:stretch/>
        </p:blipFill>
        <p:spPr>
          <a:xfrm>
            <a:off x="3547063" y="3333476"/>
            <a:ext cx="358139" cy="49655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3A632BE-44B8-42D4-9AB5-4108EEB14231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100" y="2570886"/>
            <a:ext cx="1456613" cy="39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6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931AE3-12FA-4D9E-9149-7B36C5A79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82" y="3049379"/>
            <a:ext cx="8772909" cy="35060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70A935-B69B-4F7F-A6AC-B81514D371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130300"/>
                <a:ext cx="7637045" cy="5046663"/>
              </a:xfrm>
            </p:spPr>
            <p:txBody>
              <a:bodyPr/>
              <a:lstStyle/>
              <a:p>
                <a:r>
                  <a:rPr lang="en-US" dirty="0"/>
                  <a:t>Suppose the margin appears at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/>
                  <a:t> from the decision boundary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70A935-B69B-4F7F-A6AC-B81514D371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130300"/>
                <a:ext cx="7637045" cy="5046663"/>
              </a:xfrm>
              <a:blipFill>
                <a:blip r:embed="rId5"/>
                <a:stretch>
                  <a:fillRect l="-1437" t="-1932" r="-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D502B76-DD11-4D7A-91F6-49E419FB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Two-class linear classification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E02A187-C82E-47A1-B5D8-67FED1E0186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30" r="42085"/>
          <a:stretch/>
        </p:blipFill>
        <p:spPr>
          <a:xfrm>
            <a:off x="1744466" y="3049379"/>
            <a:ext cx="358139" cy="49655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1B61FDB-BC95-41DB-A006-D72602312AB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30" r="42085"/>
          <a:stretch/>
        </p:blipFill>
        <p:spPr>
          <a:xfrm>
            <a:off x="3755629" y="3215538"/>
            <a:ext cx="358139" cy="49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10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48D3BF-BEE9-4F06-89E1-92A41E0EAF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350" y="2884847"/>
            <a:ext cx="8711300" cy="37686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0A935-B69B-4F7F-A6AC-B81514D37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30300"/>
            <a:ext cx="7637045" cy="50466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02B76-DD11-4D7A-91F6-49E419FB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Two-class linear classification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E02A187-C82E-47A1-B5D8-67FED1E0186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30" r="42085"/>
          <a:stretch/>
        </p:blipFill>
        <p:spPr>
          <a:xfrm>
            <a:off x="1744466" y="3049379"/>
            <a:ext cx="358139" cy="49655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1B61FDB-BC95-41DB-A006-D72602312AB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30" r="42085"/>
          <a:stretch/>
        </p:blipFill>
        <p:spPr>
          <a:xfrm>
            <a:off x="3575155" y="3297657"/>
            <a:ext cx="358139" cy="4965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DE7F4C-51B4-4254-995B-F6A19DEEE66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58" y="2111113"/>
            <a:ext cx="2921142" cy="43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869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864.6419"/>
  <p:tag name="LATEXADDIN" val="\documentclass{article}&#10;\usepackage{amsmath}&#10;\pagestyle{empty}&#10;\begin{document}&#10;&#10;\begin{equation*}&#10;y(\mathbf{x}) = \mathbf{w}^T \mathbf{x} + b&#10;\end{equation*}&#10;&#10;&#10;\end{document}"/>
  <p:tag name="IGUANATEXSIZE" val="30"/>
  <p:tag name="IGUANATEXCURSOR" val="1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864.6419"/>
  <p:tag name="LATEXADDIN" val="\documentclass{article}&#10;\usepackage{amsmath}&#10;\pagestyle{empty}&#10;\begin{document}&#10;&#10;\begin{equation*}&#10;y(\mathbf{x}) = \mathbf{w}^T \mathbf{x} + b&#10;\end{equation*}&#10;&#10;&#10;\end{document}"/>
  <p:tag name="IGUANATEXSIZE" val="30"/>
  <p:tag name="IGUANATEXCURSOR" val="1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864.6419"/>
  <p:tag name="LATEXADDIN" val="\documentclass{article}&#10;\usepackage{amsmath}&#10;\pagestyle{empty}&#10;\begin{document}&#10;&#10;\begin{equation*}&#10;y(\mathbf{x}) = \mathbf{w}^T \mathbf{x} + b&#10;\end{equation*}&#10;&#10;&#10;\end{document}"/>
  <p:tag name="IGUANATEXSIZE" val="30"/>
  <p:tag name="IGUANATEXCURSOR" val="1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958.3802"/>
  <p:tag name="LATEXADDIN" val="\documentclass{article}&#10;\usepackage{amsmath}&#10;\pagestyle{empty}&#10;\begin{document}&#10;\begin{equation*}&#10;t_n(\mathbf{w}^T \mathbf{x}_n + b) \ge 1&#10;\end{equation*}&#10;\end{document}"/>
  <p:tag name="IGUANATEXSIZE" val="30"/>
  <p:tag name="IGUANATEXCURSOR" val="1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9.4638"/>
  <p:tag name="ORIGINALWIDTH" val="755.9055"/>
  <p:tag name="LATEXADDIN" val="\documentclass{article}&#10;\usepackage{amsmath}&#10;\pagestyle{empty}&#10;\begin{document}&#10;&#10;&#10;\begin{equation*}&#10;\underset{\mathbf{w}, b}{\mathrm{argmin}}&#10;\frac{1}{2}||\mathbf{w}||^2&#10;\end{equation*}&#10;&#10;\end{document}"/>
  <p:tag name="IGUANATEXSIZE" val="40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958.3802"/>
  <p:tag name="LATEXADDIN" val="\documentclass{article}&#10;\usepackage{amsmath}&#10;\pagestyle{empty}&#10;\begin{document}&#10;\begin{equation*}&#10;t_n(\mathbf{w}^T \mathbf{x}_n + b) \ge 1&#10;\end{equation*}&#10;\end{document}"/>
  <p:tag name="IGUANATEXSIZE" val="30"/>
  <p:tag name="IGUANATEXCURSOR" val="1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864.6419"/>
  <p:tag name="LATEXADDIN" val="\documentclass{article}&#10;\usepackage{amsmath}&#10;\pagestyle{empty}&#10;\begin{document}&#10;&#10;\begin{equation*}&#10;y(\mathbf{x}) = \mathbf{w}^T \mathbf{x} + b&#10;\end{equation*}&#10;&#10;&#10;\end{document}"/>
  <p:tag name="IGUANATEXSIZE" val="30"/>
  <p:tag name="IGUANATEXCURSOR" val="1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864.6419"/>
  <p:tag name="LATEXADDIN" val="\documentclass{article}&#10;\usepackage{amsmath}&#10;\pagestyle{empty}&#10;\begin{document}&#10;&#10;\begin{equation*}&#10;y(\mathbf{x}) = \mathbf{w}^T \mathbf{x} + b&#10;\end{equation*}&#10;&#10;&#10;\end{document}"/>
  <p:tag name="IGUANATEXSIZE" val="30"/>
  <p:tag name="IGUANATEXCURSOR" val="1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864.6419"/>
  <p:tag name="LATEXADDIN" val="\documentclass{article}&#10;\usepackage{amsmath}&#10;\pagestyle{empty}&#10;\begin{document}&#10;&#10;\begin{equation*}&#10;y(\mathbf{x}) = \mathbf{w}^T \mathbf{x} + b&#10;\end{equation*}&#10;&#10;&#10;\end{document}"/>
  <p:tag name="IGUANATEXSIZE" val="30"/>
  <p:tag name="IGUANATEXCURSOR" val="1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864.6419"/>
  <p:tag name="LATEXADDIN" val="\documentclass{article}&#10;\usepackage{amsmath}&#10;\pagestyle{empty}&#10;\begin{document}&#10;&#10;\begin{equation*}&#10;y(\mathbf{x}) = \mathbf{w}^T \mathbf{x} + b&#10;\end{equation*}&#10;&#10;&#10;\end{document}"/>
  <p:tag name="IGUANATEXSIZE" val="30"/>
  <p:tag name="IGUANATEXCURSOR" val="1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864.6419"/>
  <p:tag name="LATEXADDIN" val="\documentclass{article}&#10;\usepackage{amsmath}&#10;\pagestyle{empty}&#10;\begin{document}&#10;&#10;\begin{equation*}&#10;y(\mathbf{x}) = \mathbf{w}^T \mathbf{x} + b&#10;\end{equation*}&#10;&#10;&#10;\end{document}"/>
  <p:tag name="IGUANATEXSIZE" val="30"/>
  <p:tag name="IGUANATEXCURSOR" val="1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58.1927"/>
  <p:tag name="LATEXADDIN" val="\documentclass{article}&#10;\usepackage{amsmath}&#10;\pagestyle{empty}&#10;\begin{document}&#10;&#10;\begin{equation*}&#10;y(\mathbf{x}) = 0&#10;\end{equation*}&#10;&#10;&#10;\end{document}"/>
  <p:tag name="IGUANATEXSIZE" val="3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864.6419"/>
  <p:tag name="LATEXADDIN" val="\documentclass{article}&#10;\usepackage{amsmath}&#10;\pagestyle{empty}&#10;\begin{document}&#10;&#10;\begin{equation*}&#10;y(\mathbf{x}) = \mathbf{w}^T \mathbf{x} + b&#10;\end{equation*}&#10;&#10;&#10;\end{document}"/>
  <p:tag name="IGUANATEXSIZE" val="30"/>
  <p:tag name="IGUANATEXCURSOR" val="1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864.6419"/>
  <p:tag name="LATEXADDIN" val="\documentclass{article}&#10;\usepackage{amsmath}&#10;\pagestyle{empty}&#10;\begin{document}&#10;&#10;\begin{equation*}&#10;y(\mathbf{x}) = \mathbf{w}^T \mathbf{x} + b&#10;\end{equation*}&#10;&#10;&#10;\end{document}"/>
  <p:tag name="IGUANATEXSIZE" val="30"/>
  <p:tag name="IGUANATEXCURSOR" val="1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2683</TotalTime>
  <Words>817</Words>
  <Application>Microsoft Office PowerPoint</Application>
  <PresentationFormat>On-screen Show (4:3)</PresentationFormat>
  <Paragraphs>120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Office Theme</vt:lpstr>
      <vt:lpstr>Introduction to SVM</vt:lpstr>
      <vt:lpstr>Introduction to SVM</vt:lpstr>
      <vt:lpstr>Index</vt:lpstr>
      <vt:lpstr>Two-class linear classification</vt:lpstr>
      <vt:lpstr>Two-class linear classification</vt:lpstr>
      <vt:lpstr>Two-class linear classification</vt:lpstr>
      <vt:lpstr>Two-class linear classification</vt:lpstr>
      <vt:lpstr>Two-class linear classification</vt:lpstr>
      <vt:lpstr>Two-class linear classification</vt:lpstr>
      <vt:lpstr>Calculation of margin</vt:lpstr>
      <vt:lpstr>Here, we need to solve</vt:lpstr>
      <vt:lpstr>Lagrange multiplier</vt:lpstr>
      <vt:lpstr>Lagrange multiplier</vt:lpstr>
      <vt:lpstr>Lagrange multiplier</vt:lpstr>
      <vt:lpstr>KKT condition</vt:lpstr>
      <vt:lpstr>Soft-margin SVM</vt:lpstr>
      <vt:lpstr>Slack variable: New constraints</vt:lpstr>
      <vt:lpstr>Slack variable</vt:lpstr>
      <vt:lpstr>Penalty strength control by C</vt:lpstr>
      <vt:lpstr>Non-linear SVM</vt:lpstr>
      <vt:lpstr>Kernel function</vt:lpstr>
      <vt:lpstr>Kernel trick</vt:lpstr>
      <vt:lpstr>Gaussian kernel and infinite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Koki Mametani</dc:creator>
  <cp:lastModifiedBy>Koki Mametani</cp:lastModifiedBy>
  <cp:revision>36</cp:revision>
  <dcterms:created xsi:type="dcterms:W3CDTF">2019-11-24T01:49:37Z</dcterms:created>
  <dcterms:modified xsi:type="dcterms:W3CDTF">2019-11-26T16:32:21Z</dcterms:modified>
</cp:coreProperties>
</file>