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379" r:id="rId4"/>
    <p:sldId id="262" r:id="rId5"/>
    <p:sldId id="352" r:id="rId6"/>
    <p:sldId id="353" r:id="rId7"/>
    <p:sldId id="354" r:id="rId8"/>
    <p:sldId id="355" r:id="rId9"/>
    <p:sldId id="294" r:id="rId10"/>
    <p:sldId id="356" r:id="rId11"/>
    <p:sldId id="357" r:id="rId12"/>
    <p:sldId id="358" r:id="rId13"/>
    <p:sldId id="359" r:id="rId14"/>
    <p:sldId id="380" r:id="rId15"/>
    <p:sldId id="310" r:id="rId16"/>
    <p:sldId id="360" r:id="rId17"/>
    <p:sldId id="361" r:id="rId18"/>
    <p:sldId id="362" r:id="rId19"/>
    <p:sldId id="363" r:id="rId20"/>
    <p:sldId id="364" r:id="rId21"/>
    <p:sldId id="365" r:id="rId22"/>
    <p:sldId id="381" r:id="rId23"/>
    <p:sldId id="366" r:id="rId24"/>
    <p:sldId id="367" r:id="rId25"/>
    <p:sldId id="368" r:id="rId26"/>
    <p:sldId id="369" r:id="rId27"/>
    <p:sldId id="382" r:id="rId28"/>
    <p:sldId id="370" r:id="rId29"/>
    <p:sldId id="371" r:id="rId30"/>
    <p:sldId id="372" r:id="rId31"/>
    <p:sldId id="334" r:id="rId32"/>
    <p:sldId id="373" r:id="rId33"/>
    <p:sldId id="374" r:id="rId34"/>
    <p:sldId id="375" r:id="rId35"/>
    <p:sldId id="376" r:id="rId36"/>
    <p:sldId id="377" r:id="rId37"/>
    <p:sldId id="383" r:id="rId38"/>
    <p:sldId id="350" r:id="rId39"/>
    <p:sldId id="378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/>
    <p:restoredTop sz="86456"/>
  </p:normalViewPr>
  <p:slideViewPr>
    <p:cSldViewPr showGuides="1">
      <p:cViewPr varScale="1">
        <p:scale>
          <a:sx n="75" d="100"/>
          <a:sy n="75" d="100"/>
        </p:scale>
        <p:origin x="7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43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02CC7E-EDCE-46CC-A4B9-8041897A6D6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F11190-C709-4F62-9076-D9F9F258AC5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圆角矩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721138-B50E-403B-8F91-9A597610A08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E96816-C8E6-42C9-9482-AF5ADEB5BD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7409D-3229-432B-9CC8-5546E78406A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第四篇 图论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sz="quarter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			</a:t>
            </a:r>
            <a:r>
              <a:rPr lang="zh-CN" altLang="en-US" sz="3200" b="1" dirty="0">
                <a:solidFill>
                  <a:srgbClr val="FF0000"/>
                </a:solidFill>
              </a:rPr>
              <a:t>第七章	图论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§1</a:t>
            </a:r>
            <a:r>
              <a:rPr lang="zh-CN" altLang="en-US" sz="2800" dirty="0"/>
              <a:t>图的基本概念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§2</a:t>
            </a:r>
            <a:r>
              <a:rPr lang="zh-CN" altLang="en-US" sz="2800" dirty="0"/>
              <a:t>路与回路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§3</a:t>
            </a:r>
            <a:r>
              <a:rPr lang="zh-CN" altLang="en-US" sz="2800" dirty="0"/>
              <a:t>图的矩阵表示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§4</a:t>
            </a:r>
            <a:r>
              <a:rPr lang="zh-CN" altLang="en-US" sz="2800" dirty="0"/>
              <a:t>欧拉图和汉密尔顿图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§5</a:t>
            </a:r>
            <a:r>
              <a:rPr lang="zh-CN" altLang="en-US" sz="2800" dirty="0"/>
              <a:t>平面图</a:t>
            </a:r>
            <a:endParaRPr lang="en-US" altLang="zh-CN" sz="2800" dirty="0"/>
          </a:p>
        </p:txBody>
      </p:sp>
      <p:sp>
        <p:nvSpPr>
          <p:cNvPr id="614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825" y="3141663"/>
            <a:ext cx="25193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§7</a:t>
            </a:r>
            <a:r>
              <a:rPr lang="zh-CN" altLang="en-US" sz="2800" dirty="0">
                <a:latin typeface="Times New Roman" panose="02020603050405020304" pitchFamily="18" charset="0"/>
              </a:rPr>
              <a:t>树与生成树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3813" y="3860800"/>
            <a:ext cx="3146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§8 *</a:t>
            </a:r>
            <a:r>
              <a:rPr lang="zh-CN" altLang="en-US" sz="2800" dirty="0">
                <a:latin typeface="Times New Roman" panose="02020603050405020304" pitchFamily="18" charset="0"/>
              </a:rPr>
              <a:t>根树及其应用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825" y="2492375"/>
            <a:ext cx="2698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§6*</a:t>
            </a:r>
            <a:r>
              <a:rPr lang="zh-CN" altLang="en-US" sz="2800" dirty="0">
                <a:latin typeface="Times New Roman" panose="02020603050405020304" pitchFamily="18" charset="0"/>
              </a:rPr>
              <a:t>对偶与着色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§2</a:t>
            </a:r>
            <a:r>
              <a:rPr lang="zh-CN" altLang="en-US" b="1" dirty="0">
                <a:solidFill>
                  <a:srgbClr val="FF0000"/>
                </a:solidFill>
              </a:rPr>
              <a:t>路与回路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8050213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62000" marR="0" lvl="0" indent="-76200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点割集：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割点：无向图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G=&lt;V,E&gt;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为连通图，若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V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，使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得图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删去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后，所得子图不连通，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而删去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子集后却连通，则称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为点割集，特别的，当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为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一个点时，称为割点。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点连通度：若图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不是完全图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k(G)=min{|v1|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的点割集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的点连通度。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36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3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charRg st="143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§2</a:t>
            </a:r>
            <a:r>
              <a:rPr lang="zh-CN" altLang="en-US" b="1" dirty="0">
                <a:solidFill>
                  <a:srgbClr val="FF0000"/>
                </a:solidFill>
              </a:rPr>
              <a:t>路与回路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8050213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62000" marR="0" lvl="0" indent="-76200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边割集：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割边：无向图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G=&lt;V,E&gt;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为连通图，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，使得图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删去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后，所得子图不连通，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而删去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的真子集后却连通，则称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为边割集，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特别的，当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为一条边时，称为割边。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边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连通度：若图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不是完全图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连通度。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1476375" y="4365625"/>
          <a:ext cx="4786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97100" imgH="215900" progId="Equation.3">
                  <p:embed/>
                </p:oleObj>
              </mc:Choice>
              <mc:Fallback>
                <p:oleObj name="" r:id="rId1" imgW="21971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4365625"/>
                        <a:ext cx="478631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§2</a:t>
            </a:r>
            <a:r>
              <a:rPr lang="zh-CN" altLang="en-US" b="1" dirty="0">
                <a:solidFill>
                  <a:srgbClr val="FF0000"/>
                </a:solidFill>
              </a:rPr>
              <a:t>路与回路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4572000"/>
          </a:xfrm>
          <a:ln/>
        </p:spPr>
        <p:txBody>
          <a:bodyPr vert="horz" wrap="square" lIns="91440" tIns="45720" rIns="91440" bIns="45720" anchor="t"/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5.</a:t>
            </a:r>
            <a:r>
              <a:rPr lang="zh-CN" altLang="zh-CN" sz="2800" dirty="0"/>
              <a:t> 可达：无向图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中，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</a:t>
            </a:r>
            <a:r>
              <a:rPr lang="zh-CN" altLang="zh-CN" sz="2800" dirty="0"/>
              <a:t>从</a:t>
            </a:r>
            <a:r>
              <a:rPr lang="en-US" altLang="zh-CN" sz="2800" dirty="0"/>
              <a:t>u</a:t>
            </a:r>
            <a:r>
              <a:rPr lang="zh-CN" altLang="zh-CN" sz="2800" dirty="0"/>
              <a:t>到</a:t>
            </a:r>
            <a:r>
              <a:rPr lang="en-US" altLang="zh-CN" sz="2800" dirty="0"/>
              <a:t>v</a:t>
            </a:r>
            <a:r>
              <a:rPr lang="zh-CN" altLang="zh-CN" sz="2800" dirty="0"/>
              <a:t>有一条路，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</a:t>
            </a:r>
            <a:r>
              <a:rPr lang="zh-CN" altLang="zh-CN" sz="2800" dirty="0"/>
              <a:t>称</a:t>
            </a:r>
            <a:r>
              <a:rPr lang="en-US" altLang="zh-CN" sz="2800" dirty="0"/>
              <a:t>u</a:t>
            </a:r>
            <a:r>
              <a:rPr lang="zh-CN" altLang="zh-CN" sz="2800" dirty="0"/>
              <a:t>可达</a:t>
            </a:r>
            <a:r>
              <a:rPr lang="en-US" altLang="zh-CN" sz="2800" dirty="0"/>
              <a:t>v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6.</a:t>
            </a:r>
            <a:r>
              <a:rPr lang="zh-CN" altLang="zh-CN" sz="2800" dirty="0"/>
              <a:t>可分图（略）：</a:t>
            </a:r>
            <a:endParaRPr lang="zh-CN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</p:txBody>
      </p:sp>
      <p:sp>
        <p:nvSpPr>
          <p:cNvPr id="1741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1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74725" y="2674938"/>
            <a:ext cx="7126288" cy="1144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762000" indent="-762000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路的定义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762000" indent="-762000" eaLnBrk="1" hangingPunct="1">
              <a:lnSpc>
                <a:spcPct val="9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路：图</a:t>
            </a:r>
            <a:r>
              <a:rPr lang="en-US" altLang="zh-CN" dirty="0">
                <a:latin typeface="Times New Roman" panose="02020603050405020304" pitchFamily="18" charset="0"/>
              </a:rPr>
              <a:t>G=&lt;V,E&gt;, </a:t>
            </a:r>
            <a:r>
              <a:rPr lang="zh-CN" altLang="zh-CN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ei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zh-CN" dirty="0">
                <a:latin typeface="Times New Roman" panose="02020603050405020304" pitchFamily="18" charset="0"/>
              </a:rPr>
              <a:t>关联于点</a:t>
            </a:r>
            <a:r>
              <a:rPr lang="en-US" altLang="zh-CN" dirty="0">
                <a:latin typeface="Times New Roman" panose="02020603050405020304" pitchFamily="18" charset="0"/>
              </a:rPr>
              <a:t>vi-1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vi</a:t>
            </a:r>
            <a:r>
              <a:rPr lang="zh-CN" altLang="zh-CN" dirty="0">
                <a:latin typeface="Times New Roman" panose="02020603050405020304" pitchFamily="18" charset="0"/>
              </a:rPr>
              <a:t>的边，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62000" indent="-762000" eaLnBrk="1" hangingPunct="1">
              <a:lnSpc>
                <a:spcPct val="9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则其交替序列</a:t>
            </a:r>
            <a:r>
              <a:rPr lang="en-US" altLang="zh-CN" dirty="0">
                <a:latin typeface="Times New Roman" panose="02020603050405020304" pitchFamily="18" charset="0"/>
              </a:rPr>
              <a:t>v0e0v1e1e2......envn</a:t>
            </a:r>
            <a:r>
              <a:rPr lang="zh-CN" altLang="zh-CN" dirty="0">
                <a:latin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</a:rPr>
              <a:t>v0</a:t>
            </a:r>
            <a:r>
              <a:rPr lang="zh-CN" altLang="zh-CN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vn</a:t>
            </a:r>
            <a:r>
              <a:rPr lang="zh-CN" altLang="zh-CN" dirty="0">
                <a:latin typeface="Times New Roman" panose="02020603050405020304" pitchFamily="18" charset="0"/>
              </a:rPr>
              <a:t>的路。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50" y="1557338"/>
            <a:ext cx="7715250" cy="1027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的定义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三元组</a:t>
            </a:r>
            <a:r>
              <a:rPr lang="en-US" altLang="zh-CN" dirty="0">
                <a:latin typeface="Times New Roman" panose="02020603050405020304" pitchFamily="18" charset="0"/>
              </a:rPr>
              <a:t>&lt;V(G),E(G), </a:t>
            </a:r>
            <a:r>
              <a:rPr lang="en-US" altLang="zh-CN" dirty="0">
                <a:latin typeface="宋体" panose="02010600030101010101" pitchFamily="2" charset="-122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</a:rPr>
              <a:t>简化成：Ｇ＝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</a:rPr>
              <a:t>Ｖ，Ｅ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Ｖ</a:t>
            </a:r>
            <a:r>
              <a:rPr lang="en-US" altLang="zh-CN" dirty="0">
                <a:latin typeface="Times New Roman" panose="02020603050405020304" pitchFamily="18" charset="0"/>
              </a:rPr>
              <a:t>(G)</a:t>
            </a:r>
            <a:r>
              <a:rPr lang="zh-CN" altLang="zh-CN" dirty="0">
                <a:latin typeface="Times New Roman" panose="02020603050405020304" pitchFamily="18" charset="0"/>
              </a:rPr>
              <a:t>结点集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 E(G)</a:t>
            </a:r>
            <a:r>
              <a:rPr lang="zh-CN" altLang="en-US" dirty="0">
                <a:latin typeface="Times New Roman" panose="02020603050405020304" pitchFamily="18" charset="0"/>
              </a:rPr>
              <a:t>边集，</a:t>
            </a:r>
            <a:r>
              <a:rPr lang="en-US" altLang="zh-CN" dirty="0">
                <a:latin typeface="宋体" panose="02010600030101010101" pitchFamily="2" charset="-122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的函数。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675" y="4005263"/>
            <a:ext cx="14287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b="1" dirty="0">
                <a:latin typeface="Times New Roman" panose="02020603050405020304" pitchFamily="18" charset="0"/>
              </a:rPr>
              <a:t>点连通度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550" y="4652963"/>
            <a:ext cx="14287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边</a:t>
            </a:r>
            <a:r>
              <a:rPr lang="zh-CN" altLang="zh-CN" b="1" dirty="0">
                <a:latin typeface="Times New Roman" panose="02020603050405020304" pitchFamily="18" charset="0"/>
              </a:rPr>
              <a:t>连通度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b="1" dirty="0">
                <a:solidFill>
                  <a:srgbClr val="FF0000"/>
                </a:solidFill>
              </a:rPr>
              <a:t>图的矩阵表示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sz="quarter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1.</a:t>
            </a:r>
            <a:r>
              <a:rPr lang="zh-CN" altLang="zh-CN" sz="2800" dirty="0"/>
              <a:t>图的矩阵表示：图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，简单图，有ｎ个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结点</a:t>
            </a:r>
            <a:r>
              <a:rPr lang="en-US" altLang="zh-CN" sz="2800" dirty="0"/>
              <a:t>V={v1,v2,......,vn}</a:t>
            </a:r>
            <a:r>
              <a:rPr lang="zh-CN" altLang="zh-CN" sz="2800" dirty="0"/>
              <a:t>，则称</a:t>
            </a:r>
            <a:r>
              <a:rPr lang="en-US" altLang="zh-CN" sz="2800" dirty="0"/>
              <a:t>n</a:t>
            </a:r>
            <a:r>
              <a:rPr lang="zh-CN" altLang="zh-CN" sz="2800" dirty="0"/>
              <a:t>阶方阵</a:t>
            </a:r>
            <a:r>
              <a:rPr lang="en-US" altLang="zh-CN" sz="2800" dirty="0"/>
              <a:t>A(G)=(aij)</a:t>
            </a:r>
            <a:r>
              <a:rPr lang="zh-CN" altLang="zh-CN" sz="2800" dirty="0"/>
              <a:t>为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图</a:t>
            </a:r>
            <a:r>
              <a:rPr lang="en-US" altLang="zh-CN" sz="2800" dirty="0"/>
              <a:t>G</a:t>
            </a:r>
            <a:r>
              <a:rPr lang="zh-CN" altLang="zh-CN" sz="2800" dirty="0"/>
              <a:t>的邻接矩阵。其中，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979613" y="3644900"/>
          <a:ext cx="3902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955800" imgH="533400" progId="Equation.3">
                  <p:embed/>
                </p:oleObj>
              </mc:Choice>
              <mc:Fallback>
                <p:oleObj name="" r:id="rId1" imgW="195580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3644900"/>
                        <a:ext cx="390207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2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charRg st="2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6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charRg st="6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b="1" dirty="0">
                <a:solidFill>
                  <a:srgbClr val="FF0000"/>
                </a:solidFill>
              </a:rPr>
              <a:t>图的矩阵表示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可达性矩阵：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</a:t>
            </a:r>
            <a:r>
              <a:rPr lang="zh-CN" altLang="en-US" sz="2800" dirty="0"/>
              <a:t>为</a:t>
            </a:r>
            <a:r>
              <a:rPr lang="zh-CN" altLang="zh-CN" sz="2800" dirty="0"/>
              <a:t>简单图，</a:t>
            </a:r>
            <a:r>
              <a:rPr lang="en-US" altLang="zh-CN" sz="2800" dirty="0"/>
              <a:t>|V|=</a:t>
            </a:r>
            <a:r>
              <a:rPr lang="zh-CN" altLang="zh-CN" sz="2800" dirty="0"/>
              <a:t>ｎ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如果</a:t>
            </a:r>
            <a:r>
              <a:rPr lang="en-US" altLang="zh-CN" sz="2800" dirty="0"/>
              <a:t>G</a:t>
            </a:r>
            <a:r>
              <a:rPr lang="zh-CN" altLang="zh-CN" sz="2800" dirty="0"/>
              <a:t>的结点已经排序，即</a:t>
            </a:r>
            <a:r>
              <a:rPr lang="en-US" altLang="zh-CN" sz="2800" dirty="0"/>
              <a:t>        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V={v1,v2,......,vn}</a:t>
            </a:r>
            <a:r>
              <a:rPr lang="zh-CN" altLang="zh-CN" sz="2800" dirty="0"/>
              <a:t>，定义</a:t>
            </a:r>
            <a:r>
              <a:rPr lang="en-US" altLang="zh-CN" sz="2800" dirty="0"/>
              <a:t>n</a:t>
            </a:r>
            <a:r>
              <a:rPr lang="zh-CN" altLang="zh-CN" sz="2800" dirty="0"/>
              <a:t>阶方阵</a:t>
            </a:r>
            <a:r>
              <a:rPr lang="en-US" altLang="zh-CN" sz="2800" dirty="0"/>
              <a:t>P=(Pij)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为图</a:t>
            </a:r>
            <a:r>
              <a:rPr lang="en-US" altLang="zh-CN" sz="2800" dirty="0"/>
              <a:t>G</a:t>
            </a:r>
            <a:r>
              <a:rPr lang="zh-CN" altLang="zh-CN" sz="2800" dirty="0"/>
              <a:t>的可达性矩阵。其中，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692275" y="4005263"/>
          <a:ext cx="431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47900" imgH="533400" progId="Equation.3">
                  <p:embed/>
                </p:oleObj>
              </mc:Choice>
              <mc:Fallback>
                <p:oleObj name="" r:id="rId1" imgW="2247900" imgH="533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005263"/>
                        <a:ext cx="4319588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4392613" cy="836613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b="1" dirty="0">
                <a:solidFill>
                  <a:srgbClr val="FF0000"/>
                </a:solidFill>
              </a:rPr>
              <a:t>图的矩阵表示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765175"/>
            <a:ext cx="7772400" cy="5040313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可达性矩阵：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</a:t>
            </a:r>
            <a:r>
              <a:rPr lang="zh-CN" altLang="en-US" sz="2800" dirty="0"/>
              <a:t>为</a:t>
            </a:r>
            <a:r>
              <a:rPr lang="zh-CN" altLang="zh-CN" sz="2800" dirty="0"/>
              <a:t>简单图，</a:t>
            </a:r>
            <a:r>
              <a:rPr lang="en-US" altLang="zh-CN" sz="2800" dirty="0"/>
              <a:t>|V|=</a:t>
            </a:r>
            <a:r>
              <a:rPr lang="zh-CN" altLang="zh-CN" sz="2800" dirty="0"/>
              <a:t>ｎ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如果</a:t>
            </a:r>
            <a:r>
              <a:rPr lang="en-US" altLang="zh-CN" sz="2800" dirty="0"/>
              <a:t>G</a:t>
            </a:r>
            <a:r>
              <a:rPr lang="zh-CN" altLang="zh-CN" sz="2800" dirty="0"/>
              <a:t>的结点已经排序，即</a:t>
            </a:r>
            <a:r>
              <a:rPr lang="en-US" altLang="zh-CN" sz="2800" dirty="0"/>
              <a:t>        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V={v1,v2,......,vn}</a:t>
            </a:r>
            <a:r>
              <a:rPr lang="zh-CN" altLang="zh-CN" sz="2800" dirty="0"/>
              <a:t>，定义</a:t>
            </a:r>
            <a:r>
              <a:rPr lang="en-US" altLang="zh-CN" sz="2800" dirty="0"/>
              <a:t>n</a:t>
            </a:r>
            <a:r>
              <a:rPr lang="zh-CN" altLang="zh-CN" sz="2800" dirty="0"/>
              <a:t>阶方阵</a:t>
            </a:r>
            <a:r>
              <a:rPr lang="en-US" altLang="zh-CN" sz="2800" dirty="0"/>
              <a:t>P=(Pij)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为图</a:t>
            </a:r>
            <a:r>
              <a:rPr lang="en-US" altLang="zh-CN" sz="2800" dirty="0"/>
              <a:t>G</a:t>
            </a:r>
            <a:r>
              <a:rPr lang="zh-CN" altLang="zh-CN" sz="2800" dirty="0"/>
              <a:t>的可达性矩阵。其中，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求法：令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n </a:t>
            </a:r>
            <a:r>
              <a:rPr lang="en-US" altLang="zh-CN" sz="2800" dirty="0"/>
              <a:t>=A+A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+......+A</a:t>
            </a:r>
            <a:r>
              <a:rPr lang="en-US" altLang="zh-CN" sz="2800" baseline="30000" dirty="0"/>
              <a:t>n 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再令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n</a:t>
            </a:r>
            <a:r>
              <a:rPr lang="zh-CN" altLang="zh-CN" sz="2800" dirty="0"/>
              <a:t>中不为零元素换为</a:t>
            </a:r>
            <a:r>
              <a:rPr lang="en-US" altLang="zh-CN" sz="2800" dirty="0"/>
              <a:t>1</a:t>
            </a:r>
            <a:r>
              <a:rPr lang="zh-CN" altLang="zh-CN" sz="2800" dirty="0"/>
              <a:t>，其余不变即可得</a:t>
            </a:r>
            <a:r>
              <a:rPr lang="en-US" altLang="zh-CN" sz="2800" dirty="0"/>
              <a:t>P,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其求法可类似于传递闭包的传递矩阵的求法。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476375" y="3213100"/>
          <a:ext cx="431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247900" imgH="533400" progId="Equation.3">
                  <p:embed/>
                </p:oleObj>
              </mc:Choice>
              <mc:Fallback>
                <p:oleObj name="" r:id="rId1" imgW="2247900" imgH="533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3213100"/>
                        <a:ext cx="4319588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3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67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91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4392613" cy="836613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b="1" dirty="0">
                <a:solidFill>
                  <a:srgbClr val="FF0000"/>
                </a:solidFill>
              </a:rPr>
              <a:t>图的矩阵表示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765175"/>
            <a:ext cx="7772400" cy="5040313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3.</a:t>
            </a:r>
            <a:r>
              <a:rPr lang="zh-CN" altLang="zh-CN" sz="2800" dirty="0"/>
              <a:t>完全关联矩阵：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给定无向图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令</a:t>
            </a:r>
            <a:r>
              <a:rPr lang="en-US" altLang="zh-CN" sz="2800" dirty="0"/>
              <a:t>v1,v2,......,vp</a:t>
            </a:r>
            <a:r>
              <a:rPr lang="zh-CN" altLang="zh-CN" sz="2800" dirty="0"/>
              <a:t>和</a:t>
            </a:r>
            <a:r>
              <a:rPr lang="en-US" altLang="zh-CN" sz="2800" dirty="0"/>
              <a:t>e1,e2,......,eq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分别为</a:t>
            </a:r>
            <a:r>
              <a:rPr lang="en-US" altLang="zh-CN" sz="2800" dirty="0"/>
              <a:t>G</a:t>
            </a:r>
            <a:r>
              <a:rPr lang="zh-CN" altLang="zh-CN" sz="2800" dirty="0"/>
              <a:t>的结点和边则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M(G)=(mij)</a:t>
            </a:r>
            <a:r>
              <a:rPr lang="zh-CN" altLang="zh-CN" sz="2800" dirty="0"/>
              <a:t>为图</a:t>
            </a:r>
            <a:r>
              <a:rPr lang="en-US" altLang="zh-CN" sz="2800" dirty="0"/>
              <a:t>G</a:t>
            </a:r>
            <a:r>
              <a:rPr lang="zh-CN" altLang="zh-CN" sz="2800" dirty="0"/>
              <a:t>的</a:t>
            </a:r>
            <a:r>
              <a:rPr lang="zh-CN" altLang="zh-CN" sz="2800" dirty="0">
                <a:sym typeface="+mn-ea"/>
              </a:rPr>
              <a:t>完全关联</a:t>
            </a:r>
            <a:r>
              <a:rPr lang="zh-CN" altLang="zh-CN" sz="2800" dirty="0"/>
              <a:t>矩阵。其中，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806292" y="3357721"/>
          <a:ext cx="5088255" cy="14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917065" imgH="533400" progId="Equation.3">
                  <p:embed/>
                </p:oleObj>
              </mc:Choice>
              <mc:Fallback>
                <p:oleObj name="" r:id="rId1" imgW="1917065" imgH="533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292" y="3357721"/>
                        <a:ext cx="5088255" cy="1414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4392613" cy="836613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b="1" dirty="0">
                <a:solidFill>
                  <a:srgbClr val="FF0000"/>
                </a:solidFill>
              </a:rPr>
              <a:t>图的矩阵表示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908050"/>
            <a:ext cx="7772400" cy="50419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3.</a:t>
            </a:r>
            <a:r>
              <a:rPr lang="zh-CN" altLang="zh-CN" sz="2800" dirty="0"/>
              <a:t>完全关联矩阵：给定有向图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令</a:t>
            </a:r>
            <a:r>
              <a:rPr lang="en-US" altLang="zh-CN" sz="2800" dirty="0"/>
              <a:t>v1,v2,......,vp</a:t>
            </a:r>
            <a:r>
              <a:rPr lang="zh-CN" altLang="zh-CN" sz="2800" dirty="0"/>
              <a:t>和</a:t>
            </a:r>
            <a:r>
              <a:rPr lang="en-US" altLang="zh-CN" sz="2800" dirty="0"/>
              <a:t>1,e2,......,eq</a:t>
            </a:r>
            <a:r>
              <a:rPr lang="zh-CN" altLang="zh-CN" sz="2800" dirty="0"/>
              <a:t>分别为</a:t>
            </a:r>
            <a:r>
              <a:rPr lang="en-US" altLang="zh-CN" sz="2800" dirty="0"/>
              <a:t>G</a:t>
            </a:r>
            <a:r>
              <a:rPr lang="zh-CN" altLang="zh-CN" sz="2800" dirty="0"/>
              <a:t>的结点和边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则</a:t>
            </a:r>
            <a:r>
              <a:rPr lang="en-US" altLang="zh-CN" sz="2800" dirty="0"/>
              <a:t>M(G)=(mij)</a:t>
            </a:r>
            <a:r>
              <a:rPr lang="zh-CN" altLang="zh-CN" sz="2800" dirty="0"/>
              <a:t>为图</a:t>
            </a:r>
            <a:r>
              <a:rPr lang="en-US" altLang="zh-CN" sz="2800" dirty="0"/>
              <a:t>G</a:t>
            </a:r>
            <a:r>
              <a:rPr lang="zh-CN" altLang="zh-CN" sz="2800" dirty="0"/>
              <a:t>的可达性矩阵。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其中，称为有向图</a:t>
            </a:r>
            <a:r>
              <a:rPr lang="en-US" altLang="zh-CN" sz="2800" dirty="0"/>
              <a:t>G</a:t>
            </a:r>
            <a:r>
              <a:rPr lang="zh-CN" altLang="zh-CN" sz="2800" dirty="0"/>
              <a:t>为完全关联矩阵。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称为有向图</a:t>
            </a:r>
            <a:r>
              <a:rPr lang="en-US" altLang="zh-CN" sz="2800" dirty="0"/>
              <a:t>G</a:t>
            </a:r>
            <a:r>
              <a:rPr lang="zh-CN" altLang="zh-CN" sz="2800" dirty="0"/>
              <a:t>为完全关联矩阵。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1547813" y="3035300"/>
          <a:ext cx="5040312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082800" imgH="787400" progId="Equation.3">
                  <p:embed/>
                </p:oleObj>
              </mc:Choice>
              <mc:Fallback>
                <p:oleObj name="" r:id="rId1" imgW="20828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3035300"/>
                        <a:ext cx="5040312" cy="190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08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769100" cy="1557338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§4</a:t>
            </a:r>
            <a:r>
              <a:rPr lang="zh-CN" altLang="zh-CN" b="1" dirty="0">
                <a:solidFill>
                  <a:srgbClr val="FF0000"/>
                </a:solidFill>
              </a:rPr>
              <a:t>欧拉图与汉密尔顿图</a:t>
            </a:r>
            <a:br>
              <a:rPr lang="zh-CN" altLang="zh-CN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908050"/>
            <a:ext cx="8064500" cy="50419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1.</a:t>
            </a:r>
            <a:r>
              <a:rPr lang="zh-CN" altLang="zh-CN" sz="2800" dirty="0"/>
              <a:t>欧拉图：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欧拉路：在无孤立结点的图</a:t>
            </a:r>
            <a:r>
              <a:rPr lang="en-US" altLang="zh-CN" sz="2800" dirty="0"/>
              <a:t>G</a:t>
            </a:r>
            <a:r>
              <a:rPr lang="zh-CN" altLang="zh-CN" sz="2800" dirty="0"/>
              <a:t>中，经过图</a:t>
            </a:r>
            <a:r>
              <a:rPr lang="en-US" altLang="zh-CN" sz="2800" dirty="0"/>
              <a:t>G</a:t>
            </a:r>
            <a:r>
              <a:rPr lang="zh-CN" altLang="zh-CN" sz="2800" dirty="0"/>
              <a:t>的每一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</a:t>
            </a:r>
            <a:r>
              <a:rPr lang="zh-CN" altLang="zh-CN" sz="2800" dirty="0"/>
              <a:t>条边一次且仅一次的路径。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欧拉回路：在无孤立结点的图</a:t>
            </a:r>
            <a:r>
              <a:rPr lang="en-US" altLang="zh-CN" sz="2800" dirty="0"/>
              <a:t>G</a:t>
            </a:r>
            <a:r>
              <a:rPr lang="zh-CN" altLang="zh-CN" sz="2800" dirty="0"/>
              <a:t>中，经过图</a:t>
            </a:r>
            <a:r>
              <a:rPr lang="en-US" altLang="zh-CN" sz="2800" dirty="0"/>
              <a:t>G</a:t>
            </a:r>
            <a:r>
              <a:rPr lang="zh-CN" altLang="zh-CN" sz="2800" dirty="0"/>
              <a:t>的每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</a:t>
            </a:r>
            <a:r>
              <a:rPr lang="zh-CN" altLang="zh-CN" sz="2800" dirty="0"/>
              <a:t>一条边一次且仅一次的回路。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欧拉图：具有欧拉回路的图。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定理：无向图</a:t>
            </a:r>
            <a:r>
              <a:rPr lang="en-US" altLang="zh-CN" sz="2800" dirty="0"/>
              <a:t>G</a:t>
            </a:r>
            <a:r>
              <a:rPr lang="zh-CN" altLang="zh-CN" sz="2800" dirty="0"/>
              <a:t>具有一条欧拉路径，当且仅当</a:t>
            </a:r>
            <a:r>
              <a:rPr lang="en-US" altLang="zh-CN" sz="2800" dirty="0"/>
              <a:t>G</a:t>
            </a:r>
            <a:r>
              <a:rPr lang="zh-CN" altLang="zh-CN" sz="2800" dirty="0"/>
              <a:t>是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</a:t>
            </a:r>
            <a:r>
              <a:rPr lang="zh-CN" altLang="zh-CN" sz="2800" dirty="0"/>
              <a:t>连通的，且有零个或两个奇数度数的结点。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推论：无向图</a:t>
            </a:r>
            <a:r>
              <a:rPr lang="en-US" altLang="zh-CN" sz="2800" dirty="0"/>
              <a:t>G</a:t>
            </a:r>
            <a:r>
              <a:rPr lang="zh-CN" altLang="zh-CN" sz="2800" dirty="0"/>
              <a:t>具有一条欧拉循环，当且仅当</a:t>
            </a:r>
            <a:r>
              <a:rPr lang="en-US" altLang="zh-CN" sz="2800" dirty="0"/>
              <a:t>G</a:t>
            </a:r>
            <a:r>
              <a:rPr lang="zh-CN" altLang="zh-CN" sz="2800" dirty="0"/>
              <a:t>是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</a:t>
            </a:r>
            <a:r>
              <a:rPr lang="zh-CN" altLang="zh-CN" sz="2800" dirty="0"/>
              <a:t>连通的，且所有结点度数全为偶数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47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180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3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charRg st="203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学习目标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557338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理解简单图的概念。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理解路与回路的概念。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学会图的矩阵表示法。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理解欧拉图和汉密尔顿图的概念。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能够判断平面图。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理解树与生成树的概念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理解二叉树、最小生成树、最优二叉树的概念。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769100" cy="1557338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§4</a:t>
            </a:r>
            <a:r>
              <a:rPr lang="zh-CN" altLang="zh-CN" b="1" dirty="0">
                <a:solidFill>
                  <a:srgbClr val="FF0000"/>
                </a:solidFill>
              </a:rPr>
              <a:t>欧拉图与汉密尔顿图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539750" y="1816100"/>
            <a:ext cx="7772400" cy="50419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汉密尔顿图：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汉密尔顿路：在无孤立结点的图</a:t>
            </a:r>
            <a:r>
              <a:rPr lang="en-US" altLang="zh-CN" sz="2800" dirty="0"/>
              <a:t>G</a:t>
            </a:r>
            <a:r>
              <a:rPr lang="zh-CN" altLang="zh-CN" sz="2800" dirty="0"/>
              <a:t>中，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经过图</a:t>
            </a:r>
            <a:r>
              <a:rPr lang="en-US" altLang="zh-CN" sz="2800" dirty="0"/>
              <a:t>G</a:t>
            </a:r>
            <a:r>
              <a:rPr lang="zh-CN" altLang="zh-CN" sz="2800" dirty="0"/>
              <a:t>的每一个点一次且仅一次的路径。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汉密尔顿回路：在无孤立结点的图</a:t>
            </a:r>
            <a:r>
              <a:rPr lang="en-US" altLang="zh-CN" sz="2800" dirty="0"/>
              <a:t>G</a:t>
            </a:r>
            <a:r>
              <a:rPr lang="zh-CN" altLang="zh-CN" sz="2800" dirty="0"/>
              <a:t>中，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经过图</a:t>
            </a:r>
            <a:r>
              <a:rPr lang="en-US" altLang="zh-CN" sz="2800" dirty="0"/>
              <a:t>G</a:t>
            </a:r>
            <a:r>
              <a:rPr lang="zh-CN" altLang="zh-CN" sz="2800" dirty="0"/>
              <a:t>的每一个点一次且仅一次的回路。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汉密尔顿图：具有汉密尔顿路的图。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2560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4625"/>
            <a:ext cx="7772400" cy="4572000"/>
          </a:xfrm>
          <a:ln/>
        </p:spPr>
        <p:txBody>
          <a:bodyPr vert="horz" wrap="square" lIns="91440" tIns="45720" rIns="91440" bIns="45720" anchor="t"/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图的矩阵表示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/>
              <a:t>邻接矩阵、</a:t>
            </a:r>
            <a:endParaRPr lang="en-US" altLang="zh-CN" b="1" dirty="0"/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/>
              <a:t>可达性矩阵、</a:t>
            </a:r>
            <a:endParaRPr lang="en-US" altLang="zh-CN" b="1" dirty="0"/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/>
              <a:t>完全关联矩阵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2.</a:t>
            </a:r>
            <a:r>
              <a:rPr lang="zh-CN" altLang="zh-CN" b="1" dirty="0">
                <a:solidFill>
                  <a:srgbClr val="0000FF"/>
                </a:solidFill>
              </a:rPr>
              <a:t>欧拉图与汉密尔顿图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/>
              <a:t>欧拉图中有经过图中每个节点一次且仅一次的路</a:t>
            </a:r>
            <a:endParaRPr lang="en-US" altLang="zh-CN" b="1" dirty="0"/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/>
              <a:t>汉密尔顿图有经过图中每条边一次且仅一次的路</a:t>
            </a:r>
            <a:endParaRPr lang="en-US" altLang="zh-CN" b="1" dirty="0"/>
          </a:p>
          <a:p>
            <a:pPr marL="0" indent="0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769100" cy="1557338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§5</a:t>
            </a:r>
            <a:r>
              <a:rPr lang="zh-CN" altLang="zh-CN" b="1" dirty="0">
                <a:solidFill>
                  <a:srgbClr val="FF0000"/>
                </a:solidFill>
              </a:rPr>
              <a:t>平面图</a:t>
            </a:r>
            <a:br>
              <a:rPr lang="zh-CN" altLang="zh-CN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908050"/>
            <a:ext cx="7772400" cy="50419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1.</a:t>
            </a:r>
            <a:r>
              <a:rPr lang="zh-CN" altLang="zh-CN" sz="2800" dirty="0"/>
              <a:t>平面图：设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是一个无向图，如果能够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把</a:t>
            </a:r>
            <a:r>
              <a:rPr lang="en-US" altLang="zh-CN" sz="2800" dirty="0"/>
              <a:t>G</a:t>
            </a:r>
            <a:r>
              <a:rPr lang="zh-CN" altLang="zh-CN" sz="2800" dirty="0"/>
              <a:t>的所有结点和边画在平面上，且使得任何两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条边除了端点外没有其它的交点，就称</a:t>
            </a:r>
            <a:r>
              <a:rPr lang="en-US" altLang="zh-CN" sz="2800" dirty="0"/>
              <a:t>G</a:t>
            </a:r>
            <a:r>
              <a:rPr lang="zh-CN" altLang="zh-CN" sz="2800" dirty="0"/>
              <a:t>是一个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平面图。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pic>
        <p:nvPicPr>
          <p:cNvPr id="225282" name="图片 1" descr="167"/>
          <p:cNvPicPr>
            <a:picLocks noChangeAspect="1"/>
          </p:cNvPicPr>
          <p:nvPr/>
        </p:nvPicPr>
        <p:blipFill>
          <a:blip r:embed="rId1"/>
          <a:srcRect r="62579" b="4315"/>
          <a:stretch>
            <a:fillRect/>
          </a:stretch>
        </p:blipFill>
        <p:spPr>
          <a:xfrm>
            <a:off x="900113" y="3141663"/>
            <a:ext cx="2447925" cy="1951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283" name="图片 2" descr="169"/>
          <p:cNvPicPr>
            <a:picLocks noChangeAspect="1"/>
          </p:cNvPicPr>
          <p:nvPr/>
        </p:nvPicPr>
        <p:blipFill>
          <a:blip r:embed="rId2"/>
          <a:srcRect r="39388" b="2318"/>
          <a:stretch>
            <a:fillRect/>
          </a:stretch>
        </p:blipFill>
        <p:spPr>
          <a:xfrm>
            <a:off x="4284663" y="3068638"/>
            <a:ext cx="3629025" cy="2001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284" name="Text Box 4"/>
          <p:cNvSpPr txBox="1"/>
          <p:nvPr/>
        </p:nvSpPr>
        <p:spPr>
          <a:xfrm>
            <a:off x="4538663" y="5300663"/>
            <a:ext cx="204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alibri" panose="020F0502020204030204" pitchFamily="34" charset="0"/>
              </a:rPr>
              <a:t>b)</a:t>
            </a:r>
            <a:r>
              <a:rPr lang="zh-CN" altLang="en-US" sz="2800" dirty="0">
                <a:latin typeface="Calibri" panose="020F0502020204030204" pitchFamily="34" charset="0"/>
              </a:rPr>
              <a:t>平面图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25285" name="Text Box 5"/>
          <p:cNvSpPr txBox="1"/>
          <p:nvPr/>
        </p:nvSpPr>
        <p:spPr>
          <a:xfrm>
            <a:off x="971550" y="5300663"/>
            <a:ext cx="20542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alibri" panose="020F0502020204030204" pitchFamily="34" charset="0"/>
              </a:rPr>
              <a:t>a)</a:t>
            </a:r>
            <a:r>
              <a:rPr lang="zh-CN" altLang="en-US" sz="2800" dirty="0">
                <a:latin typeface="Calibri" panose="020F0502020204030204" pitchFamily="34" charset="0"/>
              </a:rPr>
              <a:t>非平面图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65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  <p:bldP spid="2252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769100" cy="1557338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§5</a:t>
            </a:r>
            <a:r>
              <a:rPr lang="zh-CN" altLang="zh-CN" b="1" dirty="0">
                <a:solidFill>
                  <a:srgbClr val="FF0000"/>
                </a:solidFill>
              </a:rPr>
              <a:t>平面图</a:t>
            </a:r>
            <a:br>
              <a:rPr lang="zh-CN" altLang="zh-CN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11188" y="908050"/>
            <a:ext cx="7772400" cy="50419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2 .</a:t>
            </a:r>
            <a:r>
              <a:rPr lang="zh-CN" altLang="zh-CN" sz="2800" dirty="0"/>
              <a:t>面：设</a:t>
            </a:r>
            <a:r>
              <a:rPr lang="en-US" altLang="zh-CN" sz="2800" dirty="0"/>
              <a:t>G</a:t>
            </a:r>
            <a:r>
              <a:rPr lang="zh-CN" altLang="zh-CN" sz="2800" dirty="0"/>
              <a:t>是一连通平面图，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由图中的边所包围的区域，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在区域内既不包含图的结点，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也不包含图的边，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这样的区域称为</a:t>
            </a:r>
            <a:r>
              <a:rPr lang="en-US" altLang="zh-CN" sz="2800" dirty="0"/>
              <a:t>G</a:t>
            </a:r>
            <a:r>
              <a:rPr lang="zh-CN" altLang="zh-CN" sz="2800" dirty="0"/>
              <a:t>的一个面。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包含面的诸边构成的回路，称为面的边界，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一个面的边界的回路长度称为该面的次数，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记作</a:t>
            </a:r>
            <a:r>
              <a:rPr lang="en-US" altLang="zh-CN" sz="2800" dirty="0"/>
              <a:t>deg(r)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2867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5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0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769100" cy="1557338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§5</a:t>
            </a:r>
            <a:r>
              <a:rPr lang="zh-CN" altLang="zh-CN" b="1" dirty="0">
                <a:solidFill>
                  <a:srgbClr val="FF0000"/>
                </a:solidFill>
              </a:rPr>
              <a:t>平面图</a:t>
            </a:r>
            <a:br>
              <a:rPr lang="zh-CN" altLang="zh-CN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539750" y="1125538"/>
            <a:ext cx="77724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3 .</a:t>
            </a:r>
            <a:r>
              <a:rPr lang="zh-CN" altLang="en-US" sz="2800" dirty="0"/>
              <a:t>例题</a:t>
            </a:r>
            <a:r>
              <a:rPr lang="zh-CN" altLang="zh-CN" sz="2800" dirty="0"/>
              <a:t>：</a:t>
            </a:r>
            <a:r>
              <a:rPr lang="zh-CN" altLang="en-US" sz="2800" dirty="0"/>
              <a:t>分析图</a:t>
            </a:r>
            <a:r>
              <a:rPr lang="en-US" altLang="zh-CN" sz="2800" dirty="0"/>
              <a:t>G</a:t>
            </a:r>
            <a:r>
              <a:rPr lang="zh-CN" altLang="en-US" sz="2800" dirty="0"/>
              <a:t>的面的次数。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deg(r1)=3;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deg(r2)=3;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deg(r3)=5;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deg(r4)=4;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deg(r5)=3;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注意，</a:t>
            </a:r>
            <a:r>
              <a:rPr lang="en-US" altLang="zh-CN" sz="2800" dirty="0"/>
              <a:t>EF</a:t>
            </a:r>
            <a:r>
              <a:rPr lang="zh-CN" altLang="zh-CN" sz="2800" dirty="0"/>
              <a:t>和</a:t>
            </a:r>
            <a:r>
              <a:rPr lang="en-US" altLang="zh-CN" sz="2800" dirty="0"/>
              <a:t>FE</a:t>
            </a:r>
            <a:r>
              <a:rPr lang="zh-CN" altLang="zh-CN" sz="2800" dirty="0"/>
              <a:t>认为是两条边。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pSp>
        <p:nvGrpSpPr>
          <p:cNvPr id="2" name="Group 2"/>
          <p:cNvGrpSpPr/>
          <p:nvPr/>
        </p:nvGrpSpPr>
        <p:grpSpPr>
          <a:xfrm>
            <a:off x="3851275" y="1484313"/>
            <a:ext cx="4824413" cy="3902075"/>
            <a:chOff x="3970" y="1629"/>
            <a:chExt cx="4435" cy="3056"/>
          </a:xfrm>
        </p:grpSpPr>
        <p:sp>
          <p:nvSpPr>
            <p:cNvPr id="29703" name="Text Box 3"/>
            <p:cNvSpPr txBox="1"/>
            <p:nvPr/>
          </p:nvSpPr>
          <p:spPr>
            <a:xfrm>
              <a:off x="6130" y="2694"/>
              <a:ext cx="47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Calibri" panose="020F0502020204030204" pitchFamily="34" charset="0"/>
                </a:rPr>
                <a:t>F   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9704" name="Group 4"/>
            <p:cNvGrpSpPr/>
            <p:nvPr/>
          </p:nvGrpSpPr>
          <p:grpSpPr>
            <a:xfrm>
              <a:off x="3970" y="1629"/>
              <a:ext cx="4435" cy="3056"/>
              <a:chOff x="3970" y="1629"/>
              <a:chExt cx="4435" cy="3056"/>
            </a:xfrm>
          </p:grpSpPr>
          <p:grpSp>
            <p:nvGrpSpPr>
              <p:cNvPr id="29705" name="Group 5"/>
              <p:cNvGrpSpPr/>
              <p:nvPr/>
            </p:nvGrpSpPr>
            <p:grpSpPr>
              <a:xfrm>
                <a:off x="3970" y="1950"/>
                <a:ext cx="4435" cy="2735"/>
                <a:chOff x="3970" y="1950"/>
                <a:chExt cx="4435" cy="2735"/>
              </a:xfrm>
            </p:grpSpPr>
            <p:sp>
              <p:nvSpPr>
                <p:cNvPr id="29723" name="Text Box 6"/>
                <p:cNvSpPr txBox="1"/>
                <p:nvPr/>
              </p:nvSpPr>
              <p:spPr>
                <a:xfrm>
                  <a:off x="5846" y="4275"/>
                  <a:ext cx="470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00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 2" panose="05020102010507070707" pitchFamily="18" charset="2"/>
                    <a:buChar char="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32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E6B1AB"/>
                    </a:buClr>
                    <a:buSzPct val="85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SzPct val="80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Char char="o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latin typeface="Calibri" panose="020F0502020204030204" pitchFamily="34" charset="0"/>
                    </a:rPr>
                    <a:t>D  </a:t>
                  </a:r>
                  <a:endParaRPr lang="zh-CN" altLang="zh-CN" sz="2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24" name="Text Box 7"/>
                <p:cNvSpPr txBox="1"/>
                <p:nvPr/>
              </p:nvSpPr>
              <p:spPr>
                <a:xfrm>
                  <a:off x="6130" y="1950"/>
                  <a:ext cx="470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00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 2" panose="05020102010507070707" pitchFamily="18" charset="2"/>
                    <a:buChar char="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32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E6B1AB"/>
                    </a:buClr>
                    <a:buSzPct val="85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SzPct val="80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Char char="o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latin typeface="Calibri" panose="020F0502020204030204" pitchFamily="34" charset="0"/>
                    </a:rPr>
                    <a:t>C  </a:t>
                  </a:r>
                  <a:endParaRPr lang="zh-CN" altLang="zh-CN" sz="2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25" name="Text Box 8"/>
                <p:cNvSpPr txBox="1"/>
                <p:nvPr/>
              </p:nvSpPr>
              <p:spPr>
                <a:xfrm>
                  <a:off x="4906" y="2502"/>
                  <a:ext cx="470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00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 2" panose="05020102010507070707" pitchFamily="18" charset="2"/>
                    <a:buChar char="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32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E6B1AB"/>
                    </a:buClr>
                    <a:buSzPct val="85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SzPct val="80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Char char="o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latin typeface="Calibri" panose="020F0502020204030204" pitchFamily="34" charset="0"/>
                    </a:rPr>
                    <a:t>B  </a:t>
                  </a:r>
                  <a:endParaRPr lang="zh-CN" altLang="zh-CN" sz="2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26" name="Text Box 9"/>
                <p:cNvSpPr txBox="1"/>
                <p:nvPr/>
              </p:nvSpPr>
              <p:spPr>
                <a:xfrm>
                  <a:off x="7935" y="2760"/>
                  <a:ext cx="470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00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 2" panose="05020102010507070707" pitchFamily="18" charset="2"/>
                    <a:buChar char="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32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E6B1AB"/>
                    </a:buClr>
                    <a:buSzPct val="85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SzPct val="80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Char char="o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latin typeface="Calibri" panose="020F0502020204030204" pitchFamily="34" charset="0"/>
                    </a:rPr>
                    <a:t>E  </a:t>
                  </a:r>
                  <a:endParaRPr lang="zh-CN" altLang="zh-CN" sz="2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27" name="Text Box 10"/>
                <p:cNvSpPr txBox="1"/>
                <p:nvPr/>
              </p:nvSpPr>
              <p:spPr>
                <a:xfrm>
                  <a:off x="3970" y="2820"/>
                  <a:ext cx="470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00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 2" panose="05020102010507070707" pitchFamily="18" charset="2"/>
                    <a:buChar char="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325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E6B1AB"/>
                    </a:buClr>
                    <a:buSzPct val="85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SzPct val="80000"/>
                    <a:buFont typeface="Wingdings 2" panose="05020102010507070707" pitchFamily="18" charset="2"/>
                    <a:buChar char="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-228600" algn="l" rtl="0" eaLnBrk="0" fontAlgn="base" hangingPunct="0">
                    <a:spcBef>
                      <a:spcPts val="375"/>
                    </a:spcBef>
                    <a:spcAft>
                      <a:spcPct val="0"/>
                    </a:spcAft>
                    <a:buClr>
                      <a:srgbClr val="A28E6A"/>
                    </a:buClr>
                    <a:buChar char="o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latin typeface="Calibri" panose="020F0502020204030204" pitchFamily="34" charset="0"/>
                    </a:rPr>
                    <a:t>A  </a:t>
                  </a:r>
                  <a:endParaRPr lang="zh-CN" altLang="zh-CN" sz="28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06" name="Group 11"/>
              <p:cNvGrpSpPr/>
              <p:nvPr/>
            </p:nvGrpSpPr>
            <p:grpSpPr>
              <a:xfrm>
                <a:off x="4440" y="1629"/>
                <a:ext cx="3585" cy="2781"/>
                <a:chOff x="4200" y="1599"/>
                <a:chExt cx="3585" cy="2781"/>
              </a:xfrm>
            </p:grpSpPr>
            <p:grpSp>
              <p:nvGrpSpPr>
                <p:cNvPr id="29707" name="Group 12"/>
                <p:cNvGrpSpPr/>
                <p:nvPr/>
              </p:nvGrpSpPr>
              <p:grpSpPr>
                <a:xfrm>
                  <a:off x="4570" y="1599"/>
                  <a:ext cx="2525" cy="2628"/>
                  <a:chOff x="4570" y="1599"/>
                  <a:chExt cx="2525" cy="2628"/>
                </a:xfrm>
              </p:grpSpPr>
              <p:sp>
                <p:nvSpPr>
                  <p:cNvPr id="29718" name="Text Box 13"/>
                  <p:cNvSpPr txBox="1"/>
                  <p:nvPr/>
                </p:nvSpPr>
                <p:spPr>
                  <a:xfrm>
                    <a:off x="5116" y="2790"/>
                    <a:ext cx="470" cy="74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273050" indent="-273050" algn="l" rtl="0" eaLnBrk="0" fontAlgn="base" hangingPunct="0">
                      <a:spcBef>
                        <a:spcPts val="575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00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2232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6B1AB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9728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Char char="o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dirty="0">
                        <a:latin typeface="Calibri" panose="020F0502020204030204" pitchFamily="34" charset="0"/>
                      </a:rPr>
                      <a:t>r2   </a:t>
                    </a:r>
                    <a:endParaRPr lang="zh-CN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19" name="Text Box 14"/>
                  <p:cNvSpPr txBox="1"/>
                  <p:nvPr/>
                </p:nvSpPr>
                <p:spPr>
                  <a:xfrm>
                    <a:off x="6625" y="1599"/>
                    <a:ext cx="470" cy="74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273050" indent="-273050" algn="l" rtl="0" eaLnBrk="0" fontAlgn="base" hangingPunct="0">
                      <a:spcBef>
                        <a:spcPts val="575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00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2232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6B1AB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9728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Char char="o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dirty="0">
                        <a:latin typeface="Calibri" panose="020F0502020204030204" pitchFamily="34" charset="0"/>
                      </a:rPr>
                      <a:t>r5  </a:t>
                    </a:r>
                    <a:endParaRPr lang="zh-CN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0" name="Text Box 15"/>
                  <p:cNvSpPr txBox="1"/>
                  <p:nvPr/>
                </p:nvSpPr>
                <p:spPr>
                  <a:xfrm>
                    <a:off x="5116" y="2055"/>
                    <a:ext cx="470" cy="74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273050" indent="-273050" algn="l" rtl="0" eaLnBrk="0" fontAlgn="base" hangingPunct="0">
                      <a:spcBef>
                        <a:spcPts val="575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00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2232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6B1AB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9728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Char char="o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dirty="0">
                        <a:latin typeface="Calibri" panose="020F0502020204030204" pitchFamily="34" charset="0"/>
                      </a:rPr>
                      <a:t>r4  </a:t>
                    </a:r>
                    <a:endParaRPr lang="zh-CN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1" name="Text Box 16"/>
                  <p:cNvSpPr txBox="1"/>
                  <p:nvPr/>
                </p:nvSpPr>
                <p:spPr>
                  <a:xfrm>
                    <a:off x="4570" y="3480"/>
                    <a:ext cx="470" cy="74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273050" indent="-273050" algn="l" rtl="0" eaLnBrk="0" fontAlgn="base" hangingPunct="0">
                      <a:spcBef>
                        <a:spcPts val="575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00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2232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6B1AB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9728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Char char="o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dirty="0">
                        <a:latin typeface="Calibri" panose="020F0502020204030204" pitchFamily="34" charset="0"/>
                      </a:rPr>
                      <a:t>r1  </a:t>
                    </a:r>
                    <a:endParaRPr lang="zh-CN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2" name="Text Box 17"/>
                  <p:cNvSpPr txBox="1"/>
                  <p:nvPr/>
                </p:nvSpPr>
                <p:spPr>
                  <a:xfrm>
                    <a:off x="6155" y="3120"/>
                    <a:ext cx="470" cy="74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273050" indent="-273050" algn="l" rtl="0" eaLnBrk="0" fontAlgn="base" hangingPunct="0">
                      <a:spcBef>
                        <a:spcPts val="575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00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22325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6B1AB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9728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-228600" algn="l" rtl="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A28E6A"/>
                      </a:buClr>
                      <a:buChar char="o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dirty="0">
                        <a:latin typeface="Calibri" panose="020F0502020204030204" pitchFamily="34" charset="0"/>
                      </a:rPr>
                      <a:t>r3    </a:t>
                    </a:r>
                    <a:endParaRPr lang="zh-CN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8" name="Group 18"/>
                <p:cNvGrpSpPr/>
                <p:nvPr/>
              </p:nvGrpSpPr>
              <p:grpSpPr>
                <a:xfrm>
                  <a:off x="4200" y="1920"/>
                  <a:ext cx="3585" cy="2460"/>
                  <a:chOff x="3990" y="1545"/>
                  <a:chExt cx="3585" cy="2460"/>
                </a:xfrm>
              </p:grpSpPr>
              <p:cxnSp>
                <p:nvCxnSpPr>
                  <p:cNvPr id="29709" name="AutoShape 19"/>
                  <p:cNvCxnSpPr/>
                  <p:nvPr/>
                </p:nvCxnSpPr>
                <p:spPr>
                  <a:xfrm>
                    <a:off x="5505" y="1860"/>
                    <a:ext cx="30" cy="2010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10" name="AutoShape 20"/>
                  <p:cNvCxnSpPr/>
                  <p:nvPr/>
                </p:nvCxnSpPr>
                <p:spPr>
                  <a:xfrm flipH="1">
                    <a:off x="4830" y="1860"/>
                    <a:ext cx="705" cy="645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11" name="AutoShape 21"/>
                  <p:cNvCxnSpPr/>
                  <p:nvPr/>
                </p:nvCxnSpPr>
                <p:spPr>
                  <a:xfrm>
                    <a:off x="4830" y="2505"/>
                    <a:ext cx="705" cy="1365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12" name="AutoShape 22"/>
                  <p:cNvCxnSpPr/>
                  <p:nvPr/>
                </p:nvCxnSpPr>
                <p:spPr>
                  <a:xfrm flipH="1">
                    <a:off x="4095" y="2505"/>
                    <a:ext cx="735" cy="2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13" name="AutoShape 23"/>
                  <p:cNvCxnSpPr/>
                  <p:nvPr/>
                </p:nvCxnSpPr>
                <p:spPr>
                  <a:xfrm>
                    <a:off x="6150" y="2505"/>
                    <a:ext cx="1335" cy="0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14" name="AutoShape 24"/>
                  <p:cNvCxnSpPr/>
                  <p:nvPr/>
                </p:nvCxnSpPr>
                <p:spPr>
                  <a:xfrm>
                    <a:off x="5535" y="1860"/>
                    <a:ext cx="1950" cy="645"/>
                  </a:xfrm>
                  <a:prstGeom prst="straightConnector1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29715" name="Arc 25"/>
                  <p:cNvSpPr/>
                  <p:nvPr/>
                </p:nvSpPr>
                <p:spPr>
                  <a:xfrm flipV="1">
                    <a:off x="3990" y="1545"/>
                    <a:ext cx="3585" cy="962"/>
                  </a:xfrm>
                  <a:custGeom>
                    <a:avLst/>
                    <a:gdLst>
                      <a:gd name="txL" fmla="*/ 0 w 43200"/>
                      <a:gd name="txT" fmla="*/ 0 h 28352"/>
                      <a:gd name="txR" fmla="*/ 43200 w 43200"/>
                      <a:gd name="txB" fmla="*/ 28352 h 28352"/>
                    </a:gdLst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txL" t="txT" r="txR" b="txB"/>
                    <a:pathLst>
                      <a:path w="43200" h="28352" fill="none">
                        <a:moveTo>
                          <a:pt x="42136" y="56"/>
                        </a:moveTo>
                        <a:cubicBezTo>
                          <a:pt x="42840" y="2218"/>
                          <a:pt x="43200" y="4478"/>
                          <a:pt x="43200" y="6752"/>
                        </a:cubicBezTo>
                        <a:cubicBezTo>
                          <a:pt x="43200" y="18681"/>
                          <a:pt x="33529" y="28352"/>
                          <a:pt x="21600" y="28352"/>
                        </a:cubicBezTo>
                        <a:cubicBezTo>
                          <a:pt x="9670" y="28352"/>
                          <a:pt x="0" y="18681"/>
                          <a:pt x="0" y="6752"/>
                        </a:cubicBezTo>
                        <a:cubicBezTo>
                          <a:pt x="-1" y="4458"/>
                          <a:pt x="365" y="2178"/>
                          <a:pt x="1082" y="-1"/>
                        </a:cubicBezTo>
                      </a:path>
                      <a:path w="43200" h="28352" stroke="0">
                        <a:moveTo>
                          <a:pt x="42136" y="56"/>
                        </a:moveTo>
                        <a:cubicBezTo>
                          <a:pt x="42840" y="2218"/>
                          <a:pt x="43200" y="4478"/>
                          <a:pt x="43200" y="6752"/>
                        </a:cubicBezTo>
                        <a:cubicBezTo>
                          <a:pt x="43200" y="18681"/>
                          <a:pt x="33529" y="28352"/>
                          <a:pt x="21600" y="28352"/>
                        </a:cubicBezTo>
                        <a:cubicBezTo>
                          <a:pt x="9670" y="28352"/>
                          <a:pt x="0" y="18681"/>
                          <a:pt x="0" y="6752"/>
                        </a:cubicBezTo>
                        <a:cubicBezTo>
                          <a:pt x="-1" y="4458"/>
                          <a:pt x="365" y="2178"/>
                          <a:pt x="1082" y="-1"/>
                        </a:cubicBezTo>
                        <a:lnTo>
                          <a:pt x="21600" y="6752"/>
                        </a:lnTo>
                        <a:lnTo>
                          <a:pt x="42136" y="56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9716" name="Arc 26"/>
                  <p:cNvSpPr/>
                  <p:nvPr/>
                </p:nvSpPr>
                <p:spPr>
                  <a:xfrm flipV="1">
                    <a:off x="3990" y="2507"/>
                    <a:ext cx="1545" cy="1498"/>
                  </a:xfrm>
                  <a:custGeom>
                    <a:avLst/>
                    <a:gdLst>
                      <a:gd name="txL" fmla="*/ 0 w 35364"/>
                      <a:gd name="txT" fmla="*/ 0 h 33572"/>
                      <a:gd name="txR" fmla="*/ 35364 w 35364"/>
                      <a:gd name="txB" fmla="*/ 33572 h 33572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35364" h="33572" fill="none">
                        <a:moveTo>
                          <a:pt x="3621" y="33571"/>
                        </a:moveTo>
                        <a:cubicBezTo>
                          <a:pt x="1259" y="30025"/>
                          <a:pt x="0" y="258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6624" y="-1"/>
                          <a:pt x="31491" y="1751"/>
                          <a:pt x="35363" y="4953"/>
                        </a:cubicBezTo>
                      </a:path>
                      <a:path w="35364" h="33572" stroke="0">
                        <a:moveTo>
                          <a:pt x="3621" y="33571"/>
                        </a:moveTo>
                        <a:cubicBezTo>
                          <a:pt x="1259" y="30025"/>
                          <a:pt x="0" y="258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6624" y="-1"/>
                          <a:pt x="31491" y="1751"/>
                          <a:pt x="35363" y="4953"/>
                        </a:cubicBezTo>
                        <a:lnTo>
                          <a:pt x="21600" y="21600"/>
                        </a:lnTo>
                        <a:lnTo>
                          <a:pt x="3621" y="33571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9717" name="Arc 27"/>
                  <p:cNvSpPr/>
                  <p:nvPr/>
                </p:nvSpPr>
                <p:spPr>
                  <a:xfrm rot="-10671962" flipH="1">
                    <a:off x="5376" y="2478"/>
                    <a:ext cx="2199" cy="1392"/>
                  </a:xfrm>
                  <a:custGeom>
                    <a:avLst/>
                    <a:gdLst>
                      <a:gd name="txL" fmla="*/ 0 w 21600"/>
                      <a:gd name="txT" fmla="*/ 0 h 30818"/>
                      <a:gd name="txR" fmla="*/ 21600 w 21600"/>
                      <a:gd name="txB" fmla="*/ 30818 h 30818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30818" fill="none">
                        <a:moveTo>
                          <a:pt x="1775" y="0"/>
                        </a:moveTo>
                        <a:cubicBezTo>
                          <a:pt x="12978" y="924"/>
                          <a:pt x="21600" y="10286"/>
                          <a:pt x="21600" y="21527"/>
                        </a:cubicBezTo>
                        <a:cubicBezTo>
                          <a:pt x="21600" y="24741"/>
                          <a:pt x="20882" y="27916"/>
                          <a:pt x="19499" y="30818"/>
                        </a:cubicBezTo>
                      </a:path>
                      <a:path w="21600" h="30818" stroke="0">
                        <a:moveTo>
                          <a:pt x="1775" y="0"/>
                        </a:moveTo>
                        <a:cubicBezTo>
                          <a:pt x="12978" y="924"/>
                          <a:pt x="21600" y="10286"/>
                          <a:pt x="21600" y="21527"/>
                        </a:cubicBezTo>
                        <a:cubicBezTo>
                          <a:pt x="21600" y="24741"/>
                          <a:pt x="20882" y="27916"/>
                          <a:pt x="19499" y="30818"/>
                        </a:cubicBezTo>
                        <a:lnTo>
                          <a:pt x="0" y="21527"/>
                        </a:lnTo>
                        <a:lnTo>
                          <a:pt x="1775" y="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9701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3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121400" cy="1052513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§5</a:t>
            </a:r>
            <a:r>
              <a:rPr lang="zh-CN" altLang="zh-CN" b="1" dirty="0">
                <a:solidFill>
                  <a:srgbClr val="FF0000"/>
                </a:solidFill>
              </a:rPr>
              <a:t>平面图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539750" y="1125538"/>
            <a:ext cx="82804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4 .</a:t>
            </a:r>
            <a:r>
              <a:rPr lang="zh-CN" altLang="zh-CN" sz="2800" dirty="0"/>
              <a:t>定理</a:t>
            </a:r>
            <a:r>
              <a:rPr lang="en-US" altLang="zh-CN" sz="2800" dirty="0"/>
              <a:t>7-5.1</a:t>
            </a:r>
            <a:r>
              <a:rPr lang="zh-CN" altLang="zh-CN" sz="2800" dirty="0"/>
              <a:t>：一个有限平面图，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    </a:t>
            </a:r>
            <a:r>
              <a:rPr lang="zh-CN" altLang="zh-CN" sz="2800" dirty="0"/>
              <a:t>面的次数之和为边数的二倍。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定理</a:t>
            </a:r>
            <a:r>
              <a:rPr lang="en-US" altLang="zh-CN" sz="2800" dirty="0"/>
              <a:t>7-5.2</a:t>
            </a:r>
            <a:r>
              <a:rPr lang="zh-CN" altLang="zh-CN" sz="2800" dirty="0"/>
              <a:t>：</a:t>
            </a:r>
            <a:r>
              <a:rPr lang="en-US" altLang="zh-CN" sz="2800" dirty="0"/>
              <a:t>(</a:t>
            </a:r>
            <a:r>
              <a:rPr lang="zh-CN" altLang="zh-CN" sz="2800" dirty="0"/>
              <a:t>欧拉公式</a:t>
            </a:r>
            <a:r>
              <a:rPr lang="en-US" altLang="zh-CN" sz="2800" dirty="0"/>
              <a:t>)</a:t>
            </a:r>
            <a:r>
              <a:rPr lang="zh-CN" altLang="zh-CN" sz="2800" dirty="0"/>
              <a:t>设有一个连通的平面图</a:t>
            </a:r>
            <a:r>
              <a:rPr lang="en-US" altLang="zh-CN" sz="2800" dirty="0"/>
              <a:t>G</a:t>
            </a:r>
            <a:r>
              <a:rPr lang="zh-CN" altLang="zh-CN" sz="2800" dirty="0"/>
              <a:t>，</a:t>
            </a:r>
            <a:r>
              <a:rPr lang="en-US" altLang="zh-CN" sz="2800" dirty="0"/>
              <a:t>      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  </a:t>
            </a:r>
            <a:r>
              <a:rPr lang="zh-CN" altLang="zh-CN" sz="2800" dirty="0"/>
              <a:t>共有</a:t>
            </a:r>
            <a:r>
              <a:rPr lang="en-US" altLang="zh-CN" sz="2800" dirty="0"/>
              <a:t>v</a:t>
            </a:r>
            <a:r>
              <a:rPr lang="zh-CN" altLang="zh-CN" sz="2800" dirty="0"/>
              <a:t>个结点，</a:t>
            </a:r>
            <a:r>
              <a:rPr lang="en-US" altLang="zh-CN" sz="2800" dirty="0"/>
              <a:t>e</a:t>
            </a:r>
            <a:r>
              <a:rPr lang="zh-CN" altLang="zh-CN" sz="2800" dirty="0"/>
              <a:t>条边和</a:t>
            </a:r>
            <a:r>
              <a:rPr lang="en-US" altLang="zh-CN" sz="2800" dirty="0"/>
              <a:t>r</a:t>
            </a:r>
            <a:r>
              <a:rPr lang="zh-CN" altLang="zh-CN" sz="2800" dirty="0"/>
              <a:t>个面，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  </a:t>
            </a:r>
            <a:r>
              <a:rPr lang="zh-CN" altLang="zh-CN" sz="2800" dirty="0"/>
              <a:t>则有欧拉公式：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  v-e+r=2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定理</a:t>
            </a:r>
            <a:r>
              <a:rPr lang="en-US" altLang="zh-CN" sz="2800" dirty="0"/>
              <a:t>7-5.3</a:t>
            </a:r>
            <a:r>
              <a:rPr lang="zh-CN" altLang="zh-CN" sz="2800" dirty="0"/>
              <a:t>：设有一个连通的平面图</a:t>
            </a:r>
            <a:r>
              <a:rPr lang="en-US" altLang="zh-CN" sz="2800" dirty="0"/>
              <a:t>G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 </a:t>
            </a:r>
            <a:r>
              <a:rPr lang="zh-CN" altLang="zh-CN" sz="2800" dirty="0"/>
              <a:t>共有</a:t>
            </a:r>
            <a:r>
              <a:rPr lang="en-US" altLang="zh-CN" sz="2800" dirty="0"/>
              <a:t>v</a:t>
            </a:r>
            <a:r>
              <a:rPr lang="zh-CN" altLang="zh-CN" sz="2800" dirty="0"/>
              <a:t>个结点，若</a:t>
            </a:r>
            <a:r>
              <a:rPr lang="en-US" altLang="zh-CN" sz="2800" dirty="0"/>
              <a:t>v&gt;=3</a:t>
            </a:r>
            <a:r>
              <a:rPr lang="zh-CN" altLang="zh-CN" sz="2800" dirty="0"/>
              <a:t>，则</a:t>
            </a:r>
            <a:r>
              <a:rPr lang="en-US" altLang="zh-CN" sz="2800" dirty="0"/>
              <a:t>e&lt;=3v-6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072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3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6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9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69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2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202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3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223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269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225" y="1557338"/>
            <a:ext cx="7621588" cy="1262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 2" panose="05020102010507070707" pitchFamily="18" charset="2"/>
            </a:pP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zh-CN" sz="2800" b="1" dirty="0">
                <a:latin typeface="Times New Roman" panose="02020603050405020304" pitchFamily="18" charset="0"/>
              </a:rPr>
              <a:t>平面图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的定义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G=&lt;V,E&gt;</a:t>
            </a:r>
            <a:r>
              <a:rPr lang="zh-CN" altLang="zh-CN" dirty="0">
                <a:latin typeface="Times New Roman" panose="02020603050405020304" pitchFamily="18" charset="0"/>
              </a:rPr>
              <a:t>是一个无向图，所有结点和边画在平面上，且使得任何两条边除了端点外没有其它的交点。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2971800"/>
            <a:ext cx="7477125" cy="1262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 2" panose="05020102010507070707" pitchFamily="18" charset="2"/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定理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</a:pPr>
            <a:r>
              <a:rPr lang="zh-CN" altLang="zh-CN" dirty="0">
                <a:latin typeface="Times New Roman" panose="02020603050405020304" pitchFamily="18" charset="0"/>
              </a:rPr>
              <a:t>平面图面的次数之和为边数的二倍。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</a:pPr>
            <a:r>
              <a:rPr lang="zh-CN" altLang="zh-CN" dirty="0">
                <a:latin typeface="Times New Roman" panose="02020603050405020304" pitchFamily="18" charset="0"/>
              </a:rPr>
              <a:t>平面图面的欧拉公式：</a:t>
            </a:r>
            <a:r>
              <a:rPr lang="en-US" altLang="zh-CN" dirty="0">
                <a:latin typeface="Times New Roman" panose="02020603050405020304" pitchFamily="18" charset="0"/>
              </a:rPr>
              <a:t>v-e+r=2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467995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§6*</a:t>
            </a:r>
            <a:r>
              <a:rPr lang="zh-CN" altLang="zh-CN" b="1" dirty="0">
                <a:solidFill>
                  <a:srgbClr val="FF0000"/>
                </a:solidFill>
              </a:rPr>
              <a:t>对偶图与着色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82804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1 . </a:t>
            </a:r>
            <a:r>
              <a:rPr lang="zh-CN" altLang="zh-CN" sz="2800" dirty="0"/>
              <a:t>对偶图：给定平面图</a:t>
            </a:r>
            <a:r>
              <a:rPr lang="en-US" altLang="zh-CN" sz="2800" dirty="0"/>
              <a:t>G=&lt;V,E&gt;</a:t>
            </a:r>
            <a:r>
              <a:rPr lang="zh-CN" altLang="zh-CN" sz="2800" dirty="0"/>
              <a:t>，它具有面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,...,F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</a:t>
            </a:r>
            <a:r>
              <a:rPr lang="zh-CN" altLang="zh-CN" sz="2800" dirty="0"/>
              <a:t>若有图</a:t>
            </a:r>
            <a:r>
              <a:rPr lang="en-US" altLang="zh-CN" sz="2800" dirty="0"/>
              <a:t>G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=&lt;V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,E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&gt;</a:t>
            </a:r>
            <a:r>
              <a:rPr lang="zh-CN" altLang="zh-CN" sz="2800" dirty="0"/>
              <a:t>满足下述条件：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(a)</a:t>
            </a:r>
            <a:r>
              <a:rPr lang="zh-CN" altLang="zh-CN" sz="2800" dirty="0"/>
              <a:t>对于图</a:t>
            </a:r>
            <a:r>
              <a:rPr lang="en-US" altLang="zh-CN" sz="2800" dirty="0"/>
              <a:t>G</a:t>
            </a:r>
            <a:r>
              <a:rPr lang="zh-CN" altLang="zh-CN" sz="2800" dirty="0"/>
              <a:t>的任一个面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i</a:t>
            </a:r>
            <a:r>
              <a:rPr lang="zh-CN" altLang="zh-CN" sz="2800" dirty="0"/>
              <a:t>，内部有且仅有一个结点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*∈V*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(b)</a:t>
            </a:r>
            <a:r>
              <a:rPr lang="zh-CN" altLang="zh-CN" sz="2800" dirty="0"/>
              <a:t>对于图</a:t>
            </a:r>
            <a:r>
              <a:rPr lang="en-US" altLang="zh-CN" sz="2800" dirty="0"/>
              <a:t>G</a:t>
            </a:r>
            <a:r>
              <a:rPr lang="zh-CN" altLang="zh-CN" sz="2800" dirty="0"/>
              <a:t>的面</a:t>
            </a:r>
            <a:r>
              <a:rPr lang="en-US" altLang="zh-CN" sz="2800" dirty="0"/>
              <a:t>Fi,Fj</a:t>
            </a:r>
            <a:r>
              <a:rPr lang="zh-CN" altLang="zh-CN" sz="2800" dirty="0"/>
              <a:t>的公共边界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zh-CN" altLang="zh-CN" sz="2800" dirty="0"/>
              <a:t>，存在且仅存在一条边，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* ∈E* </a:t>
            </a:r>
            <a:r>
              <a:rPr lang="zh-CN" altLang="zh-CN" sz="2800" dirty="0"/>
              <a:t>。使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*=(v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*,v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*)</a:t>
            </a:r>
            <a:r>
              <a:rPr lang="zh-CN" altLang="zh-CN" sz="2800" dirty="0"/>
              <a:t>，且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*</a:t>
            </a:r>
            <a:r>
              <a:rPr lang="zh-CN" altLang="zh-CN" sz="2800" dirty="0"/>
              <a:t>与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zh-CN" altLang="zh-CN" sz="2800" dirty="0"/>
              <a:t>相交。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(c)</a:t>
            </a:r>
            <a:r>
              <a:rPr lang="zh-CN" altLang="zh-CN" sz="2800" dirty="0"/>
              <a:t>当且仅当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zh-CN" altLang="zh-CN" sz="2800" dirty="0"/>
              <a:t>只是一个面</a:t>
            </a:r>
            <a:r>
              <a:rPr lang="en-US" altLang="zh-CN" sz="2800" dirty="0"/>
              <a:t>Fi</a:t>
            </a:r>
            <a:r>
              <a:rPr lang="zh-CN" altLang="zh-CN" sz="2800" dirty="0"/>
              <a:t>的边界时，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*</a:t>
            </a:r>
            <a:r>
              <a:rPr lang="zh-CN" altLang="zh-CN" sz="2800" dirty="0"/>
              <a:t>存在一个环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*</a:t>
            </a:r>
            <a:r>
              <a:rPr lang="zh-CN" altLang="zh-CN" sz="2800" dirty="0"/>
              <a:t>和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</a:t>
            </a:r>
            <a:r>
              <a:rPr lang="zh-CN" altLang="zh-CN" sz="2800" dirty="0"/>
              <a:t>相交。则称图</a:t>
            </a:r>
            <a:r>
              <a:rPr lang="en-US" altLang="zh-CN" sz="2800" dirty="0"/>
              <a:t>G*</a:t>
            </a:r>
            <a:r>
              <a:rPr lang="zh-CN" altLang="zh-CN" sz="2800" dirty="0"/>
              <a:t>是图</a:t>
            </a:r>
            <a:r>
              <a:rPr lang="en-US" altLang="zh-CN" sz="2800" dirty="0"/>
              <a:t>G</a:t>
            </a:r>
            <a:r>
              <a:rPr lang="zh-CN" altLang="zh-CN" sz="2800" dirty="0"/>
              <a:t>的对偶图。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277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3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9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charRg st="92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5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charRg st="159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11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charRg st="211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82804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对偶图</a:t>
            </a:r>
            <a:r>
              <a:rPr lang="zh-CN" altLang="en-US" sz="2800" dirty="0"/>
              <a:t>示例：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pic>
        <p:nvPicPr>
          <p:cNvPr id="2314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844675"/>
            <a:ext cx="3502025" cy="300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467995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§6*</a:t>
            </a:r>
            <a:r>
              <a:rPr lang="zh-CN" altLang="zh-CN" b="1" dirty="0">
                <a:solidFill>
                  <a:srgbClr val="FF0000"/>
                </a:solidFill>
              </a:rPr>
              <a:t>对偶图与着色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797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467995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§6*</a:t>
            </a:r>
            <a:r>
              <a:rPr lang="zh-CN" altLang="zh-CN" b="1" dirty="0">
                <a:solidFill>
                  <a:srgbClr val="FF0000"/>
                </a:solidFill>
              </a:rPr>
              <a:t>对偶图与着色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351837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2 . </a:t>
            </a:r>
            <a:r>
              <a:rPr lang="zh-CN" altLang="zh-CN" sz="2800" dirty="0"/>
              <a:t>着色：图</a:t>
            </a:r>
            <a:r>
              <a:rPr lang="en-US" altLang="zh-CN" sz="2800" dirty="0"/>
              <a:t>G</a:t>
            </a:r>
            <a:r>
              <a:rPr lang="zh-CN" altLang="zh-CN" sz="2800" dirty="0"/>
              <a:t>的正常着色（或简称着色）是指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对它的每一个结点指定一种颜色，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使得没有两个邻接的结点有同一种颜色。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如果图</a:t>
            </a:r>
            <a:r>
              <a:rPr lang="en-US" altLang="zh-CN" sz="2800" dirty="0"/>
              <a:t>G</a:t>
            </a:r>
            <a:r>
              <a:rPr lang="zh-CN" altLang="zh-CN" sz="2800" dirty="0"/>
              <a:t>在着色时用了</a:t>
            </a:r>
            <a:r>
              <a:rPr lang="en-US" altLang="zh-CN" sz="2800" dirty="0"/>
              <a:t>n</a:t>
            </a:r>
            <a:r>
              <a:rPr lang="zh-CN" altLang="zh-CN" sz="2800" dirty="0"/>
              <a:t>种颜色，则称</a:t>
            </a:r>
            <a:r>
              <a:rPr lang="en-US" altLang="zh-CN" sz="2800" dirty="0"/>
              <a:t>G</a:t>
            </a:r>
            <a:r>
              <a:rPr lang="zh-CN" altLang="zh-CN" sz="2800" dirty="0"/>
              <a:t>为</a:t>
            </a:r>
            <a:r>
              <a:rPr lang="en-US" altLang="zh-CN" sz="2800" dirty="0"/>
              <a:t>n</a:t>
            </a:r>
            <a:r>
              <a:rPr lang="zh-CN" altLang="zh-CN" sz="2800" dirty="0"/>
              <a:t>色的。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对于图</a:t>
            </a:r>
            <a:r>
              <a:rPr lang="en-US" altLang="zh-CN" sz="2800" dirty="0"/>
              <a:t>G</a:t>
            </a:r>
            <a:r>
              <a:rPr lang="zh-CN" altLang="zh-CN" sz="2800" dirty="0"/>
              <a:t>着色时，需要的最少颜色数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称为</a:t>
            </a:r>
            <a:r>
              <a:rPr lang="en-US" altLang="zh-CN" sz="2800" dirty="0"/>
              <a:t>G</a:t>
            </a:r>
            <a:r>
              <a:rPr lang="zh-CN" altLang="zh-CN" sz="2800" dirty="0"/>
              <a:t>的着色数，记作</a:t>
            </a:r>
            <a:r>
              <a:rPr lang="en-US" altLang="zh-CN" sz="2800" dirty="0"/>
              <a:t>x(G)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3.  </a:t>
            </a:r>
            <a:r>
              <a:rPr lang="zh-CN" altLang="zh-CN" sz="2800" dirty="0"/>
              <a:t>定理：对于</a:t>
            </a:r>
            <a:r>
              <a:rPr lang="en-US" altLang="zh-CN" sz="2800" dirty="0"/>
              <a:t>n</a:t>
            </a:r>
            <a:r>
              <a:rPr lang="zh-CN" altLang="zh-CN" sz="2800" dirty="0"/>
              <a:t>个结点的完全图</a:t>
            </a:r>
            <a:r>
              <a:rPr lang="en-US" altLang="zh-CN" sz="2800" dirty="0"/>
              <a:t>Kn</a:t>
            </a:r>
            <a:r>
              <a:rPr lang="zh-CN" altLang="zh-CN" sz="2800" dirty="0"/>
              <a:t>，有</a:t>
            </a:r>
            <a:r>
              <a:rPr lang="en-US" altLang="zh-CN" sz="2800" dirty="0"/>
              <a:t>x(Kn)=n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定理：任意平面图</a:t>
            </a:r>
            <a:r>
              <a:rPr lang="en-US" altLang="zh-CN" sz="2800" dirty="0"/>
              <a:t>G</a:t>
            </a:r>
            <a:r>
              <a:rPr lang="zh-CN" altLang="zh-CN" sz="2800" dirty="0"/>
              <a:t>，最多是</a:t>
            </a:r>
            <a:r>
              <a:rPr lang="en-US" altLang="zh-CN" sz="2800" dirty="0"/>
              <a:t>5</a:t>
            </a:r>
            <a:r>
              <a:rPr lang="zh-CN" altLang="zh-CN" sz="2800" dirty="0"/>
              <a:t>色的。</a:t>
            </a:r>
            <a:endParaRPr lang="zh-CN" altLang="en-US" sz="2800" dirty="0"/>
          </a:p>
        </p:txBody>
      </p:sp>
      <p:sp>
        <p:nvSpPr>
          <p:cNvPr id="3482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6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98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1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41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71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§1</a:t>
            </a:r>
            <a:r>
              <a:rPr lang="zh-CN" altLang="en-US" b="1" dirty="0">
                <a:solidFill>
                  <a:srgbClr val="FF0000"/>
                </a:solidFill>
              </a:rPr>
              <a:t>图的基本概念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>
          <a:xfrm>
            <a:off x="827088" y="1809750"/>
            <a:ext cx="7772400" cy="4572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dirty="0"/>
              <a:t>图的</a:t>
            </a:r>
            <a:r>
              <a:rPr lang="en-US" altLang="zh-CN" sz="2800" b="1" dirty="0">
                <a:latin typeface="宋体" panose="02010600030101010101" pitchFamily="2" charset="-122"/>
              </a:rPr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zh-CN" altLang="en-US" sz="2800" dirty="0"/>
              <a:t>一个图</a:t>
            </a:r>
            <a:r>
              <a:rPr lang="en-US" altLang="zh-CN" sz="2800" dirty="0"/>
              <a:t>G</a:t>
            </a:r>
            <a:r>
              <a:rPr lang="zh-CN" altLang="en-US" sz="2800" dirty="0"/>
              <a:t>是一个三元组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&lt;V(G),E(G), </a:t>
            </a:r>
            <a:r>
              <a:rPr lang="en-US" altLang="zh-CN" sz="2800" dirty="0">
                <a:latin typeface="宋体" panose="02010600030101010101" pitchFamily="2" charset="-122"/>
              </a:rPr>
              <a:t>Φ</a:t>
            </a:r>
            <a:r>
              <a:rPr lang="en-US" altLang="zh-CN" sz="2800" baseline="-25000" dirty="0"/>
              <a:t>G</a:t>
            </a:r>
            <a:r>
              <a:rPr lang="en-US" altLang="zh-CN" sz="2800" dirty="0"/>
              <a:t>&gt;,</a:t>
            </a:r>
            <a:r>
              <a:rPr lang="zh-CN" altLang="en-US" sz="2800" dirty="0"/>
              <a:t>可简化成：Ｇ＝</a:t>
            </a:r>
            <a:r>
              <a:rPr lang="en-US" altLang="zh-CN" sz="2800" dirty="0"/>
              <a:t>&lt;</a:t>
            </a:r>
            <a:r>
              <a:rPr lang="zh-CN" altLang="en-US" sz="2800" dirty="0"/>
              <a:t>Ｖ，Ｅ</a:t>
            </a:r>
            <a:r>
              <a:rPr lang="en-US" altLang="zh-CN" sz="2800" dirty="0"/>
              <a:t>&gt;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V(G)</a:t>
            </a:r>
            <a:r>
              <a:rPr lang="zh-CN" altLang="en-US" sz="2800" dirty="0"/>
              <a:t>为有限非空结点（或叫顶点）集合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zh-CN" sz="2800" dirty="0"/>
              <a:t>Ｖ</a:t>
            </a:r>
            <a:r>
              <a:rPr lang="en-US" altLang="zh-CN" sz="2800" dirty="0"/>
              <a:t>(G)</a:t>
            </a:r>
            <a:r>
              <a:rPr lang="zh-CN" altLang="zh-CN" sz="2800" dirty="0"/>
              <a:t>结点集合分类：邻接点</a:t>
            </a:r>
            <a:r>
              <a:rPr lang="en-US" altLang="zh-CN" sz="2800" dirty="0"/>
              <a:t>/</a:t>
            </a:r>
            <a:r>
              <a:rPr lang="zh-CN" altLang="zh-CN" sz="2800" dirty="0"/>
              <a:t>孤立点。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 E(G)</a:t>
            </a:r>
            <a:r>
              <a:rPr lang="zh-CN" altLang="en-US" sz="2800" dirty="0"/>
              <a:t>是边的集合，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             </a:t>
            </a:r>
            <a:r>
              <a:rPr lang="zh-CN" altLang="zh-CN" sz="2800" dirty="0"/>
              <a:t>有向边</a:t>
            </a:r>
            <a:r>
              <a:rPr lang="en-US" altLang="zh-CN" sz="2800" dirty="0"/>
              <a:t>/</a:t>
            </a:r>
            <a:r>
              <a:rPr lang="zh-CN" altLang="zh-CN" sz="2800" dirty="0"/>
              <a:t>无向边</a:t>
            </a:r>
            <a:r>
              <a:rPr lang="en-US" altLang="zh-CN" sz="2800" dirty="0"/>
              <a:t>/ </a:t>
            </a:r>
            <a:r>
              <a:rPr lang="zh-CN" altLang="zh-CN" sz="2800" dirty="0"/>
              <a:t>邻接边</a:t>
            </a:r>
            <a:r>
              <a:rPr lang="en-US" altLang="zh-CN" sz="2800" dirty="0"/>
              <a:t>/ </a:t>
            </a:r>
            <a:r>
              <a:rPr lang="zh-CN" altLang="zh-CN" sz="2800" dirty="0"/>
              <a:t>环</a:t>
            </a:r>
            <a:r>
              <a:rPr lang="en-US" altLang="zh-CN" sz="2800" dirty="0"/>
              <a:t>/</a:t>
            </a:r>
            <a:r>
              <a:rPr lang="zh-CN" altLang="zh-CN" sz="2800" dirty="0"/>
              <a:t>平行边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Φ</a:t>
            </a:r>
            <a:r>
              <a:rPr lang="en-US" altLang="zh-CN" sz="2800" baseline="-25000" dirty="0"/>
              <a:t>G</a:t>
            </a:r>
            <a:r>
              <a:rPr lang="zh-CN" altLang="en-US" sz="2800" dirty="0"/>
              <a:t>是从边集</a:t>
            </a:r>
            <a:r>
              <a:rPr lang="en-US" altLang="zh-CN" sz="2800" dirty="0"/>
              <a:t>E</a:t>
            </a:r>
            <a:r>
              <a:rPr lang="zh-CN" altLang="en-US" sz="2800" dirty="0"/>
              <a:t>到结点偶对集合上的函数。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19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charRg st="73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2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charRg st="122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charRg st="163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365760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树与生成树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351837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1.</a:t>
            </a:r>
            <a:r>
              <a:rPr lang="zh-CN" altLang="zh-CN" sz="2800" dirty="0"/>
              <a:t>无向树（树）：一个连通无回路的无向图称为树。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树的等价定义：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</a:t>
            </a:r>
            <a:r>
              <a:rPr lang="zh-CN" altLang="zh-CN" sz="2800" dirty="0"/>
              <a:t>）无回路的连通图。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</a:t>
            </a:r>
            <a:r>
              <a:rPr lang="zh-CN" altLang="zh-CN" sz="2800" dirty="0"/>
              <a:t>）无回路且</a:t>
            </a:r>
            <a:r>
              <a:rPr lang="en-US" altLang="zh-CN" sz="2800" dirty="0"/>
              <a:t>e=v-1</a:t>
            </a:r>
            <a:r>
              <a:rPr lang="zh-CN" altLang="zh-CN" sz="2800" dirty="0"/>
              <a:t>，其中</a:t>
            </a:r>
            <a:r>
              <a:rPr lang="en-US" altLang="zh-CN" sz="2800" dirty="0"/>
              <a:t>e</a:t>
            </a:r>
            <a:r>
              <a:rPr lang="zh-CN" altLang="zh-CN" sz="2800" dirty="0"/>
              <a:t>是边数，</a:t>
            </a:r>
            <a:r>
              <a:rPr lang="en-US" altLang="zh-CN" sz="2800" dirty="0"/>
              <a:t>v</a:t>
            </a:r>
            <a:r>
              <a:rPr lang="zh-CN" altLang="zh-CN" sz="2800" dirty="0"/>
              <a:t>是结点数。</a:t>
            </a:r>
            <a:r>
              <a:rPr lang="en-US" altLang="zh-CN" sz="2800" dirty="0"/>
              <a:t>      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</a:t>
            </a:r>
            <a:r>
              <a:rPr lang="zh-CN" altLang="zh-CN" sz="2800" dirty="0"/>
              <a:t>）连通且</a:t>
            </a:r>
            <a:r>
              <a:rPr lang="en-US" altLang="zh-CN" sz="2800" dirty="0"/>
              <a:t>e=v-1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4</a:t>
            </a:r>
            <a:r>
              <a:rPr lang="zh-CN" altLang="zh-CN" sz="2800" dirty="0"/>
              <a:t>）无回路，但增加一条新边，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</a:t>
            </a:r>
            <a:r>
              <a:rPr lang="zh-CN" altLang="zh-CN" sz="2800" dirty="0"/>
              <a:t>得到一个且仅有个回路。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5</a:t>
            </a:r>
            <a:r>
              <a:rPr lang="zh-CN" altLang="zh-CN" sz="2800" dirty="0"/>
              <a:t>）连通，但删去任一边后便不连通。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6</a:t>
            </a:r>
            <a:r>
              <a:rPr lang="zh-CN" altLang="zh-CN" sz="2800" dirty="0"/>
              <a:t>）每一对结点之间有一条且仅有一条路。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584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4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8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0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3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23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14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365760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树与生成树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351837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无向树（树）</a:t>
            </a:r>
            <a:r>
              <a:rPr lang="zh-CN" altLang="en-US" sz="2800" dirty="0"/>
              <a:t>的</a:t>
            </a:r>
            <a:r>
              <a:rPr lang="zh-CN" altLang="zh-CN" sz="2800" dirty="0"/>
              <a:t>专用名词：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树叶</a:t>
            </a:r>
            <a:r>
              <a:rPr lang="en-US" altLang="zh-CN" sz="2800" dirty="0"/>
              <a:t>(</a:t>
            </a:r>
            <a:r>
              <a:rPr lang="zh-CN" altLang="zh-CN" sz="2800" dirty="0"/>
              <a:t>终点</a:t>
            </a:r>
            <a:r>
              <a:rPr lang="en-US" altLang="zh-CN" sz="2800" dirty="0"/>
              <a:t>)</a:t>
            </a:r>
            <a:r>
              <a:rPr lang="zh-CN" altLang="zh-CN" sz="2800" dirty="0"/>
              <a:t>：树中度数为</a:t>
            </a:r>
            <a:r>
              <a:rPr lang="en-US" altLang="zh-CN" sz="2800" dirty="0"/>
              <a:t>1</a:t>
            </a:r>
            <a:r>
              <a:rPr lang="zh-CN" altLang="zh-CN" sz="2800" dirty="0"/>
              <a:t>的结点。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内点</a:t>
            </a:r>
            <a:r>
              <a:rPr lang="en-US" altLang="zh-CN" sz="2800" dirty="0"/>
              <a:t>(</a:t>
            </a:r>
            <a:r>
              <a:rPr lang="zh-CN" altLang="zh-CN" sz="2800" dirty="0"/>
              <a:t>分枝点</a:t>
            </a:r>
            <a:r>
              <a:rPr lang="en-US" altLang="zh-CN" sz="2800" dirty="0"/>
              <a:t>)</a:t>
            </a:r>
            <a:r>
              <a:rPr lang="zh-CN" altLang="zh-CN" sz="2800" dirty="0"/>
              <a:t>：树中度数大于</a:t>
            </a:r>
            <a:r>
              <a:rPr lang="en-US" altLang="zh-CN" sz="2800" dirty="0"/>
              <a:t>1</a:t>
            </a:r>
            <a:r>
              <a:rPr lang="zh-CN" altLang="zh-CN" sz="2800" dirty="0"/>
              <a:t>的结点。</a:t>
            </a:r>
            <a:r>
              <a:rPr lang="zh-CN" altLang="zh-CN" sz="2800" b="1" dirty="0"/>
              <a:t> 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森林：每个连通分支均为树的图。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定理：任意一颗数至少都有两片叶子。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686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3657600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树与生成树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351837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生成树：一个无向图</a:t>
            </a:r>
            <a:r>
              <a:rPr lang="en-US" altLang="zh-CN" sz="2800" dirty="0"/>
              <a:t>G</a:t>
            </a:r>
            <a:r>
              <a:rPr lang="zh-CN" altLang="zh-CN" sz="2800" dirty="0"/>
              <a:t>的生成子图是树，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</a:t>
            </a:r>
            <a:r>
              <a:rPr lang="zh-CN" altLang="zh-CN" sz="2800" dirty="0"/>
              <a:t>则该树称为图</a:t>
            </a:r>
            <a:r>
              <a:rPr lang="en-US" altLang="zh-CN" sz="2800" dirty="0"/>
              <a:t>G</a:t>
            </a:r>
            <a:r>
              <a:rPr lang="zh-CN" altLang="zh-CN" sz="2800" dirty="0"/>
              <a:t>的生成树</a:t>
            </a:r>
            <a:r>
              <a:rPr lang="en-US" altLang="zh-CN" sz="2800" dirty="0"/>
              <a:t>(</a:t>
            </a:r>
            <a:r>
              <a:rPr lang="zh-CN" altLang="zh-CN" sz="2800" dirty="0"/>
              <a:t>支撑树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3.</a:t>
            </a:r>
            <a:r>
              <a:rPr lang="zh-CN" altLang="zh-CN" sz="2800" dirty="0"/>
              <a:t>最小生成树：假定</a:t>
            </a:r>
            <a:r>
              <a:rPr lang="en-US" altLang="zh-CN" sz="2800" dirty="0"/>
              <a:t>G</a:t>
            </a:r>
            <a:r>
              <a:rPr lang="zh-CN" altLang="zh-CN" sz="2800" dirty="0"/>
              <a:t>是具有ｎ个结点的连通图，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对应于Ｇ的每一条边ｅ，指定一个正数</a:t>
            </a:r>
            <a:r>
              <a:rPr lang="en-US" altLang="zh-CN" sz="2800" dirty="0"/>
              <a:t>C(e)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把</a:t>
            </a:r>
            <a:r>
              <a:rPr lang="en-US" altLang="zh-CN" sz="2800" dirty="0"/>
              <a:t>C(e)</a:t>
            </a:r>
            <a:r>
              <a:rPr lang="zh-CN" altLang="zh-CN" sz="2800" dirty="0"/>
              <a:t>称为边</a:t>
            </a:r>
            <a:r>
              <a:rPr lang="en-US" altLang="zh-CN" sz="2800" dirty="0"/>
              <a:t>e</a:t>
            </a:r>
            <a:r>
              <a:rPr lang="zh-CN" altLang="zh-CN" sz="2800" dirty="0"/>
              <a:t>的权，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G</a:t>
            </a:r>
            <a:r>
              <a:rPr lang="zh-CN" altLang="zh-CN" sz="2800" dirty="0"/>
              <a:t>的生成树</a:t>
            </a:r>
            <a:r>
              <a:rPr lang="en-US" altLang="zh-CN" sz="2800" dirty="0"/>
              <a:t>T</a:t>
            </a:r>
            <a:r>
              <a:rPr lang="zh-CN" altLang="zh-CN" sz="2800" dirty="0"/>
              <a:t>也有一个树权</a:t>
            </a:r>
            <a:r>
              <a:rPr lang="en-US" altLang="zh-CN" sz="2800" dirty="0"/>
              <a:t>C(T)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它是</a:t>
            </a:r>
            <a:r>
              <a:rPr lang="en-US" altLang="zh-CN" sz="2800" dirty="0"/>
              <a:t>T</a:t>
            </a:r>
            <a:r>
              <a:rPr lang="zh-CN" altLang="zh-CN" sz="2800" dirty="0"/>
              <a:t>的所有边权的和，在一个连通图中，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树的权最小的生成树称为最小生成树。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 </a:t>
            </a:r>
            <a:r>
              <a:rPr lang="zh-CN" altLang="zh-CN" sz="2800" dirty="0"/>
              <a:t>求解算法（略，有克鲁斯卡尔算法和普里姆算法）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789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8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07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38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176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4752975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§8</a:t>
            </a:r>
            <a:r>
              <a:rPr lang="zh-CN" altLang="zh-CN" b="1" dirty="0">
                <a:solidFill>
                  <a:srgbClr val="FF0000"/>
                </a:solidFill>
              </a:rPr>
              <a:t>根树及其应用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23850" y="1341438"/>
            <a:ext cx="84963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1.</a:t>
            </a:r>
            <a:r>
              <a:rPr lang="zh-CN" altLang="zh-CN" sz="2800" dirty="0"/>
              <a:t>有向树：如果一个有向图在不考虑边的方向时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</a:t>
            </a:r>
            <a:r>
              <a:rPr lang="zh-CN" altLang="zh-CN" sz="2800" dirty="0"/>
              <a:t>是一棵树，那么这个有向图称为有向树。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根树：一棵有向树，如果恰有一个入</a:t>
            </a:r>
            <a:r>
              <a:rPr lang="zh-CN" altLang="en-US" sz="2800" dirty="0"/>
              <a:t>度</a:t>
            </a:r>
            <a:r>
              <a:rPr lang="zh-CN" altLang="zh-CN" sz="2800" dirty="0"/>
              <a:t>为</a:t>
            </a:r>
            <a:r>
              <a:rPr lang="en-US" altLang="zh-CN" sz="2800" dirty="0"/>
              <a:t>0</a:t>
            </a:r>
            <a:r>
              <a:rPr lang="zh-CN" altLang="zh-CN" sz="2800" dirty="0"/>
              <a:t>的结点，其余所有结点的入度都为</a:t>
            </a:r>
            <a:r>
              <a:rPr lang="en-US" altLang="zh-CN" sz="2800" dirty="0"/>
              <a:t>1</a:t>
            </a:r>
            <a:r>
              <a:rPr lang="zh-CN" altLang="zh-CN" sz="2800" dirty="0"/>
              <a:t>，则称为根树。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入度为</a:t>
            </a:r>
            <a:r>
              <a:rPr lang="en-US" altLang="zh-CN" sz="2800" dirty="0"/>
              <a:t>0</a:t>
            </a:r>
            <a:r>
              <a:rPr lang="zh-CN" altLang="zh-CN" sz="2800" dirty="0"/>
              <a:t>的结点称为根，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出度为</a:t>
            </a:r>
            <a:r>
              <a:rPr lang="en-US" altLang="zh-CN" sz="2800" dirty="0"/>
              <a:t>0</a:t>
            </a:r>
            <a:r>
              <a:rPr lang="zh-CN" altLang="zh-CN" sz="2800" dirty="0"/>
              <a:t>的结点称为叶，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出度不为</a:t>
            </a:r>
            <a:r>
              <a:rPr lang="en-US" altLang="zh-CN" sz="2800" dirty="0"/>
              <a:t>0</a:t>
            </a:r>
            <a:r>
              <a:rPr lang="zh-CN" altLang="zh-CN" sz="2800" dirty="0"/>
              <a:t>的结点称为分枝点或内点。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891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6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10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2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4752975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§8</a:t>
            </a:r>
            <a:r>
              <a:rPr lang="zh-CN" altLang="zh-CN" b="1" dirty="0">
                <a:solidFill>
                  <a:srgbClr val="FF0000"/>
                </a:solidFill>
              </a:rPr>
              <a:t>根树及其应用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23850" y="1341438"/>
            <a:ext cx="84963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3.</a:t>
            </a:r>
            <a:r>
              <a:rPr lang="zh-CN" altLang="zh-CN" sz="2800" dirty="0"/>
              <a:t>二叉树：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1)</a:t>
            </a:r>
            <a:r>
              <a:rPr lang="zh-CN" altLang="zh-CN" sz="2800" dirty="0"/>
              <a:t>结点的出度小于或等于</a:t>
            </a:r>
            <a:r>
              <a:rPr lang="en-US" altLang="zh-CN" sz="2800" dirty="0"/>
              <a:t>m</a:t>
            </a:r>
            <a:r>
              <a:rPr lang="zh-CN" altLang="en-US" sz="2800" dirty="0"/>
              <a:t>的根数</a:t>
            </a:r>
            <a:r>
              <a:rPr lang="zh-CN" altLang="zh-CN" sz="2800" dirty="0"/>
              <a:t>，称为</a:t>
            </a:r>
            <a:r>
              <a:rPr lang="en-US" altLang="zh-CN" sz="2800" dirty="0"/>
              <a:t>m</a:t>
            </a:r>
            <a:r>
              <a:rPr lang="zh-CN" altLang="zh-CN" sz="2800" dirty="0"/>
              <a:t>叉树。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特别，当</a:t>
            </a:r>
            <a:r>
              <a:rPr lang="en-US" altLang="zh-CN" sz="2800" dirty="0"/>
              <a:t>m=2</a:t>
            </a:r>
            <a:r>
              <a:rPr lang="zh-CN" altLang="zh-CN" sz="2800" dirty="0"/>
              <a:t>时，称为二叉树。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2)</a:t>
            </a:r>
            <a:r>
              <a:rPr lang="zh-CN" altLang="zh-CN" sz="2800" dirty="0"/>
              <a:t>若每个结点的出度恰好等于</a:t>
            </a:r>
            <a:r>
              <a:rPr lang="en-US" altLang="zh-CN" sz="2800" dirty="0"/>
              <a:t>m</a:t>
            </a:r>
            <a:r>
              <a:rPr lang="zh-CN" altLang="zh-CN" sz="2800" dirty="0"/>
              <a:t>或零，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则称这棵树为完全</a:t>
            </a:r>
            <a:r>
              <a:rPr lang="en-US" altLang="zh-CN" sz="2800" dirty="0"/>
              <a:t>m</a:t>
            </a:r>
            <a:r>
              <a:rPr lang="zh-CN" altLang="zh-CN" sz="2800" dirty="0"/>
              <a:t>叉树，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3)</a:t>
            </a:r>
            <a:r>
              <a:rPr lang="zh-CN" altLang="zh-CN" sz="2800" dirty="0"/>
              <a:t>若其所有树叶层次相同，称为正则</a:t>
            </a:r>
            <a:r>
              <a:rPr lang="en-US" altLang="zh-CN" sz="2800" dirty="0"/>
              <a:t>m</a:t>
            </a:r>
            <a:r>
              <a:rPr lang="zh-CN" altLang="zh-CN" sz="2800" dirty="0"/>
              <a:t>叉树。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4)</a:t>
            </a:r>
            <a:r>
              <a:rPr lang="zh-CN" altLang="en-US" sz="2800" dirty="0"/>
              <a:t>定理：完全</a:t>
            </a:r>
            <a:r>
              <a:rPr lang="en-US" altLang="zh-CN" sz="2800" dirty="0"/>
              <a:t>m</a:t>
            </a:r>
            <a:r>
              <a:rPr lang="zh-CN" altLang="en-US" sz="2800" dirty="0"/>
              <a:t>叉数，其树的叶数为</a:t>
            </a:r>
            <a:r>
              <a:rPr lang="en-US" altLang="zh-CN" sz="2800" dirty="0"/>
              <a:t>t</a:t>
            </a:r>
            <a:r>
              <a:rPr lang="zh-CN" altLang="en-US" sz="2800" dirty="0"/>
              <a:t>，分支点数为</a:t>
            </a:r>
            <a:r>
              <a:rPr lang="en-US" altLang="zh-CN" sz="2800" dirty="0"/>
              <a:t>i</a:t>
            </a:r>
            <a:r>
              <a:rPr lang="zh-CN" altLang="en-US" sz="2800" dirty="0"/>
              <a:t>，则有，</a:t>
            </a:r>
            <a:r>
              <a:rPr lang="en-US" altLang="zh-CN" sz="2800" dirty="0"/>
              <a:t>(m-1)*i=t-1</a:t>
            </a:r>
            <a:r>
              <a:rPr lang="zh-CN" altLang="en-US" sz="2800" dirty="0"/>
              <a:t>；</a:t>
            </a:r>
            <a:endParaRPr lang="zh-CN" altLang="en-US" sz="2800" dirty="0"/>
          </a:p>
        </p:txBody>
      </p:sp>
      <p:sp>
        <p:nvSpPr>
          <p:cNvPr id="3994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0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4752975" cy="922337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§8</a:t>
            </a:r>
            <a:r>
              <a:rPr lang="zh-CN" altLang="zh-CN" b="1" dirty="0">
                <a:solidFill>
                  <a:srgbClr val="FF0000"/>
                </a:solidFill>
              </a:rPr>
              <a:t>根树及其应用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23850" y="1169988"/>
            <a:ext cx="8496300" cy="5040312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4.</a:t>
            </a:r>
            <a:r>
              <a:rPr lang="zh-CN" altLang="zh-CN" sz="2800" dirty="0"/>
              <a:t>最优二叉树：给定组权</a:t>
            </a:r>
            <a:r>
              <a:rPr lang="en-US" altLang="zh-CN" sz="2800" dirty="0"/>
              <a:t>w1,w2,...,wt,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不妨设</a:t>
            </a:r>
            <a:r>
              <a:rPr lang="en-US" altLang="zh-CN" sz="2800" dirty="0"/>
              <a:t>w1&lt;=w2&lt;=...&lt;=wt.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设有一棵二叉树，共有</a:t>
            </a:r>
            <a:r>
              <a:rPr lang="en-US" altLang="zh-CN" sz="2800" dirty="0"/>
              <a:t>t</a:t>
            </a:r>
            <a:r>
              <a:rPr lang="zh-CN" altLang="zh-CN" sz="2800" dirty="0"/>
              <a:t>片树叶，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分别带权</a:t>
            </a:r>
            <a:r>
              <a:rPr lang="en-US" altLang="zh-CN" sz="2800" dirty="0"/>
              <a:t>w1,w2,...,wt,</a:t>
            </a:r>
            <a:r>
              <a:rPr lang="zh-CN" altLang="zh-CN" sz="2800" dirty="0"/>
              <a:t>该二叉树称为带权二叉树，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若带为</a:t>
            </a:r>
            <a:r>
              <a:rPr lang="en-US" altLang="zh-CN" sz="2800" dirty="0"/>
              <a:t>wi</a:t>
            </a:r>
            <a:r>
              <a:rPr lang="zh-CN" altLang="zh-CN" sz="2800" dirty="0"/>
              <a:t>的树叶，其通路长度为</a:t>
            </a:r>
            <a:r>
              <a:rPr lang="en-US" altLang="zh-CN" sz="2800" dirty="0"/>
              <a:t>L(wi),</a:t>
            </a:r>
            <a:r>
              <a:rPr lang="zh-CN" altLang="zh-CN" sz="2800" dirty="0"/>
              <a:t>则把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称为带树二叉树的权。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而其中</a:t>
            </a:r>
            <a:r>
              <a:rPr lang="zh-CN" altLang="zh-CN" sz="2800" dirty="0"/>
              <a:t>权值</a:t>
            </a:r>
            <a:r>
              <a:rPr lang="zh-CN" altLang="en-US" sz="2800" dirty="0"/>
              <a:t>最小的</a:t>
            </a:r>
            <a:r>
              <a:rPr lang="zh-CN" altLang="zh-CN" sz="2800" dirty="0"/>
              <a:t>那棵树，称为最优二叉树。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2800" dirty="0"/>
              <a:t>求解算法（略）。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graphicFrame>
        <p:nvGraphicFramePr>
          <p:cNvPr id="40964" name="Object 1"/>
          <p:cNvGraphicFramePr>
            <a:graphicFrameLocks noChangeAspect="1"/>
          </p:cNvGraphicFramePr>
          <p:nvPr/>
        </p:nvGraphicFramePr>
        <p:xfrm>
          <a:off x="1331913" y="3689350"/>
          <a:ext cx="32400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93800" imgH="431800" progId="Equation.3">
                  <p:embed/>
                </p:oleObj>
              </mc:Choice>
              <mc:Fallback>
                <p:oleObj name="" r:id="rId1" imgW="11938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3689350"/>
                        <a:ext cx="3240087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2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50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无向树（树）：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一个连通无回路的无向图称为树。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树的等价定义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连通且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e=v-1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生成树：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的生成子图是树，则该树称为图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的生成树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最小生成树：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生成树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树权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C(T)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最小的生成树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称为最小生成树。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二叉树：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结点的出度小于或等于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的树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，称为二叉树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第七章 小 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sz="quarter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理解简单图的概念。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理解路与回路的概念。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学会图的矩阵表示法。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(4)</a:t>
            </a:r>
            <a:r>
              <a:rPr lang="zh-CN" altLang="en-US" sz="2800" dirty="0"/>
              <a:t>理解欧拉图和汉密尔顿图的概念。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(5) </a:t>
            </a:r>
            <a:r>
              <a:rPr lang="zh-CN" altLang="en-US" sz="2800" dirty="0"/>
              <a:t>能够判断平面图。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(6)</a:t>
            </a:r>
            <a:r>
              <a:rPr lang="zh-CN" altLang="en-US" sz="2800" dirty="0"/>
              <a:t>理解树与生成树的概念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(7)</a:t>
            </a:r>
            <a:r>
              <a:rPr lang="zh-CN" altLang="en-US" sz="2800" dirty="0"/>
              <a:t>理解二叉树、最小生成树、最优二叉树的概念。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endParaRPr lang="zh-CN" altLang="en-US" sz="2800" dirty="0"/>
          </a:p>
        </p:txBody>
      </p:sp>
      <p:sp>
        <p:nvSpPr>
          <p:cNvPr id="4301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6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charRg st="6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7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charRg st="7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第七章 作业（略）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035" name="矩形 4"/>
          <p:cNvSpPr/>
          <p:nvPr/>
        </p:nvSpPr>
        <p:spPr>
          <a:xfrm>
            <a:off x="1042988" y="1989138"/>
            <a:ext cx="13287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P311/ (1)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03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7088" y="1557338"/>
            <a:ext cx="7993062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分类：无向图：每一条边都是无向边的图。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有向图：每一条边都是有向边的图。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混合图：既有无向边又有有向边的图。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多重图：含有平行边的图。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简单图：不含平行边的图。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完全图：每对结点都有连线的图。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无向完全图：每对结点都有连线的无向图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其边数为：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§1</a:t>
            </a:r>
            <a:r>
              <a:rPr lang="zh-CN" altLang="en-US" b="1" dirty="0">
                <a:solidFill>
                  <a:srgbClr val="FF0000"/>
                </a:solidFill>
              </a:rPr>
              <a:t>图的基本概念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22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2771775" y="4868863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29665" imgH="393700" progId="Equation.3">
                  <p:embed/>
                </p:oleObj>
              </mc:Choice>
              <mc:Fallback>
                <p:oleObj name="" r:id="rId1" imgW="11296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4868863"/>
                        <a:ext cx="316865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2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108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13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16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196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4681537" cy="792162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§1</a:t>
            </a:r>
            <a:r>
              <a:rPr lang="zh-CN" altLang="en-US" b="1" dirty="0">
                <a:solidFill>
                  <a:srgbClr val="FF0000"/>
                </a:solidFill>
              </a:rPr>
              <a:t>图的基本概念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3057" name="Rectangle 1"/>
          <p:cNvSpPr/>
          <p:nvPr/>
        </p:nvSpPr>
        <p:spPr>
          <a:xfrm>
            <a:off x="539750" y="1198563"/>
            <a:ext cx="8064500" cy="39703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2.</a:t>
            </a:r>
            <a:r>
              <a:rPr lang="zh-CN" altLang="zh-CN" sz="2800" dirty="0">
                <a:latin typeface="Times New Roman" panose="02020603050405020304" pitchFamily="18" charset="0"/>
              </a:rPr>
              <a:t>结点的度数：在图</a:t>
            </a:r>
            <a:r>
              <a:rPr lang="en-US" altLang="zh-CN" sz="2800" dirty="0">
                <a:latin typeface="Times New Roman" panose="02020603050405020304" pitchFamily="18" charset="0"/>
              </a:rPr>
              <a:t>G=〈</a:t>
            </a:r>
            <a:r>
              <a:rPr lang="zh-CN" altLang="en-US" sz="2800" dirty="0">
                <a:latin typeface="Times New Roman" panose="02020603050405020304" pitchFamily="18" charset="0"/>
              </a:rPr>
              <a:t>Ｖ，Ｅ</a:t>
            </a:r>
            <a:r>
              <a:rPr lang="en-US" altLang="zh-CN" sz="2800" dirty="0">
                <a:latin typeface="Times New Roman" panose="02020603050405020304" pitchFamily="18" charset="0"/>
              </a:rPr>
              <a:t>〉 </a:t>
            </a:r>
            <a:r>
              <a:rPr lang="zh-CN" altLang="en-US" sz="2800" dirty="0">
                <a:latin typeface="Times New Roman" panose="02020603050405020304" pitchFamily="18" charset="0"/>
              </a:rPr>
              <a:t>中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结点关联的边数，记作</a:t>
            </a:r>
            <a:r>
              <a:rPr lang="en-US" altLang="zh-CN" sz="2800" dirty="0">
                <a:latin typeface="Times New Roman" panose="02020603050405020304" pitchFamily="18" charset="0"/>
              </a:rPr>
              <a:t>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入度：在有向图中射入一结点的边数称为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该结点的入度</a:t>
            </a:r>
            <a:r>
              <a:rPr lang="en-US" altLang="zh-CN" sz="2800" dirty="0">
                <a:latin typeface="Times New Roman" panose="02020603050405020304" pitchFamily="18" charset="0"/>
              </a:rPr>
              <a:t>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出度：在有向图中由一结点射出的边数称为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该结点的出度</a:t>
            </a:r>
            <a:r>
              <a:rPr lang="en-US" altLang="zh-CN" sz="2800" dirty="0">
                <a:latin typeface="Times New Roman" panose="02020603050405020304" pitchFamily="18" charset="0"/>
              </a:rPr>
              <a:t>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有向图中</a:t>
            </a:r>
            <a:r>
              <a:rPr lang="en-US" altLang="zh-CN" sz="2800" dirty="0">
                <a:latin typeface="Times New Roman" panose="02020603050405020304" pitchFamily="18" charset="0"/>
              </a:rPr>
              <a:t>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）＝</a:t>
            </a:r>
            <a:r>
              <a:rPr lang="en-US" altLang="zh-CN" sz="2800" dirty="0">
                <a:latin typeface="Times New Roman" panose="02020603050405020304" pitchFamily="18" charset="0"/>
              </a:rPr>
              <a:t>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+deg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结点的最大度数，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结点的最小度数，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3419475" y="4292600"/>
          <a:ext cx="4362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19300" imgH="203200" progId="Equation.3">
                  <p:embed/>
                </p:oleObj>
              </mc:Choice>
              <mc:Fallback>
                <p:oleObj name="" r:id="rId1" imgW="20193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4292600"/>
                        <a:ext cx="43624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3492500" y="4724400"/>
          <a:ext cx="4216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955800" imgH="203200" progId="Equation.3">
                  <p:embed/>
                </p:oleObj>
              </mc:Choice>
              <mc:Fallback>
                <p:oleObj name="" r:id="rId3" imgW="1955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4724400"/>
                        <a:ext cx="42164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2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57">
                                            <p:txEl>
                                              <p:charRg st="2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4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057">
                                            <p:txEl>
                                              <p:charRg st="49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7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057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11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3057">
                                            <p:txEl>
                                              <p:charRg st="113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3057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1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3057">
                                            <p:txEl>
                                              <p:charRg st="166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charRg st="17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3057">
                                            <p:txEl>
                                              <p:charRg st="17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4681537" cy="792162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§1</a:t>
            </a:r>
            <a:r>
              <a:rPr lang="zh-CN" altLang="en-US" b="1" dirty="0">
                <a:solidFill>
                  <a:srgbClr val="FF0000"/>
                </a:solidFill>
              </a:rPr>
              <a:t>图的基本概念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213" y="1196975"/>
            <a:ext cx="7559675" cy="2736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</a:rPr>
              <a:t>1)</a:t>
            </a:r>
            <a:r>
              <a:rPr lang="zh-CN" altLang="zh-CN" sz="2800" dirty="0">
                <a:latin typeface="Times New Roman" panose="02020603050405020304" pitchFamily="18" charset="0"/>
              </a:rPr>
              <a:t>：对无向图讲，结点的度数之和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等于边数的二倍。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</a:rPr>
              <a:t>2)</a:t>
            </a:r>
            <a:r>
              <a:rPr lang="zh-CN" altLang="zh-CN" sz="2800" dirty="0">
                <a:latin typeface="Times New Roman" panose="02020603050405020304" pitchFamily="18" charset="0"/>
              </a:rPr>
              <a:t>：在任何图中，度数为奇数的结点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为，必是偶数个。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</a:rPr>
              <a:t>3)</a:t>
            </a:r>
            <a:r>
              <a:rPr lang="zh-CN" altLang="zh-CN" sz="2800" dirty="0">
                <a:latin typeface="Times New Roman" panose="02020603050405020304" pitchFamily="18" charset="0"/>
              </a:rPr>
              <a:t>：在任何有向图中，所有结点的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入度之和等于所有结点的出度之和。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26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9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charRg st="9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1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charRg st="112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4681537" cy="792162"/>
          </a:xfrm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§1</a:t>
            </a:r>
            <a:r>
              <a:rPr lang="zh-CN" altLang="en-US" b="1" dirty="0">
                <a:solidFill>
                  <a:srgbClr val="FF0000"/>
                </a:solidFill>
              </a:rPr>
              <a:t>图的基本概念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63638"/>
            <a:ext cx="7920038" cy="5694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1)</a:t>
            </a:r>
            <a:r>
              <a:rPr lang="zh-CN" altLang="zh-CN" sz="2800" dirty="0">
                <a:latin typeface="Times New Roman" panose="02020603050405020304" pitchFamily="18" charset="0"/>
              </a:rPr>
              <a:t>补图：给定一个图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，由图Ｇ中所有结点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以及所有能使Ｇ成为完全图的添加边所组成的图，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称为Ｇ相对于完全图的补图或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简称为Ｇ 的补图记作</a:t>
            </a:r>
            <a:r>
              <a:rPr lang="en-US" altLang="zh-CN" sz="2800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Times New Roman" panose="02020603050405020304" pitchFamily="18" charset="0"/>
              </a:rPr>
              <a:t>子图：给定一个图Ｇ＝＜Ｖ，Ｅ＞，如有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图Ｇ</a:t>
            </a:r>
            <a:r>
              <a:rPr lang="en-US" altLang="zh-CN" sz="2800" dirty="0">
                <a:latin typeface="Times New Roman" panose="02020603050405020304" pitchFamily="18" charset="0"/>
              </a:rPr>
              <a:t>' </a:t>
            </a:r>
            <a:r>
              <a:rPr lang="zh-CN" altLang="zh-CN" sz="2800" dirty="0">
                <a:latin typeface="Times New Roman" panose="02020603050405020304" pitchFamily="18" charset="0"/>
              </a:rPr>
              <a:t>＝＜Ｖ</a:t>
            </a:r>
            <a:r>
              <a:rPr lang="en-US" altLang="zh-CN" sz="2800" dirty="0">
                <a:latin typeface="Times New Roman" panose="02020603050405020304" pitchFamily="18" charset="0"/>
              </a:rPr>
              <a:t>' </a:t>
            </a:r>
            <a:r>
              <a:rPr lang="zh-CN" altLang="zh-CN" sz="2800" dirty="0">
                <a:latin typeface="Times New Roman" panose="02020603050405020304" pitchFamily="18" charset="0"/>
              </a:rPr>
              <a:t>，Ｅ</a:t>
            </a:r>
            <a:r>
              <a:rPr lang="en-US" altLang="zh-CN" sz="2800" dirty="0">
                <a:latin typeface="Times New Roman" panose="02020603050405020304" pitchFamily="18" charset="0"/>
              </a:rPr>
              <a:t>' </a:t>
            </a:r>
            <a:r>
              <a:rPr lang="zh-CN" altLang="zh-CN" sz="2800" dirty="0">
                <a:latin typeface="Times New Roman" panose="02020603050405020304" pitchFamily="18" charset="0"/>
              </a:rPr>
              <a:t>＞，且Ｖ</a:t>
            </a:r>
            <a:r>
              <a:rPr lang="en-US" altLang="zh-CN" sz="2800" dirty="0">
                <a:latin typeface="Times New Roman" panose="02020603050405020304" pitchFamily="18" charset="0"/>
              </a:rPr>
              <a:t>'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zh-CN" altLang="zh-CN" sz="2800" dirty="0">
                <a:latin typeface="Times New Roman" panose="02020603050405020304" pitchFamily="18" charset="0"/>
              </a:rPr>
              <a:t>Ｖ，Ｅ</a:t>
            </a:r>
            <a:r>
              <a:rPr lang="en-US" altLang="zh-CN" sz="2800" dirty="0">
                <a:latin typeface="Times New Roman" panose="02020603050405020304" pitchFamily="18" charset="0"/>
              </a:rPr>
              <a:t>'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zh-CN" altLang="zh-CN" sz="2800" dirty="0">
                <a:latin typeface="Times New Roman" panose="02020603050405020304" pitchFamily="18" charset="0"/>
              </a:rPr>
              <a:t>Ｅ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则称图</a:t>
            </a:r>
            <a:r>
              <a:rPr lang="en-US" altLang="zh-CN" sz="2800" dirty="0">
                <a:latin typeface="Times New Roman" panose="02020603050405020304" pitchFamily="18" charset="0"/>
              </a:rPr>
              <a:t>G'</a:t>
            </a:r>
            <a:r>
              <a:rPr lang="zh-CN" altLang="zh-CN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的子图。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3)</a:t>
            </a:r>
            <a:r>
              <a:rPr lang="zh-CN" altLang="zh-CN" sz="2800" dirty="0">
                <a:latin typeface="Times New Roman" panose="02020603050405020304" pitchFamily="18" charset="0"/>
              </a:rPr>
              <a:t>生成子图：如果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的子图，包含</a:t>
            </a:r>
            <a:r>
              <a:rPr lang="en-US" altLang="zh-CN" sz="2800" dirty="0">
                <a:latin typeface="Times New Roman" panose="02020603050405020304" pitchFamily="18" charset="0"/>
              </a:rPr>
              <a:t>G </a:t>
            </a:r>
            <a:r>
              <a:rPr lang="zh-CN" altLang="zh-CN" sz="2800" dirty="0">
                <a:latin typeface="Times New Roman" panose="02020603050405020304" pitchFamily="18" charset="0"/>
              </a:rPr>
              <a:t>的所有结点，则称该子图为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的生成子图。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4)</a:t>
            </a:r>
            <a:r>
              <a:rPr lang="zh-CN" altLang="zh-CN" sz="2800" dirty="0">
                <a:latin typeface="Times New Roman" panose="02020603050405020304" pitchFamily="18" charset="0"/>
              </a:rPr>
              <a:t>图的同构：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dirty="0">
                <a:latin typeface="Times New Roman" panose="02020603050405020304" pitchFamily="18" charset="0"/>
              </a:rPr>
              <a:t>略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</a:rPr>
              <a:t>两个图点和边的关联关系等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     </a:t>
            </a:r>
            <a:r>
              <a:rPr lang="zh-CN" altLang="zh-CN" sz="2800" dirty="0">
                <a:latin typeface="Times New Roman" panose="02020603050405020304" pitchFamily="18" charset="0"/>
              </a:rPr>
              <a:t>结构对应相同。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4248150" y="2565400"/>
          <a:ext cx="395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8150" y="2565400"/>
                        <a:ext cx="395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8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charRg st="8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3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charRg st="13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8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charRg st="181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0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charRg st="20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§2</a:t>
            </a:r>
            <a:r>
              <a:rPr lang="zh-CN" altLang="en-US" b="1" dirty="0">
                <a:solidFill>
                  <a:srgbClr val="FF0000"/>
                </a:solidFill>
              </a:rPr>
              <a:t>路与回路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4572000"/>
          </a:xfrm>
          <a:ln/>
        </p:spPr>
        <p:txBody>
          <a:bodyPr vert="horz" wrap="square" lIns="91440" tIns="45720" rIns="91440" bIns="45720" anchor="t"/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路</a:t>
            </a:r>
            <a:endParaRPr lang="en-US" altLang="zh-CN" sz="2800" b="1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路：图</a:t>
            </a:r>
            <a:r>
              <a:rPr lang="en-US" altLang="zh-CN" sz="2800" dirty="0"/>
              <a:t>G=&lt;V,E&gt;, </a:t>
            </a:r>
            <a:r>
              <a:rPr lang="zh-CN" altLang="zh-CN" sz="2800" dirty="0"/>
              <a:t>其中</a:t>
            </a:r>
            <a:r>
              <a:rPr lang="en-US" altLang="zh-CN" sz="2800" dirty="0"/>
              <a:t>ei</a:t>
            </a:r>
            <a:r>
              <a:rPr lang="zh-CN" altLang="en-US" sz="2800" dirty="0"/>
              <a:t>为</a:t>
            </a:r>
            <a:r>
              <a:rPr lang="zh-CN" altLang="zh-CN" sz="2800" dirty="0"/>
              <a:t>关联于点</a:t>
            </a:r>
            <a:r>
              <a:rPr lang="en-US" altLang="zh-CN" sz="2800" dirty="0"/>
              <a:t>vi-1</a:t>
            </a:r>
            <a:r>
              <a:rPr lang="zh-CN" altLang="zh-CN" sz="2800" dirty="0"/>
              <a:t>，</a:t>
            </a:r>
            <a:r>
              <a:rPr lang="en-US" altLang="zh-CN" sz="2800" dirty="0"/>
              <a:t>vi</a:t>
            </a:r>
            <a:r>
              <a:rPr lang="zh-CN" altLang="zh-CN" sz="2800" dirty="0"/>
              <a:t>的边，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则其交替序列</a:t>
            </a:r>
            <a:r>
              <a:rPr lang="en-US" altLang="zh-CN" sz="2800" dirty="0"/>
              <a:t>v0e0v1e1e2......envn</a:t>
            </a:r>
            <a:r>
              <a:rPr lang="zh-CN" altLang="zh-CN" sz="2800" dirty="0"/>
              <a:t>称为</a:t>
            </a:r>
            <a:r>
              <a:rPr lang="en-US" altLang="zh-CN" sz="2800" dirty="0"/>
              <a:t>v0</a:t>
            </a:r>
            <a:r>
              <a:rPr lang="zh-CN" altLang="zh-CN" sz="2800" dirty="0"/>
              <a:t>到</a:t>
            </a:r>
            <a:r>
              <a:rPr lang="en-US" altLang="zh-CN" sz="2800" dirty="0"/>
              <a:t>vn</a:t>
            </a:r>
            <a:r>
              <a:rPr lang="zh-CN" altLang="zh-CN" sz="2800" dirty="0"/>
              <a:t>的路。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路</a:t>
            </a:r>
            <a:r>
              <a:rPr lang="zh-CN" altLang="en-US" sz="2800" dirty="0"/>
              <a:t>径长度：</a:t>
            </a:r>
            <a:r>
              <a:rPr lang="en-US" altLang="zh-CN" sz="2800" dirty="0"/>
              <a:t> v0</a:t>
            </a:r>
            <a:r>
              <a:rPr lang="zh-CN" altLang="zh-CN" sz="2800" dirty="0"/>
              <a:t>和</a:t>
            </a:r>
            <a:r>
              <a:rPr lang="en-US" altLang="zh-CN" sz="2800" dirty="0"/>
              <a:t>vn</a:t>
            </a:r>
            <a:r>
              <a:rPr lang="zh-CN" altLang="en-US" sz="2800" dirty="0"/>
              <a:t>分别</a:t>
            </a:r>
            <a:r>
              <a:rPr lang="zh-CN" altLang="zh-CN" sz="2800" dirty="0"/>
              <a:t>称作起点和终点，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               </a:t>
            </a:r>
            <a:r>
              <a:rPr lang="zh-CN" altLang="zh-CN" sz="2800" dirty="0"/>
              <a:t>边数</a:t>
            </a:r>
            <a:r>
              <a:rPr lang="en-US" altLang="zh-CN" sz="2800" dirty="0"/>
              <a:t>n</a:t>
            </a:r>
            <a:r>
              <a:rPr lang="zh-CN" altLang="zh-CN" sz="2800" dirty="0"/>
              <a:t>称为长度。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回路</a:t>
            </a:r>
            <a:r>
              <a:rPr lang="zh-CN" altLang="en-US" sz="2800" dirty="0"/>
              <a:t>：</a:t>
            </a:r>
            <a:r>
              <a:rPr lang="zh-CN" altLang="zh-CN" sz="2800" dirty="0"/>
              <a:t>当</a:t>
            </a:r>
            <a:r>
              <a:rPr lang="en-US" altLang="zh-CN" sz="2800" dirty="0"/>
              <a:t>v0=vn</a:t>
            </a:r>
            <a:r>
              <a:rPr lang="zh-CN" altLang="zh-CN" sz="2800" dirty="0"/>
              <a:t>时，称作回路。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迹</a:t>
            </a:r>
            <a:r>
              <a:rPr lang="zh-CN" altLang="en-US" sz="2800" dirty="0"/>
              <a:t>：</a:t>
            </a:r>
            <a:r>
              <a:rPr lang="zh-CN" altLang="zh-CN" sz="2800" dirty="0"/>
              <a:t>若所有边</a:t>
            </a:r>
            <a:r>
              <a:rPr lang="en-US" altLang="zh-CN" sz="2800" dirty="0"/>
              <a:t>e1,e2,......en</a:t>
            </a:r>
            <a:r>
              <a:rPr lang="zh-CN" altLang="zh-CN" sz="2800" dirty="0"/>
              <a:t>均不相同，称之为迹。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通路</a:t>
            </a:r>
            <a:r>
              <a:rPr lang="zh-CN" altLang="en-US" sz="2800" dirty="0"/>
              <a:t>：</a:t>
            </a:r>
            <a:r>
              <a:rPr lang="zh-CN" altLang="zh-CN" sz="2800" dirty="0"/>
              <a:t>若所有点</a:t>
            </a:r>
            <a:r>
              <a:rPr lang="en-US" altLang="zh-CN" sz="2800" dirty="0"/>
              <a:t>v0,v1,......vn</a:t>
            </a:r>
            <a:r>
              <a:rPr lang="zh-CN" altLang="zh-CN" sz="2800" dirty="0"/>
              <a:t>均不相同，称之为通路。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zh-CN" altLang="zh-CN" sz="2800" dirty="0"/>
              <a:t>圈</a:t>
            </a:r>
            <a:r>
              <a:rPr lang="zh-CN" altLang="en-US" sz="2800" dirty="0"/>
              <a:t>：</a:t>
            </a:r>
            <a:r>
              <a:rPr lang="zh-CN" altLang="zh-CN" sz="2800" dirty="0"/>
              <a:t>除</a:t>
            </a:r>
            <a:r>
              <a:rPr lang="en-US" altLang="zh-CN" sz="2800" dirty="0"/>
              <a:t>v0=vn</a:t>
            </a:r>
            <a:r>
              <a:rPr lang="zh-CN" altLang="zh-CN" sz="2800" dirty="0"/>
              <a:t>外，其余点均不相同的路，称为圈。</a:t>
            </a:r>
            <a:endParaRPr lang="zh-CN" altLang="zh-CN" sz="2800" dirty="0"/>
          </a:p>
        </p:txBody>
      </p:sp>
      <p:sp>
        <p:nvSpPr>
          <p:cNvPr id="133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317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charRg st="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3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charRg st="3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7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charRg st="175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0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4">
                                            <p:txEl>
                                              <p:charRg st="208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§2</a:t>
            </a:r>
            <a:r>
              <a:rPr lang="zh-CN" altLang="en-US" b="1" dirty="0">
                <a:solidFill>
                  <a:srgbClr val="FF0000"/>
                </a:solidFill>
              </a:rPr>
              <a:t>路与回路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4572000"/>
          </a:xfrm>
          <a:ln/>
        </p:spPr>
        <p:txBody>
          <a:bodyPr vert="horz" wrap="square" lIns="91440" tIns="45720" rIns="91440" bIns="45720" anchor="t"/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b="1" dirty="0"/>
              <a:t> </a:t>
            </a:r>
            <a:r>
              <a:rPr lang="en-US" altLang="zh-CN" sz="2800" dirty="0"/>
              <a:t>2.</a:t>
            </a:r>
            <a:r>
              <a:rPr lang="zh-CN" altLang="zh-CN" sz="2800" dirty="0"/>
              <a:t>连通图：</a:t>
            </a:r>
            <a:endParaRPr lang="zh-CN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zh-CN" sz="2800" dirty="0"/>
              <a:t>点之间的连通：无向图</a:t>
            </a:r>
            <a:r>
              <a:rPr lang="en-US" altLang="zh-CN" sz="2800" dirty="0"/>
              <a:t>G</a:t>
            </a:r>
            <a:r>
              <a:rPr lang="zh-CN" altLang="zh-CN" sz="2800" dirty="0"/>
              <a:t>中，结点</a:t>
            </a:r>
            <a:r>
              <a:rPr lang="en-US" altLang="zh-CN" sz="2800" dirty="0"/>
              <a:t>u</a:t>
            </a:r>
            <a:r>
              <a:rPr lang="zh-CN" altLang="zh-CN" sz="2800" dirty="0"/>
              <a:t>和</a:t>
            </a:r>
            <a:r>
              <a:rPr lang="en-US" altLang="zh-CN" sz="2800" dirty="0"/>
              <a:t>v</a:t>
            </a:r>
            <a:r>
              <a:rPr lang="zh-CN" altLang="zh-CN" sz="2800" dirty="0"/>
              <a:t>之间存在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zh-CN" sz="2800" dirty="0"/>
              <a:t>一条路，则称</a:t>
            </a:r>
            <a:r>
              <a:rPr lang="en-US" altLang="zh-CN" sz="2800" dirty="0"/>
              <a:t>u</a:t>
            </a:r>
            <a:r>
              <a:rPr lang="zh-CN" altLang="zh-CN" sz="2800" dirty="0"/>
              <a:t>和</a:t>
            </a:r>
            <a:r>
              <a:rPr lang="en-US" altLang="zh-CN" sz="2800" dirty="0"/>
              <a:t>v</a:t>
            </a:r>
            <a:r>
              <a:rPr lang="zh-CN" altLang="zh-CN" sz="2800" dirty="0"/>
              <a:t>连通。</a:t>
            </a:r>
            <a:endParaRPr lang="en-US" altLang="zh-CN" sz="2800" b="1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连通分支：对于结点集</a:t>
            </a:r>
            <a:r>
              <a:rPr lang="en-US" altLang="zh-CN" sz="2800" dirty="0"/>
              <a:t>V</a:t>
            </a:r>
            <a:r>
              <a:rPr lang="zh-CN" altLang="zh-CN" sz="2800" dirty="0"/>
              <a:t>，其划分为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 V1,V2,......,Vm</a:t>
            </a:r>
            <a:r>
              <a:rPr lang="zh-CN" altLang="zh-CN" sz="2800" dirty="0"/>
              <a:t>，使</a:t>
            </a:r>
            <a:r>
              <a:rPr lang="en-US" altLang="zh-CN" sz="2800" dirty="0"/>
              <a:t>Vj</a:t>
            </a:r>
            <a:r>
              <a:rPr lang="zh-CN" altLang="zh-CN" sz="2800" dirty="0"/>
              <a:t>和</a:t>
            </a:r>
            <a:r>
              <a:rPr lang="en-US" altLang="zh-CN" sz="2800" dirty="0"/>
              <a:t>Vk</a:t>
            </a:r>
            <a:r>
              <a:rPr lang="zh-CN" altLang="zh-CN" sz="2800" dirty="0"/>
              <a:t>连通当且仅当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zh-CN" sz="2800" dirty="0"/>
              <a:t>它们都同属于一个</a:t>
            </a:r>
            <a:r>
              <a:rPr lang="en-US" altLang="zh-CN" sz="2800" dirty="0"/>
              <a:t>Vi,</a:t>
            </a:r>
            <a:r>
              <a:rPr lang="zh-CN" altLang="zh-CN" sz="2800" dirty="0"/>
              <a:t>则把子图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 G(V1),G(V2),......G(Vm)</a:t>
            </a:r>
            <a:r>
              <a:rPr lang="zh-CN" altLang="zh-CN" sz="2800" dirty="0"/>
              <a:t>称为</a:t>
            </a:r>
            <a:r>
              <a:rPr lang="en-US" altLang="zh-CN" sz="2800" dirty="0"/>
              <a:t>G</a:t>
            </a:r>
            <a:r>
              <a:rPr lang="zh-CN" altLang="zh-CN" sz="2800" dirty="0"/>
              <a:t>的连通分支。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zh-CN" sz="2800" dirty="0"/>
              <a:t>其分支数记作</a:t>
            </a:r>
            <a:r>
              <a:rPr lang="en-US" altLang="zh-CN" sz="2800" dirty="0"/>
              <a:t>W(G)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连通图：若图</a:t>
            </a:r>
            <a:r>
              <a:rPr lang="en-US" altLang="zh-CN" sz="2800" dirty="0"/>
              <a:t>G</a:t>
            </a:r>
            <a:r>
              <a:rPr lang="zh-CN" altLang="zh-CN" sz="2800" dirty="0"/>
              <a:t>只有一个连通分支，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zh-CN" sz="2800" dirty="0"/>
              <a:t>称</a:t>
            </a:r>
            <a:r>
              <a:rPr lang="en-US" altLang="zh-CN" sz="2800" dirty="0"/>
              <a:t>G</a:t>
            </a:r>
            <a:r>
              <a:rPr lang="zh-CN" altLang="zh-CN" sz="2800" dirty="0"/>
              <a:t>为连通图。</a:t>
            </a:r>
            <a:endParaRPr lang="en-US" altLang="zh-CN" sz="2800" dirty="0"/>
          </a:p>
          <a:p>
            <a:pPr marL="762000" indent="-762000" eaLnBrk="1" hangingPunct="1">
              <a:lnSpc>
                <a:spcPct val="90000"/>
              </a:lnSpc>
              <a:buClr>
                <a:schemeClr val="accent1"/>
              </a:buClr>
              <a:buSzPct val="85000"/>
              <a:buFontTx/>
              <a:buNone/>
            </a:pPr>
            <a:endParaRPr lang="zh-CN" altLang="zh-CN" sz="2800" dirty="0"/>
          </a:p>
        </p:txBody>
      </p:sp>
      <p:sp>
        <p:nvSpPr>
          <p:cNvPr id="143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1" name="日期占位符 1"/>
          <p:cNvSpPr txBox="1">
            <a:spLocks noGrp="1"/>
          </p:cNvSpPr>
          <p:nvPr/>
        </p:nvSpPr>
        <p:spPr>
          <a:xfrm>
            <a:off x="4211638" y="621188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621188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1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1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7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11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135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7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charRg st="176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charRg st="195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1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charRg st="214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7310</Words>
  <Application>WPS 演示</Application>
  <PresentationFormat>全屏显示(4:3)</PresentationFormat>
  <Paragraphs>586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Franklin Gothic Book</vt:lpstr>
      <vt:lpstr>幼圆</vt:lpstr>
      <vt:lpstr>Perpetua</vt:lpstr>
      <vt:lpstr>Wingdings 2</vt:lpstr>
      <vt:lpstr>等线</vt:lpstr>
      <vt:lpstr>Symbol</vt:lpstr>
      <vt:lpstr>Calibri</vt:lpstr>
      <vt:lpstr>微软雅黑</vt:lpstr>
      <vt:lpstr>Arial Unicode MS</vt:lpstr>
      <vt:lpstr>平衡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东南大学远程教育</dc:title>
  <dc:creator>s</dc:creator>
  <cp:lastModifiedBy>Administrator</cp:lastModifiedBy>
  <cp:revision>54</cp:revision>
  <dcterms:created xsi:type="dcterms:W3CDTF">2002-02-03T01:12:42Z</dcterms:created>
  <dcterms:modified xsi:type="dcterms:W3CDTF">2019-12-17T01:12:46Z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