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34" r:id="rId4"/>
    <p:sldId id="259" r:id="rId5"/>
    <p:sldId id="260" r:id="rId6"/>
    <p:sldId id="261" r:id="rId7"/>
    <p:sldId id="264" r:id="rId8"/>
    <p:sldId id="333" r:id="rId9"/>
    <p:sldId id="335" r:id="rId10"/>
    <p:sldId id="267" r:id="rId11"/>
    <p:sldId id="268" r:id="rId12"/>
    <p:sldId id="368" r:id="rId13"/>
    <p:sldId id="269" r:id="rId14"/>
    <p:sldId id="325" r:id="rId15"/>
    <p:sldId id="336" r:id="rId16"/>
    <p:sldId id="284" r:id="rId17"/>
    <p:sldId id="326" r:id="rId18"/>
    <p:sldId id="328" r:id="rId19"/>
    <p:sldId id="327" r:id="rId20"/>
    <p:sldId id="330" r:id="rId21"/>
    <p:sldId id="337" r:id="rId22"/>
    <p:sldId id="300" r:id="rId23"/>
    <p:sldId id="331" r:id="rId24"/>
    <p:sldId id="332" r:id="rId25"/>
    <p:sldId id="340" r:id="rId26"/>
    <p:sldId id="341" r:id="rId27"/>
    <p:sldId id="338" r:id="rId28"/>
    <p:sldId id="302" r:id="rId29"/>
    <p:sldId id="304" r:id="rId30"/>
    <p:sldId id="308" r:id="rId31"/>
    <p:sldId id="309" r:id="rId32"/>
    <p:sldId id="310" r:id="rId33"/>
    <p:sldId id="311" r:id="rId34"/>
    <p:sldId id="312" r:id="rId35"/>
    <p:sldId id="339" r:id="rId36"/>
    <p:sldId id="318" r:id="rId37"/>
    <p:sldId id="323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7"/>
    <p:restoredTop sz="86453"/>
  </p:normalViewPr>
  <p:slideViewPr>
    <p:cSldViewPr showGuides="1">
      <p:cViewPr varScale="1">
        <p:scale>
          <a:sx n="75" d="100"/>
          <a:sy n="75" d="100"/>
        </p:scale>
        <p:origin x="797" y="67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-1875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圆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6" name="日期占位符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7ABA26-61EF-4C47-8F20-FADD6448CEB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1" name="圆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69797B-07AE-4966-B6C6-8D9C971D173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4" name="圆角矩形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4CED33-160F-4BD8-9F7B-29C01AA64E9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431990-D7A5-4102-ADE8-BD6656B4BBA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C78B1-7000-4926-82F7-0DF642C8928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第二章 谓词逻辑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§1 </a:t>
            </a:r>
            <a:r>
              <a:rPr lang="zh-CN" altLang="en-US" sz="2900" dirty="0"/>
              <a:t>谓词的概念与表示法</a:t>
            </a:r>
            <a:endParaRPr lang="zh-CN" altLang="en-US" sz="29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§2 </a:t>
            </a:r>
            <a:r>
              <a:rPr lang="zh-CN" altLang="en-US" sz="2900" dirty="0"/>
              <a:t>命题函数与量词</a:t>
            </a:r>
            <a:endParaRPr lang="zh-CN" altLang="en-US" sz="29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§3 </a:t>
            </a:r>
            <a:r>
              <a:rPr lang="zh-CN" altLang="en-US" sz="2900" dirty="0"/>
              <a:t>谓词公式与翻译</a:t>
            </a:r>
            <a:endParaRPr lang="zh-CN" altLang="en-US" sz="29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§4 </a:t>
            </a:r>
            <a:r>
              <a:rPr lang="zh-CN" altLang="en-US" sz="2900" dirty="0"/>
              <a:t>变元的约束</a:t>
            </a:r>
            <a:endParaRPr lang="zh-CN" altLang="en-US" sz="29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§5 </a:t>
            </a:r>
            <a:r>
              <a:rPr lang="zh-CN" altLang="en-US" sz="2900" dirty="0"/>
              <a:t>谓词演算的等价式与蕴含式</a:t>
            </a:r>
            <a:endParaRPr lang="zh-CN" altLang="en-US" sz="29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§6 </a:t>
            </a:r>
            <a:r>
              <a:rPr lang="zh-CN" altLang="en-US" sz="2900" dirty="0"/>
              <a:t>前束范式</a:t>
            </a:r>
            <a:endParaRPr lang="zh-CN" altLang="en-US" sz="2900" dirty="0"/>
          </a:p>
          <a:p>
            <a:pPr eaLnBrk="1" hangingPunct="1">
              <a:buClr>
                <a:schemeClr val="accent1"/>
              </a:buClr>
              <a:buSzPct val="85000"/>
              <a:buFont typeface="Wingdings 2" panose="05020102010507070707" pitchFamily="18" charset="2"/>
            </a:pPr>
            <a:r>
              <a:rPr lang="en-US" altLang="zh-CN" sz="2900" dirty="0"/>
              <a:t>§7 </a:t>
            </a:r>
            <a:r>
              <a:rPr lang="zh-CN" altLang="en-US" sz="2900" dirty="0"/>
              <a:t>谓词演算的推理理论</a:t>
            </a:r>
            <a:endParaRPr lang="zh-CN" altLang="en-US" sz="2900" dirty="0"/>
          </a:p>
        </p:txBody>
      </p:sp>
      <p:sp>
        <p:nvSpPr>
          <p:cNvPr id="614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6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AutoShape 37"/>
          <p:cNvSpPr/>
          <p:nvPr/>
        </p:nvSpPr>
        <p:spPr bwMode="auto">
          <a:xfrm flipH="1">
            <a:off x="5003800" y="5157788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13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sz="3600" b="1" dirty="0">
                <a:solidFill>
                  <a:srgbClr val="FF0000"/>
                </a:solidFill>
              </a:rPr>
              <a:t>谓词公式与翻译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sz="quarter" idx="1"/>
          </p:nvPr>
        </p:nvSpPr>
        <p:spPr>
          <a:xfrm>
            <a:off x="395288" y="1125538"/>
            <a:ext cx="8424862" cy="5472112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翻译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：任何整数或是正的，或是负的。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解：设：</a:t>
            </a:r>
            <a:r>
              <a:rPr lang="en-US" altLang="zh-CN" sz="2800" dirty="0"/>
              <a:t>I(x): x</a:t>
            </a:r>
            <a:r>
              <a:rPr lang="zh-CN" altLang="en-US" sz="2800" dirty="0"/>
              <a:t>是整数；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(x)</a:t>
            </a:r>
            <a:r>
              <a:rPr lang="zh-CN" altLang="en-US" sz="2800" dirty="0"/>
              <a:t>：</a:t>
            </a:r>
            <a:r>
              <a:rPr lang="en-US" altLang="zh-CN" sz="2800" dirty="0"/>
              <a:t>x</a:t>
            </a:r>
            <a:r>
              <a:rPr lang="zh-CN" altLang="en-US" sz="2800" dirty="0"/>
              <a:t>是正数；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(x)</a:t>
            </a:r>
            <a:r>
              <a:rPr lang="zh-CN" altLang="en-US" sz="2800" dirty="0"/>
              <a:t>：</a:t>
            </a:r>
            <a:r>
              <a:rPr lang="en-US" altLang="zh-CN" sz="2800" dirty="0"/>
              <a:t>x</a:t>
            </a:r>
            <a:r>
              <a:rPr lang="zh-CN" altLang="en-US" sz="2800" dirty="0"/>
              <a:t>是负数。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此句可写成：（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zh-CN" altLang="en-US" sz="2800" dirty="0"/>
              <a:t>）</a:t>
            </a:r>
            <a:r>
              <a:rPr lang="en-US" altLang="zh-CN" sz="2800" dirty="0"/>
              <a:t>(I(x)</a:t>
            </a:r>
            <a:r>
              <a:rPr lang="en-US" altLang="zh-CN" sz="2800" dirty="0">
                <a:sym typeface="Symbol" panose="05050102010706020507" pitchFamily="18" charset="2"/>
              </a:rPr>
              <a:t>(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(x)</a:t>
            </a:r>
            <a:r>
              <a:rPr lang="en-US" altLang="zh-CN" sz="2800" dirty="0">
                <a:sym typeface="Symbol" panose="05050102010706020507" pitchFamily="18" charset="2"/>
              </a:rPr>
              <a:t> 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r>
              <a:rPr lang="zh-CN" altLang="en-US" sz="2800" dirty="0"/>
              <a:t>：符号化：“所有的人总是要死的。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</a:t>
            </a:r>
            <a:r>
              <a:rPr lang="zh-CN" altLang="en-US" sz="2800" dirty="0"/>
              <a:t>因为苏格拉底是人，所以苏格拉底是要死的。”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解： 设</a:t>
            </a:r>
            <a:r>
              <a:rPr lang="en-US" altLang="zh-CN" sz="2800" dirty="0"/>
              <a:t>M(x)</a:t>
            </a:r>
            <a:r>
              <a:rPr lang="zh-CN" altLang="en-US" sz="2800" dirty="0"/>
              <a:t>：</a:t>
            </a:r>
            <a:r>
              <a:rPr lang="en-US" altLang="zh-CN" sz="2800" dirty="0"/>
              <a:t>x</a:t>
            </a:r>
            <a:r>
              <a:rPr lang="zh-CN" altLang="en-US" sz="2800" dirty="0"/>
              <a:t>是人；</a:t>
            </a:r>
            <a:r>
              <a:rPr lang="en-US" altLang="zh-CN" sz="2800" dirty="0"/>
              <a:t>D(x)</a:t>
            </a:r>
            <a:r>
              <a:rPr lang="zh-CN" altLang="en-US" sz="2800" dirty="0"/>
              <a:t>：</a:t>
            </a:r>
            <a:r>
              <a:rPr lang="en-US" altLang="zh-CN" sz="2800" dirty="0"/>
              <a:t>x</a:t>
            </a:r>
            <a:r>
              <a:rPr lang="zh-CN" altLang="en-US" sz="2800" dirty="0"/>
              <a:t>是要死的；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s:</a:t>
            </a:r>
            <a:r>
              <a:rPr lang="zh-CN" altLang="en-US" sz="2800" dirty="0"/>
              <a:t>苏格拉底。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写成符号形式：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x(M(x)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D(x))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M(s)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D(s)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7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3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65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9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08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25425" y="188913"/>
            <a:ext cx="2794000" cy="777875"/>
          </a:xfrm>
        </p:spPr>
        <p:txBody>
          <a:bodyPr vert="horz" wrap="square" lIns="91440" tIns="45720" rIns="91440" bIns="91440" anchor="b"/>
          <a:p>
            <a:r>
              <a:rPr lang="zh-CN" altLang="en-US" sz="3600" b="1" dirty="0">
                <a:solidFill>
                  <a:srgbClr val="FF0000"/>
                </a:solidFill>
              </a:rPr>
              <a:t>重点回顾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/>
        </p:nvSpPr>
        <p:spPr>
          <a:xfrm>
            <a:off x="457200" y="1268413"/>
            <a:ext cx="8229600" cy="48625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谓词公式</a:t>
            </a:r>
            <a:r>
              <a:rPr lang="en-US" altLang="zh-CN" sz="2800" dirty="0"/>
              <a:t>《</a:t>
            </a:r>
            <a:r>
              <a:rPr lang="zh-CN" altLang="en-US" sz="2800" dirty="0"/>
              <a:t>定义</a:t>
            </a:r>
            <a:r>
              <a:rPr lang="en-US" altLang="zh-CN" sz="2800" dirty="0"/>
              <a:t>》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⑴原子谓词公式是谓词公式；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⑵若</a:t>
            </a:r>
            <a:r>
              <a:rPr lang="en-US" altLang="zh-CN" sz="2800" dirty="0"/>
              <a:t>A</a:t>
            </a:r>
            <a:r>
              <a:rPr lang="zh-CN" altLang="en-US" sz="2800" dirty="0"/>
              <a:t>是谓词公式，则</a:t>
            </a:r>
            <a:r>
              <a:rPr lang="en-US" altLang="zh-CN" sz="2800" dirty="0">
                <a:latin typeface="Times New Roman" panose="02020603050405020304" pitchFamily="18" charset="0"/>
              </a:rPr>
              <a:t>¬</a:t>
            </a:r>
            <a:r>
              <a:rPr lang="en-US" altLang="zh-CN" sz="2800" dirty="0"/>
              <a:t>A</a:t>
            </a:r>
            <a:r>
              <a:rPr lang="zh-CN" altLang="en-US" sz="2800" dirty="0"/>
              <a:t>也是谓词公式；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⑶若</a:t>
            </a:r>
            <a:r>
              <a:rPr lang="en-US" altLang="zh-CN" sz="2800" dirty="0"/>
              <a:t>A, B</a:t>
            </a:r>
            <a:r>
              <a:rPr lang="zh-CN" altLang="en-US" sz="2800" dirty="0"/>
              <a:t>都是谓词公式，则 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(A</a:t>
            </a:r>
            <a:r>
              <a:rPr lang="en-US" altLang="zh-CN" sz="2800" dirty="0">
                <a:sym typeface="Symbol" panose="05050102010706020507" pitchFamily="18" charset="2"/>
              </a:rPr>
              <a:t>B),(AB),(AB),(AB)</a:t>
            </a:r>
            <a:r>
              <a:rPr lang="zh-CN" altLang="en-US" sz="2800" dirty="0"/>
              <a:t>都是谓词公式；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⑷若</a:t>
            </a:r>
            <a:r>
              <a:rPr lang="en-US" altLang="zh-CN" sz="2800" dirty="0"/>
              <a:t>A</a:t>
            </a:r>
            <a:r>
              <a:rPr lang="zh-CN" altLang="en-US" sz="2800" dirty="0"/>
              <a:t>是谓词公式，</a:t>
            </a:r>
            <a:r>
              <a:rPr lang="en-US" altLang="zh-CN" sz="2800" dirty="0"/>
              <a:t>x</a:t>
            </a:r>
            <a:r>
              <a:rPr lang="zh-CN" altLang="en-US" sz="2800" dirty="0"/>
              <a:t>是任何变元，则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xA,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xA</a:t>
            </a:r>
            <a:r>
              <a:rPr lang="zh-CN" altLang="en-US" sz="2800" dirty="0"/>
              <a:t>也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都是谓词公式；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⑸</a:t>
            </a:r>
            <a:r>
              <a:rPr lang="zh-CN" altLang="en-US" sz="2800" dirty="0"/>
              <a:t>只有按⑴</a:t>
            </a:r>
            <a:r>
              <a:rPr lang="en-US" altLang="zh-CN" sz="2800" dirty="0"/>
              <a:t>-⑷</a:t>
            </a:r>
            <a:r>
              <a:rPr lang="zh-CN" altLang="en-US" sz="2800" dirty="0"/>
              <a:t>所求得的那些公式才是谓词公式。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（简称“公式”）。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0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3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4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7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§4</a:t>
            </a:r>
            <a:r>
              <a:rPr lang="zh-CN" altLang="en-US" sz="3600" b="1" dirty="0">
                <a:solidFill>
                  <a:srgbClr val="FF0000"/>
                </a:solidFill>
              </a:rPr>
              <a:t>变元的约束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>
          <a:xfrm>
            <a:off x="395288" y="1196975"/>
            <a:ext cx="8229600" cy="50403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dirty="0">
                <a:solidFill>
                  <a:srgbClr val="FF0000"/>
                </a:solidFill>
              </a:rPr>
              <a:t>辖域：</a:t>
            </a:r>
            <a:r>
              <a:rPr lang="zh-CN" altLang="en-US" sz="2800" dirty="0"/>
              <a:t>紧接在量词后面括号内的谓词公式。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例： 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xP(x)   ,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anose="05050102010706020507" pitchFamily="18" charset="2"/>
              </a:rPr>
              <a:t>Q(x))</a:t>
            </a:r>
            <a:r>
              <a:rPr lang="en-US" altLang="zh-CN" sz="2800" dirty="0"/>
              <a:t> </a:t>
            </a:r>
            <a:r>
              <a:rPr lang="zh-CN" altLang="en-US" sz="2800" dirty="0"/>
              <a:t>。</a:t>
            </a:r>
            <a:br>
              <a:rPr lang="zh-CN" altLang="en-US" sz="2800" dirty="0"/>
            </a:br>
            <a:endParaRPr lang="zh-CN" altLang="en-US" sz="2800" b="1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dirty="0">
                <a:solidFill>
                  <a:srgbClr val="FF0000"/>
                </a:solidFill>
              </a:rPr>
              <a:t>自由变元与约束变元</a:t>
            </a:r>
            <a:br>
              <a:rPr lang="zh-CN" altLang="en-US" sz="2800" dirty="0"/>
            </a:br>
            <a:r>
              <a:rPr lang="zh-CN" altLang="en-US" sz="2800" dirty="0"/>
              <a:t>约束变元：在量词的辖域内，且与量词下标相同的变元。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自由变元：当且仅当不受量词的约束。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例： 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xP(x,y)   ,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x(P(x) </a:t>
            </a:r>
            <a:r>
              <a:rPr lang="en-US" altLang="zh-CN" sz="2800" dirty="0">
                <a:sym typeface="Symbol" panose="05050102010706020507" pitchFamily="18" charset="2"/>
              </a:rPr>
              <a:t> </a:t>
            </a:r>
            <a:r>
              <a:rPr lang="en-US" altLang="zh-CN" sz="2800" dirty="0"/>
              <a:t>y(P(x,y)) 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1638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§4</a:t>
            </a:r>
            <a:r>
              <a:rPr lang="zh-CN" altLang="en-US" sz="3600" b="1" dirty="0">
                <a:solidFill>
                  <a:srgbClr val="FF0000"/>
                </a:solidFill>
              </a:rPr>
              <a:t>变元的约束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196975"/>
            <a:ext cx="8229600" cy="5040313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约束变元的改名规则</a:t>
            </a:r>
            <a:b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任何谓词公式对约束变元可以改名。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代入规则：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对公式中的自由变元的更改叫做代入。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对公式中出现该自由变元的每一处进行代入，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用以代入的变元与原公式中所有变元的名称不能相同。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个体域量化命题的真值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b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) P(x)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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) Q(x)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7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sz="3600" b="1" dirty="0">
                <a:solidFill>
                  <a:srgbClr val="FF0000"/>
                </a:solidFill>
              </a:rPr>
              <a:t>重点回顾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谓词公式与翻译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谓词公式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翻译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变元的约束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自由变元代入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约束变元换名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-26987"/>
            <a:ext cx="8229600" cy="792162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§5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谓词演算的等价式与蕴含式</a:t>
            </a:r>
            <a:endParaRPr lang="zh-CN" altLang="en-US" sz="36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sz="quarter" idx="1"/>
          </p:nvPr>
        </p:nvSpPr>
        <p:spPr>
          <a:xfrm>
            <a:off x="468313" y="836613"/>
            <a:ext cx="8229600" cy="48958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等价式 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）命题公式可推广；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）量词与联结词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¬</a:t>
            </a:r>
            <a:r>
              <a:rPr lang="zh-CN" altLang="en-US" sz="2800" b="1" dirty="0">
                <a:solidFill>
                  <a:srgbClr val="FF0000"/>
                </a:solidFill>
              </a:rPr>
              <a:t>的联系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¬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b="1" dirty="0">
                <a:solidFill>
                  <a:srgbClr val="000000"/>
                </a:solidFill>
              </a:rPr>
              <a:t> ) A(x)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b="1" dirty="0">
                <a:solidFill>
                  <a:srgbClr val="000000"/>
                </a:solidFill>
              </a:rPr>
              <a:t> ) </a:t>
            </a:r>
            <a:r>
              <a:rPr lang="en-US" altLang="zh-CN" sz="2800" b="1" dirty="0">
                <a:latin typeface="宋体" panose="02010600030101010101" pitchFamily="2" charset="-122"/>
              </a:rPr>
              <a:t>¬ </a:t>
            </a:r>
            <a:r>
              <a:rPr lang="en-US" altLang="zh-CN" sz="2800" dirty="0"/>
              <a:t>A(x)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br>
              <a:rPr lang="en-US" altLang="zh-CN" sz="2800" dirty="0">
                <a:solidFill>
                  <a:srgbClr val="000000"/>
                </a:solidFill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¬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b="1" dirty="0">
                <a:solidFill>
                  <a:srgbClr val="000000"/>
                </a:solidFill>
              </a:rPr>
              <a:t> ) </a:t>
            </a:r>
            <a:r>
              <a:rPr lang="en-US" altLang="zh-CN" sz="2800" dirty="0"/>
              <a:t>A(x)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b="1" dirty="0">
                <a:solidFill>
                  <a:srgbClr val="000000"/>
                </a:solidFill>
              </a:rPr>
              <a:t> )</a:t>
            </a:r>
            <a:r>
              <a:rPr lang="en-US" altLang="zh-CN" sz="2800" b="1" dirty="0">
                <a:latin typeface="宋体" panose="02010600030101010101" pitchFamily="2" charset="-122"/>
              </a:rPr>
              <a:t> ¬</a:t>
            </a:r>
            <a:r>
              <a:rPr lang="en-US" altLang="zh-CN" sz="2800" b="1" dirty="0">
                <a:solidFill>
                  <a:srgbClr val="000000"/>
                </a:solidFill>
              </a:rPr>
              <a:t> A(x)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∨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Λ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量词无关约束可移前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</a:rPr>
              <a:t> 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</a:rPr>
              <a:t>A(x)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</a:rPr>
              <a:t> B) 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000000"/>
                </a:solidFill>
              </a:rPr>
              <a:t> 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</a:rPr>
              <a:t>A(x)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000000"/>
                </a:solidFill>
              </a:rPr>
              <a:t> B) 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</a:t>
            </a:r>
            <a:r>
              <a:rPr lang="en-US" altLang="zh-CN" sz="2800" dirty="0"/>
              <a:t>A(x)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(A(x)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B) 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(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</a:t>
            </a:r>
            <a:r>
              <a:rPr lang="en-US" altLang="zh-CN" sz="2800" dirty="0"/>
              <a:t>A(x)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</a:rPr>
              <a:t> 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(A(x)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</a:rPr>
              <a:t> B) )</a:t>
            </a:r>
            <a:endParaRPr lang="en-US" altLang="zh-CN" sz="2100" dirty="0">
              <a:solidFill>
                <a:srgbClr val="000000"/>
              </a:solidFill>
            </a:endParaRPr>
          </a:p>
        </p:txBody>
      </p:sp>
      <p:sp>
        <p:nvSpPr>
          <p:cNvPr id="19460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2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3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9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1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5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9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237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8105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§5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谓词演算的等价式与蕴含式</a:t>
            </a:r>
            <a:endParaRPr lang="zh-CN" altLang="en-US" sz="36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57200" y="896938"/>
            <a:ext cx="8229600" cy="5040312"/>
          </a:xfrm>
        </p:spPr>
        <p:txBody>
          <a:bodyPr vert="horz" wrap="square" lIns="91440" tIns="45720" rIns="91440" bIns="45720" anchor="t"/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→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量词无关约束移前要转变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B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B)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证明</a:t>
            </a:r>
            <a:r>
              <a:rPr lang="en-US" altLang="zh-CN" sz="2800" dirty="0">
                <a:solidFill>
                  <a:srgbClr val="000000"/>
                </a:solidFill>
              </a:rPr>
              <a:t>: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B</a:t>
            </a:r>
            <a:r>
              <a:rPr lang="en-US" altLang="zh-CN" sz="2800" dirty="0">
                <a:solidFill>
                  <a:srgbClr val="000000"/>
                </a:solidFill>
              </a:rPr>
              <a:t>¬ 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)A(x)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)¬A(x)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( ¬A(x)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(</a:t>
            </a:r>
            <a:r>
              <a:rPr lang="en-US" altLang="zh-CN" sz="2800" dirty="0"/>
              <a:t>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</a:t>
            </a:r>
            <a:r>
              <a:rPr lang="en-US" altLang="zh-CN" sz="2800" dirty="0"/>
              <a:t>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B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</a:rPr>
              <a:t>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B)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证明</a:t>
            </a:r>
            <a:r>
              <a:rPr lang="en-US" altLang="zh-CN" sz="2800" dirty="0">
                <a:solidFill>
                  <a:srgbClr val="000000"/>
                </a:solidFill>
              </a:rPr>
              <a:t>: 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</a:t>
            </a:r>
            <a:r>
              <a:rPr lang="en-US" altLang="zh-CN" sz="2800" dirty="0"/>
              <a:t>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 </a:t>
            </a:r>
            <a:r>
              <a:rPr lang="en-US" altLang="zh-CN" sz="2800" dirty="0">
                <a:solidFill>
                  <a:srgbClr val="000000"/>
                </a:solidFill>
              </a:rPr>
              <a:t>¬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¬A(x)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( ¬A(x)</a:t>
            </a:r>
            <a:r>
              <a:rPr lang="en-US" altLang="zh-CN" sz="2800" dirty="0">
                <a:sym typeface="Symbol" panose="05050102010706020507" pitchFamily="18" charset="2"/>
              </a:rPr>
              <a:t> 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       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00"/>
                </a:solidFill>
              </a:rPr>
              <a:t>A(x)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B)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0484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3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0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1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9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05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58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14" end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78105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§5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谓词演算的等价式与蕴含式</a:t>
            </a:r>
            <a:endParaRPr lang="zh-CN" altLang="en-US" sz="36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57200" y="896938"/>
            <a:ext cx="8229600" cy="5053012"/>
          </a:xfrm>
        </p:spPr>
        <p:txBody>
          <a:bodyPr vert="horz" wrap="square" lIns="91440" tIns="45720" rIns="91440" bIns="45720" anchor="t"/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全称合取，存在吸取成等价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(A(x)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B</a:t>
            </a:r>
            <a:r>
              <a:rPr lang="en-US" altLang="zh-CN" sz="2800" dirty="0"/>
              <a:t> (x)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 (x)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(A(x)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 (x)</a:t>
            </a:r>
            <a:r>
              <a:rPr lang="en-US" altLang="zh-CN" sz="2800" dirty="0">
                <a:solidFill>
                  <a:srgbClr val="000000"/>
                </a:solidFill>
              </a:rPr>
              <a:t> )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A(x)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 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 (x)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事实验证法：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A(x) :x</a:t>
            </a:r>
            <a:r>
              <a:rPr lang="zh-CN" altLang="en-US" sz="2800" dirty="0">
                <a:solidFill>
                  <a:srgbClr val="000000"/>
                </a:solidFill>
              </a:rPr>
              <a:t>在唱歌，</a:t>
            </a:r>
            <a:r>
              <a:rPr lang="en-US" altLang="zh-CN" sz="2800" dirty="0">
                <a:solidFill>
                  <a:srgbClr val="000000"/>
                </a:solidFill>
              </a:rPr>
              <a:t>B(x):x</a:t>
            </a:r>
            <a:r>
              <a:rPr lang="zh-CN" altLang="en-US" sz="2800" dirty="0">
                <a:solidFill>
                  <a:srgbClr val="000000"/>
                </a:solidFill>
              </a:rPr>
              <a:t>在跳舞；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翻译上述公式。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1508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4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7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9350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§5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谓词演算的等价式与蕴含式</a:t>
            </a:r>
            <a:endParaRPr lang="zh-CN" altLang="en-US" sz="36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49117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蕴含式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全称吸取，存在合取成蕴含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A(x)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(A(x)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(A(x)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A(x)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(x)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事实验证法：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A(x) :x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在唱歌，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B(x):x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在跳舞；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翻译上述公式。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935038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§5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谓词演算的等价式与蕴含式</a:t>
            </a:r>
            <a:endParaRPr lang="zh-CN" altLang="en-US" sz="36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49117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蕴含式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全称条件成蕴含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Symbol" panose="05050102010706020507" pitchFamily="18" charset="2"/>
              </a:rPr>
              <a:t>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 (A(x) 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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B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(x)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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Symbol" panose="05050102010706020507" pitchFamily="18" charset="2"/>
              </a:rPr>
              <a:t>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 A(x) 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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(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Symbol" panose="05050102010706020507" pitchFamily="18" charset="2"/>
              </a:rPr>
              <a:t>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) </a:t>
            </a:r>
            <a:r>
              <a:rPr lang="en-US" altLang="zh-CN" sz="28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B</a:t>
            </a:r>
            <a:r>
              <a:rPr lang="en-US" altLang="zh-CN" sz="280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(x)</a:t>
            </a:r>
            <a:endParaRPr lang="en-US" altLang="zh-CN" sz="2800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事实验证法：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A(x) :x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在唱歌，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B(x):x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在跳舞；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翻译上述公式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6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学习目标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"/>
          </p:nvPr>
        </p:nvSpPr>
        <p:spPr>
          <a:xfrm>
            <a:off x="193675" y="1735138"/>
            <a:ext cx="77724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）理解谓词与命题函数的概念，会翻译。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）掌握谓词公式的等价式与蕴含式。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 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）掌握前束范式的求法。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 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）熟练掌握谓词公式的推理方法和规则。</a:t>
            </a:r>
            <a:endParaRPr lang="en-US" altLang="en-US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AutoShape 37"/>
          <p:cNvSpPr/>
          <p:nvPr/>
        </p:nvSpPr>
        <p:spPr bwMode="auto">
          <a:xfrm flipH="1">
            <a:off x="7019925" y="3213100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72400" cy="1143000"/>
          </a:xfrm>
        </p:spPr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8313" y="1217613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等价式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）命题公式可推广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）量词与联结词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的联系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量词无关约束可移前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→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量词无关约束移前要转变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全称合取，存在吸取成等价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蕴含式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全称吸取，存在合取成蕴含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全称条件成蕴含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§6 </a:t>
            </a:r>
            <a:r>
              <a:rPr lang="zh-CN" altLang="en-US" b="1" dirty="0">
                <a:solidFill>
                  <a:srgbClr val="FF0000"/>
                </a:solidFill>
              </a:rPr>
              <a:t>前束范式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sz="quarter" idx="1"/>
          </p:nvPr>
        </p:nvSpPr>
        <p:spPr>
          <a:xfrm>
            <a:off x="395288" y="1341438"/>
            <a:ext cx="8229600" cy="43878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1.《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</a:rPr>
              <a:t>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</a:t>
            </a:r>
            <a:r>
              <a:rPr lang="zh-CN" altLang="en-US" sz="2800" dirty="0">
                <a:solidFill>
                  <a:srgbClr val="000000"/>
                </a:solidFill>
              </a:rPr>
              <a:t>一个公式，如果量词均在全式的开头，它们的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作用域延伸到整个公式的末尾，则称此公式叫前束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范式。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   例： </a:t>
            </a:r>
            <a:r>
              <a:rPr lang="zh-CN" altLang="en-US" sz="2800" dirty="0">
                <a:sym typeface="Symbol" panose="05050102010706020507" pitchFamily="18" charset="2"/>
              </a:rPr>
              <a:t> </a:t>
            </a:r>
            <a:r>
              <a:rPr lang="en-US" altLang="zh-CN" sz="2800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y</a:t>
            </a:r>
            <a:r>
              <a:rPr lang="en-US" altLang="zh-CN" sz="2800" dirty="0"/>
              <a:t>z(¬ Q(x,y)</a:t>
            </a:r>
            <a:r>
              <a:rPr lang="en-US" altLang="zh-CN" sz="2800" dirty="0">
                <a:sym typeface="Symbol" panose="05050102010706020507" pitchFamily="18" charset="2"/>
              </a:rPr>
              <a:t> R(z))         (</a:t>
            </a:r>
            <a:r>
              <a:rPr lang="zh-CN" altLang="en-US" sz="2800" dirty="0">
                <a:sym typeface="Symbol" panose="05050102010706020507" pitchFamily="18" charset="2"/>
              </a:rPr>
              <a:t>前束范式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</a:rPr>
              <a:t>》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</a:rPr>
              <a:t>任何一个谓词公式均和一个前束范式等价。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5604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3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6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2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§6 </a:t>
            </a:r>
            <a:r>
              <a:rPr lang="zh-CN" altLang="en-US" b="1" dirty="0">
                <a:solidFill>
                  <a:srgbClr val="FF0000"/>
                </a:solidFill>
              </a:rPr>
              <a:t>前束范式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95288" y="1341438"/>
            <a:ext cx="8229600" cy="43878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求法：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）否定深入去条件；</a:t>
            </a: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）量词无关约束可移前；</a:t>
            </a: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 换名代入可转变。</a:t>
            </a:r>
            <a:endParaRPr lang="zh-CN" altLang="en-US" sz="2800" dirty="0"/>
          </a:p>
        </p:txBody>
      </p:sp>
      <p:sp>
        <p:nvSpPr>
          <p:cNvPr id="26628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§6 </a:t>
            </a:r>
            <a:r>
              <a:rPr lang="zh-CN" altLang="en-US" b="1" dirty="0">
                <a:solidFill>
                  <a:srgbClr val="FF0000"/>
                </a:solidFill>
              </a:rPr>
              <a:t>前束范式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395288" y="1125538"/>
            <a:ext cx="8229600" cy="43878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</a:rPr>
              <a:t>把</a:t>
            </a:r>
            <a:r>
              <a:rPr lang="en-US" altLang="zh-CN" sz="2800" dirty="0"/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) P(x)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) Q(x)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变成前束范式。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/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) P(x)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) Q(x) </a:t>
            </a: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¬(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) P(x)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) Q(x)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              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) ¬P(x)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) Q(x)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              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 </a:t>
            </a:r>
            <a:r>
              <a:rPr lang="en-US" altLang="zh-CN" sz="2800" dirty="0"/>
              <a:t>x(¬P(x)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Q(x))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</a:rPr>
              <a:t>把</a:t>
            </a:r>
            <a:r>
              <a:rPr lang="en-US" altLang="zh-CN" sz="2800" dirty="0"/>
              <a:t>( 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) P(x) </a:t>
            </a:r>
            <a:r>
              <a:rPr lang="en-US" altLang="zh-CN" sz="2800" dirty="0">
                <a:sym typeface="Symbol" panose="05050102010706020507" pitchFamily="18" charset="2"/>
              </a:rPr>
              <a:t> R(x)</a:t>
            </a:r>
            <a:r>
              <a:rPr lang="zh-CN" altLang="en-US" sz="2800" dirty="0">
                <a:solidFill>
                  <a:srgbClr val="000000"/>
                </a:solidFill>
              </a:rPr>
              <a:t>变成前束范式。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) P(x) </a:t>
            </a:r>
            <a:r>
              <a:rPr lang="en-US" altLang="zh-CN" sz="2800" dirty="0">
                <a:sym typeface="Symbol" panose="05050102010706020507" pitchFamily="18" charset="2"/>
              </a:rPr>
              <a:t> R(x)  </a:t>
            </a:r>
            <a:r>
              <a:rPr lang="en-US" altLang="zh-CN" sz="2800" dirty="0"/>
              <a:t>(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y ) P(y) </a:t>
            </a:r>
            <a:r>
              <a:rPr lang="en-US" altLang="zh-CN" sz="2800" dirty="0">
                <a:sym typeface="Symbol" panose="05050102010706020507" pitchFamily="18" charset="2"/>
              </a:rPr>
              <a:t> R(x)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             </a:t>
            </a:r>
            <a:r>
              <a:rPr lang="en-US" altLang="zh-CN" sz="2800" dirty="0"/>
              <a:t>(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y )(P(y) </a:t>
            </a:r>
            <a:r>
              <a:rPr lang="en-US" altLang="zh-CN" sz="2800" dirty="0">
                <a:sym typeface="Symbol" panose="05050102010706020507" pitchFamily="18" charset="2"/>
              </a:rPr>
              <a:t> R(x))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765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7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6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7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前束范式求解示例（略）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>
              <a:buClr>
                <a:schemeClr val="accent1"/>
              </a:buClr>
              <a:buSzPct val="85000"/>
              <a:buFont typeface="Wingdings 2" panose="05020102010507070707" pitchFamily="18" charset="2"/>
            </a:pP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7772400" cy="1143000"/>
          </a:xfrm>
        </p:spPr>
        <p:txBody>
          <a:bodyPr vert="horz" wrap="square" lIns="91440" tIns="45720" rIns="91440" bIns="91440" anchor="b"/>
          <a:p>
            <a:pPr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前束范式求解示例</a:t>
            </a:r>
            <a:r>
              <a:rPr lang="zh-CN" altLang="zh-CN" b="1" dirty="0"/>
              <a:t>（略）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20688" y="198438"/>
            <a:ext cx="7772400" cy="854075"/>
          </a:xfrm>
        </p:spPr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"/>
          </p:nvPr>
        </p:nvSpPr>
        <p:spPr>
          <a:xfrm>
            <a:off x="395288" y="1341438"/>
            <a:ext cx="8229600" cy="43878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前述范式求法：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）否定深入去条件；</a:t>
            </a: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）量词无关约束可移前；</a:t>
            </a:r>
            <a:endParaRPr lang="en-US" altLang="zh-CN" sz="2800" b="1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 换名代入可转变。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谓词演算的推理理论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29600" cy="47180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推理方法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（一）直接推论法；</a:t>
            </a:r>
            <a:endParaRPr lang="zh-CN" altLang="en-US" sz="2800" dirty="0"/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（二）</a:t>
            </a:r>
            <a:r>
              <a:rPr lang="en-US" altLang="zh-CN" sz="2800" dirty="0"/>
              <a:t> CP</a:t>
            </a:r>
            <a:r>
              <a:rPr lang="zh-CN" altLang="en-US" sz="2800" dirty="0"/>
              <a:t>规则法；</a:t>
            </a:r>
            <a:endParaRPr lang="en-US" altLang="zh-CN" sz="2800" dirty="0"/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要证：   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R</a:t>
            </a:r>
            <a:r>
              <a:rPr lang="en-US" altLang="zh-CN" sz="2800" dirty="0">
                <a:sym typeface="Symbol" panose="05050102010706020507" pitchFamily="18" charset="2"/>
              </a:rPr>
              <a:t>C</a:t>
            </a:r>
            <a:endParaRPr lang="en-US" altLang="zh-CN" sz="2800" dirty="0"/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只要证：</a:t>
            </a:r>
            <a:r>
              <a:rPr lang="en-US" altLang="zh-CN" sz="2800" dirty="0"/>
              <a:t>S∧R</a:t>
            </a:r>
            <a:r>
              <a:rPr lang="en-US" altLang="zh-CN" sz="2800" dirty="0">
                <a:sym typeface="Symbol" panose="05050102010706020507" pitchFamily="18" charset="2"/>
              </a:rPr>
              <a:t>C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（三）间接证明法。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</a:t>
            </a:r>
            <a:r>
              <a:rPr lang="zh-CN" altLang="en-US" sz="2800" dirty="0"/>
              <a:t>要证：     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 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  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  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C</a:t>
            </a:r>
            <a:r>
              <a:rPr lang="en-US" altLang="zh-CN" sz="2800" dirty="0"/>
              <a:t>                     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</a:t>
            </a:r>
            <a:r>
              <a:rPr lang="zh-CN" altLang="en-US" sz="2800" dirty="0"/>
              <a:t>只要证：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/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H</a:t>
            </a:r>
            <a:r>
              <a:rPr lang="en-US" altLang="zh-CN" sz="2800" baseline="-25000" dirty="0"/>
              <a:t>m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>
                <a:latin typeface="Times New Roman" panose="02020603050405020304" pitchFamily="18" charset="0"/>
              </a:rPr>
              <a:t>¬</a:t>
            </a:r>
            <a:r>
              <a:rPr lang="en-US" altLang="zh-CN" sz="2800" dirty="0"/>
              <a:t>C </a:t>
            </a:r>
            <a:r>
              <a:rPr lang="en-US" altLang="zh-CN" sz="2800" dirty="0">
                <a:sym typeface="Symbol" panose="05050102010706020507" pitchFamily="18" charset="2"/>
              </a:rPr>
              <a:t>F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31748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 </a:t>
            </a:r>
            <a:r>
              <a:rPr lang="zh-CN" altLang="en-US" b="1" dirty="0">
                <a:solidFill>
                  <a:srgbClr val="FF0000"/>
                </a:solidFill>
              </a:rPr>
              <a:t>谓词演算的推理理论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229600" cy="5040312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推理规则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</a:rPr>
              <a:t>全称指定规则（</a:t>
            </a:r>
            <a:r>
              <a:rPr lang="en-US" altLang="zh-CN" sz="2800" dirty="0">
                <a:solidFill>
                  <a:srgbClr val="000000"/>
                </a:solidFill>
              </a:rPr>
              <a:t>US</a:t>
            </a:r>
            <a:r>
              <a:rPr lang="zh-CN" altLang="en-US" sz="2800" dirty="0">
                <a:solidFill>
                  <a:srgbClr val="000000"/>
                </a:solidFill>
              </a:rPr>
              <a:t>规则）</a:t>
            </a:r>
            <a:br>
              <a:rPr lang="zh-CN" altLang="en-US" sz="2800" dirty="0">
                <a:solidFill>
                  <a:srgbClr val="000000"/>
                </a:solidFill>
              </a:rPr>
            </a:br>
            <a:r>
              <a:rPr lang="zh-CN" altLang="en-US" sz="2800" dirty="0">
                <a:sym typeface="Symbol" panose="05050102010706020507" pitchFamily="18" charset="2"/>
              </a:rPr>
              <a:t>                   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A(x) </a:t>
            </a:r>
            <a:r>
              <a:rPr lang="en-US" altLang="zh-CN" sz="2800" dirty="0">
                <a:sym typeface="Symbol" panose="05050102010706020507" pitchFamily="18" charset="2"/>
              </a:rPr>
              <a:t>A(c)   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全称推广规则（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UG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规则）</a:t>
            </a:r>
            <a:endParaRPr lang="zh-CN" altLang="en-US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A(x) </a:t>
            </a:r>
            <a:r>
              <a:rPr lang="en-US" altLang="zh-CN" sz="2800" dirty="0">
                <a:sym typeface="Symbol" panose="05050102010706020507" pitchFamily="18" charset="2"/>
              </a:rPr>
              <a:t> 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A(x)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</a:rPr>
              <a:t>存在指定规则（</a:t>
            </a:r>
            <a:r>
              <a:rPr lang="en-US" altLang="zh-CN" sz="2800" dirty="0">
                <a:solidFill>
                  <a:srgbClr val="000000"/>
                </a:solidFill>
              </a:rPr>
              <a:t>ES</a:t>
            </a:r>
            <a:r>
              <a:rPr lang="zh-CN" altLang="en-US" sz="2800" dirty="0">
                <a:solidFill>
                  <a:srgbClr val="000000"/>
                </a:solidFill>
              </a:rPr>
              <a:t>规则）</a:t>
            </a:r>
            <a:br>
              <a:rPr lang="zh-CN" altLang="en-US" sz="2800" dirty="0">
                <a:solidFill>
                  <a:srgbClr val="000000"/>
                </a:solidFill>
              </a:rPr>
            </a:br>
            <a:r>
              <a:rPr lang="zh-CN" altLang="en-US" sz="2800" dirty="0"/>
              <a:t>                       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xA(x) </a:t>
            </a:r>
            <a:r>
              <a:rPr lang="en-US" altLang="zh-CN" sz="2800" dirty="0">
                <a:sym typeface="Symbol" panose="05050102010706020507" pitchFamily="18" charset="2"/>
              </a:rPr>
              <a:t>A(c)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存在推广规则（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EG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规则）</a:t>
            </a:r>
            <a:endParaRPr lang="zh-CN" altLang="en-US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                          A(c) </a:t>
            </a:r>
            <a:r>
              <a:rPr lang="en-US" altLang="zh-CN" sz="2800" dirty="0">
                <a:sym typeface="Symbol" panose="05050102010706020507" pitchFamily="18" charset="2"/>
              </a:rPr>
              <a:t> </a:t>
            </a:r>
            <a:r>
              <a:rPr lang="en-US" altLang="zh-CN" sz="2800" dirty="0"/>
              <a:t>xA(x)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277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7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1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6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84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谓词演算的推理理论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76350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例：证明苏格拉底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论证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x(M(x)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D(x))M(s)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D(s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AutoNum type="arabicParenBoth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M(s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                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P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x(M(x)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D(x))   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M(s)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D(s)                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US(2)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D(s)                                   T(1)(3)i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6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charRg st="1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7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charRg st="37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1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charRg st="113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48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charRg st="148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§1 </a:t>
            </a:r>
            <a:r>
              <a:rPr lang="zh-CN" altLang="en-US" sz="3600" b="1" dirty="0">
                <a:solidFill>
                  <a:srgbClr val="FF0000"/>
                </a:solidFill>
              </a:rPr>
              <a:t>谓词的概念与表示法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468313" y="1268413"/>
            <a:ext cx="8229600" cy="50403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谓词概念：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用以刻划客体的性质或关系的即是</a:t>
            </a:r>
            <a:r>
              <a:rPr lang="zh-CN" altLang="en-US" sz="2800" b="1" dirty="0"/>
              <a:t>谓词</a:t>
            </a:r>
            <a:r>
              <a:rPr lang="zh-CN" altLang="en-US" sz="2800" dirty="0"/>
              <a:t>。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例：张华是学生，李明是学生。则可把它表示成：　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i="1" dirty="0"/>
              <a:t>        H:</a:t>
            </a:r>
            <a:r>
              <a:rPr lang="zh-CN" altLang="en-US" sz="2800" dirty="0"/>
              <a:t>表示“是学生”，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i="1" dirty="0"/>
              <a:t>        j:</a:t>
            </a:r>
            <a:r>
              <a:rPr lang="zh-CN" altLang="en-US" sz="2800" dirty="0"/>
              <a:t>表示“张华”，</a:t>
            </a:r>
            <a:r>
              <a:rPr lang="en-US" altLang="zh-CN" sz="2800" i="1" dirty="0"/>
              <a:t>m:</a:t>
            </a:r>
            <a:r>
              <a:rPr lang="zh-CN" altLang="en-US" sz="2800" dirty="0"/>
              <a:t>表示“李明”，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则符号化上述命题为：</a:t>
            </a:r>
            <a:r>
              <a:rPr lang="en-US" altLang="zh-CN" sz="2800" i="1" dirty="0"/>
              <a:t>H(j)</a:t>
            </a:r>
            <a:r>
              <a:rPr lang="zh-CN" altLang="en-US" sz="2800" dirty="0"/>
              <a:t>，</a:t>
            </a:r>
            <a:r>
              <a:rPr lang="en-US" altLang="zh-CN" sz="2800" i="1" dirty="0"/>
              <a:t>H(m)</a:t>
            </a:r>
            <a:r>
              <a:rPr lang="zh-CN" altLang="en-US" sz="2800" i="1" dirty="0"/>
              <a:t>，</a:t>
            </a:r>
            <a:r>
              <a:rPr lang="zh-CN" altLang="en-US" sz="2800" dirty="0"/>
              <a:t> </a:t>
            </a:r>
            <a:br>
              <a:rPr lang="zh-CN" altLang="en-US" sz="2800" dirty="0"/>
            </a:br>
            <a:r>
              <a:rPr lang="zh-CN" altLang="en-US" sz="2800" dirty="0"/>
              <a:t>   </a:t>
            </a:r>
            <a:r>
              <a:rPr lang="en-US" altLang="zh-CN" sz="2800" i="1" dirty="0"/>
              <a:t>H</a:t>
            </a:r>
            <a:r>
              <a:rPr lang="zh-CN" altLang="en-US" sz="2800" dirty="0"/>
              <a:t> 称为“谓词”，   大写字母表示。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i="1" dirty="0"/>
              <a:t>       j</a:t>
            </a:r>
            <a:r>
              <a:rPr lang="en-US" altLang="zh-CN" sz="2800" dirty="0"/>
              <a:t>,</a:t>
            </a:r>
            <a:r>
              <a:rPr lang="en-US" altLang="zh-CN" sz="2800" i="1" dirty="0"/>
              <a:t>m</a:t>
            </a:r>
            <a:r>
              <a:rPr lang="zh-CN" altLang="en-US" sz="2800" dirty="0"/>
              <a:t>称为“客体” ，小写字母表示。</a:t>
            </a:r>
            <a:endParaRPr lang="zh-CN" altLang="en-US" sz="2800" dirty="0"/>
          </a:p>
        </p:txBody>
      </p:sp>
      <p:sp>
        <p:nvSpPr>
          <p:cNvPr id="8196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5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03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5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/>
              <a:t>§7</a:t>
            </a:r>
            <a:r>
              <a:rPr lang="zh-CN" altLang="en-US" b="1" dirty="0"/>
              <a:t>谓词演算的推理理论</a:t>
            </a:r>
            <a:endParaRPr lang="zh-CN" altLang="en-US" b="1" dirty="0"/>
          </a:p>
        </p:txBody>
      </p:sp>
      <p:sp>
        <p:nvSpPr>
          <p:cNvPr id="66563" name="Rectangle 3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824413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</a:rPr>
              <a:t>证： 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x(H(x)</a:t>
            </a:r>
            <a:r>
              <a:rPr lang="en-US" altLang="zh-CN" sz="2800" dirty="0">
                <a:sym typeface="Symbol" panose="05050102010706020507" pitchFamily="18" charset="2"/>
              </a:rPr>
              <a:t>M(x)) , </a:t>
            </a:r>
            <a:r>
              <a:rPr lang="en-US" altLang="zh-CN" sz="2800" dirty="0"/>
              <a:t>xH(x) </a:t>
            </a:r>
            <a:r>
              <a:rPr lang="en-US" altLang="zh-CN" sz="2800" dirty="0">
                <a:sym typeface="Symbol" panose="05050102010706020507" pitchFamily="18" charset="2"/>
              </a:rPr>
              <a:t></a:t>
            </a:r>
            <a:r>
              <a:rPr lang="en-US" altLang="zh-CN" sz="2800" dirty="0"/>
              <a:t>xM(x)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(1)   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xH(x)       		P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(2)     H(c)                            ES(2)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(3)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x(H(x)</a:t>
            </a:r>
            <a:r>
              <a:rPr lang="en-US" altLang="zh-CN" sz="2800" dirty="0">
                <a:sym typeface="Symbol" panose="05050102010706020507" pitchFamily="18" charset="2"/>
              </a:rPr>
              <a:t>M(x)) 	P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(4)  H(c) M(c)		US(3)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(5)  M(c)			T(2)(4)I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(6) </a:t>
            </a:r>
            <a:r>
              <a:rPr lang="en-US" altLang="zh-CN" sz="2800" dirty="0"/>
              <a:t>xM(x)   		           EG(5)</a:t>
            </a:r>
            <a:endParaRPr lang="en-US" altLang="zh-CN" sz="2800" dirty="0"/>
          </a:p>
        </p:txBody>
      </p:sp>
      <p:sp>
        <p:nvSpPr>
          <p:cNvPr id="34820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9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2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4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5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/>
              <a:t>§7</a:t>
            </a:r>
            <a:r>
              <a:rPr lang="zh-CN" altLang="en-US" b="1" dirty="0"/>
              <a:t>谓词演算的推理理论</a:t>
            </a:r>
            <a:endParaRPr lang="zh-CN" altLang="en-US" b="1" dirty="0"/>
          </a:p>
        </p:txBody>
      </p:sp>
      <p:sp>
        <p:nvSpPr>
          <p:cNvPr id="67587" name="Rectangle 3"/>
          <p:cNvSpPr>
            <a:spLocks noGrp="1"/>
          </p:cNvSpPr>
          <p:nvPr>
            <p:ph sz="quarter" idx="1"/>
          </p:nvPr>
        </p:nvSpPr>
        <p:spPr>
          <a:xfrm>
            <a:off x="468313" y="1341438"/>
            <a:ext cx="8229600" cy="4824412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1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</a:rPr>
              <a:t>证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(P(x)</a:t>
            </a:r>
            <a:r>
              <a:rPr lang="en-US" altLang="zh-CN" sz="2800" dirty="0">
                <a:sym typeface="Symbol" panose="05050102010706020507" pitchFamily="18" charset="2"/>
              </a:rPr>
              <a:t>Q(x))  </a:t>
            </a:r>
            <a:r>
              <a:rPr lang="en-US" altLang="zh-CN" sz="2800" dirty="0"/>
              <a:t>x P(x)</a:t>
            </a:r>
            <a:r>
              <a:rPr lang="en-US" altLang="zh-CN" sz="2800" dirty="0">
                <a:sym typeface="Symbol" panose="05050102010706020507" pitchFamily="18" charset="2"/>
              </a:rPr>
              <a:t> </a:t>
            </a:r>
            <a:r>
              <a:rPr lang="en-US" altLang="zh-CN" sz="2800" dirty="0"/>
              <a:t>xQ(x)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(1)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P(x)			</a:t>
            </a:r>
            <a:r>
              <a:rPr lang="en-US" altLang="zh-CN" sz="2800" dirty="0">
                <a:sym typeface="Symbol" panose="05050102010706020507" pitchFamily="18" charset="2"/>
              </a:rPr>
              <a:t> P</a:t>
            </a:r>
            <a:r>
              <a:rPr lang="zh-CN" altLang="en-US" sz="2800" dirty="0">
                <a:sym typeface="Symbol" panose="05050102010706020507" pitchFamily="18" charset="2"/>
              </a:rPr>
              <a:t>（附加）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(2)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 (P(x)</a:t>
            </a:r>
            <a:r>
              <a:rPr lang="en-US" altLang="zh-CN" sz="2800" dirty="0">
                <a:sym typeface="Symbol" panose="05050102010706020507" pitchFamily="18" charset="2"/>
              </a:rPr>
              <a:t>Q(x)) 	P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(3)P(c) Q(c)		ES </a:t>
            </a:r>
            <a:r>
              <a:rPr lang="en-US" altLang="zh-CN" sz="2800" dirty="0"/>
              <a:t>(2) </a:t>
            </a:r>
            <a:r>
              <a:rPr lang="zh-CN" altLang="en-US" sz="2800" dirty="0"/>
              <a:t>　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(4) P(c)		           US (1)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(5) Q(c)		           T (4) (3) I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(6)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xQ(x) 		           EG (5)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(7)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P(x)</a:t>
            </a:r>
            <a:r>
              <a:rPr lang="en-US" altLang="zh-CN" sz="2800" dirty="0">
                <a:sym typeface="Symbol" panose="05050102010706020507" pitchFamily="18" charset="2"/>
              </a:rPr>
              <a:t>xQ(x)      CP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注意要先存在后全称量词转化。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5844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6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39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72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205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233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谓词演算的推理理论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518477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例：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证明：</a:t>
            </a:r>
            <a:r>
              <a:rPr lang="en-US" altLang="zh-CN" sz="2800" dirty="0">
                <a:sym typeface="Symbol" panose="05050102010706020507" pitchFamily="18" charset="2"/>
              </a:rPr>
              <a:t>¬</a:t>
            </a:r>
            <a:r>
              <a:rPr lang="en-US" altLang="zh-CN" sz="2800" dirty="0"/>
              <a:t>x(</a:t>
            </a:r>
            <a:r>
              <a:rPr lang="en-US" altLang="zh-CN" sz="2800" dirty="0">
                <a:solidFill>
                  <a:srgbClr val="000000"/>
                </a:solidFill>
              </a:rPr>
              <a:t>P(x)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Q(x)),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P(x) </a:t>
            </a:r>
            <a:r>
              <a:rPr lang="en-US" altLang="zh-CN" sz="2800" dirty="0">
                <a:sym typeface="Symbol" panose="05050102010706020507" pitchFamily="18" charset="2"/>
              </a:rPr>
              <a:t> ¬ 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Q(x)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(1) </a:t>
            </a:r>
            <a:r>
              <a:rPr lang="en-US" altLang="zh-CN" sz="2800" dirty="0">
                <a:sym typeface="Symbol" panose="05050102010706020507" pitchFamily="18" charset="2"/>
              </a:rPr>
              <a:t>¬¬ 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Q(x) 		</a:t>
            </a:r>
            <a:r>
              <a:rPr lang="en-US" altLang="zh-CN" sz="2800" dirty="0">
                <a:sym typeface="Symbol" panose="05050102010706020507" pitchFamily="18" charset="2"/>
              </a:rPr>
              <a:t>                              P</a:t>
            </a:r>
            <a:r>
              <a:rPr lang="zh-CN" altLang="en-US" sz="2800" dirty="0">
                <a:sym typeface="Symbol" panose="05050102010706020507" pitchFamily="18" charset="2"/>
              </a:rPr>
              <a:t>（附加）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(2)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Q(x) 		                                       T (1) E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(3) Q(c)			                              US (2)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(4)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P(x) 			                              P 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(5) P(c)			                              US (4)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(6) </a:t>
            </a:r>
            <a:r>
              <a:rPr lang="en-US" altLang="zh-CN" sz="2800" dirty="0">
                <a:solidFill>
                  <a:srgbClr val="000000"/>
                </a:solidFill>
              </a:rPr>
              <a:t>P(c)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Q(c)   	          	                              T</a:t>
            </a:r>
            <a:r>
              <a:rPr lang="en-US" altLang="zh-CN" sz="2800" dirty="0">
                <a:solidFill>
                  <a:srgbClr val="000000"/>
                </a:solidFill>
              </a:rPr>
              <a:t> (3) (5) I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(7)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</a:t>
            </a:r>
            <a:r>
              <a:rPr lang="en-US" altLang="zh-CN" sz="2800" dirty="0">
                <a:solidFill>
                  <a:srgbClr val="000000"/>
                </a:solidFill>
              </a:rPr>
              <a:t>P(x)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Q(x))	                                        UG</a:t>
            </a:r>
            <a:r>
              <a:rPr lang="en-US" altLang="zh-CN" sz="2800" dirty="0">
                <a:solidFill>
                  <a:srgbClr val="000000"/>
                </a:solidFill>
              </a:rPr>
              <a:t> (6) 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(8) </a:t>
            </a:r>
            <a:r>
              <a:rPr lang="en-US" altLang="zh-CN" sz="2800" dirty="0">
                <a:sym typeface="Symbol" panose="05050102010706020507" pitchFamily="18" charset="2"/>
              </a:rPr>
              <a:t>¬</a:t>
            </a:r>
            <a:r>
              <a:rPr lang="en-US" altLang="zh-CN" sz="2800" dirty="0"/>
              <a:t>x(</a:t>
            </a:r>
            <a:r>
              <a:rPr lang="en-US" altLang="zh-CN" sz="2800" dirty="0">
                <a:solidFill>
                  <a:srgbClr val="000000"/>
                </a:solidFill>
              </a:rPr>
              <a:t>P(x)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Q(x))	                              P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(9)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x(</a:t>
            </a:r>
            <a:r>
              <a:rPr lang="en-US" altLang="zh-CN" sz="2800" dirty="0">
                <a:solidFill>
                  <a:srgbClr val="000000"/>
                </a:solidFill>
              </a:rPr>
              <a:t>P(x)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Q(x))  </a:t>
            </a:r>
            <a:r>
              <a:rPr lang="en-US" altLang="zh-CN" sz="2800" dirty="0">
                <a:sym typeface="Symbol" panose="05050102010706020507" pitchFamily="18" charset="2"/>
              </a:rPr>
              <a:t>¬</a:t>
            </a:r>
            <a:r>
              <a:rPr lang="en-US" altLang="zh-CN" sz="2800" dirty="0"/>
              <a:t>x(</a:t>
            </a:r>
            <a:r>
              <a:rPr lang="en-US" altLang="zh-CN" sz="2800" dirty="0">
                <a:solidFill>
                  <a:srgbClr val="000000"/>
                </a:solidFill>
              </a:rPr>
              <a:t>P(x)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Q(x))      T</a:t>
            </a:r>
            <a:r>
              <a:rPr lang="en-US" altLang="zh-CN" sz="2800" dirty="0">
                <a:solidFill>
                  <a:srgbClr val="000000"/>
                </a:solidFill>
              </a:rPr>
              <a:t> (7) (8) I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 (10) F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36868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93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4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94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42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91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361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18" end="4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70" end="5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522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§7</a:t>
            </a:r>
            <a:r>
              <a:rPr lang="zh-CN" altLang="en-US" b="1" dirty="0">
                <a:solidFill>
                  <a:srgbClr val="FF0000"/>
                </a:solidFill>
              </a:rPr>
              <a:t>谓词演算的推理理论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例：证明 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 (P(x)</a:t>
            </a:r>
            <a:r>
              <a:rPr lang="en-US" altLang="zh-CN" sz="2800" dirty="0">
                <a:sym typeface="Symbol" panose="05050102010706020507" pitchFamily="18" charset="2"/>
              </a:rPr>
              <a:t>Q(x)) , ¬Q(a)  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¬ </a:t>
            </a:r>
            <a:r>
              <a:rPr lang="en-US" altLang="zh-CN" sz="2800" dirty="0">
                <a:solidFill>
                  <a:srgbClr val="000000"/>
                </a:solidFill>
              </a:rPr>
              <a:t>P(x)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(1) </a:t>
            </a:r>
            <a:r>
              <a:rPr lang="en-US" altLang="zh-CN" sz="2800" dirty="0">
                <a:sym typeface="Symbol" panose="05050102010706020507" pitchFamily="18" charset="2"/>
              </a:rPr>
              <a:t>¬Q(a) 			P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(2) </a:t>
            </a:r>
            <a:r>
              <a:rPr lang="en-US" altLang="zh-CN" sz="2800" dirty="0"/>
              <a:t>x (P(x)</a:t>
            </a:r>
            <a:r>
              <a:rPr lang="en-US" altLang="zh-CN" sz="2800" dirty="0">
                <a:sym typeface="Symbol" panose="05050102010706020507" pitchFamily="18" charset="2"/>
              </a:rPr>
              <a:t>Q(x)) 	P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(3) </a:t>
            </a:r>
            <a:r>
              <a:rPr lang="en-US" altLang="zh-CN" sz="2800" dirty="0"/>
              <a:t>P(a)</a:t>
            </a:r>
            <a:r>
              <a:rPr lang="en-US" altLang="zh-CN" sz="2800" dirty="0">
                <a:sym typeface="Symbol" panose="05050102010706020507" pitchFamily="18" charset="2"/>
              </a:rPr>
              <a:t>Q(a)		US(2)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(4) ¬P(a)			T(1)(3)I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(5) </a:t>
            </a:r>
            <a:r>
              <a:rPr lang="en-US" altLang="zh-CN" sz="2800" dirty="0">
                <a:solidFill>
                  <a:srgbClr val="99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rgbClr val="990000"/>
                </a:solidFill>
              </a:rPr>
              <a:t>x </a:t>
            </a:r>
            <a:r>
              <a:rPr lang="en-US" altLang="zh-CN" sz="2800" dirty="0">
                <a:solidFill>
                  <a:srgbClr val="990000"/>
                </a:solidFill>
                <a:sym typeface="Symbol" panose="05050102010706020507" pitchFamily="18" charset="2"/>
              </a:rPr>
              <a:t>¬ </a:t>
            </a:r>
            <a:r>
              <a:rPr lang="en-US" altLang="zh-CN" sz="2800" dirty="0">
                <a:solidFill>
                  <a:srgbClr val="990000"/>
                </a:solidFill>
              </a:rPr>
              <a:t>P(x)		</a:t>
            </a:r>
            <a:r>
              <a:rPr lang="en-US" altLang="zh-CN" sz="2800" dirty="0"/>
              <a:t>UG(4)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7892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4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9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charRg st="112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772400" cy="1143000"/>
          </a:xfrm>
        </p:spPr>
        <p:txBody>
          <a:bodyPr vert="horz" wrap="square" lIns="91440" tIns="45720" rIns="91440" bIns="91440" anchor="b"/>
          <a:p>
            <a:r>
              <a:rPr lang="zh-CN" altLang="en-US" b="1" dirty="0">
                <a:solidFill>
                  <a:srgbClr val="FF0000"/>
                </a:solidFill>
              </a:rPr>
              <a:t>重点回顾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29600" cy="471805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谓词演算推理方法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（一）直接推论法；</a:t>
            </a:r>
            <a:endParaRPr lang="zh-CN" altLang="en-US" sz="2800" dirty="0"/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zh-CN" altLang="en-US" sz="2800" dirty="0"/>
              <a:t>（二）</a:t>
            </a:r>
            <a:r>
              <a:rPr lang="en-US" altLang="zh-CN" sz="2800" dirty="0"/>
              <a:t> CP</a:t>
            </a:r>
            <a:r>
              <a:rPr lang="zh-CN" altLang="en-US" sz="2800" dirty="0"/>
              <a:t>规则法；</a:t>
            </a:r>
            <a:endParaRPr lang="en-US" altLang="zh-CN" sz="2800" dirty="0"/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要证：   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/>
              <a:t> R</a:t>
            </a:r>
            <a:r>
              <a:rPr lang="en-US" altLang="zh-CN" sz="2800" dirty="0">
                <a:sym typeface="Symbol" panose="05050102010706020507" pitchFamily="18" charset="2"/>
              </a:rPr>
              <a:t>C</a:t>
            </a:r>
            <a:endParaRPr lang="en-US" altLang="zh-CN" sz="2800" dirty="0"/>
          </a:p>
          <a:p>
            <a:pPr algn="just"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只要证：</a:t>
            </a:r>
            <a:r>
              <a:rPr lang="en-US" altLang="zh-CN" sz="2800" dirty="0"/>
              <a:t>S∧R</a:t>
            </a:r>
            <a:r>
              <a:rPr lang="en-US" altLang="zh-CN" sz="2800" dirty="0">
                <a:sym typeface="Symbol" panose="05050102010706020507" pitchFamily="18" charset="2"/>
              </a:rPr>
              <a:t>C</a:t>
            </a:r>
            <a:endParaRPr lang="zh-CN" altLang="en-US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（三）间接证明法。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</a:t>
            </a:r>
            <a:r>
              <a:rPr lang="zh-CN" altLang="en-US" sz="2800" dirty="0"/>
              <a:t>要证：     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 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  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  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m</a:t>
            </a:r>
            <a:r>
              <a:rPr lang="en-US" altLang="zh-CN" sz="2800" dirty="0">
                <a:sym typeface="Symbol" panose="05050102010706020507" pitchFamily="18" charset="2"/>
              </a:rPr>
              <a:t>C</a:t>
            </a:r>
            <a:r>
              <a:rPr lang="en-US" altLang="zh-CN" sz="2800" dirty="0"/>
              <a:t>                      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</a:t>
            </a:r>
            <a:r>
              <a:rPr lang="zh-CN" altLang="en-US" sz="2800" dirty="0"/>
              <a:t>只要证：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H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/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H</a:t>
            </a:r>
            <a:r>
              <a:rPr lang="en-US" altLang="zh-CN" sz="2800" baseline="-25000" dirty="0"/>
              <a:t>m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>
                <a:latin typeface="Times New Roman" panose="02020603050405020304" pitchFamily="18" charset="0"/>
              </a:rPr>
              <a:t>¬</a:t>
            </a:r>
            <a:r>
              <a:rPr lang="en-US" altLang="zh-CN" sz="2800" dirty="0"/>
              <a:t>C </a:t>
            </a:r>
            <a:r>
              <a:rPr lang="en-US" altLang="zh-CN" sz="2800" dirty="0">
                <a:sym typeface="Symbol" panose="05050102010706020507" pitchFamily="18" charset="2"/>
              </a:rPr>
              <a:t>F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第二章小结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sz="quarter" idx="1"/>
          </p:nvPr>
        </p:nvSpPr>
        <p:spPr>
          <a:xfrm>
            <a:off x="193675" y="1735138"/>
            <a:ext cx="77724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）理解谓词与命题函数的概念，会翻译。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）掌握谓词公式的等价式与蕴含式。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）掌握前束范式的求法。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）熟练掌握谓词公式的推理方法和规则。</a:t>
            </a:r>
            <a:endParaRPr lang="en-US" altLang="en-US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AutoShape 37"/>
          <p:cNvSpPr/>
          <p:nvPr/>
        </p:nvSpPr>
        <p:spPr bwMode="auto">
          <a:xfrm flipH="1">
            <a:off x="7019925" y="3213100"/>
            <a:ext cx="215900" cy="214313"/>
          </a:xfrm>
          <a:custGeom>
            <a:avLst/>
            <a:gdLst>
              <a:gd name="T0" fmla="*/ 0 w 215900"/>
              <a:gd name="T1" fmla="*/ 81860 h 214312"/>
              <a:gd name="T2" fmla="*/ 82467 w 215900"/>
              <a:gd name="T3" fmla="*/ 81860 h 214312"/>
              <a:gd name="T4" fmla="*/ 107950 w 215900"/>
              <a:gd name="T5" fmla="*/ 0 h 214312"/>
              <a:gd name="T6" fmla="*/ 133433 w 215900"/>
              <a:gd name="T7" fmla="*/ 81860 h 214312"/>
              <a:gd name="T8" fmla="*/ 215900 w 215900"/>
              <a:gd name="T9" fmla="*/ 81860 h 214312"/>
              <a:gd name="T10" fmla="*/ 149183 w 215900"/>
              <a:gd name="T11" fmla="*/ 132451 h 214312"/>
              <a:gd name="T12" fmla="*/ 174667 w 215900"/>
              <a:gd name="T13" fmla="*/ 214311 h 214312"/>
              <a:gd name="T14" fmla="*/ 107950 w 215900"/>
              <a:gd name="T15" fmla="*/ 163719 h 214312"/>
              <a:gd name="T16" fmla="*/ 41233 w 215900"/>
              <a:gd name="T17" fmla="*/ 214311 h 214312"/>
              <a:gd name="T18" fmla="*/ 66717 w 215900"/>
              <a:gd name="T19" fmla="*/ 132451 h 2143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66717 w 215900"/>
              <a:gd name="T31" fmla="*/ 81860 h 214312"/>
              <a:gd name="T32" fmla="*/ 149183 w 215900"/>
              <a:gd name="T33" fmla="*/ 163719 h 2143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5900" h="214312">
                <a:moveTo>
                  <a:pt x="0" y="81860"/>
                </a:moveTo>
                <a:lnTo>
                  <a:pt x="82467" y="81860"/>
                </a:lnTo>
                <a:lnTo>
                  <a:pt x="107950" y="0"/>
                </a:lnTo>
                <a:lnTo>
                  <a:pt x="133433" y="81860"/>
                </a:lnTo>
                <a:lnTo>
                  <a:pt x="215900" y="81860"/>
                </a:lnTo>
                <a:lnTo>
                  <a:pt x="149183" y="132451"/>
                </a:lnTo>
                <a:lnTo>
                  <a:pt x="174667" y="214311"/>
                </a:lnTo>
                <a:lnTo>
                  <a:pt x="107950" y="163719"/>
                </a:lnTo>
                <a:lnTo>
                  <a:pt x="41233" y="214311"/>
                </a:lnTo>
                <a:lnTo>
                  <a:pt x="66717" y="132451"/>
                </a:lnTo>
                <a:close/>
              </a:path>
            </a:pathLst>
          </a:custGeom>
          <a:solidFill>
            <a:srgbClr val="FF6600"/>
          </a:solidFill>
          <a:ln w="38100" cmpd="sng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1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charRg st="56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91440" anchor="b"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第二章</a:t>
            </a:r>
            <a:r>
              <a:rPr lang="zh-CN" altLang="en-US" sz="3800" b="1" dirty="0">
                <a:solidFill>
                  <a:srgbClr val="FF0000"/>
                </a:solidFill>
              </a:rPr>
              <a:t>作业</a:t>
            </a:r>
            <a:endParaRPr lang="zh-CN" altLang="en-US" sz="3800" b="1" dirty="0">
              <a:solidFill>
                <a:srgbClr val="FF0000"/>
              </a:solidFill>
            </a:endParaRPr>
          </a:p>
        </p:txBody>
      </p:sp>
      <p:sp>
        <p:nvSpPr>
          <p:cNvPr id="80899" name="Rectangle 3"/>
          <p:cNvSpPr>
            <a:spLocks noGrp="1"/>
          </p:cNvSpPr>
          <p:nvPr>
            <p:ph sz="quarter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P60	 (2)g),h),i),j),k),l)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P75	 (1) c)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(2) d)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P79	 (1)b),d)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(2)b)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(3)c)</a:t>
            </a:r>
            <a:endParaRPr lang="en-US" altLang="zh-CN" sz="2800" dirty="0"/>
          </a:p>
          <a:p>
            <a:pPr eaLnBrk="1" hangingPunct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40964" name="日期占位符 1"/>
          <p:cNvSpPr txBox="1">
            <a:spLocks noGrp="1"/>
          </p:cNvSpPr>
          <p:nvPr/>
        </p:nvSpPr>
        <p:spPr>
          <a:xfrm>
            <a:off x="4211638" y="61404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1"/>
          <p:cNvSpPr txBox="1">
            <a:spLocks noGrp="1" noChangeArrowheads="1"/>
          </p:cNvSpPr>
          <p:nvPr/>
        </p:nvSpPr>
        <p:spPr bwMode="auto">
          <a:xfrm>
            <a:off x="1692275" y="6140450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3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charRg st="3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5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charRg st="5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charRg st="9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§1 </a:t>
            </a:r>
            <a:r>
              <a:rPr lang="zh-CN" altLang="en-US" sz="3600" b="1" dirty="0">
                <a:solidFill>
                  <a:srgbClr val="FF0000"/>
                </a:solidFill>
              </a:rPr>
              <a:t>谓词的概念与表示法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12875"/>
            <a:ext cx="8229600" cy="4537075"/>
          </a:xfrm>
        </p:spPr>
        <p:txBody>
          <a:bodyPr vert="horz" wrap="square" lIns="91440" tIns="45720" rIns="91440" bIns="45720" numCol="1" anchor="t" anchorCtr="0" compatLnSpc="1">
            <a:normAutofit fontScale="47500" lnSpcReduction="20000"/>
          </a:bodyPr>
          <a:lstStyle/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5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n</a:t>
            </a:r>
            <a:r>
              <a:rPr kumimoji="0" lang="zh-CN" alt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元谓词</a:t>
            </a:r>
            <a:endParaRPr kumimoji="0" lang="en-US" altLang="zh-CN" sz="59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）谓词填式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：谓词字母后填以客体所得的式子。</a:t>
            </a:r>
            <a:endParaRPr kumimoji="0" lang="zh-CN" altLang="en-US" sz="5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例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H(a, b)</a:t>
            </a:r>
            <a:endParaRPr kumimoji="0" lang="en-US" altLang="zh-CN" sz="5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）一元谓词，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谓词字母联系着一个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客体；</a:t>
            </a:r>
            <a:endParaRPr kumimoji="0" lang="en-US" altLang="zh-CN" sz="5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5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二元谓词，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谓词字母联系着二个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客体；</a:t>
            </a:r>
            <a:endParaRPr kumimoji="0" lang="en-US" altLang="zh-CN" sz="5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5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n</a:t>
            </a:r>
            <a:r>
              <a:rPr kumimoji="0" lang="zh-CN" altLang="en-US" sz="5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元谓词，  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谓词字母联系着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客体。</a:t>
            </a:r>
            <a:endParaRPr kumimoji="0" lang="zh-CN" altLang="en-US" sz="5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5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客体的次序必须是有规定的。</a:t>
            </a:r>
            <a:b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例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：河南省</a:t>
            </a:r>
            <a:r>
              <a:rPr kumimoji="0" lang="zh-CN" altLang="en-US" sz="59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北接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河北省。</a:t>
            </a:r>
            <a:endParaRPr kumimoji="0" lang="zh-CN" altLang="en-US" sz="5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     </a:t>
            </a:r>
            <a:r>
              <a:rPr kumimoji="0" lang="en-US" altLang="zh-CN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         b</a:t>
            </a:r>
            <a:b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写成为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</a:t>
            </a:r>
            <a:r>
              <a:rPr kumimoji="0" lang="en-US" altLang="zh-CN" sz="5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n,b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，但不能写成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L(</a:t>
            </a:r>
            <a:r>
              <a:rPr kumimoji="0" lang="en-US" altLang="zh-CN" sz="5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b,n</a:t>
            </a:r>
            <a:r>
              <a:rPr kumimoji="0" lang="en-US" altLang="zh-CN" sz="5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5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5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5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95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563563"/>
          </a:xfrm>
        </p:spPr>
        <p:txBody>
          <a:bodyPr vert="horz" wrap="square" lIns="91440" tIns="45720" rIns="91440" bIns="9144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§2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命题函数与量词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29600" cy="4911725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</a:rPr>
              <a:t>命题函数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客体在谓词表达式中可以是任意的名词。</a:t>
            </a:r>
            <a:br>
              <a:rPr lang="zh-CN" altLang="en-US" sz="2800" dirty="0"/>
            </a:br>
            <a:r>
              <a:rPr lang="zh-CN" altLang="en-US" sz="2800" dirty="0"/>
              <a:t>   例：</a:t>
            </a:r>
            <a:r>
              <a:rPr lang="en-US" altLang="zh-CN" sz="2800" dirty="0"/>
              <a:t>C—“</a:t>
            </a:r>
            <a:r>
              <a:rPr lang="zh-CN" altLang="en-US" sz="2800" dirty="0"/>
              <a:t>总是要死的。”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         </a:t>
            </a:r>
            <a:r>
              <a:rPr lang="en-US" altLang="zh-CN" sz="2800" dirty="0"/>
              <a:t>j</a:t>
            </a:r>
            <a:r>
              <a:rPr lang="zh-CN" altLang="en-US" sz="2800" dirty="0"/>
              <a:t>：张三；</a:t>
            </a:r>
            <a:r>
              <a:rPr lang="en-US" altLang="zh-CN" sz="2800" dirty="0"/>
              <a:t>t</a:t>
            </a:r>
            <a:r>
              <a:rPr lang="zh-CN" altLang="en-US" sz="2800" dirty="0"/>
              <a:t>：老虎；</a:t>
            </a:r>
            <a:r>
              <a:rPr lang="en-US" altLang="zh-CN" sz="2800" dirty="0"/>
              <a:t>e</a:t>
            </a:r>
            <a:r>
              <a:rPr lang="zh-CN" altLang="en-US" sz="2800" dirty="0"/>
              <a:t>：桌子。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则</a:t>
            </a:r>
            <a:r>
              <a:rPr lang="en-US" altLang="zh-CN" sz="2800" dirty="0"/>
              <a:t>C(j), C(t), C(e)</a:t>
            </a:r>
            <a:r>
              <a:rPr lang="zh-CN" altLang="en-US" sz="2800" dirty="0"/>
              <a:t>均表达了命题。</a:t>
            </a:r>
            <a:br>
              <a:rPr lang="zh-CN" altLang="en-US" sz="2800" dirty="0"/>
            </a:br>
            <a:endParaRPr lang="zh-CN" altLang="en-US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用变元</a:t>
            </a:r>
            <a:r>
              <a:rPr lang="en-US" altLang="zh-CN" sz="2800" i="1" dirty="0"/>
              <a:t>x</a:t>
            </a:r>
            <a:r>
              <a:rPr lang="zh-CN" altLang="en-US" sz="2800" dirty="0"/>
              <a:t>表示客体变元时，称</a:t>
            </a:r>
            <a:r>
              <a:rPr lang="en-US" altLang="zh-CN" sz="2800" dirty="0"/>
              <a:t>C(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为命题函数。 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例如上面</a:t>
            </a:r>
            <a:r>
              <a:rPr lang="en-US" altLang="zh-CN" sz="2800" dirty="0"/>
              <a:t>C(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表示“</a:t>
            </a:r>
            <a:r>
              <a:rPr lang="en-US" altLang="zh-CN" sz="2800" i="1" dirty="0"/>
              <a:t>x</a:t>
            </a:r>
            <a:r>
              <a:rPr lang="zh-CN" altLang="en-US" sz="2800" dirty="0"/>
              <a:t>总是要死的”。</a:t>
            </a:r>
            <a:endParaRPr lang="zh-CN" altLang="en-US" sz="2800" dirty="0"/>
          </a:p>
        </p:txBody>
      </p:sp>
      <p:sp>
        <p:nvSpPr>
          <p:cNvPr id="10244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4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8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1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4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§2 </a:t>
            </a:r>
            <a:r>
              <a:rPr lang="zh-CN" altLang="en-US" sz="3600" b="1" dirty="0">
                <a:solidFill>
                  <a:srgbClr val="FF0000"/>
                </a:solidFill>
              </a:rPr>
              <a:t>命题函数与量词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8229600" cy="5005387"/>
          </a:xfrm>
        </p:spPr>
        <p:txBody>
          <a:bodyPr vert="horz" wrap="square" lIns="91440" tIns="45720" rIns="91440" bIns="45720" anchor="t"/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量词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dirty="0"/>
              <a:t>全称量词，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符号“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”，读作“对于所有的”，“对任一个” 。</a:t>
            </a:r>
            <a:br>
              <a:rPr lang="zh-CN" altLang="en-US" sz="2800" dirty="0"/>
            </a:br>
            <a:r>
              <a:rPr lang="zh-CN" altLang="en-US" sz="2800" dirty="0"/>
              <a:t>例：“所有的都</a:t>
            </a:r>
            <a:r>
              <a:rPr lang="zh-CN" altLang="en-US" sz="2800" u="sng" dirty="0"/>
              <a:t>是苹果</a:t>
            </a:r>
            <a:r>
              <a:rPr lang="zh-CN" altLang="en-US" sz="2800" dirty="0"/>
              <a:t>”，可写成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x)A(x)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dirty="0"/>
              <a:t>存在量词</a:t>
            </a:r>
            <a:br>
              <a:rPr lang="zh-CN" altLang="en-US" sz="2800" dirty="0"/>
            </a:br>
            <a:r>
              <a:rPr lang="zh-CN" altLang="en-US" sz="2800" dirty="0"/>
              <a:t>符号“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zh-CN" altLang="en-US" sz="2800" dirty="0"/>
              <a:t>” ，读作“存在一个”，“对于一些”，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“对于某些”，“至少存在一个”。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例：“有一些的</a:t>
            </a:r>
            <a:r>
              <a:rPr lang="zh-CN" altLang="en-US" sz="2800" u="sng" dirty="0"/>
              <a:t>是苹果</a:t>
            </a:r>
            <a:r>
              <a:rPr lang="zh-CN" altLang="en-US" sz="2800" dirty="0"/>
              <a:t>”，可写成 </a:t>
            </a:r>
            <a:r>
              <a:rPr lang="en-US" altLang="zh-CN" sz="2800" dirty="0"/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x)A(x)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1268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5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1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</a:rPr>
              <a:t>§2 </a:t>
            </a:r>
            <a:r>
              <a:rPr lang="zh-CN" altLang="en-US" sz="3600" b="1" dirty="0">
                <a:solidFill>
                  <a:srgbClr val="FF0000"/>
                </a:solidFill>
              </a:rPr>
              <a:t>命题函数与量词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5538"/>
            <a:ext cx="8229600" cy="5005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命题函数的个体域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全称量词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x)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例如，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x)A(x)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的取值范围。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) P(x)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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存在量词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x)A(x) </a:t>
            </a:r>
            <a:b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例如，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x)A(x)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的取值范围。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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) Q(x)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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Q(a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25425" y="188913"/>
            <a:ext cx="2794000" cy="777875"/>
          </a:xfrm>
        </p:spPr>
        <p:txBody>
          <a:bodyPr vert="horz" wrap="square" lIns="91440" tIns="45720" rIns="91440" bIns="91440" anchor="b"/>
          <a:p>
            <a:r>
              <a:rPr lang="zh-CN" altLang="en-US" sz="3600" b="1" dirty="0">
                <a:solidFill>
                  <a:srgbClr val="FF0000"/>
                </a:solidFill>
              </a:rPr>
              <a:t>重点回顾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"/>
          </p:nvPr>
        </p:nvSpPr>
        <p:spPr>
          <a:xfrm>
            <a:off x="250825" y="1268413"/>
            <a:ext cx="8447088" cy="187325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谓词概念：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/>
              <a:t>《</a:t>
            </a:r>
            <a:r>
              <a:rPr lang="zh-CN" altLang="en-US" sz="2800" b="1" dirty="0"/>
              <a:t>定义</a:t>
            </a:r>
            <a:r>
              <a:rPr lang="en-US" altLang="zh-CN" sz="2800" b="1" dirty="0"/>
              <a:t>》</a:t>
            </a:r>
            <a:r>
              <a:rPr lang="zh-CN" altLang="en-US" sz="2800" b="1" dirty="0"/>
              <a:t>：</a:t>
            </a:r>
            <a:r>
              <a:rPr lang="zh-CN" altLang="en-US" sz="2800" dirty="0"/>
              <a:t>用以刻划客体的性质或关系的即是</a:t>
            </a:r>
            <a:r>
              <a:rPr lang="zh-CN" altLang="en-US" sz="2800" b="1" dirty="0"/>
              <a:t>谓词</a:t>
            </a:r>
            <a:r>
              <a:rPr lang="zh-CN" altLang="en-US" sz="2800" dirty="0"/>
              <a:t>。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    符号化：</a:t>
            </a:r>
            <a:r>
              <a:rPr lang="en-US" altLang="zh-CN" sz="2800" i="1" dirty="0"/>
              <a:t>H(j)</a:t>
            </a:r>
            <a:r>
              <a:rPr lang="zh-CN" altLang="en-US" sz="2800" dirty="0"/>
              <a:t>，</a:t>
            </a:r>
            <a:r>
              <a:rPr lang="en-US" altLang="zh-CN" sz="2800" i="1" dirty="0"/>
              <a:t>H(m)</a:t>
            </a:r>
            <a:r>
              <a:rPr lang="zh-CN" altLang="en-US" sz="2800" i="1" dirty="0"/>
              <a:t>，</a:t>
            </a:r>
            <a:r>
              <a:rPr lang="zh-CN" altLang="en-US" sz="2800" dirty="0"/>
              <a:t>  </a:t>
            </a:r>
            <a:r>
              <a:rPr lang="en-US" altLang="zh-CN" sz="2800" i="1" dirty="0"/>
              <a:t>H</a:t>
            </a:r>
            <a:r>
              <a:rPr lang="zh-CN" altLang="en-US" sz="2800" dirty="0"/>
              <a:t> 为“谓词”</a:t>
            </a:r>
            <a:r>
              <a:rPr lang="en-US" altLang="zh-CN" sz="2800" i="1" dirty="0"/>
              <a:t>  j</a:t>
            </a:r>
            <a:r>
              <a:rPr lang="zh-CN" altLang="en-US" sz="2800" dirty="0"/>
              <a:t>为“客体” 。</a:t>
            </a:r>
            <a:endParaRPr lang="zh-CN" altLang="en-US" sz="2800" dirty="0"/>
          </a:p>
        </p:txBody>
      </p:sp>
      <p:sp>
        <p:nvSpPr>
          <p:cNvPr id="5" name="Rectangle 3"/>
          <p:cNvSpPr txBox="1"/>
          <p:nvPr/>
        </p:nvSpPr>
        <p:spPr>
          <a:xfrm>
            <a:off x="225425" y="3141663"/>
            <a:ext cx="8229600" cy="2447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3050" lvl="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</a:rPr>
              <a:t>命题函数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273050" lvl="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客体在谓词表达式中可以是任意的名词。</a:t>
            </a:r>
            <a:br>
              <a:rPr lang="zh-CN" altLang="en-US" sz="2800" dirty="0"/>
            </a:br>
            <a:r>
              <a:rPr lang="zh-CN" altLang="en-US" sz="2800" dirty="0"/>
              <a:t>  用变元</a:t>
            </a:r>
            <a:r>
              <a:rPr lang="en-US" altLang="zh-CN" sz="2800" i="1" dirty="0"/>
              <a:t>x</a:t>
            </a:r>
            <a:r>
              <a:rPr lang="zh-CN" altLang="en-US" sz="2800" dirty="0"/>
              <a:t>表示客体变元时，称</a:t>
            </a:r>
            <a:r>
              <a:rPr lang="en-US" altLang="zh-CN" sz="2800" dirty="0"/>
              <a:t>C(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为命题函数。  </a:t>
            </a:r>
            <a:endParaRPr lang="en-US" altLang="zh-CN" sz="2800" dirty="0"/>
          </a:p>
          <a:p>
            <a:pPr marL="273050" lvl="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例如</a:t>
            </a:r>
            <a:r>
              <a:rPr lang="en-US" altLang="zh-CN" sz="2800" dirty="0"/>
              <a:t>C</a:t>
            </a:r>
            <a:r>
              <a:rPr lang="zh-CN" altLang="en-US" sz="2800" dirty="0"/>
              <a:t>表示“要参加考试”，</a:t>
            </a:r>
            <a:endParaRPr lang="en-US" altLang="zh-CN" sz="2800" dirty="0"/>
          </a:p>
          <a:p>
            <a:pPr marL="273050" lvl="0" indent="-273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    C(</a:t>
            </a:r>
            <a:r>
              <a:rPr lang="en-US" altLang="zh-CN" sz="2800" i="1" dirty="0"/>
              <a:t>x</a:t>
            </a:r>
            <a:r>
              <a:rPr lang="en-US" altLang="zh-CN" sz="2800" dirty="0"/>
              <a:t>)</a:t>
            </a:r>
            <a:r>
              <a:rPr lang="zh-CN" altLang="en-US" sz="2800" dirty="0"/>
              <a:t>表示“</a:t>
            </a:r>
            <a:r>
              <a:rPr lang="en-US" altLang="zh-CN" sz="2800" dirty="0"/>
              <a:t>x</a:t>
            </a:r>
            <a:r>
              <a:rPr lang="zh-CN" altLang="en-US" sz="2800" dirty="0"/>
              <a:t>要参加考试”。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 vert="horz" wrap="square" lIns="91440" tIns="45720" rIns="91440" bIns="91440" anchor="b"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§3</a:t>
            </a:r>
            <a:r>
              <a:rPr lang="zh-CN" altLang="en-US" sz="3600" b="1" dirty="0">
                <a:solidFill>
                  <a:srgbClr val="FF0000"/>
                </a:solidFill>
              </a:rPr>
              <a:t>谓词公式与翻译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62512"/>
          </a:xfrm>
        </p:spPr>
        <p:txBody>
          <a:bodyPr vert="horz" wrap="square" lIns="91440" tIns="45720" rIns="91440" bIns="45720" anchor="t"/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谓词公式</a:t>
            </a:r>
            <a:r>
              <a:rPr lang="en-US" altLang="zh-CN" sz="2800" dirty="0"/>
              <a:t>《</a:t>
            </a:r>
            <a:r>
              <a:rPr lang="zh-CN" altLang="en-US" sz="2800" dirty="0"/>
              <a:t>定义</a:t>
            </a:r>
            <a:r>
              <a:rPr lang="en-US" altLang="zh-CN" sz="2800" dirty="0"/>
              <a:t>》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⑴原子谓词公式是谓词公式；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⑵若</a:t>
            </a:r>
            <a:r>
              <a:rPr lang="en-US" altLang="zh-CN" sz="2800" dirty="0"/>
              <a:t>A</a:t>
            </a:r>
            <a:r>
              <a:rPr lang="zh-CN" altLang="en-US" sz="2800" dirty="0"/>
              <a:t>是谓词公式，则</a:t>
            </a:r>
            <a:r>
              <a:rPr lang="en-US" altLang="zh-CN" sz="2800" dirty="0">
                <a:latin typeface="Times New Roman" panose="02020603050405020304" pitchFamily="18" charset="0"/>
              </a:rPr>
              <a:t>¬</a:t>
            </a:r>
            <a:r>
              <a:rPr lang="en-US" altLang="zh-CN" sz="2800" dirty="0"/>
              <a:t>A</a:t>
            </a:r>
            <a:r>
              <a:rPr lang="zh-CN" altLang="en-US" sz="2800" dirty="0"/>
              <a:t>也是谓词公式；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⑶若</a:t>
            </a:r>
            <a:r>
              <a:rPr lang="en-US" altLang="zh-CN" sz="2800" dirty="0"/>
              <a:t>A, B</a:t>
            </a:r>
            <a:r>
              <a:rPr lang="zh-CN" altLang="en-US" sz="2800" dirty="0"/>
              <a:t>都是谓词公式，则 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(A</a:t>
            </a:r>
            <a:r>
              <a:rPr lang="en-US" altLang="zh-CN" sz="2800" dirty="0">
                <a:sym typeface="Symbol" panose="05050102010706020507" pitchFamily="18" charset="2"/>
              </a:rPr>
              <a:t>B),(AB),(AB),(AB)</a:t>
            </a:r>
            <a:r>
              <a:rPr lang="zh-CN" altLang="en-US" sz="2800" dirty="0"/>
              <a:t>都是谓词公式；</a:t>
            </a:r>
            <a:endParaRPr lang="zh-CN" altLang="en-US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/>
              <a:t>  ⑷若</a:t>
            </a:r>
            <a:r>
              <a:rPr lang="en-US" altLang="zh-CN" sz="2800" dirty="0"/>
              <a:t>A</a:t>
            </a:r>
            <a:r>
              <a:rPr lang="zh-CN" altLang="en-US" sz="2800" dirty="0"/>
              <a:t>是谓词公式，</a:t>
            </a:r>
            <a:r>
              <a:rPr lang="en-US" altLang="zh-CN" sz="2800" dirty="0"/>
              <a:t>x</a:t>
            </a:r>
            <a:r>
              <a:rPr lang="zh-CN" altLang="en-US" sz="2800" dirty="0"/>
              <a:t>是任何变元，则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dirty="0"/>
              <a:t>xA,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/>
              <a:t>xA</a:t>
            </a:r>
            <a:r>
              <a:rPr lang="zh-CN" altLang="en-US" sz="2800" dirty="0"/>
              <a:t>也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都是谓词公式；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⑸</a:t>
            </a:r>
            <a:r>
              <a:rPr lang="zh-CN" altLang="en-US" sz="2800" dirty="0"/>
              <a:t>只有按⑴</a:t>
            </a:r>
            <a:r>
              <a:rPr lang="en-US" altLang="zh-CN" sz="2800" dirty="0"/>
              <a:t>-⑷</a:t>
            </a:r>
            <a:r>
              <a:rPr lang="zh-CN" altLang="en-US" sz="2800" dirty="0"/>
              <a:t>所求得的那些公式才是谓词公式。</a:t>
            </a:r>
            <a:endParaRPr lang="en-US" altLang="zh-CN" sz="2800" dirty="0"/>
          </a:p>
          <a:p>
            <a:pPr marL="0" eaLnBrk="1" hangingPunct="1"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（简称“公式”）。</a:t>
            </a:r>
            <a:endParaRPr lang="zh-CN" altLang="en-US" sz="2800" dirty="0"/>
          </a:p>
        </p:txBody>
      </p:sp>
      <p:sp>
        <p:nvSpPr>
          <p:cNvPr id="14340" name="日期占位符 1"/>
          <p:cNvSpPr txBox="1">
            <a:spLocks noGrp="1"/>
          </p:cNvSpPr>
          <p:nvPr/>
        </p:nvSpPr>
        <p:spPr>
          <a:xfrm>
            <a:off x="4211638" y="5951538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                    </a:t>
            </a:r>
            <a:fld id="{BB962C8B-B14F-4D97-AF65-F5344CB8AC3E}" type="datetime2">
              <a:rPr lang="zh-CN" altLang="en-US" sz="1400" dirty="0">
                <a:latin typeface="Times New Roman" panose="02020603050405020304" pitchFamily="18" charset="0"/>
              </a:rPr>
            </a:fld>
            <a:r>
              <a:rPr lang="en-US" altLang="zh-CN" sz="1400" dirty="0">
                <a:latin typeface="Times New Roman" panose="02020603050405020304" pitchFamily="18" charset="0"/>
              </a:rPr>
              <a:t>        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1"/>
          <p:cNvSpPr txBox="1">
            <a:spLocks noGrp="1" noChangeArrowheads="1"/>
          </p:cNvSpPr>
          <p:nvPr/>
        </p:nvSpPr>
        <p:spPr bwMode="auto">
          <a:xfrm>
            <a:off x="1692275" y="5951538"/>
            <a:ext cx="173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</a:t>
            </a:r>
            <a:fld id="{B9E1957B-E1B7-410E-8D08-270CF65A090A}" type="datetime10">
              <a:rPr kumimoji="0" lang="zh-CN" altLang="en-US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endParaRPr kumimoji="0" lang="en-US" altLang="zh-CN" sz="1400" kern="0" cap="none" spc="0" normalizeH="0" baseline="0" noProof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6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0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33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4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72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7938</Words>
  <Application>WPS 演示</Application>
  <PresentationFormat>全屏显示(4:3)</PresentationFormat>
  <Paragraphs>462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Franklin Gothic Book</vt:lpstr>
      <vt:lpstr>幼圆</vt:lpstr>
      <vt:lpstr>Wingdings 2</vt:lpstr>
      <vt:lpstr>Times New Roman</vt:lpstr>
      <vt:lpstr>Symbol</vt:lpstr>
      <vt:lpstr>Times New Roman</vt:lpstr>
      <vt:lpstr>Perpetua</vt:lpstr>
      <vt:lpstr>微软雅黑</vt:lpstr>
      <vt:lpstr>Arial Unicode MS</vt:lpstr>
      <vt:lpstr>Calibri</vt:lpstr>
      <vt:lpstr>Wingdings 2</vt:lpstr>
      <vt:lpstr>平衡</vt:lpstr>
      <vt:lpstr>第二章 谓词逻辑</vt:lpstr>
      <vt:lpstr>学习目标</vt:lpstr>
      <vt:lpstr>§1 谓词的概念与表示法</vt:lpstr>
      <vt:lpstr>§1 谓词的概念与表示法</vt:lpstr>
      <vt:lpstr>§2 命题函数与量词</vt:lpstr>
      <vt:lpstr>§2 命题函数与量词</vt:lpstr>
      <vt:lpstr>§2 命题函数与量词</vt:lpstr>
      <vt:lpstr>重点回顾</vt:lpstr>
      <vt:lpstr>§3谓词公式与翻译</vt:lpstr>
      <vt:lpstr>§3谓词公式与翻译</vt:lpstr>
      <vt:lpstr>重点回顾</vt:lpstr>
      <vt:lpstr>§4变元的约束</vt:lpstr>
      <vt:lpstr>§4变元的约束</vt:lpstr>
      <vt:lpstr>重点回顾</vt:lpstr>
      <vt:lpstr>§5谓词演算的等价式与蕴含式</vt:lpstr>
      <vt:lpstr>§5谓词演算的等价式与蕴含式</vt:lpstr>
      <vt:lpstr>§5谓词演算的等价式与蕴含式</vt:lpstr>
      <vt:lpstr>§5谓词演算的等价式与蕴含式</vt:lpstr>
      <vt:lpstr>§5谓词演算的等价式与蕴含式</vt:lpstr>
      <vt:lpstr>重点回顾</vt:lpstr>
      <vt:lpstr>§6 前束范式</vt:lpstr>
      <vt:lpstr>§6 前束范式</vt:lpstr>
      <vt:lpstr>§6 前束范式</vt:lpstr>
      <vt:lpstr>前束范式求解示例（略）</vt:lpstr>
      <vt:lpstr>前束范式求解示例（略）</vt:lpstr>
      <vt:lpstr>重点回顾</vt:lpstr>
      <vt:lpstr>§7谓词演算的推理理论</vt:lpstr>
      <vt:lpstr>§7 谓词演算的推理理论</vt:lpstr>
      <vt:lpstr>§7谓词演算的推理理论</vt:lpstr>
      <vt:lpstr>§7谓词演算的推理理论</vt:lpstr>
      <vt:lpstr>§7谓词演算的推理理论</vt:lpstr>
      <vt:lpstr>§7谓词演算的推理理论</vt:lpstr>
      <vt:lpstr>§7谓词演算的推理理论</vt:lpstr>
      <vt:lpstr>重点回顾</vt:lpstr>
      <vt:lpstr>第二章小结</vt:lpstr>
      <vt:lpstr>第二章作业</vt:lpstr>
    </vt:vector>
  </TitlesOfParts>
  <Company>ZTE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谓词逻辑</dc:title>
  <dc:creator>王振英</dc:creator>
  <cp:lastModifiedBy>Administrator</cp:lastModifiedBy>
  <cp:revision>64</cp:revision>
  <dcterms:created xsi:type="dcterms:W3CDTF">2002-09-05T09:55:00Z</dcterms:created>
  <dcterms:modified xsi:type="dcterms:W3CDTF">2019-10-25T04:04:38Z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