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Lst>
  <p:notesMasterIdLst>
    <p:notesMasterId r:id="rId97"/>
  </p:notesMasterIdLst>
  <p:sldIdLst>
    <p:sldId id="278" r:id="rId10"/>
    <p:sldId id="508" r:id="rId11"/>
    <p:sldId id="279" r:id="rId12"/>
    <p:sldId id="280" r:id="rId13"/>
    <p:sldId id="281" r:id="rId14"/>
    <p:sldId id="282" r:id="rId15"/>
    <p:sldId id="283" r:id="rId16"/>
    <p:sldId id="284" r:id="rId17"/>
    <p:sldId id="285" r:id="rId18"/>
    <p:sldId id="286" r:id="rId19"/>
    <p:sldId id="287" r:id="rId20"/>
    <p:sldId id="288" r:id="rId21"/>
    <p:sldId id="289" r:id="rId22"/>
    <p:sldId id="291" r:id="rId23"/>
    <p:sldId id="292" r:id="rId24"/>
    <p:sldId id="293" r:id="rId25"/>
    <p:sldId id="294" r:id="rId26"/>
    <p:sldId id="295" r:id="rId27"/>
    <p:sldId id="296" r:id="rId28"/>
    <p:sldId id="297" r:id="rId29"/>
    <p:sldId id="302" r:id="rId30"/>
    <p:sldId id="303" r:id="rId31"/>
    <p:sldId id="304" r:id="rId32"/>
    <p:sldId id="305" r:id="rId33"/>
    <p:sldId id="306" r:id="rId34"/>
    <p:sldId id="307" r:id="rId35"/>
    <p:sldId id="500" r:id="rId36"/>
    <p:sldId id="501" r:id="rId37"/>
    <p:sldId id="318" r:id="rId38"/>
    <p:sldId id="319" r:id="rId39"/>
    <p:sldId id="473" r:id="rId40"/>
    <p:sldId id="320" r:id="rId41"/>
    <p:sldId id="321" r:id="rId42"/>
    <p:sldId id="322" r:id="rId43"/>
    <p:sldId id="323" r:id="rId44"/>
    <p:sldId id="327" r:id="rId45"/>
    <p:sldId id="332" r:id="rId46"/>
    <p:sldId id="334" r:id="rId47"/>
    <p:sldId id="335" r:id="rId48"/>
    <p:sldId id="336" r:id="rId49"/>
    <p:sldId id="502" r:id="rId50"/>
    <p:sldId id="503" r:id="rId51"/>
    <p:sldId id="475" r:id="rId52"/>
    <p:sldId id="361" r:id="rId53"/>
    <p:sldId id="362" r:id="rId54"/>
    <p:sldId id="363" r:id="rId55"/>
    <p:sldId id="477" r:id="rId56"/>
    <p:sldId id="364" r:id="rId57"/>
    <p:sldId id="371" r:id="rId58"/>
    <p:sldId id="373" r:id="rId59"/>
    <p:sldId id="375" r:id="rId60"/>
    <p:sldId id="377" r:id="rId61"/>
    <p:sldId id="382" r:id="rId62"/>
    <p:sldId id="504" r:id="rId63"/>
    <p:sldId id="505" r:id="rId64"/>
    <p:sldId id="386" r:id="rId65"/>
    <p:sldId id="478" r:id="rId66"/>
    <p:sldId id="479" r:id="rId67"/>
    <p:sldId id="480" r:id="rId68"/>
    <p:sldId id="481" r:id="rId69"/>
    <p:sldId id="483" r:id="rId70"/>
    <p:sldId id="484" r:id="rId71"/>
    <p:sldId id="482" r:id="rId72"/>
    <p:sldId id="402" r:id="rId73"/>
    <p:sldId id="488" r:id="rId74"/>
    <p:sldId id="490" r:id="rId75"/>
    <p:sldId id="489" r:id="rId76"/>
    <p:sldId id="403" r:id="rId77"/>
    <p:sldId id="485" r:id="rId78"/>
    <p:sldId id="410" r:id="rId79"/>
    <p:sldId id="486" r:id="rId80"/>
    <p:sldId id="411" r:id="rId81"/>
    <p:sldId id="487" r:id="rId82"/>
    <p:sldId id="491" r:id="rId83"/>
    <p:sldId id="492" r:id="rId84"/>
    <p:sldId id="506" r:id="rId85"/>
    <p:sldId id="428" r:id="rId86"/>
    <p:sldId id="493" r:id="rId87"/>
    <p:sldId id="495" r:id="rId88"/>
    <p:sldId id="496" r:id="rId89"/>
    <p:sldId id="497" r:id="rId90"/>
    <p:sldId id="437" r:id="rId91"/>
    <p:sldId id="498" r:id="rId92"/>
    <p:sldId id="499" r:id="rId93"/>
    <p:sldId id="507" r:id="rId94"/>
    <p:sldId id="450" r:id="rId95"/>
    <p:sldId id="451" r:id="rId9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p:restoredTop sz="86453"/>
  </p:normalViewPr>
  <p:slideViewPr>
    <p:cSldViewPr showGuides="1">
      <p:cViewPr varScale="1">
        <p:scale>
          <a:sx n="75" d="100"/>
          <a:sy n="75" d="100"/>
        </p:scale>
        <p:origin x="797" y="86"/>
      </p:cViewPr>
      <p:guideLst>
        <p:guide orient="horz" pos="2160"/>
        <p:guide pos="2880"/>
      </p:guideLst>
    </p:cSldViewPr>
  </p:slideViewPr>
  <p:outlineViewPr>
    <p:cViewPr>
      <p:scale>
        <a:sx n="33" d="100"/>
        <a:sy n="33" d="100"/>
      </p:scale>
      <p:origin x="0" y="-564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notesMaster" Target="notesMasters/notesMaster1.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Master" Target="slideMasters/slideMaster8.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0" Type="http://schemas.openxmlformats.org/officeDocument/2006/relationships/tableStyles" Target="tableStyles.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80604020202020204" pitchFamily="34" charset="0"/>
              <a:buNone/>
              <a:defRPr sz="1200">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80604020202020204" pitchFamily="34" charset="0"/>
              <a:buNone/>
              <a:defRPr sz="1200">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p:txBody>
      </p:sp>
      <p:sp>
        <p:nvSpPr>
          <p:cNvPr id="9220" name="Rectangle 4"/>
          <p:cNvSpPr>
            <a:spLocks noGrp="1"/>
          </p:cNvSpPr>
          <p:nvPr>
            <p:ph type="sldImg" idx="2"/>
          </p:nvPr>
        </p:nvSpPr>
        <p:spPr>
          <a:xfrm>
            <a:off x="1143000" y="685800"/>
            <a:ext cx="4572000" cy="3429000"/>
          </a:xfrm>
          <a:prstGeom prst="rect">
            <a:avLst/>
          </a:prstGeom>
          <a:noFill/>
          <a:ln w="9525">
            <a:noFill/>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80604020202020204" pitchFamily="34" charset="0"/>
              <a:buNone/>
              <a:defRPr sz="1200">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fld id="{33BCE3AA-21C3-4BEF-A1AA-21351BBB86A7}" type="slidenum">
              <a:rPr kumimoji="0" lang="en-US" altLang="zh-CN"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8060402020202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2.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1027"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1028"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1029"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0" name="日期占位符 13"/>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1031" name="页脚占位符 2"/>
          <p:cNvSpPr>
            <a:spLocks noGrp="1" noChangeArrowheads="1"/>
          </p:cNvSpPr>
          <p:nvPr>
            <p:ph type="ftr" sz="quarter" idx="3"/>
          </p:nvPr>
        </p:nvSpPr>
        <p:spPr bwMode="auto">
          <a:xfrm>
            <a:off x="914400" y="6172200"/>
            <a:ext cx="39624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1032" name="灯片编号占位符 22"/>
          <p:cNvSpPr>
            <a:spLocks noGrp="1" noChangeArrowheads="1"/>
          </p:cNvSpPr>
          <p:nvPr>
            <p:ph type="sldNum" sz="quarter" idx="4"/>
          </p:nvPr>
        </p:nvSpPr>
        <p:spPr bwMode="auto">
          <a:xfrm>
            <a:off x="146050" y="6210300"/>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2051"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2052" name="矩形 9"/>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2053" name="圆角矩形 10"/>
          <p:cNvSpPr>
            <a:spLocks noChangeArrowheads="1"/>
          </p:cNvSpPr>
          <p:nvPr/>
        </p:nvSpPr>
        <p:spPr bwMode="auto">
          <a:xfrm>
            <a:off x="65088" y="69850"/>
            <a:ext cx="9013825" cy="6691313"/>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2054" name="矩形 11"/>
          <p:cNvSpPr>
            <a:spLocks noChangeArrowheads="1"/>
          </p:cNvSpPr>
          <p:nvPr/>
        </p:nvSpPr>
        <p:spPr bwMode="auto">
          <a:xfrm>
            <a:off x="63500" y="1449388"/>
            <a:ext cx="9020175" cy="152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2055" name="矩形 12"/>
          <p:cNvSpPr>
            <a:spLocks noChangeArrowheads="1"/>
          </p:cNvSpPr>
          <p:nvPr/>
        </p:nvSpPr>
        <p:spPr bwMode="auto">
          <a:xfrm>
            <a:off x="63500" y="1397000"/>
            <a:ext cx="9020175" cy="120650"/>
          </a:xfrm>
          <a:prstGeom prst="rect">
            <a:avLst/>
          </a:prstGeom>
          <a:solidFill>
            <a:srgbClr val="E6B1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2056" name="矩形 14"/>
          <p:cNvSpPr>
            <a:spLocks noChangeArrowheads="1"/>
          </p:cNvSpPr>
          <p:nvPr/>
        </p:nvSpPr>
        <p:spPr bwMode="auto">
          <a:xfrm>
            <a:off x="63500" y="2976563"/>
            <a:ext cx="9020175" cy="111125"/>
          </a:xfrm>
          <a:prstGeom prst="rect">
            <a:avLst/>
          </a:prstGeom>
          <a:solidFill>
            <a:srgbClr val="9184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2057"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2058"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9" name="日期占位符 27"/>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2060" name="页脚占位符 16"/>
          <p:cNvSpPr>
            <a:spLocks noGrp="1" noChangeArrowheads="1"/>
          </p:cNvSpPr>
          <p:nvPr>
            <p:ph type="ftr" sz="quarter" idx="3"/>
          </p:nvPr>
        </p:nvSpPr>
        <p:spPr bwMode="auto">
          <a:xfrm>
            <a:off x="914400" y="6172200"/>
            <a:ext cx="39624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2061" name="灯片编号占位符 28"/>
          <p:cNvSpPr>
            <a:spLocks noGrp="1" noChangeArrowheads="1"/>
          </p:cNvSpPr>
          <p:nvPr>
            <p:ph type="sldNum" sz="quarter" idx="4"/>
          </p:nvPr>
        </p:nvSpPr>
        <p:spPr bwMode="auto">
          <a:xfrm>
            <a:off x="146050" y="6210300"/>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3075"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3076" name="矩形 9"/>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grpSp>
        <p:nvGrpSpPr>
          <p:cNvPr id="3077" name="圆角矩形 10"/>
          <p:cNvGrpSpPr/>
          <p:nvPr/>
        </p:nvGrpSpPr>
        <p:grpSpPr>
          <a:xfrm>
            <a:off x="60325" y="60325"/>
            <a:ext cx="9028113" cy="6711950"/>
            <a:chOff x="0" y="0"/>
            <a:chExt cx="5687" cy="4228"/>
          </a:xfrm>
        </p:grpSpPr>
        <p:pic>
          <p:nvPicPr>
            <p:cNvPr id="3086" name="圆角矩形 10"/>
            <p:cNvPicPr/>
            <p:nvPr/>
          </p:nvPicPr>
          <p:blipFill>
            <a:blip r:embed="rId13"/>
            <a:stretch>
              <a:fillRect/>
            </a:stretch>
          </p:blipFill>
          <p:spPr>
            <a:xfrm>
              <a:off x="0" y="0"/>
              <a:ext cx="5687" cy="4228"/>
            </a:xfrm>
            <a:prstGeom prst="rect">
              <a:avLst/>
            </a:prstGeom>
            <a:noFill/>
            <a:ln w="9525">
              <a:noFill/>
            </a:ln>
          </p:spPr>
        </p:pic>
        <p:sp>
          <p:nvSpPr>
            <p:cNvPr id="3" name="Text Box 7"/>
            <p:cNvSpPr txBox="1">
              <a:spLocks noChangeArrowheads="1"/>
            </p:cNvSpPr>
            <p:nvPr/>
          </p:nvSpPr>
          <p:spPr bwMode="auto">
            <a:xfrm>
              <a:off x="64" y="67"/>
              <a:ext cx="5556" cy="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grpSp>
      <p:sp>
        <p:nvSpPr>
          <p:cNvPr id="3078" name="矩形 11"/>
          <p:cNvSpPr>
            <a:spLocks noChangeArrowheads="1"/>
          </p:cNvSpPr>
          <p:nvPr/>
        </p:nvSpPr>
        <p:spPr bwMode="auto">
          <a:xfrm flipV="1">
            <a:off x="69850" y="2376488"/>
            <a:ext cx="9013825" cy="92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3079" name="矩形 12"/>
          <p:cNvSpPr>
            <a:spLocks noChangeArrowheads="1"/>
          </p:cNvSpPr>
          <p:nvPr/>
        </p:nvSpPr>
        <p:spPr bwMode="auto">
          <a:xfrm>
            <a:off x="69850" y="2341563"/>
            <a:ext cx="9013825" cy="46038"/>
          </a:xfrm>
          <a:prstGeom prst="rect">
            <a:avLst/>
          </a:prstGeom>
          <a:solidFill>
            <a:srgbClr val="E6B1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3080" name="矩形 14"/>
          <p:cNvSpPr>
            <a:spLocks noChangeArrowheads="1"/>
          </p:cNvSpPr>
          <p:nvPr/>
        </p:nvSpPr>
        <p:spPr bwMode="auto">
          <a:xfrm>
            <a:off x="68263" y="2468563"/>
            <a:ext cx="9015413" cy="46038"/>
          </a:xfrm>
          <a:prstGeom prst="rect">
            <a:avLst/>
          </a:prstGeom>
          <a:solidFill>
            <a:srgbClr val="9184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3081"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3082"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3085" name="日期占位符 3"/>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2" name="页脚占位符 4"/>
          <p:cNvSpPr>
            <a:spLocks noGrp="1" noChangeArrowheads="1"/>
          </p:cNvSpPr>
          <p:nvPr>
            <p:ph type="ftr" sz="quarter" idx="3"/>
          </p:nvPr>
        </p:nvSpPr>
        <p:spPr bwMode="auto">
          <a:xfrm>
            <a:off x="800100" y="6172200"/>
            <a:ext cx="40005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3087" name="灯片编号占位符 5"/>
          <p:cNvSpPr>
            <a:spLocks noGrp="1" noChangeArrowheads="1"/>
          </p:cNvSpPr>
          <p:nvPr>
            <p:ph type="sldNum" sz="quarter" idx="4"/>
          </p:nvPr>
        </p:nvSpPr>
        <p:spPr bwMode="auto">
          <a:xfrm>
            <a:off x="146050" y="6208713"/>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4099"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4100" name="矩形 9"/>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4101" name="圆角矩形 10"/>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4102"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4103"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4104" name="日期占位符 4"/>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105" name="页脚占位符 5"/>
          <p:cNvSpPr>
            <a:spLocks noGrp="1" noChangeArrowheads="1"/>
          </p:cNvSpPr>
          <p:nvPr>
            <p:ph type="ftr" sz="quarter" idx="3"/>
          </p:nvPr>
        </p:nvSpPr>
        <p:spPr bwMode="auto">
          <a:xfrm>
            <a:off x="914400" y="6172200"/>
            <a:ext cx="39624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4106" name="灯片编号占位符 6"/>
          <p:cNvSpPr>
            <a:spLocks noGrp="1" noChangeArrowheads="1"/>
          </p:cNvSpPr>
          <p:nvPr>
            <p:ph type="sldNum" sz="quarter" idx="4"/>
          </p:nvPr>
        </p:nvSpPr>
        <p:spPr bwMode="auto">
          <a:xfrm>
            <a:off x="146050" y="6210300"/>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5123"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5124" name="矩形 9"/>
          <p:cNvSpPr>
            <a:spLocks noChangeArrowheads="1"/>
          </p:cNvSpPr>
          <p:nvPr/>
        </p:nvSpPr>
        <p:spPr bwMode="auto">
          <a:xfrm flipV="1">
            <a:off x="68263" y="4683125"/>
            <a:ext cx="9007475" cy="92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5125" name="矩形 10"/>
          <p:cNvSpPr>
            <a:spLocks noChangeArrowheads="1"/>
          </p:cNvSpPr>
          <p:nvPr/>
        </p:nvSpPr>
        <p:spPr bwMode="auto">
          <a:xfrm>
            <a:off x="68263" y="4649788"/>
            <a:ext cx="9007475" cy="46038"/>
          </a:xfrm>
          <a:prstGeom prst="rect">
            <a:avLst/>
          </a:prstGeom>
          <a:solidFill>
            <a:srgbClr val="E6B1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5126" name="矩形 11"/>
          <p:cNvSpPr>
            <a:spLocks noChangeArrowheads="1"/>
          </p:cNvSpPr>
          <p:nvPr/>
        </p:nvSpPr>
        <p:spPr bwMode="auto">
          <a:xfrm>
            <a:off x="68263" y="4773613"/>
            <a:ext cx="9007475" cy="47625"/>
          </a:xfrm>
          <a:prstGeom prst="rect">
            <a:avLst/>
          </a:prstGeom>
          <a:solidFill>
            <a:srgbClr val="9184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5127"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5128"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5129" name="日期占位符 4"/>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130" name="页脚占位符 5"/>
          <p:cNvSpPr>
            <a:spLocks noGrp="1" noChangeArrowheads="1"/>
          </p:cNvSpPr>
          <p:nvPr>
            <p:ph type="ftr" sz="quarter" idx="3"/>
          </p:nvPr>
        </p:nvSpPr>
        <p:spPr bwMode="auto">
          <a:xfrm>
            <a:off x="914400" y="6172200"/>
            <a:ext cx="38862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5131" name="灯片编号占位符 6"/>
          <p:cNvSpPr>
            <a:spLocks noGrp="1" noChangeArrowheads="1"/>
          </p:cNvSpPr>
          <p:nvPr>
            <p:ph type="sldNum" sz="quarter" idx="4"/>
          </p:nvPr>
        </p:nvSpPr>
        <p:spPr bwMode="auto">
          <a:xfrm>
            <a:off x="146050" y="6208713"/>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6147"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6148"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6149"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6150" name="日期占位符 4"/>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151" name="页脚占位符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6152" name="灯片编号占位符 6"/>
          <p:cNvSpPr>
            <a:spLocks noGrp="1" noChangeArrowheads="1"/>
          </p:cNvSpPr>
          <p:nvPr>
            <p:ph type="sldNum" sz="quarter" idx="4"/>
          </p:nvPr>
        </p:nvSpPr>
        <p:spPr bwMode="auto">
          <a:xfrm>
            <a:off x="6553200" y="6243638"/>
            <a:ext cx="21336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7171"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7172"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7173"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7174" name="日期占位符 3"/>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175" name="页脚占位符 4"/>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7176" name="灯片编号占位符 5"/>
          <p:cNvSpPr>
            <a:spLocks noGrp="1" noChangeArrowheads="1"/>
          </p:cNvSpPr>
          <p:nvPr>
            <p:ph type="sldNum" sz="quarter" idx="4"/>
          </p:nvPr>
        </p:nvSpPr>
        <p:spPr bwMode="auto">
          <a:xfrm>
            <a:off x="6553200" y="6243638"/>
            <a:ext cx="21336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useBgFill="1">
        <p:nvSpPr>
          <p:cNvPr id="8195"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itchFamily="2" charset="-122"/>
              <a:cs typeface="+mn-cs"/>
            </a:endParaRPr>
          </a:p>
        </p:txBody>
      </p:sp>
      <p:sp>
        <p:nvSpPr>
          <p:cNvPr id="8196"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8197"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8198" name="日期占位符 4"/>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ctr" anchorCtr="0" compatLnSpc="1"/>
          <a:lstStyle>
            <a:lvl1pPr algn="r">
              <a:buFont typeface="Arial" panose="02080604020202020204" pitchFamily="34" charset="0"/>
              <a:buNone/>
              <a:defRPr sz="1400">
                <a:solidFill>
                  <a:schemeClr val="tx2"/>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199" name="页脚占位符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ctr" anchorCtr="0" compatLnSpc="1"/>
          <a:lstStyle>
            <a:lvl1pPr>
              <a:buFont typeface="Arial" panose="02080604020202020204" pitchFamily="34" charset="0"/>
              <a:buNone/>
              <a:defRPr sz="1400">
                <a:solidFill>
                  <a:schemeClr val="tx2"/>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80604020202020204" pitchFamily="34" charset="0"/>
              <a:ea typeface="宋体" pitchFamily="2" charset="-122"/>
              <a:cs typeface="+mn-cs"/>
            </a:endParaRPr>
          </a:p>
        </p:txBody>
      </p:sp>
      <p:sp>
        <p:nvSpPr>
          <p:cNvPr id="8200" name="灯片编号占位符 6"/>
          <p:cNvSpPr>
            <a:spLocks noGrp="1" noChangeArrowheads="1"/>
          </p:cNvSpPr>
          <p:nvPr>
            <p:ph type="sldNum" sz="quarter" idx="4"/>
          </p:nvPr>
        </p:nvSpPr>
        <p:spPr bwMode="auto">
          <a:xfrm>
            <a:off x="6553200" y="6243638"/>
            <a:ext cx="21336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8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idx="4294967295"/>
          </p:nvPr>
        </p:nvSpPr>
        <p:spPr>
          <a:xfrm>
            <a:off x="468313" y="44450"/>
            <a:ext cx="8135937" cy="1008063"/>
          </a:xfrm>
        </p:spPr>
        <p:txBody>
          <a:bodyPr vert="horz" wrap="square" lIns="91440" tIns="45720" rIns="91440" bIns="91440" anchor="b"/>
          <a:p>
            <a:pPr eaLnBrk="1" hangingPunct="1"/>
            <a:r>
              <a:rPr lang="zh-CN" altLang="en-US" b="1" dirty="0">
                <a:solidFill>
                  <a:srgbClr val="FF0000"/>
                </a:solidFill>
              </a:rPr>
              <a:t>第一章  命题逻辑</a:t>
            </a:r>
            <a:endParaRPr lang="zh-CN" altLang="en-US" b="1" dirty="0">
              <a:solidFill>
                <a:srgbClr val="FF0000"/>
              </a:solidFill>
            </a:endParaRPr>
          </a:p>
        </p:txBody>
      </p:sp>
      <p:sp>
        <p:nvSpPr>
          <p:cNvPr id="10243" name="灯片编号占位符 5"/>
          <p:cNvSpPr>
            <a:spLocks noGrp="1"/>
          </p:cNvSpPr>
          <p:nvPr/>
        </p:nvSpPr>
        <p:spPr>
          <a:xfrm>
            <a:off x="146050" y="5921375"/>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2292" name="Rectangle 3"/>
          <p:cNvSpPr>
            <a:spLocks noGrp="1"/>
          </p:cNvSpPr>
          <p:nvPr>
            <p:ph sz="quarter" idx="1"/>
          </p:nvPr>
        </p:nvSpPr>
        <p:spPr>
          <a:xfrm>
            <a:off x="468313" y="692150"/>
            <a:ext cx="8351837" cy="5040313"/>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endParaRPr lang="en-US" altLang="zh-CN" sz="2600" dirty="0"/>
          </a:p>
          <a:p>
            <a:pPr lvl="0" eaLnBrk="1" hangingPunct="1">
              <a:buFont typeface="Wingdings" panose="05000000000000000000" pitchFamily="2" charset="2"/>
              <a:buNone/>
            </a:pPr>
            <a:r>
              <a:rPr lang="en-US" altLang="zh-CN" sz="3200" dirty="0"/>
              <a:t>§1.</a:t>
            </a:r>
            <a:r>
              <a:rPr lang="zh-CN" altLang="en-US" sz="3200" dirty="0"/>
              <a:t>命题及其表示法</a:t>
            </a:r>
            <a:endParaRPr lang="en-US" altLang="zh-CN" sz="3200" dirty="0"/>
          </a:p>
          <a:p>
            <a:pPr lvl="0" eaLnBrk="1" hangingPunct="1">
              <a:buFont typeface="Wingdings" panose="05000000000000000000" pitchFamily="2" charset="2"/>
              <a:buNone/>
            </a:pPr>
            <a:r>
              <a:rPr lang="en-US" altLang="zh-CN" sz="3200" dirty="0"/>
              <a:t>§2.</a:t>
            </a:r>
            <a:r>
              <a:rPr lang="zh-CN" altLang="en-US" sz="3200" dirty="0"/>
              <a:t> 联结词</a:t>
            </a:r>
            <a:endParaRPr lang="en-US" altLang="zh-CN" sz="3200" dirty="0"/>
          </a:p>
          <a:p>
            <a:pPr lvl="0" eaLnBrk="1" hangingPunct="1">
              <a:buFont typeface="Wingdings" panose="05000000000000000000" pitchFamily="2" charset="2"/>
              <a:buNone/>
            </a:pPr>
            <a:r>
              <a:rPr lang="en-US" altLang="zh-CN" sz="3200" dirty="0"/>
              <a:t>§3.</a:t>
            </a:r>
            <a:r>
              <a:rPr lang="zh-CN" altLang="en-US" sz="3200" dirty="0"/>
              <a:t>命题公式与翻译</a:t>
            </a:r>
            <a:endParaRPr lang="en-US" altLang="zh-CN" sz="3200" dirty="0"/>
          </a:p>
          <a:p>
            <a:pPr lvl="0" eaLnBrk="1" hangingPunct="1">
              <a:buFont typeface="Wingdings" panose="05000000000000000000" pitchFamily="2" charset="2"/>
              <a:buNone/>
            </a:pPr>
            <a:r>
              <a:rPr lang="en-US" altLang="zh-CN" sz="3200" dirty="0"/>
              <a:t>§4.</a:t>
            </a:r>
            <a:r>
              <a:rPr lang="zh-CN" altLang="en-US" sz="3200" dirty="0"/>
              <a:t>真值表与等价公式</a:t>
            </a:r>
            <a:endParaRPr lang="en-US" altLang="zh-CN" sz="3200" dirty="0"/>
          </a:p>
          <a:p>
            <a:pPr lvl="0" eaLnBrk="1" hangingPunct="1">
              <a:buFont typeface="Wingdings" panose="05000000000000000000" pitchFamily="2" charset="2"/>
              <a:buNone/>
            </a:pPr>
            <a:r>
              <a:rPr lang="en-US" altLang="zh-CN" sz="3200" dirty="0"/>
              <a:t>§5.</a:t>
            </a:r>
            <a:r>
              <a:rPr lang="zh-CN" altLang="en-US" sz="3200" dirty="0"/>
              <a:t>重言式与蕴含式</a:t>
            </a:r>
            <a:endParaRPr lang="en-US" altLang="zh-CN" sz="3200" dirty="0"/>
          </a:p>
          <a:p>
            <a:pPr lvl="0" eaLnBrk="1" hangingPunct="1">
              <a:buFont typeface="Wingdings" panose="05000000000000000000" pitchFamily="2" charset="2"/>
              <a:buNone/>
            </a:pPr>
            <a:r>
              <a:rPr lang="en-US" altLang="zh-CN" sz="3200" dirty="0"/>
              <a:t>§6.</a:t>
            </a:r>
            <a:r>
              <a:rPr lang="zh-CN" altLang="en-US" sz="3200" dirty="0"/>
              <a:t>其他联结词</a:t>
            </a:r>
            <a:endParaRPr lang="en-US" altLang="zh-CN" sz="3200" dirty="0"/>
          </a:p>
          <a:p>
            <a:pPr lvl="0" eaLnBrk="1" hangingPunct="1">
              <a:buFont typeface="Wingdings" panose="05000000000000000000" pitchFamily="2" charset="2"/>
              <a:buNone/>
            </a:pPr>
            <a:r>
              <a:rPr lang="en-US" altLang="zh-CN" sz="3200" dirty="0"/>
              <a:t>§7.</a:t>
            </a:r>
            <a:r>
              <a:rPr lang="zh-CN" altLang="en-US" sz="3200" dirty="0"/>
              <a:t>对偶与范 式</a:t>
            </a:r>
            <a:endParaRPr lang="en-US" altLang="zh-CN" sz="3200" dirty="0"/>
          </a:p>
          <a:p>
            <a:pPr lvl="0" eaLnBrk="1" hangingPunct="1">
              <a:buFont typeface="Wingdings" panose="05000000000000000000" pitchFamily="2" charset="2"/>
              <a:buNone/>
            </a:pPr>
            <a:r>
              <a:rPr lang="en-US" altLang="zh-CN" sz="3200" dirty="0"/>
              <a:t>§8.</a:t>
            </a:r>
            <a:r>
              <a:rPr lang="zh-CN" altLang="en-US" sz="3200" dirty="0"/>
              <a:t>推论理论</a:t>
            </a:r>
            <a:endParaRPr lang="zh-CN" altLang="en-US" sz="3200" dirty="0"/>
          </a:p>
        </p:txBody>
      </p:sp>
      <p:sp>
        <p:nvSpPr>
          <p:cNvPr id="1024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024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12295" name="AutoShape 37"/>
          <p:cNvSpPr/>
          <p:nvPr/>
        </p:nvSpPr>
        <p:spPr>
          <a:xfrm>
            <a:off x="5003800" y="4652963"/>
            <a:ext cx="215900" cy="215900"/>
          </a:xfrm>
          <a:custGeom>
            <a:avLst/>
            <a:gdLst>
              <a:gd name="txL" fmla="*/ 44151 w 142875"/>
              <a:gd name="txT" fmla="*/ 82467 h 215900"/>
              <a:gd name="txR" fmla="*/ 98724 w 142875"/>
              <a:gd name="txB" fmla="*/ 164932 h 215900"/>
            </a:gdLst>
            <a:ahLst/>
            <a:cxnLst>
              <a:cxn ang="0">
                <a:pos x="0" y="82400"/>
              </a:cxn>
              <a:cxn ang="0">
                <a:pos x="1482046" y="82401"/>
              </a:cxn>
              <a:cxn ang="0">
                <a:pos x="1940007" y="0"/>
              </a:cxn>
              <a:cxn ang="0">
                <a:pos x="2397926" y="82401"/>
              </a:cxn>
              <a:cxn ang="0">
                <a:pos x="3879965" y="82400"/>
              </a:cxn>
              <a:cxn ang="0">
                <a:pos x="2681000" y="133326"/>
              </a:cxn>
              <a:cxn ang="0">
                <a:pos x="3138954" y="215726"/>
              </a:cxn>
              <a:cxn ang="0">
                <a:pos x="1940007" y="164800"/>
              </a:cxn>
              <a:cxn ang="0">
                <a:pos x="741014" y="215726"/>
              </a:cxn>
              <a:cxn ang="0">
                <a:pos x="1198968" y="133326"/>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
        <p:nvSpPr>
          <p:cNvPr id="12296" name="AutoShape 37"/>
          <p:cNvSpPr/>
          <p:nvPr/>
        </p:nvSpPr>
        <p:spPr>
          <a:xfrm flipH="1">
            <a:off x="5003800" y="5157788"/>
            <a:ext cx="215900" cy="214312"/>
          </a:xfrm>
          <a:custGeom>
            <a:avLst/>
            <a:gdLst>
              <a:gd name="txL" fmla="*/ 66717 w 215900"/>
              <a:gd name="txT" fmla="*/ 81860 h 214312"/>
              <a:gd name="txR" fmla="*/ 149183 w 215900"/>
              <a:gd name="txB" fmla="*/ 163719 h 214312"/>
            </a:gdLst>
            <a:ahLst/>
            <a:cxnLst>
              <a:cxn ang="0">
                <a:pos x="0" y="81860"/>
              </a:cxn>
              <a:cxn ang="0">
                <a:pos x="82467" y="81860"/>
              </a:cxn>
              <a:cxn ang="0">
                <a:pos x="107950" y="0"/>
              </a:cxn>
              <a:cxn ang="0">
                <a:pos x="133433" y="81860"/>
              </a:cxn>
              <a:cxn ang="0">
                <a:pos x="215900" y="81860"/>
              </a:cxn>
              <a:cxn ang="0">
                <a:pos x="149183" y="132451"/>
              </a:cxn>
              <a:cxn ang="0">
                <a:pos x="174667" y="214311"/>
              </a:cxn>
              <a:cxn ang="0">
                <a:pos x="107950" y="163719"/>
              </a:cxn>
              <a:cxn ang="0">
                <a:pos x="41233" y="214311"/>
              </a:cxn>
              <a:cxn ang="0">
                <a:pos x="66717" y="132451"/>
              </a:cxn>
            </a:cxnLst>
            <a:rect l="txL" t="txT" r="txR" b="txB"/>
            <a:pathLst>
              <a:path w="215900" h="214312">
                <a:moveTo>
                  <a:pt x="0" y="81860"/>
                </a:moveTo>
                <a:lnTo>
                  <a:pt x="82467" y="81860"/>
                </a:lnTo>
                <a:lnTo>
                  <a:pt x="107950" y="0"/>
                </a:lnTo>
                <a:lnTo>
                  <a:pt x="133433" y="81860"/>
                </a:lnTo>
                <a:lnTo>
                  <a:pt x="215900" y="81860"/>
                </a:lnTo>
                <a:lnTo>
                  <a:pt x="149183" y="132451"/>
                </a:lnTo>
                <a:lnTo>
                  <a:pt x="174667" y="214311"/>
                </a:lnTo>
                <a:lnTo>
                  <a:pt x="107950" y="163719"/>
                </a:lnTo>
                <a:lnTo>
                  <a:pt x="41233" y="214311"/>
                </a:lnTo>
                <a:lnTo>
                  <a:pt x="66717" y="132451"/>
                </a:lnTo>
                <a:lnTo>
                  <a:pt x="0" y="81860"/>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2">
                                            <p:txEl>
                                              <p:charRg st="1" end="12"/>
                                            </p:txEl>
                                          </p:spTgt>
                                        </p:tgtEl>
                                        <p:attrNameLst>
                                          <p:attrName>style.visibility</p:attrName>
                                        </p:attrNameLst>
                                      </p:cBhvr>
                                      <p:to>
                                        <p:strVal val="visible"/>
                                      </p:to>
                                    </p:set>
                                    <p:animEffect transition="in" filter="box(in)">
                                      <p:cBhvr>
                                        <p:cTn id="7" dur="500"/>
                                        <p:tgtEl>
                                          <p:spTgt spid="12292">
                                            <p:txEl>
                                              <p:charRg st="1"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2">
                                            <p:txEl>
                                              <p:charRg st="12" end="20"/>
                                            </p:txEl>
                                          </p:spTgt>
                                        </p:tgtEl>
                                        <p:attrNameLst>
                                          <p:attrName>style.visibility</p:attrName>
                                        </p:attrNameLst>
                                      </p:cBhvr>
                                      <p:to>
                                        <p:strVal val="visible"/>
                                      </p:to>
                                    </p:set>
                                    <p:animEffect transition="in" filter="box(in)">
                                      <p:cBhvr>
                                        <p:cTn id="12" dur="500"/>
                                        <p:tgtEl>
                                          <p:spTgt spid="12292">
                                            <p:txEl>
                                              <p:charRg st="12"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2">
                                            <p:txEl>
                                              <p:charRg st="20" end="31"/>
                                            </p:txEl>
                                          </p:spTgt>
                                        </p:tgtEl>
                                        <p:attrNameLst>
                                          <p:attrName>style.visibility</p:attrName>
                                        </p:attrNameLst>
                                      </p:cBhvr>
                                      <p:to>
                                        <p:strVal val="visible"/>
                                      </p:to>
                                    </p:set>
                                    <p:animEffect transition="in" filter="box(in)">
                                      <p:cBhvr>
                                        <p:cTn id="17" dur="500"/>
                                        <p:tgtEl>
                                          <p:spTgt spid="12292">
                                            <p:txEl>
                                              <p:charRg st="20"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92">
                                            <p:txEl>
                                              <p:charRg st="31" end="43"/>
                                            </p:txEl>
                                          </p:spTgt>
                                        </p:tgtEl>
                                        <p:attrNameLst>
                                          <p:attrName>style.visibility</p:attrName>
                                        </p:attrNameLst>
                                      </p:cBhvr>
                                      <p:to>
                                        <p:strVal val="visible"/>
                                      </p:to>
                                    </p:set>
                                    <p:animEffect transition="in" filter="box(in)">
                                      <p:cBhvr>
                                        <p:cTn id="22" dur="500"/>
                                        <p:tgtEl>
                                          <p:spTgt spid="12292">
                                            <p:txEl>
                                              <p:charRg st="31" end="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292">
                                            <p:txEl>
                                              <p:charRg st="43" end="54"/>
                                            </p:txEl>
                                          </p:spTgt>
                                        </p:tgtEl>
                                        <p:attrNameLst>
                                          <p:attrName>style.visibility</p:attrName>
                                        </p:attrNameLst>
                                      </p:cBhvr>
                                      <p:to>
                                        <p:strVal val="visible"/>
                                      </p:to>
                                    </p:set>
                                    <p:animEffect transition="in" filter="box(in)">
                                      <p:cBhvr>
                                        <p:cTn id="27" dur="500"/>
                                        <p:tgtEl>
                                          <p:spTgt spid="12292">
                                            <p:txEl>
                                              <p:charRg st="43" end="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292">
                                            <p:txEl>
                                              <p:charRg st="54" end="63"/>
                                            </p:txEl>
                                          </p:spTgt>
                                        </p:tgtEl>
                                        <p:attrNameLst>
                                          <p:attrName>style.visibility</p:attrName>
                                        </p:attrNameLst>
                                      </p:cBhvr>
                                      <p:to>
                                        <p:strVal val="visible"/>
                                      </p:to>
                                    </p:set>
                                    <p:animEffect transition="in" filter="box(in)">
                                      <p:cBhvr>
                                        <p:cTn id="32" dur="500"/>
                                        <p:tgtEl>
                                          <p:spTgt spid="12292">
                                            <p:txEl>
                                              <p:charRg st="54" end="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2292">
                                            <p:txEl>
                                              <p:charRg st="63" end="73"/>
                                            </p:txEl>
                                          </p:spTgt>
                                        </p:tgtEl>
                                        <p:attrNameLst>
                                          <p:attrName>style.visibility</p:attrName>
                                        </p:attrNameLst>
                                      </p:cBhvr>
                                      <p:to>
                                        <p:strVal val="visible"/>
                                      </p:to>
                                    </p:set>
                                    <p:animEffect transition="in" filter="box(in)">
                                      <p:cBhvr>
                                        <p:cTn id="37" dur="500"/>
                                        <p:tgtEl>
                                          <p:spTgt spid="12292">
                                            <p:txEl>
                                              <p:charRg st="63" end="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2292">
                                            <p:txEl>
                                              <p:charRg st="73" end="81"/>
                                            </p:txEl>
                                          </p:spTgt>
                                        </p:tgtEl>
                                        <p:attrNameLst>
                                          <p:attrName>style.visibility</p:attrName>
                                        </p:attrNameLst>
                                      </p:cBhvr>
                                      <p:to>
                                        <p:strVal val="visible"/>
                                      </p:to>
                                    </p:set>
                                    <p:animEffect transition="in" filter="box(in)">
                                      <p:cBhvr>
                                        <p:cTn id="42" dur="500"/>
                                        <p:tgtEl>
                                          <p:spTgt spid="12292">
                                            <p:txEl>
                                              <p:charRg st="73" end="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2295"/>
                                        </p:tgtEl>
                                        <p:attrNameLst>
                                          <p:attrName>style.visibility</p:attrName>
                                        </p:attrNameLst>
                                      </p:cBhvr>
                                      <p:to>
                                        <p:strVal val="visible"/>
                                      </p:to>
                                    </p:set>
                                    <p:animEffect transition="in" filter="box(in)">
                                      <p:cBhvr>
                                        <p:cTn id="47" dur="500"/>
                                        <p:tgtEl>
                                          <p:spTgt spid="1229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2296"/>
                                        </p:tgtEl>
                                        <p:attrNameLst>
                                          <p:attrName>style.visibility</p:attrName>
                                        </p:attrNameLst>
                                      </p:cBhvr>
                                      <p:to>
                                        <p:strVal val="visible"/>
                                      </p:to>
                                    </p:set>
                                    <p:animEffect transition="in" filter="box(in)">
                                      <p:cBhvr>
                                        <p:cTn id="52"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idx="4294967295"/>
          </p:nvPr>
        </p:nvSpPr>
        <p:spPr>
          <a:xfrm>
            <a:off x="468313" y="333375"/>
            <a:ext cx="8207375" cy="719138"/>
          </a:xfrm>
        </p:spPr>
        <p:txBody>
          <a:bodyPr vert="horz" wrap="square" lIns="91440" tIns="45720" rIns="91440" bIns="91440" anchor="b"/>
          <a:p>
            <a:pPr eaLnBrk="1" hangingPunct="1"/>
            <a:r>
              <a:rPr lang="zh-CN" altLang="en-US" sz="3800" b="1" dirty="0">
                <a:solidFill>
                  <a:srgbClr val="FF0000"/>
                </a:solidFill>
              </a:rPr>
              <a:t>§2联结词</a:t>
            </a:r>
            <a:endParaRPr lang="zh-CN" altLang="en-US" sz="3800" b="1" dirty="0">
              <a:solidFill>
                <a:srgbClr val="FF0000"/>
              </a:solidFill>
            </a:endParaRPr>
          </a:p>
        </p:txBody>
      </p:sp>
      <p:graphicFrame>
        <p:nvGraphicFramePr>
          <p:cNvPr id="20483" name="Group 3"/>
          <p:cNvGraphicFramePr>
            <a:graphicFrameLocks noGrp="1"/>
          </p:cNvGraphicFramePr>
          <p:nvPr>
            <p:ph type="tbl" idx="1"/>
          </p:nvPr>
        </p:nvGraphicFramePr>
        <p:xfrm>
          <a:off x="2627313" y="2708275"/>
          <a:ext cx="4568825" cy="2849565"/>
        </p:xfrm>
        <a:graphic>
          <a:graphicData uri="http://schemas.openxmlformats.org/drawingml/2006/table">
            <a:tbl>
              <a:tblPr/>
              <a:tblGrid>
                <a:gridCol w="874712"/>
                <a:gridCol w="777875"/>
                <a:gridCol w="1555750"/>
                <a:gridCol w="1360488"/>
              </a:tblGrid>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Λ</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 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Λ</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91" name="灯片编号占位符 5"/>
          <p:cNvSpPr>
            <a:spLocks noGrp="1"/>
          </p:cNvSpPr>
          <p:nvPr/>
        </p:nvSpPr>
        <p:spPr>
          <a:xfrm>
            <a:off x="0" y="6400800"/>
            <a:ext cx="611188"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9492" name="Text Box 35"/>
          <p:cNvSpPr txBox="1"/>
          <p:nvPr/>
        </p:nvSpPr>
        <p:spPr>
          <a:xfrm>
            <a:off x="900113" y="1412875"/>
            <a:ext cx="4392612" cy="1158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zh-CN" altLang="en-US" sz="2800" dirty="0">
                <a:latin typeface="Arial" panose="02080604020202020204" pitchFamily="34" charset="0"/>
              </a:rPr>
              <a:t>定义（由真值表给出）：</a:t>
            </a:r>
            <a:endParaRPr lang="zh-CN" altLang="en-US" sz="2800" dirty="0">
              <a:latin typeface="Arial" panose="02080604020202020204" pitchFamily="34" charset="0"/>
            </a:endParaRPr>
          </a:p>
          <a:p>
            <a:pPr marL="0" lvl="0" indent="0" eaLnBrk="1" hangingPunct="1">
              <a:spcBef>
                <a:spcPct val="50000"/>
              </a:spcBef>
              <a:buClrTx/>
              <a:buSzTx/>
              <a:buFont typeface="Arial" panose="02080604020202020204" pitchFamily="34" charset="0"/>
              <a:buNone/>
            </a:pPr>
            <a:r>
              <a:rPr lang="zh-CN" altLang="en-US" sz="2800" dirty="0">
                <a:latin typeface="Times New Roman" panose="02020603050405020304" pitchFamily="18" charset="0"/>
              </a:rPr>
              <a:t>Ｐ</a:t>
            </a:r>
            <a:r>
              <a:rPr lang="en-US" altLang="zh-CN" sz="2800" dirty="0">
                <a:latin typeface="Times New Roman" panose="02020603050405020304" pitchFamily="18" charset="0"/>
              </a:rPr>
              <a:t>Λ</a:t>
            </a:r>
            <a:r>
              <a:rPr lang="zh-CN" altLang="en-US" sz="2800" dirty="0">
                <a:latin typeface="Times New Roman" panose="02020603050405020304" pitchFamily="18" charset="0"/>
              </a:rPr>
              <a:t>Ｑ真值表如下</a:t>
            </a:r>
            <a:r>
              <a:rPr lang="zh-CN" altLang="en-US" sz="1800" dirty="0">
                <a:latin typeface="Times New Roman" panose="02020603050405020304" pitchFamily="18" charset="0"/>
              </a:rPr>
              <a:t> ：</a:t>
            </a:r>
            <a:endParaRPr lang="zh-CN" altLang="en-US" sz="1800" dirty="0">
              <a:latin typeface="Times New Roman" panose="02020603050405020304" pitchFamily="18" charset="0"/>
            </a:endParaRPr>
          </a:p>
        </p:txBody>
      </p:sp>
      <p:sp>
        <p:nvSpPr>
          <p:cNvPr id="1949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949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idx="4294967295"/>
          </p:nvPr>
        </p:nvSpPr>
        <p:spPr>
          <a:xfrm>
            <a:off x="461963" y="374650"/>
            <a:ext cx="8196262" cy="750888"/>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048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8436" name="Rectangle 3"/>
          <p:cNvSpPr>
            <a:spLocks noGrp="1"/>
          </p:cNvSpPr>
          <p:nvPr>
            <p:ph sz="quarter" idx="1"/>
          </p:nvPr>
        </p:nvSpPr>
        <p:spPr>
          <a:xfrm>
            <a:off x="457200" y="1600200"/>
            <a:ext cx="8229600" cy="4205288"/>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当且仅当Ｐ和Ｑ的真值均为“Ｔ”，</a:t>
            </a:r>
            <a:endParaRPr lang="en-US" altLang="zh-CN" sz="2600" dirty="0"/>
          </a:p>
          <a:p>
            <a:pPr lvl="0" eaLnBrk="1" hangingPunct="1">
              <a:buFont typeface="Wingdings" panose="05000000000000000000" pitchFamily="2" charset="2"/>
              <a:buNone/>
            </a:pPr>
            <a:r>
              <a:rPr lang="zh-CN" altLang="en-US" sz="2600" dirty="0"/>
              <a:t>则（Ｐ</a:t>
            </a:r>
            <a:r>
              <a:rPr lang="en-US" altLang="zh-CN" sz="2600" dirty="0"/>
              <a:t>Λ</a:t>
            </a:r>
            <a:r>
              <a:rPr lang="zh-CN" altLang="en-US" sz="2600" dirty="0"/>
              <a:t>Ｑ）的真值为“Ｔ”。</a:t>
            </a:r>
            <a:endParaRPr lang="en-US" altLang="zh-CN" sz="2600" dirty="0"/>
          </a:p>
          <a:p>
            <a:pPr lvl="0" eaLnBrk="1" hangingPunct="1">
              <a:buFont typeface="Wingdings" panose="05000000000000000000" pitchFamily="2" charset="2"/>
              <a:buNone/>
            </a:pPr>
            <a:r>
              <a:rPr lang="zh-CN" altLang="en-US" sz="2600" dirty="0"/>
              <a:t>否则，其真值为“Ｆ”。</a:t>
            </a:r>
            <a:endParaRPr lang="en-US" altLang="zh-CN" sz="2600" dirty="0"/>
          </a:p>
          <a:p>
            <a:pPr lvl="0" eaLnBrk="1" hangingPunct="1">
              <a:buFont typeface="Wingdings" panose="05000000000000000000" pitchFamily="2" charset="2"/>
              <a:buNone/>
            </a:pPr>
            <a:r>
              <a:rPr lang="zh-CN" altLang="en-US" sz="2600" b="1" dirty="0"/>
              <a:t>注意</a:t>
            </a:r>
            <a:r>
              <a:rPr lang="zh-CN" altLang="en-US" sz="2600" dirty="0"/>
              <a:t>：Ｐ和Ｑ是互为独立的；</a:t>
            </a:r>
            <a:endParaRPr lang="en-US" altLang="zh-CN" sz="2600" dirty="0"/>
          </a:p>
          <a:p>
            <a:pPr lvl="0" eaLnBrk="1" hangingPunct="1">
              <a:buFont typeface="Wingdings" panose="05000000000000000000" pitchFamily="2" charset="2"/>
              <a:buNone/>
            </a:pPr>
            <a:r>
              <a:rPr lang="zh-CN" altLang="en-US" sz="2600" dirty="0"/>
              <a:t>地位是平等的，</a:t>
            </a:r>
            <a:endParaRPr lang="en-US" altLang="zh-CN" sz="2600" dirty="0"/>
          </a:p>
          <a:p>
            <a:pPr lvl="0" eaLnBrk="1" hangingPunct="1">
              <a:buFont typeface="Wingdings" panose="05000000000000000000" pitchFamily="2" charset="2"/>
              <a:buNone/>
            </a:pPr>
            <a:r>
              <a:rPr lang="zh-CN" altLang="en-US" sz="2600" dirty="0"/>
              <a:t>Ｐ和Ｑ的位置可以交换而不会影响Ｐ</a:t>
            </a:r>
            <a:r>
              <a:rPr lang="en-US" altLang="zh-CN" sz="2600" dirty="0"/>
              <a:t>Λ</a:t>
            </a:r>
            <a:r>
              <a:rPr lang="zh-CN" altLang="en-US" sz="2600" dirty="0"/>
              <a:t>Ｑ的结果。</a:t>
            </a:r>
            <a:endParaRPr lang="zh-CN" altLang="en-US" sz="2600" dirty="0"/>
          </a:p>
        </p:txBody>
      </p:sp>
      <p:sp>
        <p:nvSpPr>
          <p:cNvPr id="2048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048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6">
                                            <p:txEl>
                                              <p:charRg st="0" end="17"/>
                                            </p:txEl>
                                          </p:spTgt>
                                        </p:tgtEl>
                                        <p:attrNameLst>
                                          <p:attrName>style.visibility</p:attrName>
                                        </p:attrNameLst>
                                      </p:cBhvr>
                                      <p:to>
                                        <p:strVal val="visible"/>
                                      </p:to>
                                    </p:set>
                                    <p:animEffect transition="in" filter="box(in)">
                                      <p:cBhvr>
                                        <p:cTn id="7" dur="500"/>
                                        <p:tgtEl>
                                          <p:spTgt spid="18436">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6">
                                            <p:txEl>
                                              <p:charRg st="17" end="32"/>
                                            </p:txEl>
                                          </p:spTgt>
                                        </p:tgtEl>
                                        <p:attrNameLst>
                                          <p:attrName>style.visibility</p:attrName>
                                        </p:attrNameLst>
                                      </p:cBhvr>
                                      <p:to>
                                        <p:strVal val="visible"/>
                                      </p:to>
                                    </p:set>
                                    <p:animEffect transition="in" filter="box(in)">
                                      <p:cBhvr>
                                        <p:cTn id="12" dur="500"/>
                                        <p:tgtEl>
                                          <p:spTgt spid="18436">
                                            <p:txEl>
                                              <p:charRg st="17"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6">
                                            <p:txEl>
                                              <p:charRg st="32" end="44"/>
                                            </p:txEl>
                                          </p:spTgt>
                                        </p:tgtEl>
                                        <p:attrNameLst>
                                          <p:attrName>style.visibility</p:attrName>
                                        </p:attrNameLst>
                                      </p:cBhvr>
                                      <p:to>
                                        <p:strVal val="visible"/>
                                      </p:to>
                                    </p:set>
                                    <p:animEffect transition="in" filter="box(in)">
                                      <p:cBhvr>
                                        <p:cTn id="17" dur="500"/>
                                        <p:tgtEl>
                                          <p:spTgt spid="18436">
                                            <p:txEl>
                                              <p:charRg st="32" end="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436">
                                            <p:txEl>
                                              <p:charRg st="44" end="58"/>
                                            </p:txEl>
                                          </p:spTgt>
                                        </p:tgtEl>
                                        <p:attrNameLst>
                                          <p:attrName>style.visibility</p:attrName>
                                        </p:attrNameLst>
                                      </p:cBhvr>
                                      <p:to>
                                        <p:strVal val="visible"/>
                                      </p:to>
                                    </p:set>
                                    <p:animEffect transition="in" filter="box(in)">
                                      <p:cBhvr>
                                        <p:cTn id="22" dur="500"/>
                                        <p:tgtEl>
                                          <p:spTgt spid="18436">
                                            <p:txEl>
                                              <p:charRg st="44"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436">
                                            <p:txEl>
                                              <p:charRg st="58" end="66"/>
                                            </p:txEl>
                                          </p:spTgt>
                                        </p:tgtEl>
                                        <p:attrNameLst>
                                          <p:attrName>style.visibility</p:attrName>
                                        </p:attrNameLst>
                                      </p:cBhvr>
                                      <p:to>
                                        <p:strVal val="visible"/>
                                      </p:to>
                                    </p:set>
                                    <p:animEffect transition="in" filter="box(in)">
                                      <p:cBhvr>
                                        <p:cTn id="27" dur="500"/>
                                        <p:tgtEl>
                                          <p:spTgt spid="18436">
                                            <p:txEl>
                                              <p:charRg st="58" end="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436">
                                            <p:txEl>
                                              <p:charRg st="66" end="89"/>
                                            </p:txEl>
                                          </p:spTgt>
                                        </p:tgtEl>
                                        <p:attrNameLst>
                                          <p:attrName>style.visibility</p:attrName>
                                        </p:attrNameLst>
                                      </p:cBhvr>
                                      <p:to>
                                        <p:strVal val="visible"/>
                                      </p:to>
                                    </p:set>
                                    <p:animEffect transition="in" filter="box(in)">
                                      <p:cBhvr>
                                        <p:cTn id="32" dur="500"/>
                                        <p:tgtEl>
                                          <p:spTgt spid="18436">
                                            <p:txEl>
                                              <p:charRg st="66"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a:xfrm>
            <a:off x="468313" y="333375"/>
            <a:ext cx="8207375" cy="719138"/>
          </a:xfrm>
        </p:spPr>
        <p:txBody>
          <a:bodyPr vert="horz" wrap="square" lIns="91440" tIns="45720" rIns="91440" bIns="91440" anchor="b"/>
          <a:p>
            <a:pPr eaLnBrk="1" hangingPunct="1"/>
            <a:r>
              <a:rPr lang="zh-CN" altLang="en-US" sz="3800" b="1" dirty="0">
                <a:solidFill>
                  <a:srgbClr val="FF0000"/>
                </a:solidFill>
              </a:rPr>
              <a:t>§2联结词</a:t>
            </a:r>
            <a:endParaRPr lang="zh-CN" altLang="en-US" sz="3800" b="1" dirty="0">
              <a:solidFill>
                <a:srgbClr val="FF0000"/>
              </a:solidFill>
            </a:endParaRPr>
          </a:p>
        </p:txBody>
      </p:sp>
      <p:sp>
        <p:nvSpPr>
          <p:cNvPr id="2150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2532" name="Rectangle 3"/>
          <p:cNvSpPr>
            <a:spLocks noGrp="1"/>
          </p:cNvSpPr>
          <p:nvPr>
            <p:ph sz="quarter" idx="1"/>
          </p:nvPr>
        </p:nvSpPr>
        <p:spPr>
          <a:xfrm>
            <a:off x="457200" y="1600200"/>
            <a:ext cx="8229600" cy="3963988"/>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zh-CN" altLang="en-US" sz="2600" dirty="0"/>
              <a:t>举例：</a:t>
            </a:r>
            <a:endParaRPr lang="zh-CN" altLang="en-US" sz="2600" dirty="0"/>
          </a:p>
          <a:p>
            <a:pPr marL="812800" lvl="0" indent="-812800" eaLnBrk="1" hangingPunct="1">
              <a:buFont typeface="Wingdings" panose="05000000000000000000" pitchFamily="2" charset="2"/>
              <a:buAutoNum type="alphaLcParenBoth"/>
            </a:pPr>
            <a:r>
              <a:rPr lang="en-US" altLang="zh-CN" sz="2600" dirty="0"/>
              <a:t>P</a:t>
            </a:r>
            <a:r>
              <a:rPr lang="zh-CN" altLang="en-US" sz="2600" dirty="0"/>
              <a:t>：王华的成绩很好   </a:t>
            </a:r>
            <a:endParaRPr lang="en-US" altLang="zh-CN" sz="2600" dirty="0"/>
          </a:p>
          <a:p>
            <a:pPr marL="812800" lvl="0" indent="-812800" eaLnBrk="1" hangingPunct="1">
              <a:buNone/>
            </a:pPr>
            <a:r>
              <a:rPr lang="en-US" altLang="zh-CN" sz="2600" dirty="0"/>
              <a:t>          Q</a:t>
            </a:r>
            <a:r>
              <a:rPr lang="zh-CN" altLang="en-US" sz="2600" dirty="0"/>
              <a:t>：王华的品德很好。</a:t>
            </a:r>
            <a:endParaRPr lang="zh-CN" altLang="en-US" sz="2600" dirty="0"/>
          </a:p>
          <a:p>
            <a:pPr marL="812800" lvl="0" indent="-812800" eaLnBrk="1" hangingPunct="1">
              <a:buFont typeface="Wingdings" panose="05000000000000000000" pitchFamily="2" charset="2"/>
              <a:buNone/>
            </a:pPr>
            <a:r>
              <a:rPr lang="zh-CN" altLang="en-US" sz="2600" dirty="0"/>
              <a:t>          则Ｐ</a:t>
            </a:r>
            <a:r>
              <a:rPr lang="en-US" altLang="zh-CN" sz="2600" dirty="0"/>
              <a:t>Λ</a:t>
            </a:r>
            <a:r>
              <a:rPr lang="zh-CN" altLang="en-US" sz="2600" dirty="0"/>
              <a:t>Ｑ：王华的成绩很好并且品德很好。</a:t>
            </a:r>
            <a:endParaRPr lang="zh-CN" altLang="en-US" sz="2600" dirty="0"/>
          </a:p>
          <a:p>
            <a:pPr marL="812800" lvl="0" indent="-812800" eaLnBrk="1" hangingPunct="1">
              <a:buFont typeface="Wingdings" panose="05000000000000000000" pitchFamily="2" charset="2"/>
              <a:buNone/>
            </a:pPr>
            <a:r>
              <a:rPr lang="zh-CN" altLang="en-US" sz="2600" dirty="0"/>
              <a:t> </a:t>
            </a:r>
            <a:r>
              <a:rPr lang="en-US" altLang="zh-CN" sz="2600" dirty="0"/>
              <a:t>(b)   P</a:t>
            </a:r>
            <a:r>
              <a:rPr lang="zh-CN" altLang="en-US" sz="2600" dirty="0"/>
              <a:t>：我们去种树        </a:t>
            </a:r>
            <a:endParaRPr lang="zh-CN" altLang="en-US" sz="2600" dirty="0"/>
          </a:p>
          <a:p>
            <a:pPr marL="812800" lvl="0" indent="-812800" eaLnBrk="1" hangingPunct="1">
              <a:buFont typeface="Wingdings" panose="05000000000000000000" pitchFamily="2" charset="2"/>
              <a:buNone/>
            </a:pPr>
            <a:r>
              <a:rPr lang="zh-CN" altLang="en-US" sz="2600" dirty="0"/>
              <a:t>        </a:t>
            </a:r>
            <a:r>
              <a:rPr lang="en-US" altLang="zh-CN" sz="2600" dirty="0"/>
              <a:t>Q</a:t>
            </a:r>
            <a:r>
              <a:rPr lang="zh-CN" altLang="en-US" sz="2600" dirty="0"/>
              <a:t>：房间里有一台电视机</a:t>
            </a:r>
            <a:endParaRPr lang="zh-CN" altLang="en-US" sz="2600" dirty="0"/>
          </a:p>
          <a:p>
            <a:pPr marL="812800" lvl="0" indent="-812800" eaLnBrk="1" hangingPunct="1">
              <a:buFont typeface="Wingdings" panose="05000000000000000000" pitchFamily="2" charset="2"/>
              <a:buNone/>
            </a:pPr>
            <a:r>
              <a:rPr lang="zh-CN" altLang="en-US" sz="2600" dirty="0"/>
              <a:t>         则Ｐ</a:t>
            </a:r>
            <a:r>
              <a:rPr lang="en-US" altLang="zh-CN" sz="2600" dirty="0"/>
              <a:t>Λ</a:t>
            </a:r>
            <a:r>
              <a:rPr lang="zh-CN" altLang="en-US" sz="2600" dirty="0"/>
              <a:t>Ｑ：我们去种树与房间里有一台电视机。</a:t>
            </a:r>
            <a:endParaRPr lang="zh-CN" altLang="en-US" sz="2600" dirty="0"/>
          </a:p>
        </p:txBody>
      </p:sp>
      <p:sp>
        <p:nvSpPr>
          <p:cNvPr id="2150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151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charRg st="4"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2">
                                            <p:txEl>
                                              <p:charRg st="17" end="3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2">
                                            <p:txEl>
                                              <p:charRg st="38" end="6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2">
                                            <p:txEl>
                                              <p:charRg st="68" end="9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2">
                                            <p:txEl>
                                              <p:charRg st="91" end="1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532">
                                            <p:txEl>
                                              <p:charRg st="111"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a:xfrm>
            <a:off x="461963" y="315913"/>
            <a:ext cx="8196262" cy="809625"/>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253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3556" name="Rectangle 3"/>
          <p:cNvSpPr>
            <a:spLocks noGrp="1"/>
          </p:cNvSpPr>
          <p:nvPr>
            <p:ph sz="quarter" idx="1"/>
          </p:nvPr>
        </p:nvSpPr>
        <p:spPr>
          <a:xfrm>
            <a:off x="323850" y="1916113"/>
            <a:ext cx="8362950" cy="3960812"/>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(c) P</a:t>
            </a:r>
            <a:r>
              <a:rPr lang="zh-CN" altLang="en-US" sz="2600" dirty="0"/>
              <a:t>：今天下大雨         </a:t>
            </a:r>
            <a:r>
              <a:rPr lang="en-US" altLang="zh-CN" sz="2600" dirty="0"/>
              <a:t>Q</a:t>
            </a:r>
            <a:r>
              <a:rPr lang="zh-CN" altLang="en-US" sz="2600" dirty="0"/>
              <a:t>：</a:t>
            </a:r>
            <a:r>
              <a:rPr lang="en-US" altLang="zh-CN" sz="2600" dirty="0"/>
              <a:t>3+3=6</a:t>
            </a:r>
            <a:endParaRPr lang="en-US" altLang="zh-CN" sz="2600" dirty="0"/>
          </a:p>
          <a:p>
            <a:pPr lvl="0" eaLnBrk="1" hangingPunct="1">
              <a:buFont typeface="Wingdings" panose="05000000000000000000" pitchFamily="2" charset="2"/>
              <a:buNone/>
            </a:pPr>
            <a:r>
              <a:rPr lang="en-US" altLang="zh-CN" sz="2600" dirty="0"/>
              <a:t>     </a:t>
            </a:r>
            <a:r>
              <a:rPr lang="zh-CN" altLang="en-US" sz="2600" dirty="0"/>
              <a:t>则Ｐ</a:t>
            </a:r>
            <a:r>
              <a:rPr lang="en-US" altLang="zh-CN" sz="2600" dirty="0"/>
              <a:t>Λ</a:t>
            </a:r>
            <a:r>
              <a:rPr lang="zh-CN" altLang="en-US" sz="2600" dirty="0"/>
              <a:t>Ｑ：今天下大雨和</a:t>
            </a:r>
            <a:r>
              <a:rPr lang="en-US" altLang="zh-CN" sz="2600" dirty="0"/>
              <a:t>3+3=6</a:t>
            </a:r>
            <a:endParaRPr lang="en-US" altLang="zh-CN" sz="2600" dirty="0"/>
          </a:p>
          <a:p>
            <a:pPr lvl="0" eaLnBrk="1" hangingPunct="1">
              <a:buFont typeface="Wingdings" panose="05000000000000000000" pitchFamily="2" charset="2"/>
              <a:buNone/>
            </a:pPr>
            <a:endParaRPr lang="en-US" altLang="zh-CN" sz="2600" dirty="0"/>
          </a:p>
          <a:p>
            <a:pPr lvl="0" eaLnBrk="1" hangingPunct="1">
              <a:buFont typeface="Wingdings" panose="05000000000000000000" pitchFamily="2" charset="2"/>
              <a:buNone/>
            </a:pPr>
            <a:r>
              <a:rPr lang="zh-CN" altLang="en-US" sz="2600" dirty="0"/>
              <a:t>由例</a:t>
            </a:r>
            <a:r>
              <a:rPr lang="en-US" altLang="zh-CN" sz="2600" dirty="0"/>
              <a:t>(b)(c)</a:t>
            </a:r>
            <a:r>
              <a:rPr lang="zh-CN" altLang="en-US" sz="2600" dirty="0"/>
              <a:t>可见，</a:t>
            </a:r>
            <a:endParaRPr lang="en-US" altLang="zh-CN" sz="2600" dirty="0"/>
          </a:p>
          <a:p>
            <a:pPr lvl="0" eaLnBrk="1" hangingPunct="1">
              <a:buFont typeface="Wingdings" panose="05000000000000000000" pitchFamily="2" charset="2"/>
              <a:buNone/>
            </a:pPr>
            <a:r>
              <a:rPr lang="zh-CN" altLang="en-US" sz="2600" dirty="0"/>
              <a:t>在日常生活中，合取词应用在二个有关系的命题之间。</a:t>
            </a:r>
            <a:endParaRPr lang="en-US" altLang="zh-CN" sz="2600" dirty="0"/>
          </a:p>
          <a:p>
            <a:pPr lvl="0" eaLnBrk="1" hangingPunct="1">
              <a:buFont typeface="Wingdings" panose="05000000000000000000" pitchFamily="2" charset="2"/>
              <a:buNone/>
            </a:pPr>
            <a:r>
              <a:rPr lang="zh-CN" altLang="en-US" sz="2600" dirty="0"/>
              <a:t>而在逻辑学中，合取词可以用在 毫不相干的命题之间。</a:t>
            </a:r>
            <a:endParaRPr lang="zh-CN" altLang="en-US" sz="2600" dirty="0"/>
          </a:p>
        </p:txBody>
      </p:sp>
      <p:sp>
        <p:nvSpPr>
          <p:cNvPr id="2253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253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6">
                                            <p:txEl>
                                              <p:charRg st="0"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6">
                                            <p:txEl>
                                              <p:charRg st="28" end="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6">
                                            <p:txEl>
                                              <p:charRg st="51" end="6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6">
                                            <p:txEl>
                                              <p:charRg st="63" end="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6">
                                            <p:txEl>
                                              <p:charRg st="88" end="1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a:xfrm>
            <a:off x="457200" y="334963"/>
            <a:ext cx="8229600" cy="717550"/>
          </a:xfrm>
        </p:spPr>
        <p:txBody>
          <a:bodyPr vert="horz" wrap="square" lIns="91440" tIns="45720" rIns="91440" bIns="91440" anchor="b"/>
          <a:p>
            <a:pPr eaLnBrk="1" hangingPunct="1"/>
            <a:r>
              <a:rPr lang="zh-CN" altLang="en-US" sz="3600" b="1" dirty="0">
                <a:solidFill>
                  <a:srgbClr val="FF0000"/>
                </a:solidFill>
              </a:rPr>
              <a:t>§2联结词</a:t>
            </a:r>
            <a:endParaRPr lang="zh-CN" altLang="en-US" sz="3600" b="1" dirty="0">
              <a:solidFill>
                <a:srgbClr val="FF0000"/>
              </a:solidFill>
            </a:endParaRPr>
          </a:p>
        </p:txBody>
      </p:sp>
      <p:sp>
        <p:nvSpPr>
          <p:cNvPr id="2355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4580"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３．析取词</a:t>
            </a:r>
            <a:r>
              <a:rPr lang="zh-CN" altLang="en-US" sz="2600" dirty="0"/>
              <a:t>（或运算）</a:t>
            </a:r>
            <a:endParaRPr lang="zh-CN" altLang="en-US" sz="2600" dirty="0"/>
          </a:p>
          <a:p>
            <a:pPr lvl="0" eaLnBrk="1" hangingPunct="1">
              <a:buFont typeface="Wingdings" panose="05000000000000000000" pitchFamily="2" charset="2"/>
              <a:buNone/>
            </a:pPr>
            <a:r>
              <a:rPr lang="zh-CN" altLang="en-US" sz="2600" dirty="0"/>
              <a:t>（１）符号“∨”</a:t>
            </a:r>
            <a:endParaRPr lang="zh-CN" altLang="en-US" sz="2600" dirty="0"/>
          </a:p>
          <a:p>
            <a:pPr lvl="0" eaLnBrk="1" hangingPunct="1">
              <a:buFont typeface="Wingdings" panose="05000000000000000000" pitchFamily="2" charset="2"/>
              <a:buNone/>
            </a:pPr>
            <a:r>
              <a:rPr lang="zh-CN" altLang="en-US" sz="2600" dirty="0"/>
              <a:t>设Ｐ、Ｑ为二个命题，</a:t>
            </a:r>
            <a:endParaRPr lang="en-US" altLang="zh-CN" sz="2600" dirty="0"/>
          </a:p>
          <a:p>
            <a:pPr lvl="0" eaLnBrk="1" hangingPunct="1">
              <a:buFont typeface="Wingdings" panose="05000000000000000000" pitchFamily="2" charset="2"/>
              <a:buNone/>
            </a:pPr>
            <a:r>
              <a:rPr lang="zh-CN" altLang="en-US" sz="2600" dirty="0"/>
              <a:t>则（Ｐ∨Ｑ）称作Ｐ与Ｑ的“析取”，</a:t>
            </a:r>
            <a:endParaRPr lang="en-US" altLang="zh-CN" sz="2600" dirty="0"/>
          </a:p>
          <a:p>
            <a:pPr lvl="0" eaLnBrk="1" hangingPunct="1">
              <a:buFont typeface="Wingdings" panose="05000000000000000000" pitchFamily="2" charset="2"/>
              <a:buNone/>
            </a:pPr>
            <a:r>
              <a:rPr lang="zh-CN" altLang="en-US" sz="2600" dirty="0"/>
              <a:t>读作：“Ｐ或Ｑ”。</a:t>
            </a:r>
            <a:endParaRPr lang="zh-CN" altLang="en-US" sz="2600" dirty="0"/>
          </a:p>
          <a:p>
            <a:pPr lvl="0" eaLnBrk="1" hangingPunct="1">
              <a:buFont typeface="Wingdings" panose="05000000000000000000" pitchFamily="2" charset="2"/>
              <a:buNone/>
            </a:pPr>
            <a:endParaRPr lang="zh-CN" altLang="en-US" sz="2600" dirty="0"/>
          </a:p>
        </p:txBody>
      </p:sp>
      <p:sp>
        <p:nvSpPr>
          <p:cNvPr id="2355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355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charRg st="0"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charRg st="11" end="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charRg st="20" end="3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charRg st="31" end="4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charRg st="49" end="5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idx="4294967295"/>
          </p:nvPr>
        </p:nvSpPr>
        <p:spPr>
          <a:xfrm>
            <a:off x="539750" y="333375"/>
            <a:ext cx="8135938" cy="719138"/>
          </a:xfrm>
        </p:spPr>
        <p:txBody>
          <a:bodyPr vert="horz" wrap="square" lIns="91440" tIns="45720" rIns="91440" bIns="91440" anchor="b"/>
          <a:p>
            <a:pPr eaLnBrk="1" hangingPunct="1"/>
            <a:r>
              <a:rPr lang="zh-CN" altLang="en-US" sz="3800" b="1" dirty="0">
                <a:solidFill>
                  <a:srgbClr val="FF0000"/>
                </a:solidFill>
              </a:rPr>
              <a:t>§2联结词</a:t>
            </a:r>
            <a:endParaRPr lang="zh-CN" altLang="en-US" sz="3800" dirty="0">
              <a:solidFill>
                <a:srgbClr val="FF0000"/>
              </a:solidFill>
            </a:endParaRPr>
          </a:p>
        </p:txBody>
      </p:sp>
      <p:sp>
        <p:nvSpPr>
          <p:cNvPr id="2457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5604" name="Rectangle 3"/>
          <p:cNvSpPr>
            <a:spLocks noGrp="1"/>
          </p:cNvSpPr>
          <p:nvPr>
            <p:ph sz="quarter" idx="1"/>
          </p:nvPr>
        </p:nvSpPr>
        <p:spPr>
          <a:xfrm>
            <a:off x="612775" y="1125538"/>
            <a:ext cx="7772400" cy="4572000"/>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（２）定义（由真值表给出）：</a:t>
            </a:r>
            <a:endParaRPr lang="zh-CN" altLang="en-US" sz="2600" dirty="0"/>
          </a:p>
          <a:p>
            <a:pPr lvl="0" eaLnBrk="1" hangingPunct="1">
              <a:buFont typeface="Wingdings" panose="05000000000000000000" pitchFamily="2" charset="2"/>
              <a:buNone/>
            </a:pPr>
            <a:r>
              <a:rPr lang="zh-CN" altLang="en-US" sz="2600" dirty="0"/>
              <a:t>当且仅当Ｐ、Ｑ均为“Ｆ”时，</a:t>
            </a:r>
            <a:endParaRPr lang="en-US" altLang="zh-CN" sz="2600" dirty="0"/>
          </a:p>
          <a:p>
            <a:pPr lvl="0" eaLnBrk="1" hangingPunct="1">
              <a:buFont typeface="Wingdings" panose="05000000000000000000" pitchFamily="2" charset="2"/>
              <a:buNone/>
            </a:pPr>
            <a:r>
              <a:rPr lang="zh-CN" altLang="en-US" sz="2600" dirty="0"/>
              <a:t>（Ｐ∨Ｑ）为“Ｆ”。</a:t>
            </a:r>
            <a:endParaRPr lang="en-US" altLang="zh-CN" sz="2600" dirty="0"/>
          </a:p>
          <a:p>
            <a:pPr lvl="0" eaLnBrk="1" hangingPunct="1">
              <a:buFont typeface="Wingdings" panose="05000000000000000000" pitchFamily="2" charset="2"/>
              <a:buNone/>
            </a:pPr>
            <a:r>
              <a:rPr lang="zh-CN" altLang="en-US" sz="2600" dirty="0"/>
              <a:t>否则，其真值为“Ｔ”．</a:t>
            </a:r>
            <a:endParaRPr lang="zh-CN" altLang="en-US" sz="2600" dirty="0"/>
          </a:p>
          <a:p>
            <a:pPr lvl="0" eaLnBrk="1" hangingPunct="1">
              <a:buFont typeface="Wingdings" panose="05000000000000000000" pitchFamily="2" charset="2"/>
              <a:buNone/>
            </a:pPr>
            <a:endParaRPr lang="zh-CN" altLang="en-US" sz="2600" dirty="0"/>
          </a:p>
          <a:p>
            <a:pPr lvl="0" eaLnBrk="1" hangingPunct="1">
              <a:buFont typeface="Wingdings" panose="05000000000000000000" pitchFamily="2" charset="2"/>
              <a:buNone/>
            </a:pPr>
            <a:r>
              <a:rPr lang="zh-CN" altLang="en-US" sz="2600" dirty="0"/>
              <a:t> </a:t>
            </a:r>
            <a:endParaRPr lang="zh-CN" altLang="en-US" sz="2600" dirty="0"/>
          </a:p>
        </p:txBody>
      </p:sp>
      <p:graphicFrame>
        <p:nvGraphicFramePr>
          <p:cNvPr id="25605" name="Group 5"/>
          <p:cNvGraphicFramePr>
            <a:graphicFrameLocks noGrp="1"/>
          </p:cNvGraphicFramePr>
          <p:nvPr/>
        </p:nvGraphicFramePr>
        <p:xfrm>
          <a:off x="4716463" y="2133600"/>
          <a:ext cx="3475038" cy="2679701"/>
        </p:xfrm>
        <a:graphic>
          <a:graphicData uri="http://schemas.openxmlformats.org/drawingml/2006/table">
            <a:tbl>
              <a:tblPr/>
              <a:tblGrid>
                <a:gridCol w="1158875"/>
                <a:gridCol w="1157287"/>
                <a:gridCol w="1158875"/>
              </a:tblGrid>
              <a:tr h="536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2600" b="1"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1"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dirty="0" smtClean="0">
                          <a:ln>
                            <a:noFill/>
                          </a:ln>
                          <a:solidFill>
                            <a:schemeClr val="tx1"/>
                          </a:solidFill>
                          <a:effectLst/>
                          <a:latin typeface="Arial" panose="02080604020202020204" pitchFamily="34" charset="0"/>
                          <a:ea typeface="宋体" pitchFamily="2" charset="-122"/>
                        </a:rPr>
                        <a:t>P∨ Q</a:t>
                      </a:r>
                      <a:endParaRPr kumimoji="0" lang="en-US" sz="2600" b="1"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1" name="Text Box 30"/>
          <p:cNvSpPr txBox="1"/>
          <p:nvPr/>
        </p:nvSpPr>
        <p:spPr>
          <a:xfrm>
            <a:off x="900113" y="3357563"/>
            <a:ext cx="2735262" cy="95408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b="1" dirty="0">
                <a:latin typeface="Times New Roman" panose="02020603050405020304" pitchFamily="18" charset="0"/>
              </a:rPr>
              <a:t>Ｐ∨Ｑ真值表</a:t>
            </a:r>
            <a:endParaRPr lang="zh-CN" altLang="en-US" sz="2800" b="1" dirty="0">
              <a:latin typeface="Times New Roman" panose="02020603050405020304" pitchFamily="18" charset="0"/>
            </a:endParaRPr>
          </a:p>
          <a:p>
            <a:pPr marL="0" lvl="0" indent="0" eaLnBrk="1" hangingPunct="1">
              <a:spcBef>
                <a:spcPct val="0"/>
              </a:spcBef>
              <a:buClrTx/>
              <a:buSzTx/>
              <a:buFont typeface="Arial" panose="02080604020202020204" pitchFamily="34" charset="0"/>
              <a:buNone/>
            </a:pPr>
            <a:r>
              <a:rPr lang="zh-CN" altLang="en-US" sz="2800" b="1" dirty="0">
                <a:latin typeface="Times New Roman" panose="02020603050405020304" pitchFamily="18" charset="0"/>
              </a:rPr>
              <a:t>如右：</a:t>
            </a:r>
            <a:endParaRPr lang="zh-CN" altLang="en-US" sz="2800" b="1" dirty="0">
              <a:latin typeface="Times New Roman" panose="02020603050405020304" pitchFamily="18" charset="0"/>
            </a:endParaRPr>
          </a:p>
        </p:txBody>
      </p:sp>
      <p:sp>
        <p:nvSpPr>
          <p:cNvPr id="2460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460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4">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4">
                                            <p:txEl>
                                              <p:charRg st="15"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4">
                                            <p:txEl>
                                              <p:charRg st="30" end="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4">
                                            <p:txEl>
                                              <p:charRg st="41" end="5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4">
                                            <p:txEl>
                                              <p:charRg st="54" end="5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P spid="256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idx="4294967295"/>
          </p:nvPr>
        </p:nvSpPr>
        <p:spPr>
          <a:xfrm>
            <a:off x="468313" y="333375"/>
            <a:ext cx="8207375" cy="935038"/>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560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6628" name="Rectangle 3"/>
          <p:cNvSpPr>
            <a:spLocks noGrp="1"/>
          </p:cNvSpPr>
          <p:nvPr>
            <p:ph sz="quarter" idx="1"/>
          </p:nvPr>
        </p:nvSpPr>
        <p:spPr>
          <a:xfrm>
            <a:off x="468313" y="1268413"/>
            <a:ext cx="8229600" cy="4421187"/>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区分“可兼或”与“不可兼或（异或，排斥或）”</a:t>
            </a:r>
            <a:endParaRPr lang="zh-CN" altLang="en-US" sz="2600" dirty="0"/>
          </a:p>
          <a:p>
            <a:pPr lvl="0" eaLnBrk="1" hangingPunct="1">
              <a:buFont typeface="Wingdings" panose="05000000000000000000" pitchFamily="2" charset="2"/>
              <a:buNone/>
            </a:pPr>
            <a:r>
              <a:rPr lang="zh-CN" altLang="en-US" sz="2600" dirty="0"/>
              <a:t> 析取词为可兼或即</a:t>
            </a:r>
            <a:r>
              <a:rPr lang="en-US" altLang="zh-CN" sz="2600" dirty="0"/>
              <a:t>:P</a:t>
            </a:r>
            <a:r>
              <a:rPr lang="zh-CN" altLang="en-US" sz="2600" dirty="0"/>
              <a:t>和</a:t>
            </a:r>
            <a:r>
              <a:rPr lang="en-US" altLang="zh-CN" sz="2600" dirty="0"/>
              <a:t>Q</a:t>
            </a:r>
            <a:r>
              <a:rPr lang="zh-CN" altLang="en-US" sz="2600" dirty="0"/>
              <a:t>均为“</a:t>
            </a:r>
            <a:r>
              <a:rPr lang="en-US" altLang="zh-CN" sz="2600" dirty="0"/>
              <a:t>T”</a:t>
            </a:r>
            <a:r>
              <a:rPr lang="zh-CN" altLang="en-US" sz="2600" dirty="0"/>
              <a:t>时（</a:t>
            </a:r>
            <a:r>
              <a:rPr lang="en-US" altLang="zh-CN" sz="2600" dirty="0"/>
              <a:t>P∨Q</a:t>
            </a:r>
            <a:r>
              <a:rPr lang="zh-CN" altLang="en-US" sz="2600" dirty="0"/>
              <a:t>）为“</a:t>
            </a:r>
            <a:r>
              <a:rPr lang="en-US" altLang="zh-CN" sz="2600" dirty="0"/>
              <a:t>T”</a:t>
            </a:r>
            <a:endParaRPr lang="en-US" altLang="zh-CN" sz="2600" dirty="0"/>
          </a:p>
          <a:p>
            <a:pPr lvl="0" eaLnBrk="1" hangingPunct="1">
              <a:buFont typeface="Wingdings" panose="05000000000000000000" pitchFamily="2" charset="2"/>
              <a:buNone/>
            </a:pPr>
            <a:r>
              <a:rPr lang="zh-CN" altLang="en-US" sz="2600" dirty="0"/>
              <a:t>例如：</a:t>
            </a:r>
            <a:endParaRPr lang="zh-CN" altLang="en-US" sz="2600" dirty="0"/>
          </a:p>
          <a:p>
            <a:pPr lvl="0" eaLnBrk="1" hangingPunct="1">
              <a:buFont typeface="Wingdings" panose="05000000000000000000" pitchFamily="2" charset="2"/>
              <a:buNone/>
            </a:pPr>
            <a:r>
              <a:rPr lang="zh-CN" altLang="en-US" sz="2600" dirty="0"/>
              <a:t>灯泡有故障或开关有故障。</a:t>
            </a:r>
            <a:endParaRPr lang="zh-CN" altLang="en-US" sz="2600" dirty="0"/>
          </a:p>
          <a:p>
            <a:pPr lvl="0" eaLnBrk="1" hangingPunct="1">
              <a:buFont typeface="Wingdings" panose="05000000000000000000" pitchFamily="2" charset="2"/>
              <a:buNone/>
            </a:pPr>
            <a:r>
              <a:rPr lang="zh-CN" altLang="en-US" sz="2600" dirty="0"/>
              <a:t>今晚写字或看书。</a:t>
            </a:r>
            <a:endParaRPr lang="zh-CN" altLang="en-US" sz="2600" dirty="0"/>
          </a:p>
          <a:p>
            <a:pPr lvl="0" eaLnBrk="1" hangingPunct="1">
              <a:buFont typeface="Wingdings" panose="05000000000000000000" pitchFamily="2" charset="2"/>
              <a:buNone/>
            </a:pPr>
            <a:r>
              <a:rPr lang="zh-CN" altLang="en-US" sz="2600" dirty="0"/>
              <a:t>今天下雨或打雷。</a:t>
            </a:r>
            <a:endParaRPr lang="zh-CN" altLang="en-US" sz="2600" dirty="0"/>
          </a:p>
          <a:p>
            <a:pPr lvl="0" eaLnBrk="1" hangingPunct="1">
              <a:buFont typeface="Wingdings" panose="05000000000000000000" pitchFamily="2" charset="2"/>
              <a:buNone/>
            </a:pPr>
            <a:r>
              <a:rPr lang="zh-CN" altLang="en-US" sz="2600" dirty="0"/>
              <a:t>以上例句均为可兼或。</a:t>
            </a:r>
            <a:endParaRPr lang="zh-CN" altLang="en-US" sz="2600" dirty="0"/>
          </a:p>
        </p:txBody>
      </p:sp>
      <p:sp>
        <p:nvSpPr>
          <p:cNvPr id="2560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560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8">
                                            <p:txEl>
                                              <p:charRg st="23" end="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8">
                                            <p:txEl>
                                              <p:charRg st="52" end="5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8">
                                            <p:txEl>
                                              <p:charRg st="56" end="6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8">
                                            <p:txEl>
                                              <p:charRg st="69" end="7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28">
                                            <p:txEl>
                                              <p:charRg st="78" end="8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628">
                                            <p:txEl>
                                              <p:charRg st="87"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idx="4294967295"/>
          </p:nvPr>
        </p:nvSpPr>
        <p:spPr>
          <a:xfrm>
            <a:off x="457200" y="349250"/>
            <a:ext cx="8229600" cy="889000"/>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662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7652"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a:t>
            </a:r>
            <a:r>
              <a:rPr lang="zh-CN" altLang="en-US" sz="2600" dirty="0"/>
              <a:t>不可兼或”中当</a:t>
            </a:r>
            <a:r>
              <a:rPr lang="en-US" altLang="zh-CN" sz="2600" dirty="0"/>
              <a:t>P</a:t>
            </a:r>
            <a:r>
              <a:rPr lang="zh-CN" altLang="en-US" sz="2600" dirty="0"/>
              <a:t>和</a:t>
            </a:r>
            <a:r>
              <a:rPr lang="en-US" altLang="zh-CN" sz="2600" dirty="0"/>
              <a:t>Q</a:t>
            </a:r>
            <a:r>
              <a:rPr lang="zh-CN" altLang="en-US" sz="2600" dirty="0"/>
              <a:t>均为“</a:t>
            </a:r>
            <a:r>
              <a:rPr lang="en-US" altLang="zh-CN" sz="2600" dirty="0"/>
              <a:t>T”</a:t>
            </a:r>
            <a:r>
              <a:rPr lang="zh-CN" altLang="en-US" sz="2600" dirty="0"/>
              <a:t>时，则</a:t>
            </a:r>
            <a:r>
              <a:rPr lang="en-US" altLang="zh-CN" sz="2600" dirty="0"/>
              <a:t>P</a:t>
            </a:r>
            <a:r>
              <a:rPr lang="zh-CN" altLang="en-US" sz="2600" dirty="0"/>
              <a:t>异或</a:t>
            </a:r>
            <a:r>
              <a:rPr lang="en-US" altLang="zh-CN" sz="2600" dirty="0"/>
              <a:t>Q</a:t>
            </a:r>
            <a:r>
              <a:rPr lang="zh-CN" altLang="en-US" sz="2600" dirty="0"/>
              <a:t>为“</a:t>
            </a:r>
            <a:r>
              <a:rPr lang="en-US" altLang="zh-CN" sz="2600" dirty="0"/>
              <a:t>F”</a:t>
            </a:r>
            <a:r>
              <a:rPr lang="zh-CN" altLang="en-US" sz="2600" dirty="0"/>
              <a:t>。</a:t>
            </a:r>
            <a:endParaRPr lang="zh-CN" altLang="en-US" sz="2600" dirty="0"/>
          </a:p>
          <a:p>
            <a:pPr lvl="0" eaLnBrk="1" hangingPunct="1">
              <a:buFont typeface="Wingdings" panose="05000000000000000000" pitchFamily="2" charset="2"/>
              <a:buNone/>
            </a:pPr>
            <a:endParaRPr lang="zh-CN" altLang="en-US" sz="2600" dirty="0"/>
          </a:p>
          <a:p>
            <a:pPr lvl="0" eaLnBrk="1" hangingPunct="1">
              <a:buFont typeface="Wingdings" panose="05000000000000000000" pitchFamily="2" charset="2"/>
              <a:buNone/>
            </a:pPr>
            <a:r>
              <a:rPr lang="zh-CN" altLang="en-US" sz="2600" dirty="0"/>
              <a:t>（异或用“</a:t>
            </a:r>
            <a:r>
              <a:rPr lang="zh-CN" altLang="en-US" sz="2600" dirty="0">
                <a:ea typeface="MingLiU" panose="02020509000000000000" pitchFamily="49" charset="-128"/>
              </a:rPr>
              <a:t>▽</a:t>
            </a:r>
            <a:r>
              <a:rPr lang="zh-CN" altLang="en-US" sz="2600" dirty="0"/>
              <a:t>”表示）</a:t>
            </a:r>
            <a:endParaRPr lang="zh-CN" altLang="en-US" sz="2600" dirty="0"/>
          </a:p>
          <a:p>
            <a:pPr lvl="0" eaLnBrk="1" hangingPunct="1">
              <a:buChar char=""/>
            </a:pPr>
            <a:endParaRPr lang="en-US" altLang="zh-CN" sz="2600" dirty="0"/>
          </a:p>
        </p:txBody>
      </p:sp>
      <p:graphicFrame>
        <p:nvGraphicFramePr>
          <p:cNvPr id="27653" name="Group 5"/>
          <p:cNvGraphicFramePr>
            <a:graphicFrameLocks noGrp="1"/>
          </p:cNvGraphicFramePr>
          <p:nvPr/>
        </p:nvGraphicFramePr>
        <p:xfrm>
          <a:off x="4284663" y="2349500"/>
          <a:ext cx="4392613" cy="2633663"/>
        </p:xfrm>
        <a:graphic>
          <a:graphicData uri="http://schemas.openxmlformats.org/drawingml/2006/table">
            <a:tbl>
              <a:tblPr/>
              <a:tblGrid>
                <a:gridCol w="1463675"/>
                <a:gridCol w="1465262"/>
                <a:gridCol w="1463675"/>
              </a:tblGrid>
              <a:tr h="577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MingLiU" panose="02020509000000000000" pitchFamily="1" charset="-120"/>
                        </a:rPr>
                        <a:t>P</a:t>
                      </a:r>
                      <a:r>
                        <a:rPr kumimoji="0" lang="en-US" sz="3000" b="0" i="0" u="none" strike="noStrike" cap="none" normalizeH="0" baseline="0" smtClean="0">
                          <a:ln>
                            <a:noFill/>
                          </a:ln>
                          <a:solidFill>
                            <a:schemeClr val="tx1"/>
                          </a:solidFill>
                          <a:effectLst/>
                          <a:latin typeface="Arial" panose="02080604020202020204" pitchFamily="34" charset="0"/>
                          <a:ea typeface="MingLiU" panose="02020509000000000000" pitchFamily="1" charset="-120"/>
                        </a:rPr>
                        <a:t>▽</a:t>
                      </a:r>
                      <a:r>
                        <a:rPr kumimoji="0" lang="en-US" sz="2600" b="0" i="0" u="none" strike="noStrike" cap="none" normalizeH="0" baseline="0" smtClean="0">
                          <a:ln>
                            <a:noFill/>
                          </a:ln>
                          <a:solidFill>
                            <a:schemeClr val="tx1"/>
                          </a:solidFill>
                          <a:effectLst/>
                          <a:latin typeface="Arial" panose="02080604020202020204" pitchFamily="34" charset="0"/>
                          <a:ea typeface="MingLiU" panose="02020509000000000000" pitchFamily="1" charset="-120"/>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665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2">
                                            <p:txEl>
                                              <p:charRg st="30"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a:xfrm>
            <a:off x="457200" y="334963"/>
            <a:ext cx="8229600" cy="903287"/>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765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8676"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zh-CN" sz="2600" dirty="0"/>
              <a:t>例：　</a:t>
            </a:r>
            <a:endParaRPr lang="zh-CN" altLang="zh-CN" sz="2600" dirty="0"/>
          </a:p>
          <a:p>
            <a:pPr lvl="0" eaLnBrk="1" hangingPunct="1">
              <a:buFont typeface="Wingdings" panose="05000000000000000000" pitchFamily="2" charset="2"/>
              <a:buNone/>
            </a:pPr>
            <a:r>
              <a:rPr lang="zh-CN" altLang="zh-CN" sz="2600" dirty="0"/>
              <a:t>   他通过电视看杂技</a:t>
            </a:r>
            <a:r>
              <a:rPr lang="zh-CN" altLang="zh-CN" sz="2600" b="1" dirty="0"/>
              <a:t>或</a:t>
            </a:r>
            <a:r>
              <a:rPr lang="zh-CN" altLang="zh-CN" sz="2600" dirty="0"/>
              <a:t>到剧场看杂技。</a:t>
            </a:r>
            <a:endParaRPr lang="zh-CN" altLang="zh-CN" sz="2600" dirty="0"/>
          </a:p>
          <a:p>
            <a:pPr lvl="0" eaLnBrk="1" hangingPunct="1">
              <a:buFont typeface="Wingdings" panose="05000000000000000000" pitchFamily="2" charset="2"/>
              <a:buNone/>
            </a:pPr>
            <a:r>
              <a:rPr lang="zh-CN" altLang="zh-CN" sz="2600" dirty="0"/>
              <a:t>   他乘火车去北京</a:t>
            </a:r>
            <a:r>
              <a:rPr lang="zh-CN" altLang="zh-CN" sz="2600" b="1" dirty="0"/>
              <a:t>或</a:t>
            </a:r>
            <a:r>
              <a:rPr lang="zh-CN" altLang="zh-CN" sz="2600" dirty="0"/>
              <a:t>乘飞机去北京。</a:t>
            </a:r>
            <a:endParaRPr lang="zh-CN" altLang="zh-CN" sz="2600" dirty="0"/>
          </a:p>
          <a:p>
            <a:pPr lvl="0" eaLnBrk="1" hangingPunct="1">
              <a:buFont typeface="Wingdings" panose="05000000000000000000" pitchFamily="2" charset="2"/>
              <a:buNone/>
            </a:pPr>
            <a:endParaRPr lang="zh-CN" altLang="zh-CN" sz="2600" dirty="0"/>
          </a:p>
          <a:p>
            <a:pPr lvl="0" eaLnBrk="1" hangingPunct="1">
              <a:buFont typeface="Wingdings" panose="05000000000000000000" pitchFamily="2" charset="2"/>
              <a:buNone/>
            </a:pPr>
            <a:r>
              <a:rPr lang="zh-CN" altLang="zh-CN" sz="2600" dirty="0"/>
              <a:t>以上两句均为不“可兼或”。</a:t>
            </a:r>
            <a:endParaRPr lang="zh-CN" altLang="zh-CN" sz="2600" dirty="0"/>
          </a:p>
        </p:txBody>
      </p:sp>
      <p:sp>
        <p:nvSpPr>
          <p:cNvPr id="2765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765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6">
                                            <p:txEl>
                                              <p:charRg st="4"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6">
                                            <p:txEl>
                                              <p:charRg st="24" end="4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6">
                                            <p:txEl>
                                              <p:charRg st="44"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idx="4294967295"/>
          </p:nvPr>
        </p:nvSpPr>
        <p:spPr>
          <a:xfrm>
            <a:off x="457200" y="334963"/>
            <a:ext cx="8229600" cy="889000"/>
          </a:xfrm>
        </p:spPr>
        <p:txBody>
          <a:bodyPr vert="horz" wrap="square" lIns="91440" tIns="45720" rIns="91440" bIns="91440" anchor="b"/>
          <a:p>
            <a:pPr eaLnBrk="1" hangingPunct="1"/>
            <a:r>
              <a:rPr lang="zh-CN" altLang="en-US" b="1" dirty="0">
                <a:solidFill>
                  <a:srgbClr val="FF0000"/>
                </a:solidFill>
              </a:rPr>
              <a:t>§2联结词</a:t>
            </a:r>
            <a:endParaRPr lang="zh-CN" altLang="en-US" dirty="0">
              <a:solidFill>
                <a:srgbClr val="FF0000"/>
              </a:solidFill>
            </a:endParaRPr>
          </a:p>
        </p:txBody>
      </p:sp>
      <p:sp>
        <p:nvSpPr>
          <p:cNvPr id="2867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9700"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４．单条件联结词：</a:t>
            </a:r>
            <a:r>
              <a:rPr lang="zh-CN" altLang="en-US" sz="2600" dirty="0"/>
              <a:t>（“蕴含”联结词、蕴含词）</a:t>
            </a:r>
            <a:endParaRPr lang="zh-CN" altLang="en-US" sz="2600" dirty="0"/>
          </a:p>
          <a:p>
            <a:pPr lvl="0" eaLnBrk="1" hangingPunct="1">
              <a:buFont typeface="Wingdings" panose="05000000000000000000" pitchFamily="2" charset="2"/>
              <a:buNone/>
            </a:pPr>
            <a:r>
              <a:rPr lang="zh-CN" altLang="en-US" sz="2600" dirty="0"/>
              <a:t>（１）符号“→”，读作：“如果</a:t>
            </a:r>
            <a:r>
              <a:rPr lang="en-US" altLang="zh-CN" sz="2600" dirty="0"/>
              <a:t>…</a:t>
            </a:r>
            <a:r>
              <a:rPr lang="zh-CN" altLang="en-US" sz="2600" dirty="0"/>
              <a:t>那么</a:t>
            </a:r>
            <a:r>
              <a:rPr lang="en-US" altLang="zh-CN" sz="2600" dirty="0"/>
              <a:t>…”</a:t>
            </a:r>
            <a:r>
              <a:rPr lang="zh-CN" altLang="en-US" sz="2600" dirty="0"/>
              <a:t>、</a:t>
            </a:r>
            <a:endParaRPr lang="en-US" altLang="zh-CN" sz="2600" dirty="0"/>
          </a:p>
          <a:p>
            <a:pPr lvl="0" eaLnBrk="1" hangingPunct="1">
              <a:buFont typeface="Wingdings" panose="05000000000000000000" pitchFamily="2" charset="2"/>
              <a:buNone/>
            </a:pPr>
            <a:r>
              <a:rPr lang="zh-CN" altLang="en-US" sz="2600" dirty="0"/>
              <a:t>“条件推出”</a:t>
            </a:r>
            <a:endParaRPr lang="zh-CN" altLang="en-US" sz="2600" dirty="0"/>
          </a:p>
          <a:p>
            <a:pPr lvl="0" eaLnBrk="1" hangingPunct="1">
              <a:buFont typeface="Wingdings" panose="05000000000000000000" pitchFamily="2" charset="2"/>
              <a:buNone/>
            </a:pPr>
            <a:r>
              <a:rPr lang="zh-CN" altLang="en-US" sz="2600" dirty="0"/>
              <a:t>Ｐ、Ｑ为二个命题，（Ｐ→Ｑ）为新的命题，</a:t>
            </a:r>
            <a:endParaRPr lang="en-US" altLang="zh-CN" sz="2600" dirty="0"/>
          </a:p>
          <a:p>
            <a:pPr lvl="0" eaLnBrk="1" hangingPunct="1">
              <a:buFont typeface="Wingdings" panose="05000000000000000000" pitchFamily="2" charset="2"/>
              <a:buNone/>
            </a:pPr>
            <a:r>
              <a:rPr lang="zh-CN" altLang="en-US" sz="2600" dirty="0"/>
              <a:t>读作：“如果Ｐ则Ｑ”，</a:t>
            </a:r>
            <a:endParaRPr lang="en-US" altLang="zh-CN" sz="2600" dirty="0"/>
          </a:p>
          <a:p>
            <a:pPr lvl="0" eaLnBrk="1" hangingPunct="1">
              <a:buFont typeface="Wingdings" panose="05000000000000000000" pitchFamily="2" charset="2"/>
              <a:buNone/>
            </a:pPr>
            <a:r>
              <a:rPr lang="en-US" altLang="zh-CN" sz="2600" dirty="0"/>
              <a:t>              </a:t>
            </a:r>
            <a:r>
              <a:rPr lang="zh-CN" altLang="en-US" sz="2600" dirty="0"/>
              <a:t>又可以翻译成“仅当”、“除非”。</a:t>
            </a:r>
            <a:endParaRPr lang="en-US" altLang="zh-CN" sz="2600" dirty="0"/>
          </a:p>
        </p:txBody>
      </p:sp>
      <p:sp>
        <p:nvSpPr>
          <p:cNvPr id="2867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867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0">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00">
                                            <p:txEl>
                                              <p:charRg st="23"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00">
                                            <p:txEl>
                                              <p:charRg st="45" end="5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700">
                                            <p:txEl>
                                              <p:charRg st="52"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700">
                                            <p:txEl>
                                              <p:charRg st="73" end="8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700">
                                            <p:txEl>
                                              <p:charRg st="85" end="1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idx="4294967295"/>
          </p:nvPr>
        </p:nvSpPr>
        <p:spPr/>
        <p:txBody>
          <a:bodyPr vert="horz" wrap="square" lIns="91440" tIns="45720" rIns="91440" bIns="91440" anchor="b"/>
          <a:p>
            <a:pPr>
              <a:buNone/>
            </a:pPr>
            <a:r>
              <a:rPr lang="zh-CN" altLang="en-US" b="1" dirty="0">
                <a:solidFill>
                  <a:srgbClr val="FF0000"/>
                </a:solidFill>
              </a:rPr>
              <a:t>学习目标</a:t>
            </a:r>
            <a:endParaRPr lang="zh-CN" altLang="en-US" b="1" dirty="0">
              <a:solidFill>
                <a:srgbClr val="FF0000"/>
              </a:solidFill>
            </a:endParaRPr>
          </a:p>
        </p:txBody>
      </p:sp>
      <p:sp>
        <p:nvSpPr>
          <p:cNvPr id="3" name="Rectangle 3"/>
          <p:cNvSpPr txBox="1">
            <a:spLocks noChangeArrowheads="1"/>
          </p:cNvSpPr>
          <p:nvPr/>
        </p:nvSpPr>
        <p:spPr bwMode="auto">
          <a:xfrm>
            <a:off x="914400" y="1628775"/>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a:lstStyle>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1</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）理解命题的定义。</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2</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）熟悉常用联结词，并能进行翻译。</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3</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）掌握常用的的命题公式。</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4</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）熟练掌握主析取范式和主合取范式的求法。</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5</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）熟练运用推理的规则和方法。</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AutoShape 37"/>
          <p:cNvSpPr/>
          <p:nvPr/>
        </p:nvSpPr>
        <p:spPr>
          <a:xfrm>
            <a:off x="8388350" y="2852738"/>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
        <p:nvSpPr>
          <p:cNvPr id="5" name="AutoShape 37"/>
          <p:cNvSpPr/>
          <p:nvPr/>
        </p:nvSpPr>
        <p:spPr>
          <a:xfrm>
            <a:off x="6300788" y="3357563"/>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0" end="12"/>
                                            </p:txEl>
                                          </p:spTgt>
                                        </p:tgtEl>
                                        <p:attrNameLst>
                                          <p:attrName>style.visibility</p:attrName>
                                        </p:attrNameLst>
                                      </p:cBhvr>
                                      <p:to>
                                        <p:strVal val="visible"/>
                                      </p:to>
                                    </p:set>
                                    <p:animEffect transition="in" filter="box(in)">
                                      <p:cBhvr>
                                        <p:cTn id="7" dur="500"/>
                                        <p:tgtEl>
                                          <p:spTgt spid="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12" end="31"/>
                                            </p:txEl>
                                          </p:spTgt>
                                        </p:tgtEl>
                                        <p:attrNameLst>
                                          <p:attrName>style.visibility</p:attrName>
                                        </p:attrNameLst>
                                      </p:cBhvr>
                                      <p:to>
                                        <p:strVal val="visible"/>
                                      </p:to>
                                    </p:set>
                                    <p:animEffect transition="in" filter="box(in)">
                                      <p:cBhvr>
                                        <p:cTn id="12" dur="500"/>
                                        <p:tgtEl>
                                          <p:spTgt spid="3">
                                            <p:txEl>
                                              <p:charRg st="12"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31" end="46"/>
                                            </p:txEl>
                                          </p:spTgt>
                                        </p:tgtEl>
                                        <p:attrNameLst>
                                          <p:attrName>style.visibility</p:attrName>
                                        </p:attrNameLst>
                                      </p:cBhvr>
                                      <p:to>
                                        <p:strVal val="visible"/>
                                      </p:to>
                                    </p:set>
                                    <p:animEffect transition="in" filter="box(in)">
                                      <p:cBhvr>
                                        <p:cTn id="17" dur="500"/>
                                        <p:tgtEl>
                                          <p:spTgt spid="3">
                                            <p:txEl>
                                              <p:charRg st="31"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charRg st="46" end="69"/>
                                            </p:txEl>
                                          </p:spTgt>
                                        </p:tgtEl>
                                        <p:attrNameLst>
                                          <p:attrName>style.visibility</p:attrName>
                                        </p:attrNameLst>
                                      </p:cBhvr>
                                      <p:to>
                                        <p:strVal val="visible"/>
                                      </p:to>
                                    </p:set>
                                    <p:animEffect transition="in" filter="box(in)">
                                      <p:cBhvr>
                                        <p:cTn id="22" dur="500"/>
                                        <p:tgtEl>
                                          <p:spTgt spid="3">
                                            <p:txEl>
                                              <p:charRg st="46"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charRg st="69" end="86"/>
                                            </p:txEl>
                                          </p:spTgt>
                                        </p:tgtEl>
                                        <p:attrNameLst>
                                          <p:attrName>style.visibility</p:attrName>
                                        </p:attrNameLst>
                                      </p:cBhvr>
                                      <p:to>
                                        <p:strVal val="visible"/>
                                      </p:to>
                                    </p:set>
                                    <p:animEffect transition="in" filter="box(in)">
                                      <p:cBhvr>
                                        <p:cTn id="27" dur="500"/>
                                        <p:tgtEl>
                                          <p:spTgt spid="3">
                                            <p:txEl>
                                              <p:charRg st="69" end="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idx="4294967295"/>
          </p:nvPr>
        </p:nvSpPr>
        <p:spPr>
          <a:xfrm>
            <a:off x="457200" y="334963"/>
            <a:ext cx="8229600" cy="876300"/>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969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0724"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（２）定义（由真值表定义）： </a:t>
            </a:r>
            <a:endParaRPr lang="zh-CN" altLang="en-US" sz="2600" dirty="0"/>
          </a:p>
          <a:p>
            <a:pPr lvl="0" eaLnBrk="1" hangingPunct="1">
              <a:buFont typeface="Wingdings" panose="05000000000000000000" pitchFamily="2" charset="2"/>
              <a:buNone/>
            </a:pPr>
            <a:endParaRPr lang="en-US" altLang="zh-CN" sz="2600" dirty="0"/>
          </a:p>
        </p:txBody>
      </p:sp>
      <p:graphicFrame>
        <p:nvGraphicFramePr>
          <p:cNvPr id="30725" name="Group 5"/>
          <p:cNvGraphicFramePr>
            <a:graphicFrameLocks noGrp="1"/>
          </p:cNvGraphicFramePr>
          <p:nvPr/>
        </p:nvGraphicFramePr>
        <p:xfrm>
          <a:off x="1187450" y="2276475"/>
          <a:ext cx="4321175" cy="2438400"/>
        </p:xfrm>
        <a:graphic>
          <a:graphicData uri="http://schemas.openxmlformats.org/drawingml/2006/table">
            <a:tbl>
              <a:tblPr/>
              <a:tblGrid>
                <a:gridCol w="1439879"/>
                <a:gridCol w="1441416"/>
                <a:gridCol w="1439880"/>
              </a:tblGrid>
              <a:tr h="36758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1"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1"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P→Q</a:t>
                      </a:r>
                      <a:endParaRPr kumimoji="0" lang="en-US" sz="2600" b="1"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0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0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0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972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4">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idx="4294967295"/>
          </p:nvPr>
        </p:nvSpPr>
        <p:spPr>
          <a:xfrm>
            <a:off x="457200" y="349250"/>
            <a:ext cx="8229600" cy="930275"/>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072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1748" name="Rectangle 3"/>
          <p:cNvSpPr>
            <a:spLocks noGrp="1"/>
          </p:cNvSpPr>
          <p:nvPr>
            <p:ph sz="quarter" idx="1"/>
          </p:nvPr>
        </p:nvSpPr>
        <p:spPr>
          <a:xfrm>
            <a:off x="457200" y="1600200"/>
            <a:ext cx="8229600" cy="3916363"/>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可以证明：</a:t>
            </a:r>
            <a:endParaRPr lang="en-US" altLang="zh-CN" sz="2600" dirty="0"/>
          </a:p>
          <a:p>
            <a:pPr lvl="0" eaLnBrk="1" hangingPunct="1">
              <a:buFont typeface="Wingdings" panose="05000000000000000000" pitchFamily="2" charset="2"/>
              <a:buNone/>
            </a:pPr>
            <a:r>
              <a:rPr lang="zh-CN" altLang="en-US" sz="2600" dirty="0"/>
              <a:t>　Ｐ→Ｑ</a:t>
            </a:r>
            <a:r>
              <a:rPr lang="zh-CN" altLang="en-US" sz="2600" dirty="0">
                <a:sym typeface="Symbol" panose="05050102010706020507" pitchFamily="18" charset="2"/>
              </a:rPr>
              <a:t></a:t>
            </a:r>
            <a:r>
              <a:rPr lang="zh-CN" altLang="en-US" sz="2600" dirty="0"/>
              <a:t> </a:t>
            </a:r>
            <a:r>
              <a:rPr lang="en-US" altLang="zh-CN" sz="2600" b="1" dirty="0">
                <a:latin typeface="宋体" pitchFamily="2" charset="-122"/>
              </a:rPr>
              <a:t>¬</a:t>
            </a:r>
            <a:r>
              <a:rPr lang="en-US" altLang="zh-CN" sz="2600" dirty="0"/>
              <a:t> Q →</a:t>
            </a:r>
            <a:r>
              <a:rPr lang="en-US" altLang="zh-CN" sz="2600" b="1" dirty="0">
                <a:latin typeface="宋体" pitchFamily="2" charset="-122"/>
              </a:rPr>
              <a:t>¬ P</a:t>
            </a:r>
            <a:r>
              <a:rPr lang="zh-CN" altLang="en-US" sz="2600" b="1" dirty="0"/>
              <a:t>　</a:t>
            </a:r>
            <a:endParaRPr lang="en-US" altLang="zh-CN" sz="2600" b="1" dirty="0"/>
          </a:p>
          <a:p>
            <a:pPr lvl="0" eaLnBrk="1" hangingPunct="1">
              <a:buFont typeface="Wingdings" panose="05000000000000000000" pitchFamily="2" charset="2"/>
              <a:buNone/>
            </a:pPr>
            <a:r>
              <a:rPr lang="zh-CN" altLang="en-US" sz="2600" dirty="0"/>
              <a:t>    原命题       逆反命题 </a:t>
            </a:r>
            <a:endParaRPr lang="en-US" altLang="zh-CN" sz="2600" dirty="0"/>
          </a:p>
          <a:p>
            <a:pPr lvl="0" eaLnBrk="1" hangingPunct="1">
              <a:buFont typeface="Wingdings" panose="05000000000000000000" pitchFamily="2" charset="2"/>
              <a:buNone/>
            </a:pPr>
            <a:r>
              <a:rPr lang="zh-CN" altLang="en-US" sz="2600" dirty="0"/>
              <a:t>    Ｑ→Ｐ</a:t>
            </a:r>
            <a:r>
              <a:rPr lang="zh-CN" altLang="en-US" sz="2600" dirty="0">
                <a:sym typeface="Symbol" panose="05050102010706020507" pitchFamily="18" charset="2"/>
              </a:rPr>
              <a:t></a:t>
            </a:r>
            <a:r>
              <a:rPr lang="zh-CN" altLang="en-US" sz="2600" dirty="0"/>
              <a:t> </a:t>
            </a:r>
            <a:r>
              <a:rPr lang="en-US" altLang="zh-CN" sz="2600" b="1" dirty="0">
                <a:latin typeface="宋体" pitchFamily="2" charset="-122"/>
              </a:rPr>
              <a:t>¬</a:t>
            </a:r>
            <a:r>
              <a:rPr lang="zh-CN" altLang="en-US" sz="2600" dirty="0"/>
              <a:t>Ｐ→</a:t>
            </a:r>
            <a:r>
              <a:rPr lang="en-US" altLang="zh-CN" sz="2600" b="1" dirty="0">
                <a:latin typeface="宋体" pitchFamily="2" charset="-122"/>
              </a:rPr>
              <a:t>¬</a:t>
            </a:r>
            <a:r>
              <a:rPr lang="zh-CN" altLang="en-US" sz="2600" dirty="0"/>
              <a:t>Ｑ</a:t>
            </a:r>
            <a:endParaRPr lang="en-US" altLang="zh-CN" sz="2600" dirty="0"/>
          </a:p>
          <a:p>
            <a:pPr lvl="0" eaLnBrk="1" hangingPunct="1">
              <a:buFont typeface="Wingdings" panose="05000000000000000000" pitchFamily="2" charset="2"/>
              <a:buNone/>
            </a:pPr>
            <a:r>
              <a:rPr lang="zh-CN" altLang="en-US" sz="2600" dirty="0"/>
              <a:t>    逆命题     反命题</a:t>
            </a:r>
            <a:endParaRPr lang="zh-CN" altLang="en-US" sz="2600" dirty="0"/>
          </a:p>
          <a:p>
            <a:pPr lvl="0" eaLnBrk="1" hangingPunct="1">
              <a:buFont typeface="Wingdings" panose="05000000000000000000" pitchFamily="2" charset="2"/>
              <a:buNone/>
            </a:pPr>
            <a:endParaRPr lang="en-US" altLang="zh-CN" sz="2600" dirty="0"/>
          </a:p>
        </p:txBody>
      </p:sp>
      <p:sp>
        <p:nvSpPr>
          <p:cNvPr id="3072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072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8">
                                            <p:txEl>
                                              <p:charRg st="0" end="6"/>
                                            </p:txEl>
                                          </p:spTgt>
                                        </p:tgtEl>
                                        <p:attrNameLst>
                                          <p:attrName>style.visibility</p:attrName>
                                        </p:attrNameLst>
                                      </p:cBhvr>
                                      <p:to>
                                        <p:strVal val="visible"/>
                                      </p:to>
                                    </p:set>
                                    <p:animEffect transition="in" filter="box(in)">
                                      <p:cBhvr>
                                        <p:cTn id="7" dur="500"/>
                                        <p:tgtEl>
                                          <p:spTgt spid="3174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748">
                                            <p:txEl>
                                              <p:charRg st="6" end="22"/>
                                            </p:txEl>
                                          </p:spTgt>
                                        </p:tgtEl>
                                        <p:attrNameLst>
                                          <p:attrName>style.visibility</p:attrName>
                                        </p:attrNameLst>
                                      </p:cBhvr>
                                      <p:to>
                                        <p:strVal val="visible"/>
                                      </p:to>
                                    </p:set>
                                    <p:animEffect transition="in" filter="box(in)">
                                      <p:cBhvr>
                                        <p:cTn id="12" dur="500"/>
                                        <p:tgtEl>
                                          <p:spTgt spid="31748">
                                            <p:txEl>
                                              <p:charRg st="6"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748">
                                            <p:txEl>
                                              <p:charRg st="22" end="42"/>
                                            </p:txEl>
                                          </p:spTgt>
                                        </p:tgtEl>
                                        <p:attrNameLst>
                                          <p:attrName>style.visibility</p:attrName>
                                        </p:attrNameLst>
                                      </p:cBhvr>
                                      <p:to>
                                        <p:strVal val="visible"/>
                                      </p:to>
                                    </p:set>
                                    <p:animEffect transition="in" filter="box(in)">
                                      <p:cBhvr>
                                        <p:cTn id="17" dur="500"/>
                                        <p:tgtEl>
                                          <p:spTgt spid="31748">
                                            <p:txEl>
                                              <p:charRg st="22"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1748">
                                            <p:txEl>
                                              <p:charRg st="42" end="57"/>
                                            </p:txEl>
                                          </p:spTgt>
                                        </p:tgtEl>
                                        <p:attrNameLst>
                                          <p:attrName>style.visibility</p:attrName>
                                        </p:attrNameLst>
                                      </p:cBhvr>
                                      <p:to>
                                        <p:strVal val="visible"/>
                                      </p:to>
                                    </p:set>
                                    <p:animEffect transition="in" filter="box(in)">
                                      <p:cBhvr>
                                        <p:cTn id="22" dur="500"/>
                                        <p:tgtEl>
                                          <p:spTgt spid="31748">
                                            <p:txEl>
                                              <p:charRg st="42" end="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1748">
                                            <p:txEl>
                                              <p:charRg st="57" end="73"/>
                                            </p:txEl>
                                          </p:spTgt>
                                        </p:tgtEl>
                                        <p:attrNameLst>
                                          <p:attrName>style.visibility</p:attrName>
                                        </p:attrNameLst>
                                      </p:cBhvr>
                                      <p:to>
                                        <p:strVal val="visible"/>
                                      </p:to>
                                    </p:set>
                                    <p:animEffect transition="in" filter="box(in)">
                                      <p:cBhvr>
                                        <p:cTn id="27" dur="500"/>
                                        <p:tgtEl>
                                          <p:spTgt spid="31748">
                                            <p:txEl>
                                              <p:charRg st="57"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idx="4294967295"/>
          </p:nvPr>
        </p:nvSpPr>
        <p:spPr>
          <a:xfrm>
            <a:off x="457200" y="349250"/>
            <a:ext cx="8229600" cy="889000"/>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174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2772" name="Rectangle 3"/>
          <p:cNvSpPr>
            <a:spLocks noGrp="1"/>
          </p:cNvSpPr>
          <p:nvPr>
            <p:ph sz="quarter" idx="1"/>
          </p:nvPr>
        </p:nvSpPr>
        <p:spPr>
          <a:xfrm>
            <a:off x="457200" y="1196975"/>
            <a:ext cx="8229600" cy="4933950"/>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列出真值表</a:t>
            </a:r>
            <a:r>
              <a:rPr lang="en-US" altLang="zh-CN" sz="2600" dirty="0"/>
              <a:t>,</a:t>
            </a:r>
            <a:r>
              <a:rPr lang="zh-CN" altLang="en-US" sz="2600" dirty="0">
                <a:solidFill>
                  <a:srgbClr val="000000"/>
                </a:solidFill>
              </a:rPr>
              <a:t>由真值表得：</a:t>
            </a:r>
            <a:endParaRPr lang="zh-CN" altLang="en-US" sz="2600" dirty="0">
              <a:solidFill>
                <a:srgbClr val="000000"/>
              </a:solidFill>
            </a:endParaRPr>
          </a:p>
          <a:p>
            <a:pPr lvl="0" eaLnBrk="1" hangingPunct="1">
              <a:buFont typeface="Wingdings" panose="05000000000000000000" pitchFamily="2" charset="2"/>
              <a:buNone/>
            </a:pPr>
            <a:r>
              <a:rPr lang="zh-CN" altLang="en-US" sz="2600" dirty="0">
                <a:solidFill>
                  <a:srgbClr val="000000"/>
                </a:solidFill>
              </a:rPr>
              <a:t>原命题</a:t>
            </a:r>
            <a:r>
              <a:rPr lang="zh-CN" altLang="en-US" sz="2600" dirty="0">
                <a:solidFill>
                  <a:srgbClr val="000000"/>
                </a:solidFill>
                <a:sym typeface="Symbol" panose="05050102010706020507" pitchFamily="18" charset="2"/>
              </a:rPr>
              <a:t></a:t>
            </a:r>
            <a:r>
              <a:rPr lang="zh-CN" altLang="en-US" sz="2600" dirty="0">
                <a:solidFill>
                  <a:srgbClr val="000000"/>
                </a:solidFill>
              </a:rPr>
              <a:t>逆反命题；逆命题</a:t>
            </a:r>
            <a:r>
              <a:rPr lang="zh-CN" altLang="en-US" sz="2600" dirty="0">
                <a:solidFill>
                  <a:srgbClr val="000000"/>
                </a:solidFill>
                <a:sym typeface="Symbol" panose="05050102010706020507" pitchFamily="18" charset="2"/>
              </a:rPr>
              <a:t></a:t>
            </a:r>
            <a:r>
              <a:rPr lang="zh-CN" altLang="en-US" sz="2600" dirty="0">
                <a:solidFill>
                  <a:srgbClr val="000000"/>
                </a:solidFill>
              </a:rPr>
              <a:t>反命题。</a:t>
            </a:r>
            <a:r>
              <a:rPr lang="zh-CN" altLang="en-US" sz="2600" dirty="0"/>
              <a:t> </a:t>
            </a:r>
            <a:endParaRPr lang="zh-CN" altLang="en-US" sz="2600" dirty="0"/>
          </a:p>
        </p:txBody>
      </p:sp>
      <p:graphicFrame>
        <p:nvGraphicFramePr>
          <p:cNvPr id="32773" name="Group 5"/>
          <p:cNvGraphicFramePr>
            <a:graphicFrameLocks noGrp="1"/>
          </p:cNvGraphicFramePr>
          <p:nvPr/>
        </p:nvGraphicFramePr>
        <p:xfrm>
          <a:off x="1116013" y="2781300"/>
          <a:ext cx="6480175" cy="2952751"/>
        </p:xfrm>
        <a:graphic>
          <a:graphicData uri="http://schemas.openxmlformats.org/drawingml/2006/table">
            <a:tbl>
              <a:tblPr/>
              <a:tblGrid>
                <a:gridCol w="366712"/>
                <a:gridCol w="442913"/>
                <a:gridCol w="1103312"/>
                <a:gridCol w="1517650"/>
                <a:gridCol w="1314450"/>
                <a:gridCol w="1735138"/>
              </a:tblGrid>
              <a:tr h="76199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宋体" pitchFamily="2" charset="-122"/>
                          <a:ea typeface="宋体" pitchFamily="2" charset="-122"/>
                        </a:rPr>
                        <a:t>¬</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 Q→</a:t>
                      </a:r>
                      <a:r>
                        <a:rPr kumimoji="0" lang="en-US" sz="2600" b="0" i="0" u="none" strike="noStrike" cap="none" normalizeH="0" baseline="0" smtClean="0">
                          <a:ln>
                            <a:noFill/>
                          </a:ln>
                          <a:solidFill>
                            <a:schemeClr val="tx1"/>
                          </a:solidFill>
                          <a:effectLst/>
                          <a:latin typeface="Perpetua" panose="02020502060401020303"/>
                          <a:ea typeface="宋体" pitchFamily="2" charset="-122"/>
                        </a:rPr>
                        <a:t>¬</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r>
                        <a:rPr kumimoji="0" lang="en-US" sz="2600" b="1" i="0" u="none" strike="noStrike" cap="none" normalizeH="0" baseline="0" smtClean="0">
                          <a:ln>
                            <a:noFill/>
                          </a:ln>
                          <a:solidFill>
                            <a:schemeClr val="tx1"/>
                          </a:solidFill>
                          <a:effectLst/>
                          <a:latin typeface="宋体" pitchFamily="2" charset="-122"/>
                          <a:ea typeface="宋体" pitchFamily="2" charset="-122"/>
                        </a:rPr>
                        <a:t> </a:t>
                      </a:r>
                      <a:endParaRPr kumimoji="0" lang="en-US" sz="26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80604020202020204" pitchFamily="34" charset="0"/>
                          <a:ea typeface="宋体" pitchFamily="2" charset="-122"/>
                        </a:rPr>
                        <a:t>Ｑ→</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 </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26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6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26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2">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2">
                                            <p:txEl>
                                              <p:charRg st="13" end="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idx="4294967295"/>
          </p:nvPr>
        </p:nvSpPr>
        <p:spPr>
          <a:xfrm>
            <a:off x="468313" y="333375"/>
            <a:ext cx="8229600" cy="847725"/>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277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3796" name="Rectangle 3"/>
          <p:cNvSpPr>
            <a:spLocks noGrp="1"/>
          </p:cNvSpPr>
          <p:nvPr>
            <p:ph sz="quarter" idx="1"/>
          </p:nvPr>
        </p:nvSpPr>
        <p:spPr>
          <a:xfrm>
            <a:off x="457200" y="1600200"/>
            <a:ext cx="8229600" cy="4349750"/>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５．双条件联结词</a:t>
            </a:r>
            <a:endParaRPr lang="zh-CN" altLang="en-US" sz="2600" dirty="0"/>
          </a:p>
          <a:p>
            <a:pPr lvl="0" eaLnBrk="1" hangingPunct="1">
              <a:buFont typeface="Wingdings" panose="05000000000000000000" pitchFamily="2" charset="2"/>
              <a:buNone/>
            </a:pPr>
            <a:r>
              <a:rPr lang="zh-CN" altLang="en-US" sz="2600" dirty="0"/>
              <a:t>（１）符号“</a:t>
            </a:r>
            <a:r>
              <a:rPr lang="zh-CN" altLang="en-US" sz="2600" dirty="0">
                <a:cs typeface="Arial" panose="02080604020202020204" pitchFamily="34" charset="0"/>
              </a:rPr>
              <a:t>↔”</a:t>
            </a:r>
            <a:endParaRPr lang="zh-CN" altLang="en-US" sz="2600" dirty="0">
              <a:cs typeface="Arial" panose="02080604020202020204" pitchFamily="34" charset="0"/>
            </a:endParaRPr>
          </a:p>
          <a:p>
            <a:pPr lvl="0" eaLnBrk="1" hangingPunct="1">
              <a:buFont typeface="Wingdings" panose="05000000000000000000" pitchFamily="2" charset="2"/>
              <a:buNone/>
            </a:pPr>
            <a:r>
              <a:rPr lang="zh-CN" altLang="en-US" sz="2600" dirty="0"/>
              <a:t>设Ｐ、Ｑ为二个命题，则Ｐ</a:t>
            </a:r>
            <a:r>
              <a:rPr lang="zh-CN" altLang="en-US" sz="2600" dirty="0">
                <a:cs typeface="Arial" panose="02080604020202020204" pitchFamily="34" charset="0"/>
              </a:rPr>
              <a:t>↔</a:t>
            </a:r>
            <a:r>
              <a:rPr lang="zh-CN" altLang="en-US" sz="2600" dirty="0"/>
              <a:t>Ｑ</a:t>
            </a:r>
            <a:endParaRPr lang="en-US" altLang="zh-CN" sz="2600" dirty="0"/>
          </a:p>
          <a:p>
            <a:pPr lvl="0" eaLnBrk="1" hangingPunct="1">
              <a:buFont typeface="Wingdings" panose="05000000000000000000" pitchFamily="2" charset="2"/>
              <a:buNone/>
            </a:pPr>
            <a:r>
              <a:rPr lang="zh-CN" altLang="en-US" sz="2600" dirty="0"/>
              <a:t>读作：“Ｐ当且仅当Ｑ”，</a:t>
            </a:r>
            <a:endParaRPr lang="en-US" altLang="zh-CN" sz="2600" dirty="0"/>
          </a:p>
          <a:p>
            <a:pPr lvl="0" eaLnBrk="1" hangingPunct="1">
              <a:buFont typeface="Wingdings" panose="05000000000000000000" pitchFamily="2" charset="2"/>
              <a:buNone/>
            </a:pPr>
            <a:endParaRPr lang="en-US" altLang="zh-CN" sz="2600" dirty="0"/>
          </a:p>
        </p:txBody>
      </p:sp>
      <p:sp>
        <p:nvSpPr>
          <p:cNvPr id="3277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277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6">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6">
                                            <p:txEl>
                                              <p:charRg st="9"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6">
                                            <p:txEl>
                                              <p:charRg st="18" end="3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6">
                                            <p:txEl>
                                              <p:charRg st="33" end="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idx="4294967295"/>
          </p:nvPr>
        </p:nvSpPr>
        <p:spPr>
          <a:xfrm>
            <a:off x="457200" y="349250"/>
            <a:ext cx="8229600" cy="901700"/>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4819" name="Rectangle 3"/>
          <p:cNvSpPr>
            <a:spLocks noGrp="1"/>
          </p:cNvSpPr>
          <p:nvPr>
            <p:ph type="body" sz="half" idx="4294967295"/>
          </p:nvPr>
        </p:nvSpPr>
        <p:spPr>
          <a:xfrm>
            <a:off x="457200" y="1600200"/>
            <a:ext cx="4013200" cy="4530725"/>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None/>
            </a:pPr>
            <a:r>
              <a:rPr lang="zh-CN" altLang="en-US" sz="2600" dirty="0"/>
              <a:t>（２）定义（见真值表）：</a:t>
            </a:r>
            <a:endParaRPr lang="zh-CN" altLang="en-US" sz="2600" dirty="0"/>
          </a:p>
          <a:p>
            <a:pPr lvl="0" eaLnBrk="1" hangingPunct="1">
              <a:buFont typeface="Wingdings" panose="05000000000000000000" pitchFamily="2" charset="2"/>
              <a:buNone/>
            </a:pPr>
            <a:r>
              <a:rPr lang="zh-CN" altLang="en-US" sz="2600" dirty="0"/>
              <a:t>真值表</a:t>
            </a:r>
            <a:r>
              <a:rPr lang="en-US" altLang="zh-CN" sz="2600" dirty="0"/>
              <a:t>:</a:t>
            </a:r>
            <a:endParaRPr lang="en-US" altLang="zh-CN" sz="2600" dirty="0"/>
          </a:p>
          <a:p>
            <a:pPr lvl="0" eaLnBrk="1" hangingPunct="1">
              <a:spcBef>
                <a:spcPct val="0"/>
              </a:spcBef>
              <a:buClrTx/>
              <a:buSzTx/>
              <a:buNone/>
            </a:pPr>
            <a:endParaRPr lang="en-US" altLang="zh-CN" sz="2600" dirty="0"/>
          </a:p>
          <a:p>
            <a:pPr lvl="0" eaLnBrk="1" hangingPunct="1">
              <a:spcBef>
                <a:spcPct val="0"/>
              </a:spcBef>
              <a:buClrTx/>
              <a:buSzTx/>
              <a:buNone/>
            </a:pPr>
            <a:endParaRPr lang="en-US" altLang="zh-CN" sz="2600" dirty="0"/>
          </a:p>
          <a:p>
            <a:pPr lvl="0" eaLnBrk="1" hangingPunct="1">
              <a:spcBef>
                <a:spcPct val="0"/>
              </a:spcBef>
              <a:buClrTx/>
              <a:buSzTx/>
              <a:buNone/>
            </a:pPr>
            <a:r>
              <a:rPr lang="zh-CN" altLang="en-US" sz="2600" dirty="0"/>
              <a:t>每当Ｐ和Ｑ的真值相同时，</a:t>
            </a:r>
            <a:endParaRPr lang="en-US" altLang="zh-CN" sz="2600" dirty="0"/>
          </a:p>
          <a:p>
            <a:pPr lvl="0" eaLnBrk="1" hangingPunct="1">
              <a:spcBef>
                <a:spcPct val="0"/>
              </a:spcBef>
              <a:buClrTx/>
              <a:buSzTx/>
              <a:buNone/>
            </a:pPr>
            <a:r>
              <a:rPr lang="zh-CN" altLang="en-US" sz="2600" dirty="0"/>
              <a:t>则（Ｐ</a:t>
            </a:r>
            <a:r>
              <a:rPr lang="zh-CN" altLang="en-US" sz="2600" dirty="0">
                <a:cs typeface="Arial" panose="02080604020202020204" pitchFamily="34" charset="0"/>
              </a:rPr>
              <a:t>↔</a:t>
            </a:r>
            <a:r>
              <a:rPr lang="zh-CN" altLang="en-US" sz="2600" dirty="0"/>
              <a:t>Ｑ）的真值为</a:t>
            </a:r>
            <a:endParaRPr lang="en-US" altLang="zh-CN" sz="2600" dirty="0"/>
          </a:p>
          <a:p>
            <a:pPr lvl="0" eaLnBrk="1" hangingPunct="1">
              <a:spcBef>
                <a:spcPct val="0"/>
              </a:spcBef>
              <a:buClrTx/>
              <a:buSzTx/>
              <a:buNone/>
            </a:pPr>
            <a:r>
              <a:rPr lang="zh-CN" altLang="en-US" sz="2600" dirty="0"/>
              <a:t>“Ｔ”，否则（Ｐ</a:t>
            </a:r>
            <a:r>
              <a:rPr lang="zh-CN" altLang="en-US" sz="2600" dirty="0">
                <a:cs typeface="Arial" panose="02080604020202020204" pitchFamily="34" charset="0"/>
              </a:rPr>
              <a:t>↔</a:t>
            </a:r>
            <a:r>
              <a:rPr lang="zh-CN" altLang="en-US" sz="2600" dirty="0"/>
              <a:t>Ｑ）</a:t>
            </a:r>
            <a:endParaRPr lang="en-US" altLang="zh-CN" sz="2600" dirty="0"/>
          </a:p>
          <a:p>
            <a:pPr lvl="0" eaLnBrk="1" hangingPunct="1">
              <a:spcBef>
                <a:spcPct val="0"/>
              </a:spcBef>
              <a:buClrTx/>
              <a:buSzTx/>
              <a:buNone/>
            </a:pPr>
            <a:r>
              <a:rPr lang="zh-CN" altLang="en-US" sz="2600" dirty="0"/>
              <a:t>的真值为“Ｆ”。 　 </a:t>
            </a:r>
            <a:endParaRPr lang="zh-CN" altLang="en-US" sz="2600" dirty="0"/>
          </a:p>
          <a:p>
            <a:pPr lvl="0" eaLnBrk="1" hangingPunct="1">
              <a:buFont typeface="Wingdings" panose="05000000000000000000" pitchFamily="2" charset="2"/>
              <a:buNone/>
            </a:pPr>
            <a:endParaRPr lang="en-US" altLang="zh-CN" sz="2600" dirty="0"/>
          </a:p>
        </p:txBody>
      </p:sp>
      <p:graphicFrame>
        <p:nvGraphicFramePr>
          <p:cNvPr id="34820" name="Group 4"/>
          <p:cNvGraphicFramePr>
            <a:graphicFrameLocks noGrp="1"/>
          </p:cNvGraphicFramePr>
          <p:nvPr>
            <p:ph sz="half" idx="1"/>
          </p:nvPr>
        </p:nvGraphicFramePr>
        <p:xfrm>
          <a:off x="5148263" y="1485900"/>
          <a:ext cx="2735263" cy="3455989"/>
        </p:xfrm>
        <a:graphic>
          <a:graphicData uri="http://schemas.openxmlformats.org/drawingml/2006/table">
            <a:tbl>
              <a:tblPr/>
              <a:tblGrid>
                <a:gridCol w="719137"/>
                <a:gridCol w="792163"/>
                <a:gridCol w="1223962"/>
              </a:tblGrid>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cs typeface="Arial" panose="02080604020202020204" pitchFamily="34" charset="0"/>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cs typeface="Arial" panose="0208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2" name="灯片编号占位符 6"/>
          <p:cNvSpPr>
            <a:spLocks noGrp="1"/>
          </p:cNvSpPr>
          <p:nvPr/>
        </p:nvSpPr>
        <p:spPr>
          <a:xfrm>
            <a:off x="179388" y="6400800"/>
            <a:ext cx="6477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382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382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charRg st="13"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4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charRg st="20" end="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9">
                                            <p:txEl>
                                              <p:charRg st="33" end="4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19">
                                            <p:txEl>
                                              <p:charRg st="44" end="5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19">
                                            <p:txEl>
                                              <p:charRg st="56"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idx="4294967295"/>
          </p:nvPr>
        </p:nvSpPr>
        <p:spPr>
          <a:xfrm>
            <a:off x="457200" y="376238"/>
            <a:ext cx="8229600" cy="889000"/>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481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5844"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（３）举例：</a:t>
            </a:r>
            <a:endParaRPr lang="en-US" altLang="zh-CN" sz="2600" dirty="0"/>
          </a:p>
          <a:p>
            <a:pPr lvl="0" eaLnBrk="1" hangingPunct="1">
              <a:buFont typeface="Wingdings" panose="05000000000000000000" pitchFamily="2" charset="2"/>
              <a:buNone/>
            </a:pPr>
            <a:r>
              <a:rPr lang="zh-CN" altLang="en-US" sz="2600" dirty="0"/>
              <a:t>（</a:t>
            </a:r>
            <a:r>
              <a:rPr lang="en-US" altLang="zh-CN" sz="2600" dirty="0"/>
              <a:t>a</a:t>
            </a:r>
            <a:r>
              <a:rPr lang="zh-CN" altLang="en-US" sz="2600" dirty="0"/>
              <a:t>）设</a:t>
            </a:r>
            <a:endParaRPr lang="en-US" altLang="zh-CN" sz="2600" dirty="0"/>
          </a:p>
          <a:p>
            <a:pPr lvl="0" eaLnBrk="1" hangingPunct="1">
              <a:buFont typeface="Wingdings" panose="05000000000000000000" pitchFamily="2" charset="2"/>
              <a:buNone/>
            </a:pPr>
            <a:r>
              <a:rPr lang="zh-CN" altLang="en-US" sz="2600" dirty="0"/>
              <a:t>Ｐ：△</a:t>
            </a:r>
            <a:r>
              <a:rPr lang="en-US" altLang="zh-CN" sz="2600" dirty="0"/>
              <a:t>ABC</a:t>
            </a:r>
            <a:r>
              <a:rPr lang="zh-CN" altLang="en-US" sz="2600" dirty="0"/>
              <a:t>是等腰三角形</a:t>
            </a:r>
            <a:endParaRPr lang="en-US" altLang="zh-CN" sz="2600" dirty="0"/>
          </a:p>
          <a:p>
            <a:pPr lvl="0" eaLnBrk="1" hangingPunct="1">
              <a:buFont typeface="Wingdings" panose="05000000000000000000" pitchFamily="2" charset="2"/>
              <a:buNone/>
            </a:pPr>
            <a:r>
              <a:rPr lang="zh-CN" altLang="en-US" sz="2600" dirty="0"/>
              <a:t>Ｑ：△</a:t>
            </a:r>
            <a:r>
              <a:rPr lang="en-US" altLang="zh-CN" sz="2600" dirty="0"/>
              <a:t>ABC</a:t>
            </a:r>
            <a:r>
              <a:rPr lang="zh-CN" altLang="en-US" sz="2600" dirty="0"/>
              <a:t>有两只角相等</a:t>
            </a:r>
            <a:endParaRPr lang="en-US" altLang="zh-CN" sz="2600" dirty="0"/>
          </a:p>
          <a:p>
            <a:pPr lvl="0" eaLnBrk="1" hangingPunct="1">
              <a:buFont typeface="Wingdings" panose="05000000000000000000" pitchFamily="2" charset="2"/>
              <a:buNone/>
            </a:pPr>
            <a:r>
              <a:rPr lang="zh-CN" altLang="en-US" sz="2600" dirty="0"/>
              <a:t>Ｐ</a:t>
            </a:r>
            <a:r>
              <a:rPr lang="zh-CN" altLang="en-US" sz="2600" dirty="0">
                <a:cs typeface="Arial" panose="02080604020202020204" pitchFamily="34" charset="0"/>
              </a:rPr>
              <a:t>↔</a:t>
            </a:r>
            <a:r>
              <a:rPr lang="zh-CN" altLang="en-US" sz="2600" dirty="0"/>
              <a:t>Ｑ：△</a:t>
            </a:r>
            <a:r>
              <a:rPr lang="en-US" altLang="zh-CN" sz="2600" dirty="0"/>
              <a:t>ABC</a:t>
            </a:r>
            <a:r>
              <a:rPr lang="zh-CN" altLang="en-US" sz="2600" dirty="0"/>
              <a:t>是等腰三角形当且仅当△</a:t>
            </a:r>
            <a:r>
              <a:rPr lang="en-US" altLang="zh-CN" sz="2600" dirty="0"/>
              <a:t>ABC</a:t>
            </a:r>
            <a:r>
              <a:rPr lang="zh-CN" altLang="en-US" sz="2600" dirty="0"/>
              <a:t>中有两</a:t>
            </a:r>
            <a:endParaRPr lang="en-US" altLang="zh-CN" sz="2600" dirty="0"/>
          </a:p>
          <a:p>
            <a:pPr lvl="0" eaLnBrk="1" hangingPunct="1">
              <a:buFont typeface="Wingdings" panose="05000000000000000000" pitchFamily="2" charset="2"/>
              <a:buNone/>
            </a:pPr>
            <a:r>
              <a:rPr lang="zh-CN" altLang="en-US" sz="2600" dirty="0"/>
              <a:t>只角相等。</a:t>
            </a:r>
            <a:endParaRPr lang="zh-CN" altLang="en-US" sz="2600" dirty="0"/>
          </a:p>
        </p:txBody>
      </p:sp>
      <p:sp>
        <p:nvSpPr>
          <p:cNvPr id="3482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482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4">
                                            <p:txEl>
                                              <p:charRg st="0" end="7"/>
                                            </p:txEl>
                                          </p:spTgt>
                                        </p:tgtEl>
                                        <p:attrNameLst>
                                          <p:attrName>style.visibility</p:attrName>
                                        </p:attrNameLst>
                                      </p:cBhvr>
                                      <p:to>
                                        <p:strVal val="visible"/>
                                      </p:to>
                                    </p:set>
                                    <p:animEffect transition="in" filter="box(in)">
                                      <p:cBhvr>
                                        <p:cTn id="7" dur="500"/>
                                        <p:tgtEl>
                                          <p:spTgt spid="35844">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4">
                                            <p:txEl>
                                              <p:charRg st="7" end="12"/>
                                            </p:txEl>
                                          </p:spTgt>
                                        </p:tgtEl>
                                        <p:attrNameLst>
                                          <p:attrName>style.visibility</p:attrName>
                                        </p:attrNameLst>
                                      </p:cBhvr>
                                      <p:to>
                                        <p:strVal val="visible"/>
                                      </p:to>
                                    </p:set>
                                    <p:animEffect transition="in" filter="box(in)">
                                      <p:cBhvr>
                                        <p:cTn id="12" dur="500"/>
                                        <p:tgtEl>
                                          <p:spTgt spid="35844">
                                            <p:txEl>
                                              <p:charRg st="7"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5844">
                                            <p:txEl>
                                              <p:charRg st="12" end="25"/>
                                            </p:txEl>
                                          </p:spTgt>
                                        </p:tgtEl>
                                        <p:attrNameLst>
                                          <p:attrName>style.visibility</p:attrName>
                                        </p:attrNameLst>
                                      </p:cBhvr>
                                      <p:to>
                                        <p:strVal val="visible"/>
                                      </p:to>
                                    </p:set>
                                    <p:animEffect transition="in" filter="box(in)">
                                      <p:cBhvr>
                                        <p:cTn id="17" dur="500"/>
                                        <p:tgtEl>
                                          <p:spTgt spid="35844">
                                            <p:txEl>
                                              <p:charRg st="12"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5844">
                                            <p:txEl>
                                              <p:charRg st="25" end="38"/>
                                            </p:txEl>
                                          </p:spTgt>
                                        </p:tgtEl>
                                        <p:attrNameLst>
                                          <p:attrName>style.visibility</p:attrName>
                                        </p:attrNameLst>
                                      </p:cBhvr>
                                      <p:to>
                                        <p:strVal val="visible"/>
                                      </p:to>
                                    </p:set>
                                    <p:animEffect transition="in" filter="box(in)">
                                      <p:cBhvr>
                                        <p:cTn id="22" dur="500"/>
                                        <p:tgtEl>
                                          <p:spTgt spid="35844">
                                            <p:txEl>
                                              <p:charRg st="25" end="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5844">
                                            <p:txEl>
                                              <p:charRg st="38" end="64"/>
                                            </p:txEl>
                                          </p:spTgt>
                                        </p:tgtEl>
                                        <p:attrNameLst>
                                          <p:attrName>style.visibility</p:attrName>
                                        </p:attrNameLst>
                                      </p:cBhvr>
                                      <p:to>
                                        <p:strVal val="visible"/>
                                      </p:to>
                                    </p:set>
                                    <p:animEffect transition="in" filter="box(in)">
                                      <p:cBhvr>
                                        <p:cTn id="27" dur="500"/>
                                        <p:tgtEl>
                                          <p:spTgt spid="35844">
                                            <p:txEl>
                                              <p:charRg st="38" end="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5844">
                                            <p:txEl>
                                              <p:charRg st="64" end="70"/>
                                            </p:txEl>
                                          </p:spTgt>
                                        </p:tgtEl>
                                        <p:attrNameLst>
                                          <p:attrName>style.visibility</p:attrName>
                                        </p:attrNameLst>
                                      </p:cBhvr>
                                      <p:to>
                                        <p:strVal val="visible"/>
                                      </p:to>
                                    </p:set>
                                    <p:animEffect transition="in" filter="box(in)">
                                      <p:cBhvr>
                                        <p:cTn id="32" dur="500"/>
                                        <p:tgtEl>
                                          <p:spTgt spid="35844">
                                            <p:txEl>
                                              <p:charRg st="64"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idx="4294967295"/>
          </p:nvPr>
        </p:nvSpPr>
        <p:spPr>
          <a:xfrm>
            <a:off x="457200" y="349250"/>
            <a:ext cx="8229600" cy="889000"/>
          </a:xfrm>
        </p:spPr>
        <p:txBody>
          <a:bodyPr vert="horz" wrap="square" lIns="91440" tIns="45720" rIns="91440" bIns="91440" anchor="b"/>
          <a:p>
            <a:pPr eaLnBrk="1" hangingPunct="1"/>
            <a:r>
              <a:rPr lang="zh-CN" altLang="en-US" b="1" dirty="0">
                <a:solidFill>
                  <a:srgbClr val="FF0000"/>
                </a:solidFill>
              </a:rPr>
              <a:t>§2联结词</a:t>
            </a:r>
            <a:endParaRPr lang="zh-CN" altLang="en-US" dirty="0">
              <a:solidFill>
                <a:srgbClr val="FF0000"/>
              </a:solidFill>
            </a:endParaRPr>
          </a:p>
        </p:txBody>
      </p:sp>
      <p:sp>
        <p:nvSpPr>
          <p:cNvPr id="3584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584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584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3798" name="内容占位符 2"/>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a:t>
            </a:r>
            <a:r>
              <a:rPr lang="en-US" altLang="zh-CN" sz="2600" dirty="0"/>
              <a:t>b</a:t>
            </a:r>
            <a:r>
              <a:rPr lang="zh-CN" altLang="en-US" sz="2600" dirty="0"/>
              <a:t>）下面均为双条件联结词：</a:t>
            </a:r>
            <a:endParaRPr lang="en-US" altLang="zh-CN" sz="2600" dirty="0"/>
          </a:p>
          <a:p>
            <a:pPr lvl="0" eaLnBrk="1" hangingPunct="1">
              <a:buFont typeface="Wingdings" panose="05000000000000000000" pitchFamily="2" charset="2"/>
              <a:buNone/>
            </a:pPr>
            <a:r>
              <a:rPr lang="zh-CN" altLang="en-US" sz="2600" dirty="0"/>
              <a:t>▪ 春天来了当且仅当燕子飞回来了。</a:t>
            </a:r>
            <a:endParaRPr lang="en-US" altLang="zh-CN" sz="2600" dirty="0"/>
          </a:p>
          <a:p>
            <a:pPr lvl="0" eaLnBrk="1" hangingPunct="1">
              <a:buFont typeface="Wingdings" panose="05000000000000000000" pitchFamily="2" charset="2"/>
              <a:buNone/>
            </a:pPr>
            <a:r>
              <a:rPr lang="zh-CN" altLang="en-US" sz="2600" dirty="0"/>
              <a:t>▪平面上二直线平行，当且仅当这二直线不相交。 </a:t>
            </a:r>
            <a:endParaRPr lang="zh-CN" altLang="en-US" sz="26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798">
                                            <p:txEl>
                                              <p:charRg st="0" end="15"/>
                                            </p:txEl>
                                          </p:spTgt>
                                        </p:tgtEl>
                                        <p:attrNameLst>
                                          <p:attrName>style.visibility</p:attrName>
                                        </p:attrNameLst>
                                      </p:cBhvr>
                                      <p:to>
                                        <p:strVal val="visible"/>
                                      </p:to>
                                    </p:set>
                                    <p:animEffect transition="in" filter="box(in)">
                                      <p:cBhvr>
                                        <p:cTn id="7" dur="500"/>
                                        <p:tgtEl>
                                          <p:spTgt spid="33798">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8">
                                            <p:txEl>
                                              <p:charRg st="15" end="33"/>
                                            </p:txEl>
                                          </p:spTgt>
                                        </p:tgtEl>
                                        <p:attrNameLst>
                                          <p:attrName>style.visibility</p:attrName>
                                        </p:attrNameLst>
                                      </p:cBhvr>
                                      <p:to>
                                        <p:strVal val="visible"/>
                                      </p:to>
                                    </p:set>
                                    <p:animEffect transition="in" filter="box(in)">
                                      <p:cBhvr>
                                        <p:cTn id="12" dur="500"/>
                                        <p:tgtEl>
                                          <p:spTgt spid="33798">
                                            <p:txEl>
                                              <p:charRg st="15"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798">
                                            <p:txEl>
                                              <p:charRg st="33" end="57"/>
                                            </p:txEl>
                                          </p:spTgt>
                                        </p:tgtEl>
                                        <p:attrNameLst>
                                          <p:attrName>style.visibility</p:attrName>
                                        </p:attrNameLst>
                                      </p:cBhvr>
                                      <p:to>
                                        <p:strVal val="visible"/>
                                      </p:to>
                                    </p:set>
                                    <p:animEffect transition="in" filter="box(in)">
                                      <p:cBhvr>
                                        <p:cTn id="17" dur="500"/>
                                        <p:tgtEl>
                                          <p:spTgt spid="33798">
                                            <p:txEl>
                                              <p:charRg st="33"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idx="4294967295"/>
          </p:nvPr>
        </p:nvSpPr>
        <p:spPr>
          <a:xfrm>
            <a:off x="587375" y="217488"/>
            <a:ext cx="7772400" cy="1143000"/>
          </a:xfrm>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solidFill>
                <a:srgbClr val="FF0000"/>
              </a:solidFill>
            </a:endParaRPr>
          </a:p>
        </p:txBody>
      </p:sp>
      <p:sp>
        <p:nvSpPr>
          <p:cNvPr id="3" name="Rectangle 3"/>
          <p:cNvSpPr txBox="1"/>
          <p:nvPr/>
        </p:nvSpPr>
        <p:spPr>
          <a:xfrm>
            <a:off x="611188" y="1341438"/>
            <a:ext cx="7796212" cy="4103687"/>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812800" lvl="0" indent="-812800" eaLnBrk="1" hangingPunct="1">
              <a:buFont typeface="Wingdings" panose="05000000000000000000" pitchFamily="2" charset="2"/>
              <a:buNone/>
            </a:pPr>
            <a:r>
              <a:rPr lang="en-US" altLang="zh-CN" b="1" dirty="0">
                <a:ea typeface="黑体" panose="02010609060101010101" pitchFamily="49" charset="-122"/>
              </a:rPr>
              <a:t>1.《</a:t>
            </a:r>
            <a:r>
              <a:rPr lang="zh-CN" altLang="en-US" b="1" dirty="0">
                <a:ea typeface="黑体" panose="02010609060101010101" pitchFamily="49" charset="-122"/>
              </a:rPr>
              <a:t>定义</a:t>
            </a:r>
            <a:r>
              <a:rPr lang="en-US" altLang="zh-CN" b="1" dirty="0">
                <a:ea typeface="黑体" panose="02010609060101010101" pitchFamily="49" charset="-122"/>
              </a:rPr>
              <a:t>》</a:t>
            </a:r>
            <a:r>
              <a:rPr lang="zh-CN" altLang="en-US" b="1" dirty="0">
                <a:ea typeface="黑体" panose="02010609060101010101" pitchFamily="49" charset="-122"/>
              </a:rPr>
              <a:t>：</a:t>
            </a:r>
            <a:r>
              <a:rPr lang="zh-CN" altLang="en-US" sz="1700" dirty="0"/>
              <a:t>  </a:t>
            </a:r>
            <a:r>
              <a:rPr lang="zh-CN" altLang="en-US" u="sng" dirty="0"/>
              <a:t>具有唯一真值的陈述句叫</a:t>
            </a:r>
            <a:r>
              <a:rPr lang="zh-CN" altLang="en-US" b="1" u="sng" dirty="0">
                <a:solidFill>
                  <a:srgbClr val="FF0000"/>
                </a:solidFill>
              </a:rPr>
              <a:t>命题</a:t>
            </a:r>
            <a:r>
              <a:rPr lang="zh-CN" altLang="en-US" dirty="0"/>
              <a:t>。</a:t>
            </a:r>
            <a:endParaRPr lang="zh-CN" altLang="en-US" dirty="0"/>
          </a:p>
          <a:p>
            <a:pPr marL="812800" lvl="0" indent="-812800" eaLnBrk="1" hangingPunct="1">
              <a:buFont typeface="Wingdings" panose="05000000000000000000" pitchFamily="2" charset="2"/>
              <a:buNone/>
            </a:pPr>
            <a:r>
              <a:rPr lang="zh-CN" altLang="en-US" dirty="0"/>
              <a:t>　讨论定义：</a:t>
            </a:r>
            <a:endParaRPr lang="zh-CN" altLang="en-US" dirty="0"/>
          </a:p>
          <a:p>
            <a:pPr marL="812800" lvl="0" indent="-812800" eaLnBrk="1" hangingPunct="1">
              <a:buFont typeface="Wingdings" panose="05000000000000000000" pitchFamily="2" charset="2"/>
              <a:buNone/>
            </a:pPr>
            <a:r>
              <a:rPr lang="zh-CN" altLang="en-US" dirty="0"/>
              <a:t>（1）命题可以是真的，或者是假的，但不能同时为    </a:t>
            </a:r>
            <a:endParaRPr lang="zh-CN" altLang="en-US" dirty="0"/>
          </a:p>
          <a:p>
            <a:pPr marL="812800" lvl="0" indent="-812800" eaLnBrk="1" hangingPunct="1">
              <a:buFont typeface="Wingdings" panose="05000000000000000000" pitchFamily="2" charset="2"/>
              <a:buNone/>
            </a:pPr>
            <a:r>
              <a:rPr lang="zh-CN" altLang="en-US" dirty="0"/>
              <a:t>             真又为假。</a:t>
            </a:r>
            <a:endParaRPr lang="zh-CN" altLang="en-US" dirty="0"/>
          </a:p>
          <a:p>
            <a:pPr marL="812800" lvl="0" indent="-812800" eaLnBrk="1" hangingPunct="1">
              <a:buFont typeface="Wingdings" panose="05000000000000000000" pitchFamily="2" charset="2"/>
              <a:buNone/>
            </a:pPr>
            <a:r>
              <a:rPr lang="zh-CN" altLang="en-US" dirty="0"/>
              <a:t>（</a:t>
            </a:r>
            <a:r>
              <a:rPr lang="zh-CN" altLang="en-US" dirty="0">
                <a:sym typeface="Arial" panose="02080604020202020204" pitchFamily="34" charset="0"/>
              </a:rPr>
              <a:t>2）命题一定是能够表达判断的陈述句。</a:t>
            </a:r>
            <a:endParaRPr lang="zh-CN" altLang="en-US" dirty="0">
              <a:sym typeface="Arial" panose="02080604020202020204" pitchFamily="34" charset="0"/>
            </a:endParaRPr>
          </a:p>
          <a:p>
            <a:pPr marL="812800" lvl="0" indent="-812800" eaLnBrk="1" hangingPunct="1">
              <a:buFont typeface="Wingdings" panose="05000000000000000000" pitchFamily="2" charset="2"/>
              <a:buNone/>
            </a:pPr>
            <a:r>
              <a:rPr lang="en-US" altLang="zh-CN" b="1" dirty="0">
                <a:ea typeface="黑体" panose="02010609060101010101" pitchFamily="49" charset="-122"/>
                <a:sym typeface="Arial" panose="02080604020202020204" pitchFamily="34" charset="0"/>
              </a:rPr>
              <a:t>2. </a:t>
            </a:r>
            <a:r>
              <a:rPr lang="zh-CN" altLang="en-US" b="1" dirty="0">
                <a:solidFill>
                  <a:srgbClr val="FF0000"/>
                </a:solidFill>
                <a:ea typeface="黑体" panose="02010609060101010101" pitchFamily="49" charset="-122"/>
              </a:rPr>
              <a:t>命题</a:t>
            </a:r>
            <a:r>
              <a:rPr lang="zh-CN" altLang="en-US" b="1" dirty="0">
                <a:solidFill>
                  <a:srgbClr val="FF0000"/>
                </a:solidFill>
              </a:rPr>
              <a:t>分类</a:t>
            </a:r>
            <a:r>
              <a:rPr lang="zh-CN" altLang="en-US" b="1" dirty="0"/>
              <a:t>：</a:t>
            </a:r>
            <a:endParaRPr lang="zh-CN" altLang="en-US" b="1" dirty="0"/>
          </a:p>
          <a:p>
            <a:pPr marL="812800" lvl="0" indent="-812800" eaLnBrk="1" hangingPunct="1">
              <a:buFont typeface="Wingdings" panose="05000000000000000000" pitchFamily="2" charset="2"/>
              <a:buNone/>
            </a:pPr>
            <a:r>
              <a:rPr lang="en-US" altLang="zh-CN" b="1" dirty="0">
                <a:ea typeface="黑体" panose="02010609060101010101" pitchFamily="49" charset="-122"/>
              </a:rPr>
              <a:t>  I)</a:t>
            </a:r>
            <a:r>
              <a:rPr lang="zh-CN" altLang="en-US" b="1" dirty="0">
                <a:ea typeface="黑体" panose="02010609060101010101" pitchFamily="49" charset="-122"/>
              </a:rPr>
              <a:t>原子命题</a:t>
            </a:r>
            <a:endParaRPr lang="en-US" altLang="zh-CN" b="1" dirty="0">
              <a:ea typeface="黑体" panose="02010609060101010101" pitchFamily="49" charset="-122"/>
            </a:endParaRPr>
          </a:p>
          <a:p>
            <a:pPr marL="812800" lvl="0" indent="-812800" eaLnBrk="1" hangingPunct="1">
              <a:buFont typeface="Wingdings" panose="05000000000000000000" pitchFamily="2" charset="2"/>
              <a:buNone/>
            </a:pPr>
            <a:r>
              <a:rPr lang="en-US" altLang="zh-CN" b="1" dirty="0">
                <a:ea typeface="黑体" panose="02010609060101010101" pitchFamily="49" charset="-122"/>
              </a:rPr>
              <a:t>  II</a:t>
            </a:r>
            <a:r>
              <a:rPr lang="zh-CN" altLang="en-US" b="1" dirty="0">
                <a:ea typeface="黑体" panose="02010609060101010101" pitchFamily="49" charset="-122"/>
              </a:rPr>
              <a:t>）复合命题</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24"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31" end="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59" end="7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78" end="9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98" end="10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charRg st="107" end="1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charRg st="116"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idx="4294967295"/>
          </p:nvPr>
        </p:nvSpPr>
        <p:spPr>
          <a:xfrm>
            <a:off x="539750" y="188913"/>
            <a:ext cx="7772400" cy="1143000"/>
          </a:xfrm>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solidFill>
                <a:srgbClr val="FF0000"/>
              </a:solidFill>
            </a:endParaRPr>
          </a:p>
        </p:txBody>
      </p:sp>
      <p:graphicFrame>
        <p:nvGraphicFramePr>
          <p:cNvPr id="3" name="Group 4"/>
          <p:cNvGraphicFramePr/>
          <p:nvPr/>
        </p:nvGraphicFramePr>
        <p:xfrm>
          <a:off x="468313" y="2420938"/>
          <a:ext cx="8208963" cy="3455989"/>
        </p:xfrm>
        <a:graphic>
          <a:graphicData uri="http://schemas.openxmlformats.org/drawingml/2006/table">
            <a:tbl>
              <a:tblPr/>
              <a:tblGrid>
                <a:gridCol w="314619"/>
                <a:gridCol w="346567"/>
                <a:gridCol w="923000"/>
                <a:gridCol w="1152135"/>
                <a:gridCol w="1440169"/>
                <a:gridCol w="1440169"/>
                <a:gridCol w="1152135"/>
                <a:gridCol w="1440169"/>
              </a:tblGrid>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en-US" altLang="zh-CN" sz="2800" b="1" dirty="0" smtClean="0">
                          <a:latin typeface="宋体" pitchFamily="2" charset="-122"/>
                        </a:rPr>
                        <a:t>¬ P</a:t>
                      </a:r>
                      <a:r>
                        <a:rPr lang="zh-CN" altLang="en-US" sz="2800" b="1" dirty="0" smtClean="0"/>
                        <a: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cs typeface="Arial" panose="0208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zh-CN" altLang="en-US" sz="2800" dirty="0" smtClean="0"/>
                        <a:t>Ｐ</a:t>
                      </a:r>
                      <a:r>
                        <a:rPr lang="en-US" altLang="zh-CN" sz="2800" dirty="0" smtClean="0"/>
                        <a:t>Λ</a:t>
                      </a:r>
                      <a:r>
                        <a:rPr lang="zh-CN" altLang="en-US" sz="2800" dirty="0" smtClean="0"/>
                        <a:t>Ｑ</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cs typeface="Arial" panose="0208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zh-CN" altLang="en-US" sz="2800" dirty="0" smtClean="0"/>
                        <a:t>Ｐ∨Ｑ</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cs typeface="Arial" panose="0208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 </a:t>
                      </a:r>
                      <a:r>
                        <a:rPr lang="zh-CN" altLang="en-US" sz="2800" dirty="0" smtClean="0"/>
                        <a:t>→</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cs typeface="Arial" panose="02080604020202020204" pitchFamily="34" charset="0"/>
                        </a:rPr>
                        <a:t>Q</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cs typeface="Arial" panose="0208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cs typeface="Arial" panose="02080604020202020204" pitchFamily="34" charset="0"/>
                        </a:rPr>
                        <a:t>↔Q</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cs typeface="Arial" panose="0208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lang="zh-CN" altLang="en-US" sz="2400" dirty="0" smtClean="0"/>
                        <a:t>Ｐ</a:t>
                      </a:r>
                      <a:r>
                        <a:rPr lang="zh-CN" altLang="en-US" sz="2400" dirty="0" smtClean="0">
                          <a:ea typeface="MingLiU" panose="02020509000000000000" pitchFamily="1" charset="-120"/>
                        </a:rPr>
                        <a:t>▽</a:t>
                      </a:r>
                      <a:r>
                        <a:rPr lang="zh-CN" altLang="en-US" sz="2400" dirty="0" smtClean="0"/>
                        <a:t>Ｑ</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cs typeface="Arial" panose="0208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47" name="文本框 1"/>
          <p:cNvSpPr txBox="1"/>
          <p:nvPr/>
        </p:nvSpPr>
        <p:spPr>
          <a:xfrm>
            <a:off x="323850" y="1574800"/>
            <a:ext cx="3024188" cy="585788"/>
          </a:xfrm>
          <a:prstGeom prst="rect">
            <a:avLst/>
          </a:prstGeom>
          <a:noFill/>
          <a:ln w="9525">
            <a:noFill/>
          </a:ln>
        </p:spPr>
        <p:txBody>
          <a:bodyPr>
            <a:spAutoFit/>
          </a:bodyPr>
          <a:p>
            <a:pPr eaLnBrk="1" hangingPunct="1"/>
            <a:r>
              <a:rPr lang="zh-CN" altLang="en-US" sz="3200" b="1" dirty="0">
                <a:latin typeface="Arial" panose="02080604020202020204" pitchFamily="34" charset="0"/>
              </a:rPr>
              <a:t>常用联结词</a:t>
            </a:r>
            <a:endParaRPr lang="zh-CN" altLang="en-US" sz="3200" b="1" dirty="0">
              <a:latin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idx="4294967295"/>
          </p:nvPr>
        </p:nvSpPr>
        <p:spPr>
          <a:xfrm>
            <a:off x="457200" y="363538"/>
            <a:ext cx="8229600" cy="762000"/>
          </a:xfrm>
        </p:spPr>
        <p:txBody>
          <a:bodyPr vert="horz" wrap="square" lIns="91440" tIns="45720" rIns="91440" bIns="91440" anchor="b"/>
          <a:p>
            <a:pPr eaLnBrk="1" hangingPunct="1"/>
            <a:r>
              <a:rPr lang="zh-CN" altLang="en-US" sz="3600" b="1" dirty="0">
                <a:solidFill>
                  <a:srgbClr val="FF0000"/>
                </a:solidFill>
              </a:rPr>
              <a:t>§３命题公式与翻译</a:t>
            </a:r>
            <a:endParaRPr lang="zh-CN" altLang="en-US" sz="3600" b="1" dirty="0">
              <a:solidFill>
                <a:srgbClr val="FF0000"/>
              </a:solidFill>
            </a:endParaRPr>
          </a:p>
        </p:txBody>
      </p:sp>
      <p:sp>
        <p:nvSpPr>
          <p:cNvPr id="3891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8916" name="Rectangle 3"/>
          <p:cNvSpPr>
            <a:spLocks noGrp="1"/>
          </p:cNvSpPr>
          <p:nvPr>
            <p:ph sz="quarter" idx="1"/>
          </p:nvPr>
        </p:nvSpPr>
        <p:spPr>
          <a:xfrm>
            <a:off x="457200" y="1600200"/>
            <a:ext cx="8229600" cy="4421188"/>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命题公式</a:t>
            </a:r>
            <a:r>
              <a:rPr lang="zh-CN" altLang="en-US" sz="2600" dirty="0"/>
              <a:t>：由命题变元、常元、联结词、括号，以规定的格式联结起来的字符串。</a:t>
            </a:r>
            <a:endParaRPr lang="zh-CN" altLang="en-US" sz="2600" dirty="0"/>
          </a:p>
          <a:p>
            <a:pPr lvl="0" eaLnBrk="1" hangingPunct="1">
              <a:buFont typeface="Wingdings" panose="05000000000000000000" pitchFamily="2" charset="2"/>
              <a:buNone/>
            </a:pPr>
            <a:r>
              <a:rPr lang="en-US" altLang="zh-CN" sz="2600" b="1" dirty="0"/>
              <a:t>《</a:t>
            </a:r>
            <a:r>
              <a:rPr lang="zh-CN" altLang="en-US" sz="2600" b="1" dirty="0"/>
              <a:t>定义</a:t>
            </a:r>
            <a:r>
              <a:rPr lang="en-US" altLang="zh-CN" sz="2600" b="1" dirty="0"/>
              <a:t>》</a:t>
            </a:r>
            <a:r>
              <a:rPr lang="zh-CN" altLang="en-US" sz="2600" dirty="0"/>
              <a:t>：命题公式可按下述法则来生成：</a:t>
            </a:r>
            <a:endParaRPr lang="zh-CN" altLang="en-US" sz="2600" dirty="0"/>
          </a:p>
          <a:p>
            <a:pPr lvl="0" eaLnBrk="1" hangingPunct="1">
              <a:buFont typeface="Wingdings" panose="05000000000000000000" pitchFamily="2" charset="2"/>
              <a:buNone/>
            </a:pPr>
            <a:r>
              <a:rPr lang="zh-CN" altLang="en-US" sz="2600" dirty="0"/>
              <a:t>１）孤立的命题变元是一个命题公式。</a:t>
            </a:r>
            <a:endParaRPr lang="zh-CN" altLang="en-US" sz="2600" dirty="0"/>
          </a:p>
          <a:p>
            <a:pPr lvl="0" eaLnBrk="1" hangingPunct="1">
              <a:buFont typeface="Wingdings" panose="05000000000000000000" pitchFamily="2" charset="2"/>
              <a:buNone/>
            </a:pPr>
            <a:r>
              <a:rPr lang="zh-CN" altLang="en-US" sz="2600" dirty="0"/>
              <a:t>２）若Ａ是命题公式，</a:t>
            </a:r>
            <a:r>
              <a:rPr lang="en-US" altLang="zh-CN" sz="2600" dirty="0"/>
              <a:t>¬</a:t>
            </a:r>
            <a:r>
              <a:rPr lang="zh-CN" altLang="en-US" sz="2600" dirty="0"/>
              <a:t>Ａ也为命题公式。</a:t>
            </a:r>
            <a:endParaRPr lang="zh-CN" altLang="en-US" sz="2600" dirty="0"/>
          </a:p>
          <a:p>
            <a:pPr lvl="0" eaLnBrk="1" hangingPunct="1">
              <a:buFont typeface="Wingdings" panose="05000000000000000000" pitchFamily="2" charset="2"/>
              <a:buNone/>
            </a:pPr>
            <a:r>
              <a:rPr lang="zh-CN" altLang="en-US" sz="2600" dirty="0"/>
              <a:t>３）若Ａ、Ｂ是命题公式，则（Ａ</a:t>
            </a:r>
            <a:r>
              <a:rPr lang="en-US" altLang="zh-CN" sz="2600" dirty="0"/>
              <a:t>Λ</a:t>
            </a:r>
            <a:r>
              <a:rPr lang="zh-CN" altLang="en-US" sz="2600" dirty="0"/>
              <a:t>Ｂ）、（Ａ∨Ｂ）、（Ａ→Ｂ）、（Ａ</a:t>
            </a:r>
            <a:r>
              <a:rPr lang="zh-CN" altLang="en-US" sz="2600" dirty="0">
                <a:cs typeface="Arial" panose="02080604020202020204" pitchFamily="34" charset="0"/>
              </a:rPr>
              <a:t>↔</a:t>
            </a:r>
            <a:r>
              <a:rPr lang="zh-CN" altLang="en-US" sz="2600" dirty="0"/>
              <a:t>Ｂ）均为命题公式。</a:t>
            </a:r>
            <a:endParaRPr lang="zh-CN" altLang="en-US" sz="2600" dirty="0"/>
          </a:p>
          <a:p>
            <a:pPr lvl="0" eaLnBrk="1" hangingPunct="1">
              <a:buFont typeface="Wingdings" panose="05000000000000000000" pitchFamily="2" charset="2"/>
              <a:buNone/>
            </a:pPr>
            <a:r>
              <a:rPr lang="zh-CN" altLang="en-US" sz="2600" dirty="0"/>
              <a:t> </a:t>
            </a:r>
            <a:r>
              <a:rPr lang="zh-CN" altLang="en-US" sz="2800" dirty="0"/>
              <a:t>４）当且仅当有限次使用１）、２）、３）所生成的公式才是命题公式。</a:t>
            </a:r>
            <a:endParaRPr lang="zh-CN" altLang="en-US" sz="26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6">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
                                            <p:txEl>
                                              <p:charRg st="37"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6">
                                            <p:txEl>
                                              <p:charRg st="57"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6">
                                            <p:txEl>
                                              <p:charRg st="75" end="9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16">
                                            <p:txEl>
                                              <p:charRg st="95" end="1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16">
                                            <p:txEl>
                                              <p:charRg st="139" end="1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idx="4294967295"/>
          </p:nvPr>
        </p:nvSpPr>
        <p:spPr>
          <a:xfrm>
            <a:off x="457200" y="363538"/>
            <a:ext cx="8229600" cy="904875"/>
          </a:xfrm>
        </p:spPr>
        <p:txBody>
          <a:bodyPr vert="horz" wrap="square" lIns="91440" tIns="45720" rIns="91440" bIns="91440" anchor="b"/>
          <a:p>
            <a:pPr eaLnBrk="1" hangingPunct="1"/>
            <a:r>
              <a:rPr lang="zh-CN" altLang="en-US" b="1" dirty="0">
                <a:solidFill>
                  <a:srgbClr val="FF0000"/>
                </a:solidFill>
              </a:rPr>
              <a:t>§1命题及其表示法</a:t>
            </a:r>
            <a:endParaRPr lang="zh-CN" altLang="en-US" b="1" dirty="0">
              <a:solidFill>
                <a:srgbClr val="FF0000"/>
              </a:solidFill>
            </a:endParaRPr>
          </a:p>
        </p:txBody>
      </p:sp>
      <p:sp>
        <p:nvSpPr>
          <p:cNvPr id="1229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3316" name="Rectangle 3"/>
          <p:cNvSpPr>
            <a:spLocks noGrp="1"/>
          </p:cNvSpPr>
          <p:nvPr>
            <p:ph sz="quarter" idx="1"/>
          </p:nvPr>
        </p:nvSpPr>
        <p:spPr>
          <a:xfrm>
            <a:off x="611188" y="1341438"/>
            <a:ext cx="7796212" cy="4535487"/>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en-US" altLang="zh-CN" sz="2600" b="1" dirty="0">
                <a:ea typeface="黑体" panose="02010609060101010101" pitchFamily="49" charset="-122"/>
              </a:rPr>
              <a:t>1.《</a:t>
            </a:r>
            <a:r>
              <a:rPr lang="zh-CN" altLang="en-US" sz="2600" b="1" dirty="0">
                <a:ea typeface="黑体" panose="02010609060101010101" pitchFamily="49" charset="-122"/>
              </a:rPr>
              <a:t>定义</a:t>
            </a:r>
            <a:r>
              <a:rPr lang="en-US" altLang="zh-CN" sz="2600" b="1" dirty="0">
                <a:ea typeface="黑体" panose="02010609060101010101" pitchFamily="49" charset="-122"/>
              </a:rPr>
              <a:t>》</a:t>
            </a:r>
            <a:r>
              <a:rPr lang="zh-CN" altLang="en-US" sz="2600" b="1" dirty="0">
                <a:ea typeface="黑体" panose="02010609060101010101" pitchFamily="49" charset="-122"/>
              </a:rPr>
              <a:t>：</a:t>
            </a:r>
            <a:r>
              <a:rPr lang="zh-CN" altLang="en-US" sz="1700" dirty="0"/>
              <a:t>  </a:t>
            </a:r>
            <a:r>
              <a:rPr lang="zh-CN" altLang="en-US" sz="2600" u="sng" dirty="0"/>
              <a:t>具有唯一真值的陈述句叫命题</a:t>
            </a:r>
            <a:r>
              <a:rPr lang="zh-CN" altLang="en-US" sz="2600" dirty="0"/>
              <a:t>。</a:t>
            </a:r>
            <a:endParaRPr lang="zh-CN" altLang="en-US" sz="2600" dirty="0"/>
          </a:p>
          <a:p>
            <a:pPr marL="812800" lvl="0" indent="-812800" eaLnBrk="1" hangingPunct="1">
              <a:buFont typeface="Wingdings" panose="05000000000000000000" pitchFamily="2" charset="2"/>
              <a:buNone/>
            </a:pPr>
            <a:r>
              <a:rPr lang="zh-CN" altLang="en-US" sz="2600" dirty="0"/>
              <a:t>　讨论定义：</a:t>
            </a:r>
            <a:endParaRPr lang="zh-CN" altLang="en-US" sz="2600" dirty="0"/>
          </a:p>
          <a:p>
            <a:pPr marL="812800" lvl="0" indent="-812800" eaLnBrk="1" hangingPunct="1">
              <a:buFont typeface="Wingdings" panose="05000000000000000000" pitchFamily="2" charset="2"/>
              <a:buNone/>
            </a:pPr>
            <a:r>
              <a:rPr lang="zh-CN" altLang="en-US" sz="2600" dirty="0"/>
              <a:t>（1）命题可以是真的，或者是假的，但不能同时为    </a:t>
            </a:r>
            <a:endParaRPr lang="zh-CN" altLang="en-US" sz="2600" dirty="0"/>
          </a:p>
          <a:p>
            <a:pPr marL="812800" lvl="0" indent="-812800" eaLnBrk="1" hangingPunct="1">
              <a:buFont typeface="Wingdings" panose="05000000000000000000" pitchFamily="2" charset="2"/>
              <a:buNone/>
            </a:pPr>
            <a:r>
              <a:rPr lang="zh-CN" altLang="en-US" sz="2600" dirty="0"/>
              <a:t>             真又为假。</a:t>
            </a:r>
            <a:endParaRPr lang="zh-CN" altLang="en-US" sz="2600" dirty="0"/>
          </a:p>
          <a:p>
            <a:pPr marL="812800" lvl="0" indent="-812800" eaLnBrk="1" hangingPunct="1">
              <a:buFont typeface="Wingdings" panose="05000000000000000000" pitchFamily="2" charset="2"/>
              <a:buNone/>
            </a:pPr>
            <a:r>
              <a:rPr lang="zh-CN" altLang="en-US" sz="2600" dirty="0"/>
              <a:t>（</a:t>
            </a:r>
            <a:r>
              <a:rPr lang="zh-CN" altLang="en-US" sz="2600" dirty="0">
                <a:sym typeface="Arial" panose="02080604020202020204" pitchFamily="34" charset="0"/>
              </a:rPr>
              <a:t>2）命题一定是能够表达判断的陈述句。</a:t>
            </a:r>
            <a:endParaRPr lang="zh-CN" altLang="en-US" sz="2600" dirty="0">
              <a:sym typeface="Arial" panose="02080604020202020204" pitchFamily="34" charset="0"/>
            </a:endParaRPr>
          </a:p>
          <a:p>
            <a:pPr marL="812800" lvl="0" indent="-812800" eaLnBrk="1" hangingPunct="1">
              <a:buFont typeface="Wingdings" panose="05000000000000000000" pitchFamily="2" charset="2"/>
              <a:buNone/>
            </a:pPr>
            <a:r>
              <a:rPr lang="en-US" altLang="zh-CN" sz="2600" b="1" dirty="0">
                <a:ea typeface="黑体" panose="02010609060101010101" pitchFamily="49" charset="-122"/>
                <a:sym typeface="Arial" panose="02080604020202020204" pitchFamily="34" charset="0"/>
              </a:rPr>
              <a:t>2. </a:t>
            </a:r>
            <a:r>
              <a:rPr lang="zh-CN" altLang="en-US" sz="2600" b="1" dirty="0">
                <a:ea typeface="黑体" panose="02010609060101010101" pitchFamily="49" charset="-122"/>
              </a:rPr>
              <a:t>命题</a:t>
            </a:r>
            <a:r>
              <a:rPr lang="zh-CN" altLang="en-US" sz="2600" b="1" dirty="0"/>
              <a:t>分类：</a:t>
            </a:r>
            <a:endParaRPr lang="zh-CN" altLang="en-US" sz="2600" b="1" dirty="0"/>
          </a:p>
          <a:p>
            <a:pPr marL="812800" lvl="0" indent="-812800" eaLnBrk="1" hangingPunct="1">
              <a:buFont typeface="Wingdings" panose="05000000000000000000" pitchFamily="2" charset="2"/>
              <a:buNone/>
            </a:pPr>
            <a:r>
              <a:rPr lang="en-US" altLang="zh-CN" sz="2600" dirty="0"/>
              <a:t>ⅰ)</a:t>
            </a:r>
            <a:r>
              <a:rPr lang="zh-CN" altLang="en-US" sz="2600" b="1" dirty="0"/>
              <a:t>原子命题</a:t>
            </a:r>
            <a:r>
              <a:rPr lang="zh-CN" altLang="en-US" sz="2600" dirty="0"/>
              <a:t>（基本命题、本原命题）：一个命题，不能分解成为更简单的命题。</a:t>
            </a:r>
            <a:endParaRPr lang="zh-CN" altLang="en-US" sz="2600" dirty="0"/>
          </a:p>
          <a:p>
            <a:pPr marL="812800" lvl="0" indent="-812800" eaLnBrk="1" hangingPunct="1">
              <a:buFont typeface="Wingdings" panose="05000000000000000000" pitchFamily="2" charset="2"/>
              <a:buNone/>
            </a:pPr>
            <a:r>
              <a:rPr lang="zh-CN" altLang="en-US" sz="2600" dirty="0"/>
              <a:t> 例：我是一位学生。</a:t>
            </a:r>
            <a:endParaRPr lang="zh-CN" altLang="en-US" sz="2600" dirty="0"/>
          </a:p>
          <a:p>
            <a:pPr marL="812800" lvl="0" indent="-812800" eaLnBrk="1" hangingPunct="1">
              <a:buFont typeface="Wingdings" panose="05000000000000000000" pitchFamily="2" charset="2"/>
              <a:buNone/>
            </a:pPr>
            <a:endParaRPr lang="en-US" altLang="zh-CN" sz="2600" dirty="0"/>
          </a:p>
        </p:txBody>
      </p:sp>
      <p:sp>
        <p:nvSpPr>
          <p:cNvPr id="1229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229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6">
                                            <p:txEl>
                                              <p:charRg st="24"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6">
                                            <p:txEl>
                                              <p:charRg st="31" end="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6">
                                            <p:txEl>
                                              <p:charRg st="59" end="7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6">
                                            <p:txEl>
                                              <p:charRg st="78" end="9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6">
                                            <p:txEl>
                                              <p:charRg st="98" end="10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6">
                                            <p:txEl>
                                              <p:charRg st="107" end="14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6">
                                            <p:txEl>
                                              <p:charRg st="144"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r>
              <a:rPr lang="zh-CN" altLang="en-US" sz="3600" b="1" dirty="0">
                <a:solidFill>
                  <a:srgbClr val="FF0000"/>
                </a:solidFill>
              </a:rPr>
              <a:t>§３命题公式与翻译</a:t>
            </a:r>
            <a:endParaRPr lang="zh-CN" altLang="en-US" sz="3600" b="1" dirty="0">
              <a:solidFill>
                <a:srgbClr val="FF0000"/>
              </a:solidFill>
            </a:endParaRPr>
          </a:p>
        </p:txBody>
      </p:sp>
      <p:sp>
        <p:nvSpPr>
          <p:cNvPr id="3993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9940" name="Rectangle 3"/>
          <p:cNvSpPr>
            <a:spLocks noGrp="1"/>
          </p:cNvSpPr>
          <p:nvPr>
            <p:ph sz="quarter" idx="1"/>
          </p:nvPr>
        </p:nvSpPr>
        <p:spPr>
          <a:xfrm>
            <a:off x="323850" y="1268413"/>
            <a:ext cx="8640763" cy="5329237"/>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b="1" dirty="0"/>
              <a:t>约定：</a:t>
            </a:r>
            <a:r>
              <a:rPr lang="zh-CN" altLang="en-US" sz="2800" dirty="0"/>
              <a:t> </a:t>
            </a:r>
            <a:endParaRPr lang="zh-CN" altLang="en-US" sz="2800" dirty="0"/>
          </a:p>
          <a:p>
            <a:pPr lvl="0" eaLnBrk="1" hangingPunct="1">
              <a:buFont typeface="Wingdings" panose="05000000000000000000" pitchFamily="2" charset="2"/>
              <a:buNone/>
            </a:pPr>
            <a:r>
              <a:rPr lang="zh-CN" altLang="en-US" sz="2800" dirty="0"/>
              <a:t>（１）只注意命题的真假值，而不再去注意命题的汉语意义。</a:t>
            </a:r>
            <a:endParaRPr lang="zh-CN" altLang="en-US" sz="2800" dirty="0"/>
          </a:p>
          <a:p>
            <a:pPr lvl="0" eaLnBrk="1" hangingPunct="1">
              <a:buFont typeface="Wingdings" panose="05000000000000000000" pitchFamily="2" charset="2"/>
              <a:buNone/>
            </a:pPr>
            <a:r>
              <a:rPr lang="zh-CN" altLang="en-US" sz="2800" dirty="0"/>
              <a:t>（２）对命题联结词，只注意真值表的定义，而不注意它日常生活中的含义。</a:t>
            </a:r>
            <a:endParaRPr lang="en-US" altLang="zh-CN" sz="2800" dirty="0"/>
          </a:p>
          <a:p>
            <a:pPr lvl="0" eaLnBrk="1" hangingPunct="1">
              <a:buFont typeface="Wingdings" panose="05000000000000000000" pitchFamily="2" charset="2"/>
              <a:buNone/>
            </a:pPr>
            <a:r>
              <a:rPr lang="zh-CN" altLang="en-US" sz="2800" b="1" dirty="0"/>
              <a:t>命题联结词在使用中的优先级</a:t>
            </a:r>
            <a:endParaRPr lang="zh-CN" altLang="en-US" sz="2800" b="1" dirty="0"/>
          </a:p>
          <a:p>
            <a:pPr lvl="0" eaLnBrk="1" hangingPunct="1">
              <a:buFont typeface="Wingdings" panose="05000000000000000000" pitchFamily="2" charset="2"/>
              <a:buNone/>
            </a:pPr>
            <a:r>
              <a:rPr lang="zh-CN" altLang="en-US" sz="2800" dirty="0"/>
              <a:t>（１）先括号内，后括号外</a:t>
            </a:r>
            <a:endParaRPr lang="zh-CN" altLang="en-US" sz="2800" dirty="0"/>
          </a:p>
          <a:p>
            <a:pPr lvl="0" eaLnBrk="1" hangingPunct="1">
              <a:buFont typeface="Wingdings" panose="05000000000000000000" pitchFamily="2" charset="2"/>
              <a:buNone/>
            </a:pPr>
            <a:r>
              <a:rPr lang="zh-CN" altLang="en-US" sz="2800" dirty="0"/>
              <a:t>（２）运算时联结词的优先次序为： </a:t>
            </a:r>
            <a:r>
              <a:rPr lang="en-US" altLang="zh-CN" sz="2800" dirty="0">
                <a:latin typeface="宋体" pitchFamily="2" charset="-122"/>
              </a:rPr>
              <a:t>¬</a:t>
            </a:r>
            <a:r>
              <a:rPr lang="en-US" altLang="zh-CN" sz="2800" dirty="0"/>
              <a:t> </a:t>
            </a:r>
            <a:r>
              <a:rPr lang="zh-CN" altLang="en-US" sz="2800" dirty="0"/>
              <a:t>　</a:t>
            </a:r>
            <a:r>
              <a:rPr lang="en-US" altLang="zh-CN" sz="2800" dirty="0"/>
              <a:t>Λ</a:t>
            </a:r>
            <a:r>
              <a:rPr lang="zh-CN" altLang="en-US" sz="2800" dirty="0"/>
              <a:t>　∨　→    </a:t>
            </a:r>
            <a:r>
              <a:rPr lang="zh-CN" altLang="en-US" sz="2800" dirty="0">
                <a:cs typeface="Arial" panose="02080604020202020204" pitchFamily="34" charset="0"/>
              </a:rPr>
              <a:t>↔</a:t>
            </a:r>
            <a:r>
              <a:rPr lang="zh-CN" altLang="en-US" sz="2800" dirty="0"/>
              <a:t> （由高到低）</a:t>
            </a:r>
            <a:endParaRPr lang="en-US" altLang="zh-CN" sz="2800" dirty="0"/>
          </a:p>
          <a:p>
            <a:pPr lvl="0" eaLnBrk="1" hangingPunct="1">
              <a:buNone/>
            </a:pPr>
            <a:r>
              <a:rPr lang="zh-CN" altLang="en-US" sz="2800" dirty="0"/>
              <a:t>（３）联结词按从左到右的次序进行运算</a:t>
            </a:r>
            <a:endParaRPr lang="zh-CN" altLang="en-US" sz="28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40">
                                            <p:txEl>
                                              <p:charRg st="5"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40">
                                            <p:txEl>
                                              <p:charRg st="33"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40">
                                            <p:txEl>
                                              <p:charRg st="68" end="8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40">
                                            <p:txEl>
                                              <p:charRg st="82"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940">
                                            <p:txEl>
                                              <p:charRg st="95" end="13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940">
                                            <p:txEl>
                                              <p:charRg st="133"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bwMode="auto">
          <a:xfrm>
            <a:off x="914400" y="274638"/>
            <a:ext cx="7772400" cy="1143000"/>
          </a:xfrm>
          <a:prstGeom prst="rect">
            <a:avLst/>
          </a:prstGeom>
          <a:noFill/>
          <a:ln w="9525">
            <a:noFill/>
            <a:miter lim="800000"/>
          </a:ln>
        </p:spPr>
        <p:txBody>
          <a:bodyPr bIns="91440" anchor="b"/>
          <a:lstStyle/>
          <a:p>
            <a:pPr marR="0" defTabSz="914400">
              <a:buClrTx/>
              <a:buSzTx/>
              <a:defRPr/>
            </a:pPr>
            <a:r>
              <a:rPr kumimoji="0" lang="zh-CN" altLang="en-US" sz="4000" b="1" kern="1200" cap="none" spc="0" normalizeH="0" baseline="0" noProof="0" dirty="0">
                <a:solidFill>
                  <a:srgbClr val="FF0000"/>
                </a:solidFill>
                <a:latin typeface="Arial" panose="02080604020202020204" pitchFamily="34" charset="0"/>
                <a:ea typeface="宋体" pitchFamily="2" charset="-122"/>
                <a:cs typeface="+mn-cs"/>
              </a:rPr>
              <a:t>§３命题公式与翻译</a:t>
            </a:r>
            <a:endParaRPr kumimoji="0" lang="zh-CN" altLang="en-US" sz="4000" kern="0" cap="none" spc="0" normalizeH="0" baseline="0" noProof="0" dirty="0">
              <a:solidFill>
                <a:srgbClr val="FF0000"/>
              </a:solidFill>
              <a:latin typeface="+mj-lt"/>
              <a:ea typeface="+mj-ea"/>
              <a:cs typeface="+mj-cs"/>
            </a:endParaRPr>
          </a:p>
        </p:txBody>
      </p:sp>
      <p:sp>
        <p:nvSpPr>
          <p:cNvPr id="3" name="内容占位符 2"/>
          <p:cNvSpPr txBox="1"/>
          <p:nvPr/>
        </p:nvSpPr>
        <p:spPr bwMode="auto">
          <a:xfrm>
            <a:off x="395288" y="1447800"/>
            <a:ext cx="7978775" cy="399732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600" kern="0" cap="none" spc="0" normalizeH="0" baseline="0" noProof="0" dirty="0">
                <a:latin typeface="+mn-lt"/>
                <a:ea typeface="+mn-ea"/>
                <a:cs typeface="+mn-cs"/>
              </a:rPr>
              <a:t>例题：除非你努力，否则你将失败。</a:t>
            </a:r>
            <a:endParaRPr kumimoji="0" lang="en-US" altLang="zh-CN" sz="26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sz="2600" kern="0" cap="none" spc="0" normalizeH="0" baseline="0" noProof="0" dirty="0">
                <a:latin typeface="+mn-lt"/>
                <a:ea typeface="+mn-ea"/>
                <a:cs typeface="+mn-cs"/>
              </a:rPr>
              <a:t>             P</a:t>
            </a:r>
            <a:r>
              <a:rPr kumimoji="0" lang="en-US" altLang="zh-CN" sz="2600" kern="0" cap="none" spc="0" normalizeH="0" baseline="0" noProof="0" dirty="0">
                <a:latin typeface="+mn-lt"/>
                <a:ea typeface="+mn-ea"/>
                <a:cs typeface="+mn-cs"/>
              </a:rPr>
              <a:t>:</a:t>
            </a:r>
            <a:r>
              <a:rPr kumimoji="0" lang="zh-CN" altLang="en-US" sz="2600" kern="0" cap="none" spc="0" normalizeH="0" baseline="0" noProof="0" dirty="0">
                <a:latin typeface="Arial" panose="02080604020202020204" pitchFamily="34" charset="0"/>
                <a:ea typeface="宋体" pitchFamily="2" charset="-122"/>
                <a:cs typeface="+mn-cs"/>
              </a:rPr>
              <a:t>你努力， </a:t>
            </a:r>
            <a:r>
              <a:rPr kumimoji="0" lang="en-US" sz="2600" kern="0" cap="none" spc="0" normalizeH="0" baseline="0" noProof="0" dirty="0">
                <a:latin typeface="+mn-lt"/>
                <a:ea typeface="+mn-ea"/>
                <a:cs typeface="+mn-cs"/>
              </a:rPr>
              <a:t>Q</a:t>
            </a:r>
            <a:r>
              <a:rPr kumimoji="0" lang="en-US" altLang="zh-CN" sz="2600" kern="0" cap="none" spc="0" normalizeH="0" baseline="0" noProof="0" dirty="0">
                <a:latin typeface="+mn-lt"/>
                <a:ea typeface="+mn-ea"/>
                <a:cs typeface="+mn-cs"/>
              </a:rPr>
              <a:t>:</a:t>
            </a:r>
            <a:r>
              <a:rPr kumimoji="0" lang="zh-CN" altLang="en-US" sz="2600" kern="0" cap="none" spc="0" normalizeH="0" baseline="0" noProof="0" dirty="0">
                <a:latin typeface="Arial" panose="02080604020202020204" pitchFamily="34" charset="0"/>
                <a:ea typeface="宋体" pitchFamily="2" charset="-122"/>
                <a:cs typeface="+mn-cs"/>
              </a:rPr>
              <a:t>你将失败。</a:t>
            </a:r>
            <a:endParaRPr kumimoji="0" lang="en-US" altLang="zh-CN" sz="26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Ｐ→Ｑ</a:t>
            </a:r>
            <a:endParaRPr kumimoji="0" lang="en-US" altLang="zh-CN"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或者</a:t>
            </a:r>
            <a:r>
              <a:rPr kumimoji="0" lang="zh-CN" altLang="en-US" sz="2800" kern="1200" cap="none" spc="0" normalizeH="0" baseline="0" noProof="0" dirty="0">
                <a:latin typeface="Arial" panose="02080604020202020204" pitchFamily="34" charset="0"/>
                <a:ea typeface="宋体" pitchFamily="2" charset="-122"/>
                <a:cs typeface="+mn-cs"/>
              </a:rPr>
              <a:t>Ｐ</a:t>
            </a:r>
            <a:r>
              <a:rPr kumimoji="0" lang="en-US" altLang="zh-CN" sz="2800" b="1" kern="120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或者</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r>
              <a:rPr kumimoji="0" lang="zh-CN" altLang="en-US" sz="2400" kern="1200" cap="none" spc="0" normalizeH="0" baseline="0" noProof="0" dirty="0">
                <a:latin typeface="Arial" panose="02080604020202020204" pitchFamily="34" charset="0"/>
                <a:ea typeface="宋体" pitchFamily="2" charset="-122"/>
                <a:cs typeface="+mn-cs"/>
              </a:rPr>
              <a:t>Ｐ</a:t>
            </a:r>
            <a:endParaRPr kumimoji="0" lang="en-US" altLang="zh-CN"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也可以翻译成：如果你不努力，你将会失败。</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仅当你努力时，才会成功。</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如果你没有失败，说明你很努力。</a:t>
            </a:r>
            <a:endParaRPr kumimoji="0" lang="en-US" altLang="zh-CN" sz="26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sz="2600" kern="0" cap="none" spc="0" normalizeH="0" baseline="0" noProof="0" dirty="0">
                <a:latin typeface="+mn-lt"/>
                <a:ea typeface="+mn-ea"/>
                <a:cs typeface="+mn-cs"/>
              </a:rPr>
              <a:t>             </a:t>
            </a:r>
            <a:endParaRPr kumimoji="0" lang="en-US" sz="2600" kern="0" cap="none" spc="0" normalizeH="0" baseline="0" noProof="0" dirty="0">
              <a:latin typeface="+mn-lt"/>
              <a:ea typeface="+mn-ea"/>
              <a:cs typeface="+mn-cs"/>
            </a:endParaRPr>
          </a:p>
        </p:txBody>
      </p:sp>
      <p:sp>
        <p:nvSpPr>
          <p:cNvPr id="40964" name="灯片编号占位符 3"/>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096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096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0" end="17"/>
                                            </p:txEl>
                                          </p:spTgt>
                                        </p:tgtEl>
                                        <p:attrNameLst>
                                          <p:attrName>style.visibility</p:attrName>
                                        </p:attrNameLst>
                                      </p:cBhvr>
                                      <p:to>
                                        <p:strVal val="visible"/>
                                      </p:to>
                                    </p:set>
                                    <p:animEffect transition="in" filter="box(in)">
                                      <p:cBhvr>
                                        <p:cTn id="7" dur="500"/>
                                        <p:tgtEl>
                                          <p:spTgt spid="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17" end="45"/>
                                            </p:txEl>
                                          </p:spTgt>
                                        </p:tgtEl>
                                        <p:attrNameLst>
                                          <p:attrName>style.visibility</p:attrName>
                                        </p:attrNameLst>
                                      </p:cBhvr>
                                      <p:to>
                                        <p:strVal val="visible"/>
                                      </p:to>
                                    </p:set>
                                    <p:animEffect transition="in" filter="box(in)">
                                      <p:cBhvr>
                                        <p:cTn id="12" dur="500"/>
                                        <p:tgtEl>
                                          <p:spTgt spid="3">
                                            <p:txEl>
                                              <p:charRg st="17"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45" end="63"/>
                                            </p:txEl>
                                          </p:spTgt>
                                        </p:tgtEl>
                                        <p:attrNameLst>
                                          <p:attrName>style.visibility</p:attrName>
                                        </p:attrNameLst>
                                      </p:cBhvr>
                                      <p:to>
                                        <p:strVal val="visible"/>
                                      </p:to>
                                    </p:set>
                                    <p:animEffect transition="in" filter="box(in)">
                                      <p:cBhvr>
                                        <p:cTn id="17" dur="500"/>
                                        <p:tgtEl>
                                          <p:spTgt spid="3">
                                            <p:txEl>
                                              <p:charRg st="45"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charRg st="63" end="80"/>
                                            </p:txEl>
                                          </p:spTgt>
                                        </p:tgtEl>
                                        <p:attrNameLst>
                                          <p:attrName>style.visibility</p:attrName>
                                        </p:attrNameLst>
                                      </p:cBhvr>
                                      <p:to>
                                        <p:strVal val="visible"/>
                                      </p:to>
                                    </p:set>
                                    <p:animEffect transition="in" filter="box(in)">
                                      <p:cBhvr>
                                        <p:cTn id="22" dur="500"/>
                                        <p:tgtEl>
                                          <p:spTgt spid="3">
                                            <p:txEl>
                                              <p:charRg st="63"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charRg st="80" end="96"/>
                                            </p:txEl>
                                          </p:spTgt>
                                        </p:tgtEl>
                                        <p:attrNameLst>
                                          <p:attrName>style.visibility</p:attrName>
                                        </p:attrNameLst>
                                      </p:cBhvr>
                                      <p:to>
                                        <p:strVal val="visible"/>
                                      </p:to>
                                    </p:set>
                                    <p:animEffect transition="in" filter="box(in)">
                                      <p:cBhvr>
                                        <p:cTn id="27" dur="500"/>
                                        <p:tgtEl>
                                          <p:spTgt spid="3">
                                            <p:txEl>
                                              <p:charRg st="80"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charRg st="96" end="128"/>
                                            </p:txEl>
                                          </p:spTgt>
                                        </p:tgtEl>
                                        <p:attrNameLst>
                                          <p:attrName>style.visibility</p:attrName>
                                        </p:attrNameLst>
                                      </p:cBhvr>
                                      <p:to>
                                        <p:strVal val="visible"/>
                                      </p:to>
                                    </p:set>
                                    <p:animEffect transition="in" filter="box(in)">
                                      <p:cBhvr>
                                        <p:cTn id="32" dur="500"/>
                                        <p:tgtEl>
                                          <p:spTgt spid="3">
                                            <p:txEl>
                                              <p:charRg st="96" end="1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charRg st="128" end="178"/>
                                            </p:txEl>
                                          </p:spTgt>
                                        </p:tgtEl>
                                        <p:attrNameLst>
                                          <p:attrName>style.visibility</p:attrName>
                                        </p:attrNameLst>
                                      </p:cBhvr>
                                      <p:to>
                                        <p:strVal val="visible"/>
                                      </p:to>
                                    </p:set>
                                    <p:animEffect transition="in" filter="box(in)">
                                      <p:cBhvr>
                                        <p:cTn id="37" dur="500"/>
                                        <p:tgtEl>
                                          <p:spTgt spid="3">
                                            <p:txEl>
                                              <p:charRg st="128" end="1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charRg st="178" end="231"/>
                                            </p:txEl>
                                          </p:spTgt>
                                        </p:tgtEl>
                                        <p:attrNameLst>
                                          <p:attrName>style.visibility</p:attrName>
                                        </p:attrNameLst>
                                      </p:cBhvr>
                                      <p:to>
                                        <p:strVal val="visible"/>
                                      </p:to>
                                    </p:set>
                                    <p:animEffect transition="in" filter="box(in)">
                                      <p:cBhvr>
                                        <p:cTn id="42" dur="500"/>
                                        <p:tgtEl>
                                          <p:spTgt spid="3">
                                            <p:txEl>
                                              <p:charRg st="178"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idx="4294967295"/>
          </p:nvPr>
        </p:nvSpPr>
        <p:spPr>
          <a:xfrm>
            <a:off x="457200" y="277813"/>
            <a:ext cx="8229600" cy="990600"/>
          </a:xfrm>
        </p:spPr>
        <p:txBody>
          <a:bodyPr vert="horz" wrap="square" lIns="91440" tIns="45720" rIns="91440" bIns="9144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FF0000"/>
                </a:solidFill>
                <a:effectLst/>
                <a:uLnTx/>
                <a:uFillTx/>
                <a:latin typeface="+mj-lt"/>
                <a:ea typeface="+mj-ea"/>
                <a:cs typeface="+mj-cs"/>
              </a:rPr>
              <a:t>§4真值表与等价式</a:t>
            </a:r>
            <a:endParaRPr kumimoji="0" lang="zh-CN" altLang="en-US" sz="4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4198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0964" name="Rectangle 3"/>
          <p:cNvSpPr>
            <a:spLocks noGrp="1"/>
          </p:cNvSpPr>
          <p:nvPr>
            <p:ph sz="quarter" idx="1"/>
          </p:nvPr>
        </p:nvSpPr>
        <p:spPr>
          <a:xfrm>
            <a:off x="468313" y="1341438"/>
            <a:ext cx="8229600" cy="4492625"/>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endParaRPr lang="zh-CN" altLang="en-US" sz="2400" dirty="0">
              <a:latin typeface="Arial Unicode MS" panose="020B0604020202020204" pitchFamily="34" charset="-122"/>
            </a:endParaRPr>
          </a:p>
          <a:p>
            <a:pPr lvl="0" eaLnBrk="1" hangingPunct="1">
              <a:lnSpc>
                <a:spcPct val="90000"/>
              </a:lnSpc>
              <a:buFont typeface="Wingdings" panose="05000000000000000000" pitchFamily="2" charset="2"/>
              <a:buNone/>
            </a:pPr>
            <a:r>
              <a:rPr lang="en-US" altLang="zh-CN" sz="2400" b="1" dirty="0"/>
              <a:t>1</a:t>
            </a:r>
            <a:r>
              <a:rPr lang="zh-CN" altLang="en-US" sz="2400" b="1" dirty="0"/>
              <a:t>．命题公式的真值表</a:t>
            </a:r>
            <a:r>
              <a:rPr lang="zh-CN" altLang="en-US" sz="2400" dirty="0"/>
              <a:t> </a:t>
            </a:r>
            <a:r>
              <a:rPr lang="en-US" altLang="zh-CN" sz="2400" dirty="0"/>
              <a:t>:</a:t>
            </a:r>
            <a:endParaRPr lang="en-US" altLang="zh-CN" sz="2400" dirty="0"/>
          </a:p>
          <a:p>
            <a:pPr lvl="0" eaLnBrk="1" hangingPunct="1">
              <a:lnSpc>
                <a:spcPct val="90000"/>
              </a:lnSpc>
              <a:buFont typeface="Wingdings" panose="05000000000000000000" pitchFamily="2" charset="2"/>
              <a:buNone/>
            </a:pPr>
            <a:r>
              <a:rPr lang="zh-CN" altLang="en-US" sz="2400" dirty="0"/>
              <a:t>             命题变元用特定的命题来取代，</a:t>
            </a:r>
            <a:endParaRPr lang="en-US" altLang="zh-CN" sz="2400" dirty="0"/>
          </a:p>
          <a:p>
            <a:pPr lvl="0" eaLnBrk="1" hangingPunct="1">
              <a:lnSpc>
                <a:spcPct val="90000"/>
              </a:lnSpc>
              <a:buFont typeface="Wingdings" panose="05000000000000000000" pitchFamily="2" charset="2"/>
              <a:buNone/>
            </a:pPr>
            <a:r>
              <a:rPr lang="en-US" altLang="zh-CN" sz="2400" dirty="0"/>
              <a:t>             </a:t>
            </a:r>
            <a:r>
              <a:rPr lang="zh-CN" altLang="en-US" sz="2400" dirty="0"/>
              <a:t>这一过程称为对该命题变元进行</a:t>
            </a:r>
            <a:r>
              <a:rPr lang="zh-CN" altLang="en-US" sz="2400" b="1" dirty="0"/>
              <a:t>指派。</a:t>
            </a:r>
            <a:endParaRPr lang="zh-CN" altLang="en-US" sz="2400" b="1" dirty="0"/>
          </a:p>
          <a:p>
            <a:pPr lvl="0" eaLnBrk="1" hangingPunct="1">
              <a:lnSpc>
                <a:spcPct val="90000"/>
              </a:lnSpc>
              <a:buFont typeface="Wingdings" panose="05000000000000000000" pitchFamily="2" charset="2"/>
              <a:buNone/>
            </a:pPr>
            <a:r>
              <a:rPr lang="zh-CN" altLang="en-US" sz="2400" dirty="0"/>
              <a:t>             命题公式可以看成是一个以真假值为定义域和真假值为值域的一个函数。</a:t>
            </a:r>
            <a:endParaRPr lang="zh-CN" altLang="en-US" sz="2400" dirty="0"/>
          </a:p>
          <a:p>
            <a:pPr lvl="0" eaLnBrk="1" hangingPunct="1">
              <a:lnSpc>
                <a:spcPct val="90000"/>
              </a:lnSpc>
              <a:buFont typeface="Wingdings" panose="05000000000000000000" pitchFamily="2" charset="2"/>
              <a:buNone/>
            </a:pPr>
            <a:r>
              <a:rPr lang="zh-CN" altLang="en-US" sz="2400" dirty="0"/>
              <a:t>             写成：ｙ＝ｆ</a:t>
            </a:r>
            <a:r>
              <a:rPr lang="en-US" altLang="zh-CN" sz="2400" dirty="0"/>
              <a:t>(x)</a:t>
            </a:r>
            <a:endParaRPr lang="en-US" altLang="zh-CN" sz="2400" dirty="0"/>
          </a:p>
          <a:p>
            <a:pPr lvl="0" eaLnBrk="1" hangingPunct="1">
              <a:lnSpc>
                <a:spcPct val="90000"/>
              </a:lnSpc>
              <a:buFont typeface="Wingdings" panose="05000000000000000000" pitchFamily="2" charset="2"/>
              <a:buNone/>
            </a:pPr>
            <a:r>
              <a:rPr lang="en-US" altLang="zh-CN" sz="2400" dirty="0"/>
              <a:t>             </a:t>
            </a:r>
            <a:r>
              <a:rPr lang="zh-CN" altLang="en-US" sz="2400" dirty="0"/>
              <a:t>例如：公式  </a:t>
            </a:r>
            <a:r>
              <a:rPr lang="en-US" altLang="zh-CN" sz="2400" dirty="0"/>
              <a:t>P </a:t>
            </a:r>
            <a:r>
              <a:rPr lang="en-US" altLang="zh-CN" sz="2400" dirty="0">
                <a:sym typeface="Symbol" panose="05050102010706020507" pitchFamily="18" charset="2"/>
              </a:rPr>
              <a:t>(Q R)  </a:t>
            </a:r>
            <a:r>
              <a:rPr lang="zh-CN" altLang="en-US" sz="2400" dirty="0">
                <a:sym typeface="Symbol" panose="05050102010706020507" pitchFamily="18" charset="2"/>
              </a:rPr>
              <a:t>定义三元函数</a:t>
            </a:r>
            <a:endParaRPr lang="zh-CN" altLang="en-US" sz="2400" dirty="0">
              <a:sym typeface="Symbol" panose="05050102010706020507" pitchFamily="18" charset="2"/>
            </a:endParaRPr>
          </a:p>
          <a:p>
            <a:pPr lvl="0" eaLnBrk="1" hangingPunct="1">
              <a:spcBef>
                <a:spcPct val="50000"/>
              </a:spcBef>
              <a:buNone/>
            </a:pPr>
            <a:r>
              <a:rPr lang="zh-CN" altLang="en-US" sz="2400" dirty="0">
                <a:sym typeface="Symbol" panose="05050102010706020507" pitchFamily="18" charset="2"/>
              </a:rPr>
              <a:t>                           </a:t>
            </a:r>
            <a:r>
              <a:rPr lang="en-US" altLang="zh-CN" sz="2400" dirty="0">
                <a:sym typeface="Symbol" panose="05050102010706020507" pitchFamily="18" charset="2"/>
              </a:rPr>
              <a:t>Y(P</a:t>
            </a:r>
            <a:r>
              <a:rPr lang="zh-CN" altLang="en-US" sz="2400" dirty="0">
                <a:sym typeface="Symbol" panose="05050102010706020507" pitchFamily="18" charset="2"/>
              </a:rPr>
              <a:t>，</a:t>
            </a:r>
            <a:r>
              <a:rPr lang="en-US" altLang="zh-CN" sz="2400" dirty="0">
                <a:sym typeface="Symbol" panose="05050102010706020507" pitchFamily="18" charset="2"/>
              </a:rPr>
              <a:t>Q</a:t>
            </a:r>
            <a:r>
              <a:rPr lang="zh-CN" altLang="en-US" sz="2400" dirty="0">
                <a:sym typeface="Symbol" panose="05050102010706020507" pitchFamily="18" charset="2"/>
              </a:rPr>
              <a:t>，</a:t>
            </a:r>
            <a:r>
              <a:rPr lang="en-US" altLang="zh-CN" sz="2400" dirty="0">
                <a:sym typeface="Symbol" panose="05050102010706020507" pitchFamily="18" charset="2"/>
              </a:rPr>
              <a:t>R)</a:t>
            </a:r>
            <a:r>
              <a:rPr lang="zh-CN" altLang="en-US" sz="2400" dirty="0">
                <a:sym typeface="Symbol" panose="05050102010706020507" pitchFamily="18" charset="2"/>
              </a:rPr>
              <a:t>＝ </a:t>
            </a:r>
            <a:r>
              <a:rPr lang="en-US" altLang="zh-CN" sz="2400" dirty="0"/>
              <a:t>P </a:t>
            </a:r>
            <a:r>
              <a:rPr lang="en-US" altLang="zh-CN" sz="2400" dirty="0">
                <a:sym typeface="Symbol" panose="05050102010706020507" pitchFamily="18" charset="2"/>
              </a:rPr>
              <a:t>(Q R) </a:t>
            </a:r>
            <a:endParaRPr lang="en-US" altLang="zh-CN" sz="2400" dirty="0">
              <a:sym typeface="Symbol" panose="05050102010706020507" pitchFamily="18" charset="2"/>
            </a:endParaRPr>
          </a:p>
          <a:p>
            <a:pPr lvl="0" eaLnBrk="1" hangingPunct="1">
              <a:lnSpc>
                <a:spcPct val="90000"/>
              </a:lnSpc>
              <a:buFont typeface="Wingdings" panose="05000000000000000000" pitchFamily="2" charset="2"/>
              <a:buNone/>
            </a:pPr>
            <a:endParaRPr lang="en-US" altLang="zh-CN" sz="2400" dirty="0"/>
          </a:p>
        </p:txBody>
      </p:sp>
      <p:sp>
        <p:nvSpPr>
          <p:cNvPr id="4198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199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xEl>
                                              <p:charRg st="1"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xEl>
                                              <p:charRg st="14"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4">
                                            <p:txEl>
                                              <p:charRg st="42" end="7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4">
                                            <p:txEl>
                                              <p:charRg st="73" end="1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4">
                                            <p:txEl>
                                              <p:charRg st="119" end="14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64">
                                            <p:txEl>
                                              <p:charRg st="142" end="18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64">
                                            <p:txEl>
                                              <p:charRg st="180" end="2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idx="4294967295"/>
          </p:nvPr>
        </p:nvSpPr>
        <p:spPr>
          <a:xfrm>
            <a:off x="457200" y="277813"/>
            <a:ext cx="8229600" cy="847725"/>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sp>
        <p:nvSpPr>
          <p:cNvPr id="4301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1989" name="Text Box 4"/>
          <p:cNvSpPr txBox="1"/>
          <p:nvPr/>
        </p:nvSpPr>
        <p:spPr>
          <a:xfrm>
            <a:off x="539750" y="1268413"/>
            <a:ext cx="8280400" cy="3232150"/>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2400" b="1" dirty="0">
                <a:latin typeface="Arial" panose="02080604020202020204" pitchFamily="34" charset="0"/>
              </a:rPr>
              <a:t>《</a:t>
            </a:r>
            <a:r>
              <a:rPr lang="zh-CN" altLang="en-US" sz="2400" b="1" dirty="0">
                <a:latin typeface="Arial" panose="02080604020202020204" pitchFamily="34" charset="0"/>
              </a:rPr>
              <a:t>定义</a:t>
            </a:r>
            <a:r>
              <a:rPr lang="en-US" altLang="zh-CN" sz="2400" b="1" dirty="0">
                <a:latin typeface="Arial" panose="02080604020202020204" pitchFamily="34" charset="0"/>
              </a:rPr>
              <a:t>》</a:t>
            </a:r>
            <a:r>
              <a:rPr lang="zh-CN" altLang="en-US" sz="2400" dirty="0">
                <a:latin typeface="Arial" panose="02080604020202020204" pitchFamily="34" charset="0"/>
              </a:rPr>
              <a:t>：命题公式</a:t>
            </a:r>
            <a:r>
              <a:rPr lang="en-US" altLang="zh-CN" sz="2400" dirty="0">
                <a:latin typeface="Arial" panose="02080604020202020204" pitchFamily="34" charset="0"/>
              </a:rPr>
              <a:t>A</a:t>
            </a:r>
            <a:r>
              <a:rPr lang="zh-CN" altLang="en-US" sz="2400" dirty="0">
                <a:latin typeface="Arial" panose="02080604020202020204" pitchFamily="34" charset="0"/>
              </a:rPr>
              <a:t>在其所有可能的赋值下取得的值列而</a:t>
            </a:r>
            <a:endParaRPr lang="en-US" altLang="zh-CN" sz="2400" dirty="0">
              <a:latin typeface="Arial" panose="02080604020202020204" pitchFamily="34" charset="0"/>
            </a:endParaRPr>
          </a:p>
          <a:p>
            <a:pPr marL="0" lvl="0" indent="0" eaLnBrk="1" hangingPunct="1">
              <a:spcBef>
                <a:spcPct val="50000"/>
              </a:spcBef>
              <a:buClrTx/>
              <a:buSzTx/>
              <a:buFont typeface="Arial" panose="02080604020202020204" pitchFamily="34" charset="0"/>
              <a:buNone/>
            </a:pPr>
            <a:r>
              <a:rPr lang="zh-CN" altLang="en-US" sz="2400" dirty="0">
                <a:latin typeface="Arial" panose="02080604020202020204" pitchFamily="34" charset="0"/>
              </a:rPr>
              <a:t>        成的表称为</a:t>
            </a:r>
            <a:r>
              <a:rPr lang="en-US" altLang="zh-CN" sz="2400" dirty="0">
                <a:latin typeface="Arial" panose="02080604020202020204" pitchFamily="34" charset="0"/>
              </a:rPr>
              <a:t>A</a:t>
            </a:r>
            <a:r>
              <a:rPr lang="zh-CN" altLang="en-US" sz="2400" dirty="0">
                <a:latin typeface="Arial" panose="02080604020202020204" pitchFamily="34" charset="0"/>
              </a:rPr>
              <a:t>的</a:t>
            </a:r>
            <a:r>
              <a:rPr lang="zh-CN" altLang="en-US" sz="2400" b="1" dirty="0">
                <a:latin typeface="Arial" panose="02080604020202020204" pitchFamily="34" charset="0"/>
              </a:rPr>
              <a:t>真值表</a:t>
            </a:r>
            <a:r>
              <a:rPr lang="zh-CN" altLang="en-US" sz="2400" dirty="0">
                <a:latin typeface="Arial" panose="02080604020202020204" pitchFamily="34" charset="0"/>
              </a:rPr>
              <a:t>。</a:t>
            </a:r>
            <a:endParaRPr lang="en-US" altLang="zh-CN" sz="2400" dirty="0">
              <a:latin typeface="Arial" panose="02080604020202020204" pitchFamily="34" charset="0"/>
            </a:endParaRPr>
          </a:p>
          <a:p>
            <a:pPr marL="0" lvl="0" indent="0" eaLnBrk="1" hangingPunct="1">
              <a:spcBef>
                <a:spcPct val="50000"/>
              </a:spcBef>
              <a:buClrTx/>
              <a:buSzTx/>
              <a:buFont typeface="Arial" panose="02080604020202020204" pitchFamily="34" charset="0"/>
              <a:buNone/>
            </a:pPr>
            <a:r>
              <a:rPr lang="zh-CN" altLang="en-US" sz="2400" dirty="0">
                <a:latin typeface="Arial" panose="02080604020202020204" pitchFamily="34" charset="0"/>
                <a:sym typeface="Symbol" panose="05050102010706020507" pitchFamily="18" charset="2"/>
              </a:rPr>
              <a:t>构造真值表的步骤如下：</a:t>
            </a:r>
            <a:endParaRPr lang="en-US" altLang="zh-CN" sz="2400" dirty="0">
              <a:latin typeface="Arial" panose="02080604020202020204" pitchFamily="34" charset="0"/>
              <a:sym typeface="Symbol" panose="05050102010706020507" pitchFamily="18" charset="2"/>
            </a:endParaRPr>
          </a:p>
          <a:p>
            <a:pPr marL="0" lvl="0" indent="0" eaLnBrk="1" hangingPunct="1">
              <a:spcBef>
                <a:spcPct val="50000"/>
              </a:spcBef>
              <a:buClrTx/>
              <a:buSzTx/>
              <a:buFont typeface="Arial" panose="02080604020202020204" pitchFamily="34" charset="0"/>
              <a:buNone/>
            </a:pPr>
            <a:r>
              <a:rPr lang="en-US" altLang="zh-CN" sz="2400" dirty="0">
                <a:latin typeface="Arial" panose="02080604020202020204" pitchFamily="34" charset="0"/>
                <a:sym typeface="Symbol" panose="05050102010706020507" pitchFamily="18" charset="2"/>
              </a:rPr>
              <a:t>1)</a:t>
            </a:r>
            <a:r>
              <a:rPr lang="zh-CN" altLang="en-US" sz="2400" dirty="0">
                <a:latin typeface="Arial" panose="02080604020202020204" pitchFamily="34" charset="0"/>
                <a:sym typeface="Symbol" panose="05050102010706020507" pitchFamily="18" charset="2"/>
              </a:rPr>
              <a:t> 列出所有的命题变元可能的赋值。</a:t>
            </a:r>
            <a:endParaRPr lang="en-US" altLang="zh-CN" sz="2400" dirty="0">
              <a:latin typeface="Arial" panose="02080604020202020204" pitchFamily="34" charset="0"/>
              <a:sym typeface="Symbol" panose="05050102010706020507" pitchFamily="18" charset="2"/>
            </a:endParaRPr>
          </a:p>
          <a:p>
            <a:pPr marL="0" lvl="0" indent="0" eaLnBrk="1" hangingPunct="1">
              <a:spcBef>
                <a:spcPct val="50000"/>
              </a:spcBef>
              <a:buClrTx/>
              <a:buSzTx/>
              <a:buFont typeface="Arial" panose="02080604020202020204" pitchFamily="34" charset="0"/>
              <a:buNone/>
            </a:pPr>
            <a:r>
              <a:rPr lang="en-US" altLang="zh-CN" sz="2400" dirty="0">
                <a:latin typeface="Arial" panose="02080604020202020204" pitchFamily="34" charset="0"/>
                <a:sym typeface="Symbol" panose="05050102010706020507" pitchFamily="18" charset="2"/>
              </a:rPr>
              <a:t>2)</a:t>
            </a:r>
            <a:r>
              <a:rPr lang="zh-CN" altLang="en-US" sz="2400" dirty="0">
                <a:latin typeface="Arial" panose="02080604020202020204" pitchFamily="34" charset="0"/>
                <a:sym typeface="Symbol" panose="05050102010706020507" pitchFamily="18" charset="2"/>
              </a:rPr>
              <a:t>按照一定顺序写出命题公式的各层次。</a:t>
            </a:r>
            <a:endParaRPr lang="en-US" altLang="zh-CN" sz="2400" dirty="0">
              <a:latin typeface="Arial" panose="02080604020202020204" pitchFamily="34" charset="0"/>
              <a:sym typeface="Symbol" panose="05050102010706020507" pitchFamily="18" charset="2"/>
            </a:endParaRPr>
          </a:p>
          <a:p>
            <a:pPr marL="0" lvl="0" indent="0" eaLnBrk="1" hangingPunct="1">
              <a:spcBef>
                <a:spcPct val="50000"/>
              </a:spcBef>
              <a:buClrTx/>
              <a:buSzTx/>
              <a:buFont typeface="Arial" panose="02080604020202020204" pitchFamily="34" charset="0"/>
              <a:buNone/>
            </a:pPr>
            <a:r>
              <a:rPr lang="en-US" altLang="zh-CN" sz="2400" dirty="0">
                <a:latin typeface="Arial" panose="02080604020202020204" pitchFamily="34" charset="0"/>
                <a:sym typeface="Symbol" panose="05050102010706020507" pitchFamily="18" charset="2"/>
              </a:rPr>
              <a:t>3)</a:t>
            </a:r>
            <a:r>
              <a:rPr lang="zh-CN" altLang="en-US" sz="2400" dirty="0">
                <a:latin typeface="Arial" panose="02080604020202020204" pitchFamily="34" charset="0"/>
                <a:sym typeface="Symbol" panose="05050102010706020507" pitchFamily="18" charset="2"/>
              </a:rPr>
              <a:t> 计算命题公式各层次的值。</a:t>
            </a:r>
            <a:endParaRPr lang="zh-CN" altLang="en-US" sz="1800" dirty="0">
              <a:latin typeface="Arial" panose="02080604020202020204" pitchFamily="34" charset="0"/>
              <a:sym typeface="Symbol" panose="05050102010706020507" pitchFamily="18" charset="2"/>
            </a:endParaRPr>
          </a:p>
        </p:txBody>
      </p:sp>
      <p:sp>
        <p:nvSpPr>
          <p:cNvPr id="4301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301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9">
                                            <p:txEl>
                                              <p:charRg st="0" end="27"/>
                                            </p:txEl>
                                          </p:spTgt>
                                        </p:tgtEl>
                                        <p:attrNameLst>
                                          <p:attrName>style.visibility</p:attrName>
                                        </p:attrNameLst>
                                      </p:cBhvr>
                                      <p:to>
                                        <p:strVal val="visible"/>
                                      </p:to>
                                    </p:set>
                                    <p:animEffect transition="in" filter="box(in)">
                                      <p:cBhvr>
                                        <p:cTn id="7" dur="500"/>
                                        <p:tgtEl>
                                          <p:spTgt spid="41989">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989">
                                            <p:txEl>
                                              <p:charRg st="27" end="47"/>
                                            </p:txEl>
                                          </p:spTgt>
                                        </p:tgtEl>
                                        <p:attrNameLst>
                                          <p:attrName>style.visibility</p:attrName>
                                        </p:attrNameLst>
                                      </p:cBhvr>
                                      <p:to>
                                        <p:strVal val="visible"/>
                                      </p:to>
                                    </p:set>
                                    <p:animEffect transition="in" filter="box(in)">
                                      <p:cBhvr>
                                        <p:cTn id="12" dur="500"/>
                                        <p:tgtEl>
                                          <p:spTgt spid="41989">
                                            <p:txEl>
                                              <p:charRg st="27"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989">
                                            <p:txEl>
                                              <p:charRg st="47" end="59"/>
                                            </p:txEl>
                                          </p:spTgt>
                                        </p:tgtEl>
                                        <p:attrNameLst>
                                          <p:attrName>style.visibility</p:attrName>
                                        </p:attrNameLst>
                                      </p:cBhvr>
                                      <p:to>
                                        <p:strVal val="visible"/>
                                      </p:to>
                                    </p:set>
                                    <p:animEffect transition="in" filter="box(in)">
                                      <p:cBhvr>
                                        <p:cTn id="17" dur="500"/>
                                        <p:tgtEl>
                                          <p:spTgt spid="41989">
                                            <p:txEl>
                                              <p:charRg st="47"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1989">
                                            <p:txEl>
                                              <p:charRg st="59" end="78"/>
                                            </p:txEl>
                                          </p:spTgt>
                                        </p:tgtEl>
                                        <p:attrNameLst>
                                          <p:attrName>style.visibility</p:attrName>
                                        </p:attrNameLst>
                                      </p:cBhvr>
                                      <p:to>
                                        <p:strVal val="visible"/>
                                      </p:to>
                                    </p:set>
                                    <p:animEffect transition="in" filter="box(in)">
                                      <p:cBhvr>
                                        <p:cTn id="22" dur="500"/>
                                        <p:tgtEl>
                                          <p:spTgt spid="41989">
                                            <p:txEl>
                                              <p:charRg st="59"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1989">
                                            <p:txEl>
                                              <p:charRg st="78" end="98"/>
                                            </p:txEl>
                                          </p:spTgt>
                                        </p:tgtEl>
                                        <p:attrNameLst>
                                          <p:attrName>style.visibility</p:attrName>
                                        </p:attrNameLst>
                                      </p:cBhvr>
                                      <p:to>
                                        <p:strVal val="visible"/>
                                      </p:to>
                                    </p:set>
                                    <p:animEffect transition="in" filter="box(in)">
                                      <p:cBhvr>
                                        <p:cTn id="27" dur="500"/>
                                        <p:tgtEl>
                                          <p:spTgt spid="41989">
                                            <p:txEl>
                                              <p:charRg st="78"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1989">
                                            <p:txEl>
                                              <p:charRg st="98" end="114"/>
                                            </p:txEl>
                                          </p:spTgt>
                                        </p:tgtEl>
                                        <p:attrNameLst>
                                          <p:attrName>style.visibility</p:attrName>
                                        </p:attrNameLst>
                                      </p:cBhvr>
                                      <p:to>
                                        <p:strVal val="visible"/>
                                      </p:to>
                                    </p:set>
                                    <p:animEffect transition="in" filter="box(in)">
                                      <p:cBhvr>
                                        <p:cTn id="32" dur="500"/>
                                        <p:tgtEl>
                                          <p:spTgt spid="41989">
                                            <p:txEl>
                                              <p:charRg st="98"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graphicFrame>
        <p:nvGraphicFramePr>
          <p:cNvPr id="43011" name="Group 3"/>
          <p:cNvGraphicFramePr>
            <a:graphicFrameLocks noGrp="1"/>
          </p:cNvGraphicFramePr>
          <p:nvPr>
            <p:ph sz="half" idx="1"/>
          </p:nvPr>
        </p:nvGraphicFramePr>
        <p:xfrm>
          <a:off x="755650" y="2060575"/>
          <a:ext cx="7848601" cy="2736851"/>
        </p:xfrm>
        <a:graphic>
          <a:graphicData uri="http://schemas.openxmlformats.org/drawingml/2006/table">
            <a:tbl>
              <a:tblPr/>
              <a:tblGrid>
                <a:gridCol w="360323"/>
                <a:gridCol w="522646"/>
                <a:gridCol w="1673179"/>
                <a:gridCol w="2293932"/>
                <a:gridCol w="2998521"/>
              </a:tblGrid>
              <a:tr h="66199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80604020202020204" pitchFamily="34" charset="0"/>
                          <a:ea typeface="宋体" pitchFamily="2" charset="-122"/>
                        </a:rPr>
                        <a:t>P ∨Q</a:t>
                      </a:r>
                      <a:endParaRPr kumimoji="0" lang="en-US" sz="24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80604020202020204" pitchFamily="34" charset="0"/>
                          <a:ea typeface="宋体" pitchFamily="2" charset="-122"/>
                        </a:rPr>
                        <a:t>（Ｐ∨Ｑ）</a:t>
                      </a:r>
                      <a:r>
                        <a:rPr kumimoji="0" lang="en-US" sz="2400" b="0" i="0" u="none" strike="noStrike" cap="none" normalizeH="0" baseline="0" dirty="0" smtClean="0">
                          <a:ln>
                            <a:noFill/>
                          </a:ln>
                          <a:solidFill>
                            <a:schemeClr val="tx1"/>
                          </a:solidFill>
                          <a:effectLst/>
                          <a:latin typeface="Arial" panose="02080604020202020204" pitchFamily="34" charset="0"/>
                          <a:ea typeface="宋体" pitchFamily="2" charset="-122"/>
                        </a:rPr>
                        <a:t>Λ</a:t>
                      </a:r>
                      <a:r>
                        <a:rPr kumimoji="0" lang="zh-CN" altLang="en-US" sz="24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altLang="en-US" sz="24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itchFamily="2" charset="-122"/>
                        </a:rPr>
                        <a:t>¬</a:t>
                      </a:r>
                      <a:r>
                        <a:rPr kumimoji="0" lang="zh-CN" altLang="en-US" sz="2400" b="0" i="0" u="none" strike="noStrike" cap="none" normalizeH="0" baseline="0" dirty="0" smtClean="0">
                          <a:ln>
                            <a:noFill/>
                          </a:ln>
                          <a:solidFill>
                            <a:schemeClr val="tx1"/>
                          </a:solidFill>
                          <a:effectLst/>
                          <a:latin typeface="Arial" panose="02080604020202020204" pitchFamily="34" charset="0"/>
                          <a:ea typeface="宋体" pitchFamily="2" charset="-122"/>
                        </a:rPr>
                        <a:t>（（Ｐ∨Ｑ）</a:t>
                      </a:r>
                      <a:r>
                        <a:rPr kumimoji="0" lang="en-US" sz="2400" b="0" i="0" u="none" strike="noStrike" cap="none" normalizeH="0" baseline="0" dirty="0" smtClean="0">
                          <a:ln>
                            <a:noFill/>
                          </a:ln>
                          <a:solidFill>
                            <a:schemeClr val="tx1"/>
                          </a:solidFill>
                          <a:effectLst/>
                          <a:latin typeface="Arial" panose="02080604020202020204" pitchFamily="34" charset="0"/>
                          <a:ea typeface="宋体" pitchFamily="2" charset="-122"/>
                        </a:rPr>
                        <a:t>Λ</a:t>
                      </a:r>
                      <a:r>
                        <a:rPr kumimoji="0" lang="zh-CN" altLang="en-US" sz="24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altLang="en-US" sz="24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77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6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6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6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4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3" name="灯片编号占位符 6"/>
          <p:cNvSpPr>
            <a:spLocks noGrp="1"/>
          </p:cNvSpPr>
          <p:nvPr/>
        </p:nvSpPr>
        <p:spPr>
          <a:xfrm>
            <a:off x="179388" y="6308725"/>
            <a:ext cx="466725" cy="354013"/>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4074" name="Rectangle 41"/>
          <p:cNvSpPr/>
          <p:nvPr/>
        </p:nvSpPr>
        <p:spPr>
          <a:xfrm flipV="1">
            <a:off x="468313" y="1125538"/>
            <a:ext cx="7848600" cy="830262"/>
          </a:xfrm>
          <a:prstGeom prst="rect">
            <a:avLst/>
          </a:prstGeom>
          <a:noFill/>
          <a:ln w="9525">
            <a:noFill/>
          </a:ln>
        </p:spPr>
        <p:txBody>
          <a:bodyPr rot="10800000">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400" dirty="0">
                <a:latin typeface="Times New Roman" panose="02020603050405020304" pitchFamily="18" charset="0"/>
              </a:rPr>
              <a:t>例１．构造命题公式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rPr>
              <a:t>（（Ｐ∨Ｑ）</a:t>
            </a:r>
            <a:r>
              <a:rPr lang="en-US" altLang="zh-CN" sz="2400" dirty="0">
                <a:latin typeface="Times New Roman" panose="02020603050405020304" pitchFamily="18" charset="0"/>
              </a:rPr>
              <a:t>Λ</a:t>
            </a:r>
            <a:r>
              <a:rPr lang="zh-CN" altLang="en-US" sz="2400" dirty="0">
                <a:latin typeface="Times New Roman" panose="02020603050405020304" pitchFamily="18" charset="0"/>
              </a:rPr>
              <a:t>Ｐ）</a:t>
            </a:r>
            <a:endParaRPr lang="en-US" altLang="zh-CN" sz="2400" dirty="0">
              <a:latin typeface="Times New Roman" panose="02020603050405020304" pitchFamily="18" charset="0"/>
            </a:endParaRPr>
          </a:p>
          <a:p>
            <a:pPr marL="0" lvl="0" indent="0" eaLnBrk="1" hangingPunct="1">
              <a:spcBef>
                <a:spcPct val="0"/>
              </a:spcBef>
              <a:buClrTx/>
              <a:buSzTx/>
              <a:buFont typeface="Arial" panose="02080604020202020204" pitchFamily="34" charset="0"/>
              <a:buNone/>
            </a:pPr>
            <a:r>
              <a:rPr lang="zh-CN" altLang="en-US" sz="2400" dirty="0">
                <a:latin typeface="Times New Roman" panose="02020603050405020304" pitchFamily="18" charset="0"/>
              </a:rPr>
              <a:t>的真值表：</a:t>
            </a:r>
            <a:endParaRPr lang="zh-CN" altLang="en-US" sz="2400" dirty="0">
              <a:latin typeface="Times New Roman" panose="02020603050405020304" pitchFamily="18" charset="0"/>
            </a:endParaRPr>
          </a:p>
        </p:txBody>
      </p:sp>
      <p:sp>
        <p:nvSpPr>
          <p:cNvPr id="44075" name="日期占位符 1"/>
          <p:cNvSpPr txBox="1">
            <a:spLocks noGrp="1"/>
          </p:cNvSpPr>
          <p:nvPr/>
        </p:nvSpPr>
        <p:spPr>
          <a:xfrm>
            <a:off x="4211638" y="5949950"/>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407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074">
                                            <p:txEl>
                                              <p:charRg st="0" end="20"/>
                                            </p:txEl>
                                          </p:spTgt>
                                        </p:tgtEl>
                                        <p:attrNameLst>
                                          <p:attrName>style.visibility</p:attrName>
                                        </p:attrNameLst>
                                      </p:cBhvr>
                                      <p:to>
                                        <p:strVal val="visible"/>
                                      </p:to>
                                    </p:set>
                                    <p:animEffect transition="in" filter="box(in)">
                                      <p:cBhvr>
                                        <p:cTn id="7" dur="500"/>
                                        <p:tgtEl>
                                          <p:spTgt spid="44074">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074">
                                            <p:txEl>
                                              <p:charRg st="20" end="26"/>
                                            </p:txEl>
                                          </p:spTgt>
                                        </p:tgtEl>
                                        <p:attrNameLst>
                                          <p:attrName>style.visibility</p:attrName>
                                        </p:attrNameLst>
                                      </p:cBhvr>
                                      <p:to>
                                        <p:strVal val="visible"/>
                                      </p:to>
                                    </p:set>
                                    <p:animEffect transition="in" filter="box(in)">
                                      <p:cBhvr>
                                        <p:cTn id="12" dur="500"/>
                                        <p:tgtEl>
                                          <p:spTgt spid="44074">
                                            <p:txEl>
                                              <p:charRg st="2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box(in)">
                                      <p:cBhvr>
                                        <p:cTn id="1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sp>
        <p:nvSpPr>
          <p:cNvPr id="44035" name="Rectangle 3"/>
          <p:cNvSpPr>
            <a:spLocks noGrp="1"/>
          </p:cNvSpPr>
          <p:nvPr>
            <p:ph type="body" sz="half" idx="4294967295"/>
          </p:nvPr>
        </p:nvSpPr>
        <p:spPr>
          <a:xfrm>
            <a:off x="4859338" y="2060575"/>
            <a:ext cx="4013200" cy="1468438"/>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en-US" altLang="zh-CN" sz="2600" dirty="0"/>
              <a:t> </a:t>
            </a:r>
            <a:r>
              <a:rPr lang="zh-CN" altLang="en-US" sz="2600" dirty="0"/>
              <a:t>例２．写出命题公式　</a:t>
            </a:r>
            <a:endParaRPr lang="zh-CN" altLang="en-US" sz="2600" dirty="0"/>
          </a:p>
          <a:p>
            <a:pPr lvl="0" eaLnBrk="1" hangingPunct="1">
              <a:buFont typeface="Wingdings" panose="05000000000000000000" pitchFamily="2" charset="2"/>
              <a:buNone/>
            </a:pPr>
            <a:r>
              <a:rPr lang="zh-CN" altLang="en-US" sz="2600" dirty="0"/>
              <a:t>Ｐ∨（Ｑ</a:t>
            </a:r>
            <a:r>
              <a:rPr lang="en-US" altLang="zh-CN" sz="2600" dirty="0"/>
              <a:t>Λ</a:t>
            </a:r>
            <a:r>
              <a:rPr lang="zh-CN" altLang="en-US" sz="2600" dirty="0"/>
              <a:t>Ｒ）的真值表</a:t>
            </a:r>
            <a:endParaRPr lang="zh-CN" altLang="en-US" sz="2600" dirty="0"/>
          </a:p>
          <a:p>
            <a:pPr lvl="0" eaLnBrk="1" hangingPunct="1">
              <a:buFont typeface="Wingdings" panose="05000000000000000000" pitchFamily="2" charset="2"/>
              <a:buNone/>
            </a:pPr>
            <a:endParaRPr lang="en-US" altLang="zh-CN" sz="2600" dirty="0"/>
          </a:p>
        </p:txBody>
      </p:sp>
      <p:graphicFrame>
        <p:nvGraphicFramePr>
          <p:cNvPr id="44036" name="Group 4"/>
          <p:cNvGraphicFramePr>
            <a:graphicFrameLocks noGrp="1"/>
          </p:cNvGraphicFramePr>
          <p:nvPr>
            <p:ph sz="half" idx="1"/>
          </p:nvPr>
        </p:nvGraphicFramePr>
        <p:xfrm>
          <a:off x="1116013" y="1052513"/>
          <a:ext cx="3960813" cy="5113340"/>
        </p:xfrm>
        <a:graphic>
          <a:graphicData uri="http://schemas.openxmlformats.org/drawingml/2006/table">
            <a:tbl>
              <a:tblPr/>
              <a:tblGrid>
                <a:gridCol w="301602"/>
                <a:gridCol w="300593"/>
                <a:gridCol w="313707"/>
                <a:gridCol w="1234653"/>
                <a:gridCol w="1810257"/>
              </a:tblGrid>
              <a:tr h="557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1700" b="0"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17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17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17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1700" b="0" i="0" u="none" strike="noStrike" cap="none" normalizeH="0" baseline="0" smtClean="0">
                          <a:ln>
                            <a:noFill/>
                          </a:ln>
                          <a:solidFill>
                            <a:schemeClr val="tx1"/>
                          </a:solidFill>
                          <a:effectLst/>
                          <a:latin typeface="Arial" panose="02080604020202020204" pitchFamily="34" charset="0"/>
                          <a:ea typeface="宋体" pitchFamily="2" charset="-122"/>
                        </a:rPr>
                        <a:t>R</a:t>
                      </a:r>
                      <a:endParaRPr kumimoji="0" lang="en-US" sz="17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smtClean="0">
                          <a:ln>
                            <a:noFill/>
                          </a:ln>
                          <a:solidFill>
                            <a:schemeClr val="tx1"/>
                          </a:solidFill>
                          <a:effectLst/>
                          <a:latin typeface="Arial" panose="02080604020202020204" pitchFamily="34" charset="0"/>
                          <a:ea typeface="宋体" pitchFamily="2" charset="-122"/>
                        </a:rPr>
                        <a:t>Ｑ</a:t>
                      </a:r>
                      <a:r>
                        <a:rPr kumimoji="0" lang="en-US" altLang="zh-CN" sz="1700" b="0" i="0" u="none" strike="noStrike" cap="none" normalizeH="0" baseline="0" dirty="0" smtClean="0">
                          <a:ln>
                            <a:noFill/>
                          </a:ln>
                          <a:solidFill>
                            <a:schemeClr val="tx1"/>
                          </a:solidFill>
                          <a:effectLst/>
                          <a:latin typeface="Arial" panose="02080604020202020204" pitchFamily="34" charset="0"/>
                          <a:ea typeface="宋体" pitchFamily="2" charset="-122"/>
                        </a:rPr>
                        <a:t>Λ</a:t>
                      </a:r>
                      <a:r>
                        <a:rPr kumimoji="0" lang="zh-CN" altLang="en-US" sz="1700" b="0" i="0" u="none" strike="noStrike" cap="none" normalizeH="0" baseline="0" dirty="0" smtClean="0">
                          <a:ln>
                            <a:noFill/>
                          </a:ln>
                          <a:solidFill>
                            <a:schemeClr val="tx1"/>
                          </a:solidFill>
                          <a:effectLst/>
                          <a:latin typeface="Arial" panose="02080604020202020204" pitchFamily="34" charset="0"/>
                          <a:ea typeface="宋体" pitchFamily="2" charset="-122"/>
                        </a:rPr>
                        <a:t>Ｒ</a:t>
                      </a:r>
                      <a:endParaRPr kumimoji="0" lang="en-US" sz="17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smtClean="0">
                          <a:ln>
                            <a:noFill/>
                          </a:ln>
                          <a:solidFill>
                            <a:schemeClr val="tx1"/>
                          </a:solidFill>
                          <a:effectLst/>
                          <a:latin typeface="Arial" panose="02080604020202020204" pitchFamily="34" charset="0"/>
                          <a:ea typeface="宋体" pitchFamily="2" charset="-122"/>
                        </a:rPr>
                        <a:t>Ｐ∨（Ｑ</a:t>
                      </a:r>
                      <a:r>
                        <a:rPr kumimoji="0" lang="en-US" sz="1700" b="0" i="0" u="none" strike="noStrike" cap="none" normalizeH="0" baseline="0" dirty="0" smtClean="0">
                          <a:ln>
                            <a:noFill/>
                          </a:ln>
                          <a:solidFill>
                            <a:schemeClr val="tx1"/>
                          </a:solidFill>
                          <a:effectLst/>
                          <a:latin typeface="Arial" panose="02080604020202020204" pitchFamily="34" charset="0"/>
                          <a:ea typeface="宋体" pitchFamily="2" charset="-122"/>
                        </a:rPr>
                        <a:t>Λ</a:t>
                      </a:r>
                      <a:r>
                        <a:rPr kumimoji="0" lang="zh-CN" altLang="en-US" sz="1700" b="0" i="0" u="none" strike="noStrike" cap="none" normalizeH="0" baseline="0" dirty="0" smtClean="0">
                          <a:ln>
                            <a:noFill/>
                          </a:ln>
                          <a:solidFill>
                            <a:schemeClr val="tx1"/>
                          </a:solidFill>
                          <a:effectLst/>
                          <a:latin typeface="Arial" panose="02080604020202020204" pitchFamily="34" charset="0"/>
                          <a:ea typeface="宋体" pitchFamily="2" charset="-122"/>
                        </a:rPr>
                        <a:t>Ｒ</a:t>
                      </a:r>
                      <a:r>
                        <a:rPr kumimoji="0" lang="en-US" sz="1700" b="0" i="0" u="none" strike="noStrike" cap="none" normalizeH="0" baseline="0" dirty="0" smtClean="0">
                          <a:ln>
                            <a:noFill/>
                          </a:ln>
                          <a:solidFill>
                            <a:schemeClr val="tx1"/>
                          </a:solidFill>
                          <a:effectLst/>
                          <a:latin typeface="Arial" panose="02080604020202020204" pitchFamily="34" charset="0"/>
                          <a:ea typeface="宋体" pitchFamily="2" charset="-122"/>
                        </a:rPr>
                        <a:t>)</a:t>
                      </a:r>
                      <a:endParaRPr kumimoji="0" lang="en-US" sz="17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22" name="灯片编号占位符 6"/>
          <p:cNvSpPr>
            <a:spLocks noGrp="1"/>
          </p:cNvSpPr>
          <p:nvPr/>
        </p:nvSpPr>
        <p:spPr>
          <a:xfrm>
            <a:off x="323850" y="6237288"/>
            <a:ext cx="611188" cy="354012"/>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5123" name="日期占位符 1"/>
          <p:cNvSpPr txBox="1">
            <a:spLocks noGrp="1"/>
          </p:cNvSpPr>
          <p:nvPr/>
        </p:nvSpPr>
        <p:spPr>
          <a:xfrm>
            <a:off x="4211638" y="6284913"/>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5124" name="日期占位符 1"/>
          <p:cNvSpPr txBox="1">
            <a:spLocks noGrp="1"/>
          </p:cNvSpPr>
          <p:nvPr/>
        </p:nvSpPr>
        <p:spPr>
          <a:xfrm>
            <a:off x="1692275" y="6308725"/>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charRg st="12"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sp>
        <p:nvSpPr>
          <p:cNvPr id="4608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9156" name="Rectangle 3"/>
          <p:cNvSpPr>
            <a:spLocks noGrp="1"/>
          </p:cNvSpPr>
          <p:nvPr>
            <p:ph sz="quarter" idx="1"/>
          </p:nvPr>
        </p:nvSpPr>
        <p:spPr>
          <a:xfrm>
            <a:off x="457200" y="1196975"/>
            <a:ext cx="8229600" cy="4824413"/>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800" b="1" dirty="0"/>
              <a:t>2</a:t>
            </a:r>
            <a:r>
              <a:rPr lang="zh-CN" altLang="en-US" sz="2800" b="1" dirty="0"/>
              <a:t>．等价式</a:t>
            </a:r>
            <a:endParaRPr lang="zh-CN" altLang="en-US" sz="2800" b="1" dirty="0"/>
          </a:p>
          <a:p>
            <a:pPr lvl="0" eaLnBrk="1" hangingPunct="1">
              <a:buFont typeface="Wingdings" panose="05000000000000000000" pitchFamily="2" charset="2"/>
              <a:buNone/>
            </a:pPr>
            <a:r>
              <a:rPr lang="en-US" altLang="zh-CN" sz="2600" b="1" dirty="0"/>
              <a:t>《</a:t>
            </a:r>
            <a:r>
              <a:rPr lang="zh-CN" altLang="en-US" sz="2600" b="1" dirty="0"/>
              <a:t>定义</a:t>
            </a:r>
            <a:r>
              <a:rPr lang="en-US" altLang="zh-CN" sz="2600" b="1" dirty="0"/>
              <a:t>》</a:t>
            </a:r>
            <a:r>
              <a:rPr lang="zh-CN" altLang="en-US" sz="2600" b="1" dirty="0"/>
              <a:t>：</a:t>
            </a:r>
            <a:r>
              <a:rPr lang="zh-CN" altLang="en-US" sz="2600" dirty="0"/>
              <a:t>如果对两个公式Ａ，Ｂ不论作何种指派，</a:t>
            </a:r>
            <a:endParaRPr lang="en-US" altLang="zh-CN" sz="2600" dirty="0"/>
          </a:p>
          <a:p>
            <a:pPr lvl="0" eaLnBrk="1" hangingPunct="1">
              <a:buFont typeface="Wingdings" panose="05000000000000000000" pitchFamily="2" charset="2"/>
              <a:buNone/>
            </a:pPr>
            <a:r>
              <a:rPr lang="zh-CN" altLang="en-US" sz="2600" dirty="0"/>
              <a:t>它们真值均相同，则称Ａ，Ｂ是逻辑等价的，亦说</a:t>
            </a:r>
            <a:endParaRPr lang="en-US" altLang="zh-CN" sz="2600" dirty="0"/>
          </a:p>
          <a:p>
            <a:pPr lvl="0" eaLnBrk="1" hangingPunct="1">
              <a:buFont typeface="Wingdings" panose="05000000000000000000" pitchFamily="2" charset="2"/>
              <a:buNone/>
            </a:pPr>
            <a:r>
              <a:rPr lang="zh-CN" altLang="en-US" sz="2600" dirty="0"/>
              <a:t>Ａ等价于Ｂ。</a:t>
            </a:r>
            <a:endParaRPr lang="zh-CN" altLang="en-US" sz="2600" dirty="0"/>
          </a:p>
          <a:p>
            <a:pPr lvl="0" eaLnBrk="1" hangingPunct="1">
              <a:buFont typeface="Wingdings" panose="05000000000000000000" pitchFamily="2" charset="2"/>
              <a:buNone/>
            </a:pPr>
            <a:r>
              <a:rPr lang="zh-CN" altLang="en-US" sz="3200" dirty="0"/>
              <a:t>并记作：Ａ</a:t>
            </a:r>
            <a:r>
              <a:rPr lang="zh-CN" altLang="en-US" sz="3200" dirty="0">
                <a:sym typeface="Symbol" panose="05050102010706020507" pitchFamily="18" charset="2"/>
              </a:rPr>
              <a:t></a:t>
            </a:r>
            <a:r>
              <a:rPr lang="zh-CN" altLang="en-US" sz="3200" dirty="0"/>
              <a:t>Ｂ</a:t>
            </a:r>
            <a:endParaRPr lang="zh-CN" altLang="en-US" sz="3200" dirty="0"/>
          </a:p>
          <a:p>
            <a:pPr lvl="0" eaLnBrk="1" hangingPunct="1">
              <a:buFont typeface="Wingdings" panose="05000000000000000000" pitchFamily="2" charset="2"/>
              <a:buNone/>
            </a:pPr>
            <a:endParaRPr lang="en-US" altLang="zh-CN" sz="2600" dirty="0"/>
          </a:p>
        </p:txBody>
      </p:sp>
      <p:sp>
        <p:nvSpPr>
          <p:cNvPr id="4608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608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6">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6">
                                            <p:txEl>
                                              <p:charRg st="6"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6">
                                            <p:txEl>
                                              <p:charRg st="30" end="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6">
                                            <p:txEl>
                                              <p:charRg st="53" end="6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6">
                                            <p:txEl>
                                              <p:charRg st="60"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idx="4294967295"/>
          </p:nvPr>
        </p:nvSpPr>
        <p:spPr>
          <a:xfrm>
            <a:off x="457200" y="277813"/>
            <a:ext cx="8229600" cy="847725"/>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dirty="0"/>
          </a:p>
        </p:txBody>
      </p:sp>
      <p:sp>
        <p:nvSpPr>
          <p:cNvPr id="4710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5300" name="Rectangle 3"/>
          <p:cNvSpPr>
            <a:spLocks noGrp="1"/>
          </p:cNvSpPr>
          <p:nvPr>
            <p:ph sz="quarter" idx="1"/>
          </p:nvPr>
        </p:nvSpPr>
        <p:spPr>
          <a:xfrm>
            <a:off x="468313" y="1196975"/>
            <a:ext cx="8229600" cy="4276725"/>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3.</a:t>
            </a:r>
            <a:r>
              <a:rPr lang="zh-CN" altLang="en-US" sz="2600" dirty="0"/>
              <a:t>例题</a:t>
            </a:r>
            <a:endParaRPr lang="zh-CN" altLang="en-US" sz="2600" dirty="0"/>
          </a:p>
          <a:p>
            <a:pPr lvl="0" eaLnBrk="1" hangingPunct="1">
              <a:buFont typeface="Wingdings" panose="05000000000000000000" pitchFamily="2" charset="2"/>
              <a:buNone/>
            </a:pPr>
            <a:r>
              <a:rPr lang="zh-CN" altLang="en-US" sz="2600" dirty="0"/>
              <a:t>例</a:t>
            </a:r>
            <a:r>
              <a:rPr lang="en-US" altLang="zh-CN" sz="2600" dirty="0"/>
              <a:t>1</a:t>
            </a:r>
            <a:r>
              <a:rPr lang="zh-CN" altLang="en-US" sz="2600" dirty="0"/>
              <a:t>：证明Ｐ→Ｑ</a:t>
            </a:r>
            <a:r>
              <a:rPr lang="zh-CN" altLang="en-US" sz="2600" dirty="0">
                <a:sym typeface="Symbol" panose="05050102010706020507" pitchFamily="18" charset="2"/>
              </a:rPr>
              <a:t></a:t>
            </a:r>
            <a:r>
              <a:rPr lang="en-US" altLang="zh-CN" sz="2600" dirty="0">
                <a:latin typeface="Times New Roman" panose="02020603050405020304" pitchFamily="18" charset="0"/>
              </a:rPr>
              <a:t>¬</a:t>
            </a:r>
            <a:r>
              <a:rPr lang="zh-CN" altLang="en-US" sz="2600" dirty="0"/>
              <a:t>Ｐ∨Ｑ</a:t>
            </a:r>
            <a:endParaRPr lang="zh-CN" altLang="en-US" sz="2600" dirty="0"/>
          </a:p>
        </p:txBody>
      </p:sp>
      <p:sp>
        <p:nvSpPr>
          <p:cNvPr id="4710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711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graphicFrame>
        <p:nvGraphicFramePr>
          <p:cNvPr id="7" name="Group 3"/>
          <p:cNvGraphicFramePr/>
          <p:nvPr/>
        </p:nvGraphicFramePr>
        <p:xfrm>
          <a:off x="755650" y="2349500"/>
          <a:ext cx="6192838" cy="2447925"/>
        </p:xfrm>
        <a:graphic>
          <a:graphicData uri="http://schemas.openxmlformats.org/drawingml/2006/table">
            <a:tbl>
              <a:tblPr/>
              <a:tblGrid>
                <a:gridCol w="708523"/>
                <a:gridCol w="656216"/>
                <a:gridCol w="2192140"/>
                <a:gridCol w="2635959"/>
              </a:tblGrid>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Times New Roman" panose="02020603050405020304" pitchFamily="18" charset="0"/>
                          <a:ea typeface="宋体" pitchFamily="2" charset="-122"/>
                        </a:rPr>
                        <a:t>¬¬</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 </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sym typeface="Symbol" panose="05050102010706020507" pitchFamily="18" charset="2"/>
                        </a:rPr>
                        <a:t> P</a:t>
                      </a:r>
                      <a:endParaRPr kumimoji="0" lang="en-US" sz="2200" b="0" i="0" u="none" strike="noStrike" cap="none" normalizeH="0" baseline="0" dirty="0" smtClean="0">
                        <a:ln>
                          <a:noFill/>
                        </a:ln>
                        <a:solidFill>
                          <a:schemeClr val="tx1"/>
                        </a:solidFill>
                        <a:effectLst/>
                        <a:latin typeface="Perpetua" panose="02020502060401020303" pitchFamily="18" charset="0"/>
                        <a:ea typeface="宋体" pitchFamily="2" charset="-122"/>
                        <a:sym typeface="Symbol" panose="05050102010706020507" pitchFamily="18" charset="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P→Q </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sym typeface="Symbol" panose="05050102010706020507" pitchFamily="18" charset="2"/>
                        </a:rPr>
                        <a:t> </a:t>
                      </a:r>
                      <a:r>
                        <a:rPr kumimoji="0" lang="en-US" sz="2600" b="0" i="0" u="none" strike="noStrike" cap="none" normalizeH="0" baseline="0" dirty="0" smtClean="0">
                          <a:ln>
                            <a:noFill/>
                          </a:ln>
                          <a:solidFill>
                            <a:schemeClr val="tx1"/>
                          </a:solidFill>
                          <a:effectLst/>
                          <a:latin typeface="Times New Roman" panose="02020603050405020304" pitchFamily="18" charset="0"/>
                          <a:ea typeface="宋体" pitchFamily="2" charset="-122"/>
                          <a:sym typeface="Symbol" panose="05050102010706020507" pitchFamily="18" charset="2"/>
                        </a:rPr>
                        <a:t>¬</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sym typeface="Symbol" panose="05050102010706020507" pitchFamily="18" charset="2"/>
                        </a:rPr>
                        <a:t>P</a:t>
                      </a:r>
                      <a:r>
                        <a:rPr kumimoji="0" lang="en-US" sz="2600" b="0" i="0" u="none" strike="noStrike" cap="none" normalizeH="0" baseline="0" dirty="0" smtClean="0">
                          <a:ln>
                            <a:noFill/>
                          </a:ln>
                          <a:solidFill>
                            <a:schemeClr val="tx1"/>
                          </a:solidFill>
                          <a:effectLst/>
                          <a:latin typeface="宋体" pitchFamily="2" charset="-122"/>
                          <a:ea typeface="宋体" pitchFamily="2" charset="-122"/>
                          <a:sym typeface="Symbol" panose="05050102010706020507" pitchFamily="18" charset="2"/>
                        </a:rPr>
                        <a:t>∨</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      T  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        T   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      T  F </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        T   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      T  T </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        T   F  </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      </a:t>
                      </a:r>
                      <a:r>
                        <a:rPr kumimoji="0" lang="en-US" sz="2600" b="0" i="0" u="none" strike="noStrike" cap="none" normalizeH="0" baseline="0" dirty="0" err="1" smtClean="0">
                          <a:ln>
                            <a:noFill/>
                          </a:ln>
                          <a:solidFill>
                            <a:schemeClr val="tx1"/>
                          </a:solidFill>
                          <a:effectLst/>
                          <a:latin typeface="Arial" panose="02080604020202020204" pitchFamily="34" charset="0"/>
                          <a:ea typeface="宋体" pitchFamily="2" charset="-122"/>
                        </a:rPr>
                        <a:t>T</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a:t>
                      </a:r>
                      <a:r>
                        <a:rPr kumimoji="0" lang="en-US" sz="2600" b="0" i="0" u="none" strike="noStrike" cap="none" normalizeH="0" baseline="0" dirty="0" err="1" smtClean="0">
                          <a:ln>
                            <a:noFill/>
                          </a:ln>
                          <a:solidFill>
                            <a:schemeClr val="tx1"/>
                          </a:solidFill>
                          <a:effectLst/>
                          <a:latin typeface="Arial" panose="02080604020202020204" pitchFamily="34" charset="0"/>
                          <a:ea typeface="宋体" pitchFamily="2" charset="-122"/>
                        </a:rPr>
                        <a:t>T</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        </a:t>
                      </a:r>
                      <a:r>
                        <a:rPr kumimoji="0" lang="en-US" sz="2600" b="0" i="0" u="none" strike="noStrike" cap="none" normalizeH="0" baseline="0" dirty="0" err="1" smtClean="0">
                          <a:ln>
                            <a:noFill/>
                          </a:ln>
                          <a:solidFill>
                            <a:schemeClr val="tx1"/>
                          </a:solidFill>
                          <a:effectLst/>
                          <a:latin typeface="Arial" panose="02080604020202020204" pitchFamily="34" charset="0"/>
                          <a:ea typeface="宋体" pitchFamily="2" charset="-122"/>
                        </a:rPr>
                        <a:t>T</a:t>
                      </a: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   </a:t>
                      </a:r>
                      <a:r>
                        <a:rPr kumimoji="0" lang="en-US" sz="2600" b="0" i="0" u="none" strike="noStrike" cap="none" normalizeH="0" baseline="0" dirty="0" err="1"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charRg st="5"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idx="4294967295"/>
          </p:nvPr>
        </p:nvSpPr>
        <p:spPr>
          <a:xfrm>
            <a:off x="457200" y="277813"/>
            <a:ext cx="8229600" cy="847725"/>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dirty="0"/>
          </a:p>
        </p:txBody>
      </p:sp>
      <p:sp>
        <p:nvSpPr>
          <p:cNvPr id="4813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7348" name="Rectangle 3"/>
          <p:cNvSpPr>
            <a:spLocks noGrp="1"/>
          </p:cNvSpPr>
          <p:nvPr>
            <p:ph sz="quarter" idx="1"/>
          </p:nvPr>
        </p:nvSpPr>
        <p:spPr>
          <a:xfrm>
            <a:off x="395288" y="1341438"/>
            <a:ext cx="8229600" cy="4789487"/>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en-US" altLang="zh-CN" sz="2800" dirty="0"/>
              <a:t>4.</a:t>
            </a:r>
            <a:r>
              <a:rPr lang="zh-CN" altLang="en-US" sz="2800" dirty="0"/>
              <a:t>命题定律</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1</a:t>
            </a:r>
            <a:r>
              <a:rPr lang="zh-CN" altLang="en-US" sz="2800" dirty="0"/>
              <a:t>）</a:t>
            </a:r>
            <a:r>
              <a:rPr lang="zh-CN" altLang="en-US" sz="2800" b="1" dirty="0"/>
              <a:t>双重否定律</a:t>
            </a:r>
            <a:r>
              <a:rPr lang="zh-CN" altLang="en-US" sz="2800" dirty="0"/>
              <a:t>  </a:t>
            </a:r>
            <a:r>
              <a:rPr lang="en-US" altLang="zh-CN" sz="2800" dirty="0">
                <a:latin typeface="Times New Roman" panose="02020603050405020304" pitchFamily="18" charset="0"/>
              </a:rPr>
              <a:t>¬¬</a:t>
            </a:r>
            <a:r>
              <a:rPr lang="zh-CN" altLang="en-US" sz="2800" dirty="0"/>
              <a:t>Ｐ</a:t>
            </a:r>
            <a:r>
              <a:rPr lang="zh-CN" altLang="en-US" sz="2800" dirty="0">
                <a:sym typeface="Symbol" panose="05050102010706020507" pitchFamily="18" charset="2"/>
              </a:rPr>
              <a:t></a:t>
            </a:r>
            <a:r>
              <a:rPr lang="zh-CN" altLang="en-US" sz="2800" dirty="0"/>
              <a:t>Ｐ</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2</a:t>
            </a:r>
            <a:r>
              <a:rPr lang="zh-CN" altLang="en-US" sz="2800" dirty="0"/>
              <a:t>）幂</a:t>
            </a:r>
            <a:r>
              <a:rPr lang="zh-CN" altLang="en-US" sz="2800" b="1" dirty="0"/>
              <a:t>等律</a:t>
            </a:r>
            <a:r>
              <a:rPr lang="zh-CN" altLang="en-US" sz="2800" dirty="0"/>
              <a:t> Ｐ∨Ｐ</a:t>
            </a:r>
            <a:r>
              <a:rPr lang="zh-CN" altLang="en-US" sz="2800" dirty="0">
                <a:sym typeface="Symbol" panose="05050102010706020507" pitchFamily="18" charset="2"/>
              </a:rPr>
              <a:t></a:t>
            </a:r>
            <a:r>
              <a:rPr lang="zh-CN" altLang="en-US" sz="2800" dirty="0"/>
              <a:t>Ｐ；Ｐ</a:t>
            </a:r>
            <a:r>
              <a:rPr lang="en-US" altLang="zh-CN" sz="2800" dirty="0"/>
              <a:t>Λ</a:t>
            </a:r>
            <a:r>
              <a:rPr lang="zh-CN" altLang="en-US" sz="2800" dirty="0"/>
              <a:t>Ｐ</a:t>
            </a:r>
            <a:r>
              <a:rPr lang="zh-CN" altLang="en-US" sz="2800" dirty="0">
                <a:sym typeface="Symbol" panose="05050102010706020507" pitchFamily="18" charset="2"/>
              </a:rPr>
              <a:t></a:t>
            </a:r>
            <a:r>
              <a:rPr lang="zh-CN" altLang="en-US" sz="2800" dirty="0"/>
              <a:t>Ｐ</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3</a:t>
            </a:r>
            <a:r>
              <a:rPr lang="zh-CN" altLang="en-US" sz="2800" dirty="0"/>
              <a:t>）</a:t>
            </a:r>
            <a:r>
              <a:rPr lang="zh-CN" altLang="en-US" sz="2800" b="1" dirty="0"/>
              <a:t>结合律</a:t>
            </a:r>
            <a:r>
              <a:rPr lang="zh-CN" altLang="en-US" sz="2800" dirty="0"/>
              <a:t>  </a:t>
            </a:r>
            <a:endParaRPr lang="zh-CN" altLang="en-US" sz="2800" dirty="0"/>
          </a:p>
          <a:p>
            <a:pPr lvl="0" eaLnBrk="1" hangingPunct="1">
              <a:lnSpc>
                <a:spcPct val="90000"/>
              </a:lnSpc>
              <a:buFont typeface="Wingdings" panose="05000000000000000000" pitchFamily="2" charset="2"/>
              <a:buNone/>
            </a:pPr>
            <a:r>
              <a:rPr lang="zh-CN" altLang="en-US" sz="2800" dirty="0"/>
              <a:t>      （Ｐ∨Ｑ）∨Ｒ</a:t>
            </a:r>
            <a:r>
              <a:rPr lang="zh-CN" altLang="en-US" sz="2800" dirty="0">
                <a:sym typeface="Symbol" panose="05050102010706020507" pitchFamily="18" charset="2"/>
              </a:rPr>
              <a:t></a:t>
            </a:r>
            <a:r>
              <a:rPr lang="zh-CN" altLang="en-US" sz="2800" dirty="0"/>
              <a:t>Ｐ∨（Ｑ∨Ｒ）；    </a:t>
            </a:r>
            <a:endParaRPr lang="zh-CN" altLang="en-US" sz="2800" dirty="0"/>
          </a:p>
          <a:p>
            <a:pPr lvl="0" eaLnBrk="1" hangingPunct="1">
              <a:lnSpc>
                <a:spcPct val="90000"/>
              </a:lnSpc>
              <a:buFont typeface="Wingdings" panose="05000000000000000000" pitchFamily="2" charset="2"/>
              <a:buNone/>
            </a:pPr>
            <a:r>
              <a:rPr lang="zh-CN" altLang="en-US" sz="2800" dirty="0"/>
              <a:t>      （Ｐ</a:t>
            </a:r>
            <a:r>
              <a:rPr lang="en-US" altLang="zh-CN" sz="2800" dirty="0"/>
              <a:t>Λ</a:t>
            </a:r>
            <a:r>
              <a:rPr lang="zh-CN" altLang="en-US" sz="2800" dirty="0"/>
              <a:t>Ｑ）</a:t>
            </a:r>
            <a:r>
              <a:rPr lang="en-US" altLang="zh-CN" sz="2800" dirty="0"/>
              <a:t>Λ</a:t>
            </a:r>
            <a:r>
              <a:rPr lang="zh-CN" altLang="en-US" sz="2800" dirty="0"/>
              <a:t>Ｒ</a:t>
            </a:r>
            <a:r>
              <a:rPr lang="zh-CN" altLang="en-US" sz="2800" dirty="0">
                <a:sym typeface="Symbol" panose="05050102010706020507" pitchFamily="18" charset="2"/>
              </a:rPr>
              <a:t></a:t>
            </a:r>
            <a:r>
              <a:rPr lang="zh-CN" altLang="en-US" sz="2800" dirty="0"/>
              <a:t>Ｐ</a:t>
            </a:r>
            <a:r>
              <a:rPr lang="en-US" altLang="zh-CN" sz="2800" dirty="0"/>
              <a:t>Λ</a:t>
            </a:r>
            <a:r>
              <a:rPr lang="zh-CN" altLang="en-US" sz="2800" dirty="0"/>
              <a:t>（Ｑ</a:t>
            </a:r>
            <a:r>
              <a:rPr lang="en-US" altLang="zh-CN" sz="2800" dirty="0"/>
              <a:t>Λ</a:t>
            </a:r>
            <a:r>
              <a:rPr lang="zh-CN" altLang="en-US" sz="2800" dirty="0"/>
              <a:t>Ｒ）；</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4</a:t>
            </a:r>
            <a:r>
              <a:rPr lang="zh-CN" altLang="en-US" sz="2800" dirty="0"/>
              <a:t>）</a:t>
            </a:r>
            <a:r>
              <a:rPr lang="zh-CN" altLang="en-US" sz="2800" b="1" dirty="0"/>
              <a:t>交换律</a:t>
            </a:r>
            <a:r>
              <a:rPr lang="zh-CN" altLang="en-US" sz="2800" dirty="0"/>
              <a:t>  </a:t>
            </a:r>
            <a:endParaRPr lang="en-US" altLang="zh-CN" sz="2800" dirty="0"/>
          </a:p>
          <a:p>
            <a:pPr lvl="0" eaLnBrk="1" hangingPunct="1">
              <a:lnSpc>
                <a:spcPct val="90000"/>
              </a:lnSpc>
              <a:buFont typeface="Wingdings" panose="05000000000000000000" pitchFamily="2" charset="2"/>
              <a:buNone/>
            </a:pPr>
            <a:r>
              <a:rPr lang="en-US" altLang="zh-CN" sz="2800" dirty="0"/>
              <a:t>         </a:t>
            </a:r>
            <a:r>
              <a:rPr lang="zh-CN" altLang="en-US" sz="2800" dirty="0"/>
              <a:t>Ｐ∨Ｑ</a:t>
            </a:r>
            <a:r>
              <a:rPr lang="zh-CN" altLang="en-US" sz="2800" dirty="0">
                <a:sym typeface="Symbol" panose="05050102010706020507" pitchFamily="18" charset="2"/>
              </a:rPr>
              <a:t></a:t>
            </a:r>
            <a:r>
              <a:rPr lang="zh-CN" altLang="en-US" sz="2800" dirty="0"/>
              <a:t>Ｑ∨Ｐ；</a:t>
            </a:r>
            <a:endParaRPr lang="en-US" altLang="zh-CN" sz="2800" dirty="0"/>
          </a:p>
          <a:p>
            <a:pPr lvl="0" eaLnBrk="1" hangingPunct="1">
              <a:lnSpc>
                <a:spcPct val="90000"/>
              </a:lnSpc>
              <a:buFont typeface="Wingdings" panose="05000000000000000000" pitchFamily="2" charset="2"/>
              <a:buNone/>
            </a:pPr>
            <a:r>
              <a:rPr lang="en-US" altLang="zh-CN" sz="2800" dirty="0"/>
              <a:t>         </a:t>
            </a:r>
            <a:r>
              <a:rPr lang="zh-CN" altLang="en-US" sz="2800" dirty="0"/>
              <a:t>Ｐ</a:t>
            </a:r>
            <a:r>
              <a:rPr lang="en-US" altLang="zh-CN" sz="2800" dirty="0"/>
              <a:t>Λ</a:t>
            </a:r>
            <a:r>
              <a:rPr lang="zh-CN" altLang="en-US" sz="2800" dirty="0"/>
              <a:t>Ｑ</a:t>
            </a:r>
            <a:r>
              <a:rPr lang="zh-CN" altLang="en-US" sz="2800" dirty="0">
                <a:sym typeface="Symbol" panose="05050102010706020507" pitchFamily="18" charset="2"/>
              </a:rPr>
              <a:t></a:t>
            </a:r>
            <a:r>
              <a:rPr lang="zh-CN" altLang="en-US" sz="2800" dirty="0"/>
              <a:t>Ｑ</a:t>
            </a:r>
            <a:r>
              <a:rPr lang="en-US" altLang="zh-CN" sz="2800" dirty="0"/>
              <a:t>Λ</a:t>
            </a:r>
            <a:r>
              <a:rPr lang="zh-CN" altLang="en-US" sz="2800" dirty="0"/>
              <a:t>Ｐ；</a:t>
            </a:r>
            <a:endParaRPr lang="en-US" altLang="zh-CN" sz="2800" dirty="0"/>
          </a:p>
        </p:txBody>
      </p:sp>
      <p:sp>
        <p:nvSpPr>
          <p:cNvPr id="4813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813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8">
                                            <p:txEl>
                                              <p:charRg st="0"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8">
                                            <p:txEl>
                                              <p:charRg st="7" end="2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8">
                                            <p:txEl>
                                              <p:charRg st="23"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48">
                                            <p:txEl>
                                              <p:charRg st="42" end="5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348">
                                            <p:txEl>
                                              <p:charRg st="51" end="7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348">
                                            <p:txEl>
                                              <p:charRg st="78" end="10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348">
                                            <p:txEl>
                                              <p:charRg st="101" end="1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7348">
                                            <p:txEl>
                                              <p:charRg st="110" end="12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7348">
                                            <p:txEl>
                                              <p:charRg st="128" end="1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idx="4294967295"/>
          </p:nvPr>
        </p:nvSpPr>
        <p:spPr>
          <a:xfrm>
            <a:off x="457200" y="277813"/>
            <a:ext cx="8229600" cy="919162"/>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dirty="0"/>
          </a:p>
        </p:txBody>
      </p:sp>
      <p:sp>
        <p:nvSpPr>
          <p:cNvPr id="4915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8372"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None/>
            </a:pPr>
            <a:r>
              <a:rPr lang="en-US" altLang="zh-CN" sz="3200" dirty="0"/>
              <a:t>4.</a:t>
            </a:r>
            <a:r>
              <a:rPr lang="zh-CN" altLang="en-US" sz="3200" dirty="0"/>
              <a:t>命题定律</a:t>
            </a:r>
            <a:endParaRPr lang="en-US" altLang="zh-CN" sz="3200" dirty="0"/>
          </a:p>
          <a:p>
            <a:pPr lvl="0" eaLnBrk="1" hangingPunct="1">
              <a:buNone/>
            </a:pPr>
            <a:r>
              <a:rPr lang="zh-CN" altLang="en-US" sz="2900" dirty="0"/>
              <a:t>（</a:t>
            </a:r>
            <a:r>
              <a:rPr lang="en-US" altLang="zh-CN" sz="2900" dirty="0"/>
              <a:t>5</a:t>
            </a:r>
            <a:r>
              <a:rPr lang="zh-CN" altLang="en-US" sz="2900" dirty="0"/>
              <a:t>）</a:t>
            </a:r>
            <a:r>
              <a:rPr lang="zh-CN" altLang="en-US" sz="2900" b="1" dirty="0"/>
              <a:t>分配律</a:t>
            </a:r>
            <a:endParaRPr lang="en-US" altLang="zh-CN" sz="2900" b="1" dirty="0"/>
          </a:p>
          <a:p>
            <a:pPr lvl="0" eaLnBrk="1" hangingPunct="1">
              <a:buNone/>
            </a:pPr>
            <a:r>
              <a:rPr lang="zh-CN" altLang="en-US" sz="2900" dirty="0"/>
              <a:t>          </a:t>
            </a:r>
            <a:r>
              <a:rPr lang="zh-CN" altLang="en-US" sz="2500" dirty="0"/>
              <a:t>Ｐ</a:t>
            </a:r>
            <a:r>
              <a:rPr lang="en-US" altLang="zh-CN" sz="2500" dirty="0"/>
              <a:t>Λ</a:t>
            </a:r>
            <a:r>
              <a:rPr lang="zh-CN" altLang="en-US" sz="2500" dirty="0"/>
              <a:t>（Ｑ∨Ｒ）</a:t>
            </a:r>
            <a:r>
              <a:rPr lang="zh-CN" altLang="en-US" sz="2500" dirty="0">
                <a:sym typeface="Symbol" panose="05050102010706020507" pitchFamily="18" charset="2"/>
              </a:rPr>
              <a:t></a:t>
            </a:r>
            <a:r>
              <a:rPr lang="zh-CN" altLang="en-US" sz="2500" dirty="0"/>
              <a:t>（Ｐ</a:t>
            </a:r>
            <a:r>
              <a:rPr lang="en-US" altLang="zh-CN" sz="2500" dirty="0"/>
              <a:t>Λ</a:t>
            </a:r>
            <a:r>
              <a:rPr lang="zh-CN" altLang="en-US" sz="2500" dirty="0"/>
              <a:t>Ｑ）∨（Ｐ</a:t>
            </a:r>
            <a:r>
              <a:rPr lang="en-US" altLang="zh-CN" sz="2500" dirty="0"/>
              <a:t>Λ</a:t>
            </a:r>
            <a:r>
              <a:rPr lang="zh-CN" altLang="en-US" sz="2500" dirty="0"/>
              <a:t>Ｒ）；</a:t>
            </a:r>
            <a:endParaRPr lang="en-US" altLang="zh-CN" sz="2500" dirty="0"/>
          </a:p>
          <a:p>
            <a:pPr lvl="0" eaLnBrk="1" hangingPunct="1">
              <a:buNone/>
            </a:pPr>
            <a:r>
              <a:rPr lang="zh-CN" altLang="en-US" sz="2500" dirty="0"/>
              <a:t>           Ｐ∨（Ｑ</a:t>
            </a:r>
            <a:r>
              <a:rPr lang="en-US" altLang="zh-CN" sz="2500" dirty="0"/>
              <a:t>Λ</a:t>
            </a:r>
            <a:r>
              <a:rPr lang="zh-CN" altLang="en-US" sz="2500" dirty="0"/>
              <a:t>Ｒ）</a:t>
            </a:r>
            <a:r>
              <a:rPr lang="zh-CN" altLang="en-US" sz="2500" dirty="0">
                <a:sym typeface="Symbol" panose="05050102010706020507" pitchFamily="18" charset="2"/>
              </a:rPr>
              <a:t></a:t>
            </a:r>
            <a:r>
              <a:rPr lang="zh-CN" altLang="en-US" sz="2500" dirty="0"/>
              <a:t>（Ｐ∨Ｑ）</a:t>
            </a:r>
            <a:r>
              <a:rPr lang="en-US" altLang="zh-CN" sz="2500" dirty="0"/>
              <a:t>Λ</a:t>
            </a:r>
            <a:r>
              <a:rPr lang="zh-CN" altLang="en-US" sz="2500" dirty="0"/>
              <a:t>（Ｐ∨Ｒ） ；</a:t>
            </a:r>
            <a:endParaRPr lang="en-US" altLang="zh-CN" sz="2500" dirty="0"/>
          </a:p>
          <a:p>
            <a:pPr lvl="0" eaLnBrk="1" hangingPunct="1">
              <a:buNone/>
            </a:pPr>
            <a:r>
              <a:rPr lang="zh-CN" altLang="en-US" sz="2900" dirty="0"/>
              <a:t>（</a:t>
            </a:r>
            <a:r>
              <a:rPr lang="en-US" altLang="zh-CN" sz="2900" dirty="0"/>
              <a:t>6</a:t>
            </a:r>
            <a:r>
              <a:rPr lang="zh-CN" altLang="en-US" sz="2900" dirty="0"/>
              <a:t>）</a:t>
            </a:r>
            <a:r>
              <a:rPr lang="zh-CN" altLang="en-US" sz="2900" b="1" dirty="0"/>
              <a:t>吸收律</a:t>
            </a:r>
            <a:r>
              <a:rPr lang="zh-CN" altLang="en-US" sz="2900" dirty="0"/>
              <a:t>  Ｐ∨（Ｐ</a:t>
            </a:r>
            <a:r>
              <a:rPr lang="en-US" altLang="zh-CN" sz="2900" dirty="0"/>
              <a:t>Λ</a:t>
            </a:r>
            <a:r>
              <a:rPr lang="zh-CN" altLang="en-US" sz="2900" dirty="0"/>
              <a:t>Ｑ） </a:t>
            </a:r>
            <a:r>
              <a:rPr lang="zh-CN" altLang="en-US" sz="2900" dirty="0">
                <a:sym typeface="Symbol" panose="05050102010706020507" pitchFamily="18" charset="2"/>
              </a:rPr>
              <a:t></a:t>
            </a:r>
            <a:r>
              <a:rPr lang="zh-CN" altLang="en-US" sz="2900" dirty="0"/>
              <a:t>Ｐ；</a:t>
            </a:r>
            <a:endParaRPr lang="en-US" altLang="zh-CN" sz="2900" dirty="0"/>
          </a:p>
          <a:p>
            <a:pPr lvl="0" eaLnBrk="1" hangingPunct="1">
              <a:buNone/>
            </a:pPr>
            <a:r>
              <a:rPr lang="zh-CN" altLang="en-US" sz="2900" dirty="0"/>
              <a:t>                           Ｐ</a:t>
            </a:r>
            <a:r>
              <a:rPr lang="en-US" altLang="zh-CN" sz="2900" dirty="0"/>
              <a:t>Λ</a:t>
            </a:r>
            <a:r>
              <a:rPr lang="zh-CN" altLang="en-US" sz="2900" dirty="0"/>
              <a:t>（Ｐ∨Ｑ） </a:t>
            </a:r>
            <a:r>
              <a:rPr lang="zh-CN" altLang="en-US" sz="2900" dirty="0">
                <a:sym typeface="Symbol" panose="05050102010706020507" pitchFamily="18" charset="2"/>
              </a:rPr>
              <a:t></a:t>
            </a:r>
            <a:r>
              <a:rPr lang="zh-CN" altLang="en-US" sz="2900" dirty="0"/>
              <a:t>Ｐ</a:t>
            </a:r>
            <a:r>
              <a:rPr lang="zh-CN" altLang="en-US" sz="4000" dirty="0"/>
              <a:t>；</a:t>
            </a:r>
            <a:endParaRPr lang="en-US" altLang="zh-CN" sz="4000" dirty="0"/>
          </a:p>
          <a:p>
            <a:pPr lvl="0" eaLnBrk="1" hangingPunct="1">
              <a:buNone/>
            </a:pPr>
            <a:r>
              <a:rPr lang="zh-CN" altLang="en-US" sz="2900" dirty="0"/>
              <a:t>（</a:t>
            </a:r>
            <a:r>
              <a:rPr lang="en-US" altLang="zh-CN" sz="2900" dirty="0"/>
              <a:t>7</a:t>
            </a:r>
            <a:r>
              <a:rPr lang="zh-CN" altLang="en-US" sz="2900" dirty="0"/>
              <a:t>）</a:t>
            </a:r>
            <a:r>
              <a:rPr lang="zh-CN" altLang="en-US" sz="2800" b="1" dirty="0"/>
              <a:t>摩根律</a:t>
            </a:r>
            <a:r>
              <a:rPr lang="zh-CN" altLang="en-US" sz="2800" dirty="0"/>
              <a:t>  </a:t>
            </a:r>
            <a:r>
              <a:rPr lang="en-US" altLang="zh-CN" sz="2800" dirty="0">
                <a:latin typeface="Times New Roman" panose="02020603050405020304" pitchFamily="18" charset="0"/>
              </a:rPr>
              <a:t>¬</a:t>
            </a:r>
            <a:r>
              <a:rPr lang="zh-CN" altLang="en-US" sz="2800" dirty="0"/>
              <a:t>（Ｐ∨Ｑ）</a:t>
            </a:r>
            <a:r>
              <a:rPr lang="zh-CN" altLang="en-US" sz="2800" dirty="0">
                <a:sym typeface="Symbol" panose="05050102010706020507" pitchFamily="18" charset="2"/>
              </a:rPr>
              <a:t></a:t>
            </a:r>
            <a:r>
              <a:rPr lang="en-US" altLang="zh-CN" sz="2800" dirty="0">
                <a:latin typeface="Times New Roman" panose="02020603050405020304" pitchFamily="18" charset="0"/>
              </a:rPr>
              <a:t>¬</a:t>
            </a:r>
            <a:r>
              <a:rPr lang="zh-CN" altLang="en-US" sz="2800" dirty="0"/>
              <a:t>Ｐ</a:t>
            </a:r>
            <a:r>
              <a:rPr lang="en-US" altLang="zh-CN" sz="2800" dirty="0"/>
              <a:t>Λ</a:t>
            </a:r>
            <a:r>
              <a:rPr lang="en-US" altLang="zh-CN" sz="2800" dirty="0">
                <a:latin typeface="Times New Roman" panose="02020603050405020304" pitchFamily="18" charset="0"/>
              </a:rPr>
              <a:t>¬</a:t>
            </a:r>
            <a:r>
              <a:rPr lang="zh-CN" altLang="en-US" sz="2800" dirty="0"/>
              <a:t>Ｑ；</a:t>
            </a:r>
            <a:endParaRPr lang="en-US" altLang="zh-CN" sz="2800" dirty="0"/>
          </a:p>
          <a:p>
            <a:pPr lvl="0" eaLnBrk="1" hangingPunct="1">
              <a:buNone/>
            </a:pPr>
            <a:r>
              <a:rPr lang="zh-CN" altLang="en-US" sz="2800" dirty="0"/>
              <a:t>                            </a:t>
            </a:r>
            <a:r>
              <a:rPr lang="en-US" altLang="zh-CN" sz="2800" dirty="0">
                <a:latin typeface="Times New Roman" panose="02020603050405020304" pitchFamily="18" charset="0"/>
              </a:rPr>
              <a:t>¬</a:t>
            </a:r>
            <a:r>
              <a:rPr lang="zh-CN" altLang="en-US" sz="2800" dirty="0"/>
              <a:t>（Ｐ</a:t>
            </a:r>
            <a:r>
              <a:rPr lang="en-US" altLang="zh-CN" sz="2800" dirty="0"/>
              <a:t>Λ</a:t>
            </a:r>
            <a:r>
              <a:rPr lang="zh-CN" altLang="en-US" sz="2800" dirty="0"/>
              <a:t>Ｑ）</a:t>
            </a:r>
            <a:r>
              <a:rPr lang="zh-CN" altLang="en-US" sz="2800" dirty="0">
                <a:sym typeface="Symbol" panose="05050102010706020507" pitchFamily="18" charset="2"/>
              </a:rPr>
              <a:t></a:t>
            </a:r>
            <a:r>
              <a:rPr lang="en-US" altLang="zh-CN" sz="2800" dirty="0">
                <a:latin typeface="Times New Roman" panose="02020603050405020304" pitchFamily="18" charset="0"/>
              </a:rPr>
              <a:t>¬</a:t>
            </a:r>
            <a:r>
              <a:rPr lang="zh-CN" altLang="en-US" sz="2800" dirty="0"/>
              <a:t>Ｐ∨</a:t>
            </a:r>
            <a:r>
              <a:rPr lang="en-US" altLang="zh-CN" sz="2800" dirty="0">
                <a:latin typeface="Times New Roman" panose="02020603050405020304" pitchFamily="18" charset="0"/>
              </a:rPr>
              <a:t>¬</a:t>
            </a:r>
            <a:r>
              <a:rPr lang="zh-CN" altLang="en-US" sz="2800" dirty="0"/>
              <a:t>Ｑ</a:t>
            </a:r>
            <a:r>
              <a:rPr lang="zh-CN" altLang="en-US" sz="3600" dirty="0"/>
              <a:t> </a:t>
            </a:r>
            <a:endParaRPr lang="en-US" altLang="zh-CN" sz="2600" dirty="0"/>
          </a:p>
        </p:txBody>
      </p:sp>
      <p:sp>
        <p:nvSpPr>
          <p:cNvPr id="4915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915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8372">
                                            <p:txEl>
                                              <p:charRg st="0" end="7"/>
                                            </p:txEl>
                                          </p:spTgt>
                                        </p:tgtEl>
                                        <p:attrNameLst>
                                          <p:attrName>style.visibility</p:attrName>
                                        </p:attrNameLst>
                                      </p:cBhvr>
                                      <p:to>
                                        <p:strVal val="visible"/>
                                      </p:to>
                                    </p:set>
                                    <p:animEffect transition="in" filter="box(in)">
                                      <p:cBhvr>
                                        <p:cTn id="7" dur="500"/>
                                        <p:tgtEl>
                                          <p:spTgt spid="58372">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8372">
                                            <p:txEl>
                                              <p:charRg st="7" end="14"/>
                                            </p:txEl>
                                          </p:spTgt>
                                        </p:tgtEl>
                                        <p:attrNameLst>
                                          <p:attrName>style.visibility</p:attrName>
                                        </p:attrNameLst>
                                      </p:cBhvr>
                                      <p:to>
                                        <p:strVal val="visible"/>
                                      </p:to>
                                    </p:set>
                                    <p:animEffect transition="in" filter="box(in)">
                                      <p:cBhvr>
                                        <p:cTn id="12" dur="500"/>
                                        <p:tgtEl>
                                          <p:spTgt spid="58372">
                                            <p:txEl>
                                              <p:charRg st="7"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8372">
                                            <p:txEl>
                                              <p:charRg st="14" end="45"/>
                                            </p:txEl>
                                          </p:spTgt>
                                        </p:tgtEl>
                                        <p:attrNameLst>
                                          <p:attrName>style.visibility</p:attrName>
                                        </p:attrNameLst>
                                      </p:cBhvr>
                                      <p:to>
                                        <p:strVal val="visible"/>
                                      </p:to>
                                    </p:set>
                                    <p:animEffect transition="in" filter="box(in)">
                                      <p:cBhvr>
                                        <p:cTn id="17" dur="500"/>
                                        <p:tgtEl>
                                          <p:spTgt spid="58372">
                                            <p:txEl>
                                              <p:charRg st="14"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8372">
                                            <p:txEl>
                                              <p:charRg st="45" end="78"/>
                                            </p:txEl>
                                          </p:spTgt>
                                        </p:tgtEl>
                                        <p:attrNameLst>
                                          <p:attrName>style.visibility</p:attrName>
                                        </p:attrNameLst>
                                      </p:cBhvr>
                                      <p:to>
                                        <p:strVal val="visible"/>
                                      </p:to>
                                    </p:set>
                                    <p:animEffect transition="in" filter="box(in)">
                                      <p:cBhvr>
                                        <p:cTn id="22" dur="500"/>
                                        <p:tgtEl>
                                          <p:spTgt spid="58372">
                                            <p:txEl>
                                              <p:charRg st="45"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8372">
                                            <p:txEl>
                                              <p:charRg st="78" end="98"/>
                                            </p:txEl>
                                          </p:spTgt>
                                        </p:tgtEl>
                                        <p:attrNameLst>
                                          <p:attrName>style.visibility</p:attrName>
                                        </p:attrNameLst>
                                      </p:cBhvr>
                                      <p:to>
                                        <p:strVal val="visible"/>
                                      </p:to>
                                    </p:set>
                                    <p:animEffect transition="in" filter="box(in)">
                                      <p:cBhvr>
                                        <p:cTn id="27" dur="500"/>
                                        <p:tgtEl>
                                          <p:spTgt spid="58372">
                                            <p:txEl>
                                              <p:charRg st="78"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8372">
                                            <p:txEl>
                                              <p:charRg st="98" end="137"/>
                                            </p:txEl>
                                          </p:spTgt>
                                        </p:tgtEl>
                                        <p:attrNameLst>
                                          <p:attrName>style.visibility</p:attrName>
                                        </p:attrNameLst>
                                      </p:cBhvr>
                                      <p:to>
                                        <p:strVal val="visible"/>
                                      </p:to>
                                    </p:set>
                                    <p:animEffect transition="in" filter="box(in)">
                                      <p:cBhvr>
                                        <p:cTn id="32" dur="500"/>
                                        <p:tgtEl>
                                          <p:spTgt spid="58372">
                                            <p:txEl>
                                              <p:charRg st="98" end="13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8372">
                                            <p:txEl>
                                              <p:charRg st="137" end="159"/>
                                            </p:txEl>
                                          </p:spTgt>
                                        </p:tgtEl>
                                        <p:attrNameLst>
                                          <p:attrName>style.visibility</p:attrName>
                                        </p:attrNameLst>
                                      </p:cBhvr>
                                      <p:to>
                                        <p:strVal val="visible"/>
                                      </p:to>
                                    </p:set>
                                    <p:animEffect transition="in" filter="box(in)">
                                      <p:cBhvr>
                                        <p:cTn id="37" dur="500"/>
                                        <p:tgtEl>
                                          <p:spTgt spid="58372">
                                            <p:txEl>
                                              <p:charRg st="137" end="15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8372">
                                            <p:txEl>
                                              <p:charRg st="159" end="201"/>
                                            </p:txEl>
                                          </p:spTgt>
                                        </p:tgtEl>
                                        <p:attrNameLst>
                                          <p:attrName>style.visibility</p:attrName>
                                        </p:attrNameLst>
                                      </p:cBhvr>
                                      <p:to>
                                        <p:strVal val="visible"/>
                                      </p:to>
                                    </p:set>
                                    <p:animEffect transition="in" filter="box(in)">
                                      <p:cBhvr>
                                        <p:cTn id="42" dur="500"/>
                                        <p:tgtEl>
                                          <p:spTgt spid="58372">
                                            <p:txEl>
                                              <p:charRg st="159" end="2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idx="4294967295"/>
          </p:nvPr>
        </p:nvSpPr>
        <p:spPr/>
        <p:txBody>
          <a:bodyPr vert="horz" wrap="square" lIns="91440" tIns="45720" rIns="91440" bIns="91440" anchor="b"/>
          <a:p>
            <a:pPr eaLnBrk="1" hangingPunct="1"/>
            <a:r>
              <a:rPr lang="zh-CN" altLang="en-US" b="1" dirty="0">
                <a:solidFill>
                  <a:srgbClr val="FF0000"/>
                </a:solidFill>
              </a:rPr>
              <a:t>§1命题及其表示法</a:t>
            </a:r>
            <a:endParaRPr lang="zh-CN" altLang="en-US" b="1" dirty="0">
              <a:solidFill>
                <a:srgbClr val="FF0000"/>
              </a:solidFill>
            </a:endParaRPr>
          </a:p>
        </p:txBody>
      </p:sp>
      <p:sp>
        <p:nvSpPr>
          <p:cNvPr id="1331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4340" name="Rectangle 3"/>
          <p:cNvSpPr>
            <a:spLocks noGrp="1"/>
          </p:cNvSpPr>
          <p:nvPr>
            <p:ph sz="quarter" idx="1"/>
          </p:nvPr>
        </p:nvSpPr>
        <p:spPr>
          <a:xfrm>
            <a:off x="457200" y="1412875"/>
            <a:ext cx="8229600" cy="4537075"/>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80000"/>
              </a:lnSpc>
              <a:buFont typeface="Wingdings" panose="05000000000000000000" pitchFamily="2" charset="2"/>
              <a:buNone/>
            </a:pPr>
            <a:endParaRPr lang="en-US" altLang="zh-CN" sz="2600" dirty="0"/>
          </a:p>
          <a:p>
            <a:pPr lvl="0" eaLnBrk="1" hangingPunct="1">
              <a:lnSpc>
                <a:spcPct val="80000"/>
              </a:lnSpc>
              <a:buFont typeface="Wingdings" panose="05000000000000000000" pitchFamily="2" charset="2"/>
              <a:buNone/>
            </a:pPr>
            <a:r>
              <a:rPr lang="en-US" altLang="zh-CN" sz="2600" dirty="0"/>
              <a:t>ⅱ)</a:t>
            </a:r>
            <a:r>
              <a:rPr lang="zh-CN" altLang="en-US" sz="2600" b="1" dirty="0"/>
              <a:t>分子命题</a:t>
            </a:r>
            <a:r>
              <a:rPr lang="zh-CN" altLang="en-US" sz="2600" dirty="0"/>
              <a:t>（复合命题）：</a:t>
            </a:r>
            <a:r>
              <a:rPr lang="zh-CN" altLang="en-US" sz="2600" u="sng" dirty="0"/>
              <a:t>若干个原子命题使用适当的联结词</a:t>
            </a:r>
            <a:r>
              <a:rPr lang="zh-CN" altLang="en-US" sz="2600" dirty="0"/>
              <a:t>所组成的新命题</a:t>
            </a:r>
            <a:endParaRPr lang="zh-CN" altLang="en-US" sz="2600" dirty="0"/>
          </a:p>
          <a:p>
            <a:pPr lvl="0" eaLnBrk="1" hangingPunct="1">
              <a:lnSpc>
                <a:spcPct val="80000"/>
              </a:lnSpc>
              <a:buFont typeface="Wingdings" panose="05000000000000000000" pitchFamily="2" charset="2"/>
              <a:buNone/>
            </a:pPr>
            <a:r>
              <a:rPr lang="zh-CN" altLang="en-US" sz="2600" dirty="0"/>
              <a:t> 例：我是一位学生和他是一位工人</a:t>
            </a:r>
            <a:endParaRPr lang="zh-CN" altLang="en-US" sz="2600" dirty="0"/>
          </a:p>
          <a:p>
            <a:pPr lvl="0" eaLnBrk="1" hangingPunct="1">
              <a:lnSpc>
                <a:spcPct val="80000"/>
              </a:lnSpc>
              <a:buFont typeface="Wingdings" panose="05000000000000000000" pitchFamily="2" charset="2"/>
              <a:buNone/>
            </a:pPr>
            <a:endParaRPr lang="zh-CN" altLang="en-US" sz="2600" dirty="0"/>
          </a:p>
          <a:p>
            <a:pPr lvl="0" eaLnBrk="1" hangingPunct="1">
              <a:lnSpc>
                <a:spcPct val="80000"/>
              </a:lnSpc>
              <a:buFont typeface="Wingdings" panose="05000000000000000000" pitchFamily="2" charset="2"/>
              <a:buNone/>
            </a:pPr>
            <a:r>
              <a:rPr lang="en-US" altLang="zh-CN" sz="2600" dirty="0"/>
              <a:t>(3)</a:t>
            </a:r>
            <a:r>
              <a:rPr lang="zh-CN" altLang="en-US" sz="2600" dirty="0"/>
              <a:t>命题所用符号：常用大写２６个英文字母表示命题。用Ａ、Ｂ、Ｃ．．．．Ｚ表示。</a:t>
            </a:r>
            <a:endParaRPr lang="zh-CN" altLang="en-US" sz="2600" dirty="0"/>
          </a:p>
          <a:p>
            <a:pPr lvl="0" eaLnBrk="1" hangingPunct="1">
              <a:lnSpc>
                <a:spcPct val="80000"/>
              </a:lnSpc>
              <a:buFont typeface="Wingdings" panose="05000000000000000000" pitchFamily="2" charset="2"/>
              <a:buNone/>
            </a:pPr>
            <a:r>
              <a:rPr lang="en-US" altLang="zh-CN" sz="2600" dirty="0"/>
              <a:t>(4)</a:t>
            </a:r>
            <a:r>
              <a:rPr lang="zh-CN" altLang="en-US" sz="2600" dirty="0"/>
              <a:t>命题中所有的“真”用“Ｔ”表示，</a:t>
            </a:r>
            <a:endParaRPr lang="zh-CN" altLang="en-US" sz="2600" dirty="0"/>
          </a:p>
          <a:p>
            <a:pPr lvl="0" eaLnBrk="1" hangingPunct="1">
              <a:lnSpc>
                <a:spcPct val="80000"/>
              </a:lnSpc>
              <a:buFont typeface="Wingdings" panose="05000000000000000000" pitchFamily="2" charset="2"/>
              <a:buNone/>
            </a:pPr>
            <a:r>
              <a:rPr lang="zh-CN" altLang="en-US" sz="2600" dirty="0"/>
              <a:t>　 命题中所有的“假”用“Ｆ”表示。</a:t>
            </a:r>
            <a:endParaRPr lang="zh-CN" altLang="en-US" sz="2600" u="sng" dirty="0"/>
          </a:p>
          <a:p>
            <a:pPr lvl="0" eaLnBrk="1" hangingPunct="1">
              <a:lnSpc>
                <a:spcPct val="80000"/>
              </a:lnSpc>
              <a:buFont typeface="Wingdings" panose="05000000000000000000" pitchFamily="2" charset="2"/>
              <a:buNone/>
            </a:pPr>
            <a:endParaRPr lang="en-US" altLang="zh-CN" sz="2600" dirty="0"/>
          </a:p>
        </p:txBody>
      </p:sp>
      <p:sp>
        <p:nvSpPr>
          <p:cNvPr id="1331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331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charRg st="1"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charRg st="37"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charRg st="55"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charRg st="96" end="1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charRg st="116" end="1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r>
              <a:rPr lang="zh-CN" altLang="en-US" sz="3600" b="1" dirty="0">
                <a:solidFill>
                  <a:srgbClr val="FF0000"/>
                </a:solidFill>
              </a:rPr>
              <a:t>§4真值表与等价式</a:t>
            </a:r>
            <a:endParaRPr lang="zh-CN" altLang="en-US" dirty="0"/>
          </a:p>
        </p:txBody>
      </p:sp>
      <p:sp>
        <p:nvSpPr>
          <p:cNvPr id="5017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9396"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None/>
            </a:pPr>
            <a:r>
              <a:rPr lang="en-US" altLang="zh-CN" sz="2800" dirty="0"/>
              <a:t>4.</a:t>
            </a:r>
            <a:r>
              <a:rPr lang="zh-CN" altLang="en-US" sz="2800" dirty="0"/>
              <a:t>命题定律 </a:t>
            </a:r>
            <a:endParaRPr lang="zh-CN" altLang="en-US" sz="2800" dirty="0"/>
          </a:p>
          <a:p>
            <a:pPr lvl="0" eaLnBrk="1" hangingPunct="1">
              <a:buFont typeface="Wingdings" panose="05000000000000000000" pitchFamily="2" charset="2"/>
              <a:buNone/>
            </a:pPr>
            <a:r>
              <a:rPr lang="zh-CN" altLang="en-US" sz="2800" dirty="0"/>
              <a:t>（</a:t>
            </a:r>
            <a:r>
              <a:rPr lang="en-US" altLang="zh-CN" sz="2800" dirty="0"/>
              <a:t>8</a:t>
            </a:r>
            <a:r>
              <a:rPr lang="zh-CN" altLang="en-US" sz="2800" dirty="0"/>
              <a:t>）  </a:t>
            </a:r>
            <a:r>
              <a:rPr lang="zh-CN" altLang="en-US" sz="2800" b="1" dirty="0"/>
              <a:t>同一律</a:t>
            </a:r>
            <a:r>
              <a:rPr lang="zh-CN" altLang="en-US" sz="2800" dirty="0"/>
              <a:t>　  Ｐ∨Ｆ</a:t>
            </a:r>
            <a:r>
              <a:rPr lang="zh-CN" altLang="en-US" sz="2800" dirty="0">
                <a:sym typeface="Symbol" panose="05050102010706020507" pitchFamily="18" charset="2"/>
              </a:rPr>
              <a:t></a:t>
            </a:r>
            <a:r>
              <a:rPr lang="zh-CN" altLang="en-US" sz="2800" dirty="0"/>
              <a:t>Ｐ；Ｐ</a:t>
            </a:r>
            <a:r>
              <a:rPr lang="en-US" altLang="zh-CN" sz="2800" dirty="0"/>
              <a:t>Λ</a:t>
            </a:r>
            <a:r>
              <a:rPr lang="zh-CN" altLang="en-US" sz="2800" dirty="0"/>
              <a:t>Ｔ</a:t>
            </a:r>
            <a:r>
              <a:rPr lang="zh-CN" altLang="en-US" sz="2800" dirty="0">
                <a:sym typeface="Symbol" panose="05050102010706020507" pitchFamily="18" charset="2"/>
              </a:rPr>
              <a:t></a:t>
            </a:r>
            <a:r>
              <a:rPr lang="zh-CN" altLang="en-US" sz="2800" dirty="0"/>
              <a:t>Ｐ</a:t>
            </a:r>
            <a:endParaRPr lang="en-US" altLang="zh-CN" sz="2800" dirty="0"/>
          </a:p>
          <a:p>
            <a:pPr lvl="0" eaLnBrk="1" hangingPunct="1">
              <a:buFont typeface="Wingdings" panose="05000000000000000000" pitchFamily="2" charset="2"/>
              <a:buNone/>
            </a:pPr>
            <a:r>
              <a:rPr lang="zh-CN" altLang="en-US" sz="2800" dirty="0"/>
              <a:t>（</a:t>
            </a:r>
            <a:r>
              <a:rPr lang="en-US" altLang="zh-CN" sz="2800" dirty="0"/>
              <a:t>9</a:t>
            </a:r>
            <a:r>
              <a:rPr lang="zh-CN" altLang="en-US" sz="2800" dirty="0"/>
              <a:t>）  </a:t>
            </a:r>
            <a:r>
              <a:rPr lang="zh-CN" altLang="en-US" sz="2800" b="1" dirty="0"/>
              <a:t>零　律</a:t>
            </a:r>
            <a:r>
              <a:rPr lang="zh-CN" altLang="en-US" sz="2800" dirty="0"/>
              <a:t>　  Ｐ∨Ｔ</a:t>
            </a:r>
            <a:r>
              <a:rPr lang="zh-CN" altLang="en-US" sz="2800" dirty="0">
                <a:sym typeface="Symbol" panose="05050102010706020507" pitchFamily="18" charset="2"/>
              </a:rPr>
              <a:t></a:t>
            </a:r>
            <a:r>
              <a:rPr lang="zh-CN" altLang="en-US" sz="2800" dirty="0"/>
              <a:t>Ｔ；Ｐ</a:t>
            </a:r>
            <a:r>
              <a:rPr lang="en-US" altLang="zh-CN" sz="2800" dirty="0"/>
              <a:t>Λ</a:t>
            </a:r>
            <a:r>
              <a:rPr lang="zh-CN" altLang="en-US" sz="2800" dirty="0"/>
              <a:t>Ｆ</a:t>
            </a:r>
            <a:r>
              <a:rPr lang="zh-CN" altLang="en-US" sz="2800" dirty="0">
                <a:sym typeface="Symbol" panose="05050102010706020507" pitchFamily="18" charset="2"/>
              </a:rPr>
              <a:t></a:t>
            </a:r>
            <a:r>
              <a:rPr lang="zh-CN" altLang="en-US" sz="2800" dirty="0"/>
              <a:t>Ｆ</a:t>
            </a:r>
            <a:endParaRPr lang="en-US" altLang="zh-CN" sz="2800" dirty="0"/>
          </a:p>
          <a:p>
            <a:pPr lvl="0" eaLnBrk="1" hangingPunct="1">
              <a:buFont typeface="Wingdings" panose="05000000000000000000" pitchFamily="2" charset="2"/>
              <a:buNone/>
            </a:pPr>
            <a:r>
              <a:rPr lang="zh-CN" altLang="en-US" sz="2800" dirty="0"/>
              <a:t>（</a:t>
            </a:r>
            <a:r>
              <a:rPr lang="en-US" altLang="zh-CN" sz="2800" dirty="0"/>
              <a:t>10</a:t>
            </a:r>
            <a:r>
              <a:rPr lang="zh-CN" altLang="en-US" sz="2800" dirty="0"/>
              <a:t>）否定</a:t>
            </a:r>
            <a:r>
              <a:rPr lang="zh-CN" altLang="en-US" sz="2800" b="1" dirty="0"/>
              <a:t>律</a:t>
            </a:r>
            <a:r>
              <a:rPr lang="zh-CN" altLang="en-US" sz="2800" dirty="0"/>
              <a:t>　 Ｐ∨</a:t>
            </a:r>
            <a:r>
              <a:rPr lang="en-US" altLang="zh-CN" sz="2800" dirty="0">
                <a:latin typeface="Times New Roman" panose="02020603050405020304" pitchFamily="18" charset="0"/>
              </a:rPr>
              <a:t>¬</a:t>
            </a:r>
            <a:r>
              <a:rPr lang="zh-CN" altLang="en-US" sz="2800" dirty="0"/>
              <a:t>Ｐ</a:t>
            </a:r>
            <a:r>
              <a:rPr lang="zh-CN" altLang="en-US" sz="2800" dirty="0">
                <a:sym typeface="Symbol" panose="05050102010706020507" pitchFamily="18" charset="2"/>
              </a:rPr>
              <a:t></a:t>
            </a:r>
            <a:r>
              <a:rPr lang="zh-CN" altLang="en-US" sz="2800" dirty="0"/>
              <a:t>Ｔ；Ｐ</a:t>
            </a:r>
            <a:r>
              <a:rPr lang="en-US" altLang="zh-CN" sz="2800" dirty="0"/>
              <a:t>Λ</a:t>
            </a:r>
            <a:r>
              <a:rPr lang="en-US" altLang="zh-CN" sz="2800" dirty="0">
                <a:latin typeface="Times New Roman" panose="02020603050405020304" pitchFamily="18" charset="0"/>
              </a:rPr>
              <a:t>¬</a:t>
            </a:r>
            <a:r>
              <a:rPr lang="zh-CN" altLang="en-US" sz="2800" dirty="0"/>
              <a:t>Ｐ</a:t>
            </a:r>
            <a:r>
              <a:rPr lang="zh-CN" altLang="en-US" sz="2800" dirty="0">
                <a:sym typeface="Symbol" panose="05050102010706020507" pitchFamily="18" charset="2"/>
              </a:rPr>
              <a:t></a:t>
            </a:r>
            <a:r>
              <a:rPr lang="zh-CN" altLang="en-US" sz="2800" dirty="0"/>
              <a:t>Ｆ</a:t>
            </a:r>
            <a:endParaRPr lang="en-US" altLang="zh-CN" sz="2800" dirty="0"/>
          </a:p>
          <a:p>
            <a:pPr lvl="0" eaLnBrk="1" hangingPunct="1">
              <a:buNone/>
            </a:pPr>
            <a:r>
              <a:rPr lang="zh-CN" altLang="en-US" sz="2800" dirty="0"/>
              <a:t>（</a:t>
            </a:r>
            <a:r>
              <a:rPr lang="en-US" altLang="zh-CN" sz="2800" dirty="0"/>
              <a:t>11</a:t>
            </a:r>
            <a:r>
              <a:rPr lang="zh-CN" altLang="en-US" sz="2800" dirty="0"/>
              <a:t>）</a:t>
            </a:r>
            <a:r>
              <a:rPr lang="zh-CN" altLang="en-US" sz="2800" b="1" dirty="0"/>
              <a:t>对偶定律   </a:t>
            </a:r>
            <a:r>
              <a:rPr lang="zh-CN" altLang="en-US" sz="2800" dirty="0"/>
              <a:t>给定命题公式Ａ，</a:t>
            </a:r>
            <a:endParaRPr lang="en-US" altLang="zh-CN" sz="2800" dirty="0"/>
          </a:p>
          <a:p>
            <a:pPr lvl="0" eaLnBrk="1" hangingPunct="1">
              <a:buNone/>
            </a:pPr>
            <a:r>
              <a:rPr lang="en-US" altLang="zh-CN" sz="2800" dirty="0"/>
              <a:t>            </a:t>
            </a:r>
            <a:r>
              <a:rPr lang="zh-CN" altLang="en-US" sz="2800" dirty="0"/>
              <a:t>若用</a:t>
            </a:r>
            <a:r>
              <a:rPr lang="en-US" altLang="zh-CN" sz="2800" dirty="0"/>
              <a:t>Λ</a:t>
            </a:r>
            <a:r>
              <a:rPr lang="zh-CN" altLang="en-US" sz="2800" dirty="0"/>
              <a:t>代换∨，用∨代换</a:t>
            </a:r>
            <a:r>
              <a:rPr lang="en-US" altLang="zh-CN" sz="2800" dirty="0"/>
              <a:t>Λ</a:t>
            </a:r>
            <a:r>
              <a:rPr lang="zh-CN" altLang="en-US" sz="2800" dirty="0"/>
              <a:t>，用Ｔ代换Ｆ，   </a:t>
            </a:r>
            <a:endParaRPr lang="en-US" altLang="zh-CN" sz="2800" dirty="0"/>
          </a:p>
          <a:p>
            <a:pPr lvl="0" eaLnBrk="1" hangingPunct="1">
              <a:buNone/>
            </a:pPr>
            <a:r>
              <a:rPr lang="en-US" altLang="zh-CN" sz="2800" dirty="0"/>
              <a:t>            </a:t>
            </a:r>
            <a:r>
              <a:rPr lang="zh-CN" altLang="en-US" sz="2800" dirty="0"/>
              <a:t>用Ｆ代换Ｔ，得到</a:t>
            </a:r>
            <a:r>
              <a:rPr lang="en-US" altLang="zh-CN" sz="2800" dirty="0"/>
              <a:t>A</a:t>
            </a:r>
            <a:r>
              <a:rPr lang="en-US" altLang="zh-CN" sz="2800" baseline="30000" dirty="0"/>
              <a:t>*</a:t>
            </a:r>
            <a:r>
              <a:rPr lang="zh-CN" altLang="en-US" sz="2800" dirty="0"/>
              <a:t>，</a:t>
            </a:r>
            <a:endParaRPr lang="en-US" altLang="zh-CN" sz="2800" dirty="0"/>
          </a:p>
          <a:p>
            <a:pPr lvl="0" eaLnBrk="1" hangingPunct="1">
              <a:buNone/>
            </a:pPr>
            <a:r>
              <a:rPr lang="en-US" altLang="zh-CN" sz="2800" dirty="0"/>
              <a:t>            </a:t>
            </a:r>
            <a:r>
              <a:rPr lang="zh-CN" altLang="en-US" sz="2800" dirty="0"/>
              <a:t>则称Ａ和</a:t>
            </a:r>
            <a:r>
              <a:rPr lang="en-US" altLang="zh-CN" sz="2800" dirty="0"/>
              <a:t>A</a:t>
            </a:r>
            <a:r>
              <a:rPr lang="en-US" altLang="zh-CN" sz="2800" baseline="30000" dirty="0"/>
              <a:t>*</a:t>
            </a:r>
            <a:r>
              <a:rPr lang="zh-CN" altLang="en-US" sz="2800" dirty="0"/>
              <a:t>是互为对偶的。</a:t>
            </a:r>
            <a:endParaRPr lang="zh-CN" altLang="en-US" sz="2800" dirty="0"/>
          </a:p>
          <a:p>
            <a:pPr lvl="0" eaLnBrk="1" hangingPunct="1">
              <a:buFont typeface="Wingdings" panose="05000000000000000000" pitchFamily="2" charset="2"/>
              <a:buNone/>
            </a:pPr>
            <a:endParaRPr lang="zh-CN" altLang="en-US" sz="2800" dirty="0"/>
          </a:p>
        </p:txBody>
      </p:sp>
      <p:sp>
        <p:nvSpPr>
          <p:cNvPr id="5018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018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6">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6">
                                            <p:txEl>
                                              <p:charRg st="8"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6">
                                            <p:txEl>
                                              <p:charRg st="31" end="5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6">
                                            <p:txEl>
                                              <p:charRg st="54" end="7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396">
                                            <p:txEl>
                                              <p:charRg st="77" end="9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396">
                                            <p:txEl>
                                              <p:charRg st="97" end="13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396">
                                            <p:txEl>
                                              <p:charRg st="132" end="15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396">
                                            <p:txEl>
                                              <p:charRg st="156"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idx="4294967295"/>
          </p:nvPr>
        </p:nvSpPr>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p:nvPr/>
        </p:nvSpPr>
        <p:spPr>
          <a:xfrm>
            <a:off x="457200" y="1600200"/>
            <a:ext cx="8229600" cy="4421188"/>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273050" lvl="0" indent="-273050" eaLnBrk="1" hangingPunct="1">
              <a:buFont typeface="Wingdings" panose="05000000000000000000" pitchFamily="2" charset="2"/>
              <a:buNone/>
            </a:pPr>
            <a:r>
              <a:rPr lang="zh-CN" altLang="en-US" b="1" dirty="0">
                <a:solidFill>
                  <a:srgbClr val="FF0000"/>
                </a:solidFill>
              </a:rPr>
              <a:t>命题公式</a:t>
            </a:r>
            <a:r>
              <a:rPr lang="zh-CN" altLang="en-US" dirty="0">
                <a:solidFill>
                  <a:srgbClr val="FF0000"/>
                </a:solidFill>
              </a:rPr>
              <a:t>：</a:t>
            </a:r>
            <a:r>
              <a:rPr lang="zh-CN" altLang="en-US" dirty="0"/>
              <a:t>由命题变元、常元、联结词、括号，以规定的格式联结起来的字符串。</a:t>
            </a:r>
            <a:endParaRPr lang="zh-CN" altLang="en-US" dirty="0"/>
          </a:p>
          <a:p>
            <a:pPr marL="273050" lvl="0" indent="-273050" eaLnBrk="1" hangingPunct="1">
              <a:buFont typeface="Wingdings" panose="05000000000000000000" pitchFamily="2" charset="2"/>
              <a:buNone/>
            </a:pPr>
            <a:r>
              <a:rPr lang="en-US" altLang="zh-CN" b="1" dirty="0"/>
              <a:t>《</a:t>
            </a:r>
            <a:r>
              <a:rPr lang="zh-CN" altLang="en-US" b="1" dirty="0"/>
              <a:t>定义</a:t>
            </a:r>
            <a:r>
              <a:rPr lang="en-US" altLang="zh-CN" b="1" dirty="0"/>
              <a:t>》</a:t>
            </a:r>
            <a:r>
              <a:rPr lang="zh-CN" altLang="en-US" dirty="0"/>
              <a:t>：命题公式可按下述法则来生成：</a:t>
            </a:r>
            <a:endParaRPr lang="zh-CN" altLang="en-US" dirty="0"/>
          </a:p>
          <a:p>
            <a:pPr marL="273050" lvl="0" indent="-273050" eaLnBrk="1" hangingPunct="1">
              <a:buFont typeface="Wingdings" panose="05000000000000000000" pitchFamily="2" charset="2"/>
              <a:buNone/>
            </a:pPr>
            <a:r>
              <a:rPr lang="zh-CN" altLang="en-US" dirty="0"/>
              <a:t>１）孤立的命题变元是一个命题公式。</a:t>
            </a:r>
            <a:endParaRPr lang="zh-CN" altLang="en-US" dirty="0"/>
          </a:p>
          <a:p>
            <a:pPr marL="273050" lvl="0" indent="-273050" eaLnBrk="1" hangingPunct="1">
              <a:buFont typeface="Wingdings" panose="05000000000000000000" pitchFamily="2" charset="2"/>
              <a:buNone/>
            </a:pPr>
            <a:r>
              <a:rPr lang="zh-CN" altLang="en-US" dirty="0"/>
              <a:t>２）若Ａ是命题公式，</a:t>
            </a:r>
            <a:r>
              <a:rPr lang="en-US" altLang="zh-CN" dirty="0"/>
              <a:t>¬</a:t>
            </a:r>
            <a:r>
              <a:rPr lang="zh-CN" altLang="en-US" dirty="0"/>
              <a:t>Ａ也为命题公式。</a:t>
            </a:r>
            <a:endParaRPr lang="zh-CN" altLang="en-US" dirty="0"/>
          </a:p>
          <a:p>
            <a:pPr marL="273050" lvl="0" indent="-273050" eaLnBrk="1" hangingPunct="1">
              <a:buFont typeface="Wingdings" panose="05000000000000000000" pitchFamily="2" charset="2"/>
              <a:buNone/>
            </a:pPr>
            <a:r>
              <a:rPr lang="zh-CN" altLang="en-US" dirty="0"/>
              <a:t>３）若Ａ、Ｂ是命题公式，则（Ａ</a:t>
            </a:r>
            <a:r>
              <a:rPr lang="en-US" altLang="zh-CN" dirty="0"/>
              <a:t>Λ</a:t>
            </a:r>
            <a:r>
              <a:rPr lang="zh-CN" altLang="en-US" dirty="0"/>
              <a:t>Ｂ）、（Ａ∨Ｂ）、（Ａ→Ｂ）、（Ａ</a:t>
            </a:r>
            <a:r>
              <a:rPr lang="zh-CN" altLang="en-US" dirty="0">
                <a:cs typeface="Arial" panose="02080604020202020204" pitchFamily="34" charset="0"/>
              </a:rPr>
              <a:t>↔</a:t>
            </a:r>
            <a:r>
              <a:rPr lang="zh-CN" altLang="en-US" dirty="0"/>
              <a:t>Ｂ）均为命题公式。</a:t>
            </a:r>
            <a:endParaRPr lang="zh-CN" altLang="en-US" dirty="0"/>
          </a:p>
          <a:p>
            <a:pPr marL="273050" lvl="0" indent="-273050" eaLnBrk="1" hangingPunct="1">
              <a:buFont typeface="Wingdings" panose="05000000000000000000" pitchFamily="2" charset="2"/>
              <a:buNone/>
            </a:pPr>
            <a:r>
              <a:rPr lang="zh-CN" altLang="en-US" dirty="0"/>
              <a:t> </a:t>
            </a:r>
            <a:r>
              <a:rPr lang="zh-CN" altLang="en-US" sz="2800" dirty="0"/>
              <a:t>４）当且仅当有限次使用１）、２）、３）所生成的公式才是命题公式。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37"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57"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75" end="9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95" end="1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139" end="1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idx="4294967295"/>
          </p:nvPr>
        </p:nvSpPr>
        <p:spPr>
          <a:xfrm>
            <a:off x="179388" y="263525"/>
            <a:ext cx="7772400" cy="1143000"/>
          </a:xfrm>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52227" name="矩形 2"/>
          <p:cNvSpPr/>
          <p:nvPr/>
        </p:nvSpPr>
        <p:spPr>
          <a:xfrm>
            <a:off x="179388" y="1487488"/>
            <a:ext cx="3816350" cy="95408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b="1" dirty="0">
                <a:solidFill>
                  <a:srgbClr val="0070C0"/>
                </a:solidFill>
                <a:latin typeface="Arial" panose="02080604020202020204" pitchFamily="34" charset="0"/>
              </a:rPr>
              <a:t>真值表与等价式是命题公式转化的重要依据</a:t>
            </a:r>
            <a:endParaRPr lang="zh-CN" altLang="en-US" sz="2800" dirty="0">
              <a:solidFill>
                <a:srgbClr val="0070C0"/>
              </a:solidFill>
              <a:latin typeface="Arial" panose="02080604020202020204" pitchFamily="34" charset="0"/>
            </a:endParaRPr>
          </a:p>
        </p:txBody>
      </p:sp>
      <p:sp>
        <p:nvSpPr>
          <p:cNvPr id="4" name="矩形 3"/>
          <p:cNvSpPr/>
          <p:nvPr/>
        </p:nvSpPr>
        <p:spPr>
          <a:xfrm>
            <a:off x="179388" y="2420938"/>
            <a:ext cx="3168650" cy="523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Wingdings" panose="05000000000000000000" pitchFamily="2" charset="2"/>
              <a:buNone/>
            </a:pPr>
            <a:r>
              <a:rPr lang="zh-CN" altLang="en-US" sz="2800" b="1" dirty="0">
                <a:latin typeface="Arial" panose="02080604020202020204" pitchFamily="34" charset="0"/>
              </a:rPr>
              <a:t>Ｐ→Ｑ</a:t>
            </a:r>
            <a:r>
              <a:rPr lang="zh-CN" altLang="en-US" sz="2800" b="1" dirty="0">
                <a:latin typeface="Arial" panose="02080604020202020204" pitchFamily="34" charset="0"/>
                <a:sym typeface="Symbol" panose="05050102010706020507" pitchFamily="18" charset="2"/>
              </a:rPr>
              <a:t></a:t>
            </a:r>
            <a:r>
              <a:rPr lang="en-US" altLang="zh-CN" sz="2800" b="1" dirty="0">
                <a:latin typeface="Times New Roman" panose="02020603050405020304" pitchFamily="18" charset="0"/>
              </a:rPr>
              <a:t>¬</a:t>
            </a:r>
            <a:r>
              <a:rPr lang="zh-CN" altLang="en-US" sz="2800" b="1" dirty="0">
                <a:latin typeface="Arial" panose="02080604020202020204" pitchFamily="34" charset="0"/>
              </a:rPr>
              <a:t>Ｐ∨Ｑ    </a:t>
            </a:r>
            <a:endParaRPr lang="zh-CN" altLang="en-US" sz="2800" b="1" dirty="0">
              <a:latin typeface="Arial" panose="02080604020202020204" pitchFamily="34" charset="0"/>
            </a:endParaRPr>
          </a:p>
        </p:txBody>
      </p:sp>
      <p:sp>
        <p:nvSpPr>
          <p:cNvPr id="5" name="矩形 4"/>
          <p:cNvSpPr/>
          <p:nvPr/>
        </p:nvSpPr>
        <p:spPr>
          <a:xfrm>
            <a:off x="179388" y="3284538"/>
            <a:ext cx="3644900" cy="523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Wingdings" panose="05000000000000000000" pitchFamily="2" charset="2"/>
              <a:buNone/>
            </a:pPr>
            <a:r>
              <a:rPr lang="zh-CN" altLang="en-US" sz="2800" b="1" dirty="0">
                <a:latin typeface="Arial" panose="02080604020202020204" pitchFamily="34" charset="0"/>
              </a:rPr>
              <a:t>Ｐ→Ｑ</a:t>
            </a:r>
            <a:r>
              <a:rPr lang="zh-CN" altLang="en-US" sz="2800" b="1" dirty="0">
                <a:latin typeface="Arial" panose="02080604020202020204" pitchFamily="34" charset="0"/>
                <a:sym typeface="Symbol" panose="05050102010706020507" pitchFamily="18" charset="2"/>
              </a:rPr>
              <a:t></a:t>
            </a:r>
            <a:r>
              <a:rPr lang="en-US" altLang="zh-CN" sz="2800" b="1" dirty="0">
                <a:latin typeface="Times New Roman" panose="02020603050405020304" pitchFamily="18" charset="0"/>
              </a:rPr>
              <a:t>¬Q</a:t>
            </a:r>
            <a:r>
              <a:rPr lang="zh-CN" altLang="en-US" sz="2800" b="1" dirty="0">
                <a:latin typeface="Arial" panose="02080604020202020204" pitchFamily="34" charset="0"/>
              </a:rPr>
              <a:t>→</a:t>
            </a:r>
            <a:r>
              <a:rPr lang="en-US" altLang="zh-CN" sz="2800" b="1" dirty="0">
                <a:latin typeface="Times New Roman" panose="02020603050405020304" pitchFamily="18" charset="0"/>
              </a:rPr>
              <a:t> ¬ P</a:t>
            </a:r>
            <a:endParaRPr lang="zh-CN" altLang="en-US" sz="2800" b="1" dirty="0">
              <a:latin typeface="Arial" panose="02080604020202020204" pitchFamily="34" charset="0"/>
            </a:endParaRPr>
          </a:p>
        </p:txBody>
      </p:sp>
      <p:sp>
        <p:nvSpPr>
          <p:cNvPr id="6" name="矩形 5"/>
          <p:cNvSpPr/>
          <p:nvPr/>
        </p:nvSpPr>
        <p:spPr>
          <a:xfrm>
            <a:off x="179388" y="4076700"/>
            <a:ext cx="4792662" cy="523875"/>
          </a:xfrm>
          <a:prstGeom prst="rect">
            <a:avLst/>
          </a:prstGeom>
          <a:noFill/>
          <a:ln w="9525">
            <a:noFill/>
          </a:ln>
        </p:spPr>
        <p:txBody>
          <a:bodyPr wrap="none">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dirty="0">
                <a:latin typeface="Arial" panose="02080604020202020204" pitchFamily="34" charset="0"/>
              </a:rPr>
              <a:t>Ｐ</a:t>
            </a:r>
            <a:r>
              <a:rPr lang="zh-CN" altLang="en-US" sz="2800" dirty="0">
                <a:latin typeface="Arial" panose="02080604020202020204" pitchFamily="34" charset="0"/>
                <a:cs typeface="Arial" panose="02080604020202020204" pitchFamily="34" charset="0"/>
              </a:rPr>
              <a:t>↔</a:t>
            </a:r>
            <a:r>
              <a:rPr lang="en-US" altLang="zh-CN" sz="2800" dirty="0">
                <a:latin typeface="Arial" panose="02080604020202020204" pitchFamily="34" charset="0"/>
                <a:cs typeface="Arial" panose="02080604020202020204" pitchFamily="34" charset="0"/>
              </a:rPr>
              <a:t>Q</a:t>
            </a:r>
            <a:r>
              <a:rPr lang="zh-CN" altLang="en-US" sz="2800" b="1" dirty="0">
                <a:latin typeface="Arial" panose="02080604020202020204" pitchFamily="34" charset="0"/>
                <a:sym typeface="Symbol" panose="05050102010706020507" pitchFamily="18" charset="2"/>
              </a:rPr>
              <a:t></a:t>
            </a:r>
            <a:r>
              <a:rPr lang="en-US" altLang="zh-CN" sz="2800" b="1" dirty="0">
                <a:latin typeface="Arial" panose="02080604020202020204" pitchFamily="34" charset="0"/>
                <a:sym typeface="Symbol" panose="05050102010706020507" pitchFamily="18" charset="2"/>
              </a:rPr>
              <a:t>(P</a:t>
            </a:r>
            <a:r>
              <a:rPr lang="en-US" altLang="zh-CN" sz="2800" dirty="0">
                <a:latin typeface="Arial" panose="02080604020202020204" pitchFamily="34" charset="0"/>
              </a:rPr>
              <a:t>ΛQ)</a:t>
            </a:r>
            <a:r>
              <a:rPr lang="zh-CN" altLang="en-US" sz="2800" b="1" dirty="0">
                <a:latin typeface="Arial" panose="02080604020202020204" pitchFamily="34" charset="0"/>
              </a:rPr>
              <a:t> ∨</a:t>
            </a:r>
            <a:r>
              <a:rPr lang="en-US" altLang="zh-CN" sz="2800" b="1" dirty="0">
                <a:latin typeface="Arial" panose="02080604020202020204" pitchFamily="34" charset="0"/>
                <a:sym typeface="Symbol" panose="05050102010706020507" pitchFamily="18" charset="2"/>
              </a:rPr>
              <a:t> (</a:t>
            </a:r>
            <a:r>
              <a:rPr lang="en-US" altLang="zh-CN" sz="2800" b="1" dirty="0">
                <a:latin typeface="Times New Roman" panose="02020603050405020304" pitchFamily="18" charset="0"/>
              </a:rPr>
              <a:t>¬ </a:t>
            </a:r>
            <a:r>
              <a:rPr lang="en-US" altLang="zh-CN" sz="2800" b="1" dirty="0">
                <a:latin typeface="Arial" panose="02080604020202020204" pitchFamily="34" charset="0"/>
                <a:sym typeface="Symbol" panose="05050102010706020507" pitchFamily="18" charset="2"/>
              </a:rPr>
              <a:t>P</a:t>
            </a:r>
            <a:r>
              <a:rPr lang="en-US" altLang="zh-CN" sz="2800" dirty="0">
                <a:latin typeface="Arial" panose="02080604020202020204" pitchFamily="34" charset="0"/>
              </a:rPr>
              <a:t>Λ</a:t>
            </a:r>
            <a:r>
              <a:rPr lang="en-US" altLang="zh-CN" sz="2800" b="1" dirty="0">
                <a:latin typeface="Times New Roman" panose="02020603050405020304" pitchFamily="18" charset="0"/>
              </a:rPr>
              <a:t> ¬ </a:t>
            </a:r>
            <a:r>
              <a:rPr lang="en-US" altLang="zh-CN" sz="2800" dirty="0">
                <a:latin typeface="Arial" panose="02080604020202020204" pitchFamily="34" charset="0"/>
              </a:rPr>
              <a:t>Q)</a:t>
            </a:r>
            <a:r>
              <a:rPr lang="zh-CN" altLang="en-US" sz="2800" b="1" dirty="0">
                <a:latin typeface="Arial" panose="02080604020202020204" pitchFamily="34" charset="0"/>
              </a:rPr>
              <a:t> </a:t>
            </a:r>
            <a:endParaRPr lang="zh-CN" altLang="en-US" sz="2800" dirty="0">
              <a:latin typeface="Arial" panose="02080604020202020204" pitchFamily="34" charset="0"/>
            </a:endParaRPr>
          </a:p>
        </p:txBody>
      </p:sp>
      <p:sp>
        <p:nvSpPr>
          <p:cNvPr id="7" name="矩形 6"/>
          <p:cNvSpPr/>
          <p:nvPr/>
        </p:nvSpPr>
        <p:spPr>
          <a:xfrm>
            <a:off x="1144588" y="4652963"/>
            <a:ext cx="3643312" cy="523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Wingdings" panose="05000000000000000000" pitchFamily="2" charset="2"/>
              <a:buNone/>
            </a:pPr>
            <a:r>
              <a:rPr lang="zh-CN" altLang="en-US" sz="2800" b="1" dirty="0">
                <a:latin typeface="Arial" panose="02080604020202020204" pitchFamily="34" charset="0"/>
                <a:sym typeface="Symbol" panose="05050102010706020507" pitchFamily="18" charset="2"/>
              </a:rPr>
              <a:t></a:t>
            </a:r>
            <a:r>
              <a:rPr lang="en-US" altLang="zh-CN" sz="2800" b="1" dirty="0">
                <a:latin typeface="Arial" panose="02080604020202020204" pitchFamily="34" charset="0"/>
                <a:sym typeface="Symbol" panose="05050102010706020507" pitchFamily="18" charset="2"/>
              </a:rPr>
              <a:t>(</a:t>
            </a:r>
            <a:r>
              <a:rPr lang="zh-CN" altLang="en-US" sz="2800" b="1" dirty="0">
                <a:latin typeface="Arial" panose="02080604020202020204" pitchFamily="34" charset="0"/>
              </a:rPr>
              <a:t>Ｐ→Ｑ</a:t>
            </a:r>
            <a:r>
              <a:rPr lang="en-US" altLang="zh-CN" sz="2800" b="1" dirty="0">
                <a:latin typeface="Arial" panose="02080604020202020204" pitchFamily="34" charset="0"/>
              </a:rPr>
              <a:t>)</a:t>
            </a:r>
            <a:r>
              <a:rPr lang="en-US" altLang="zh-CN" sz="2800" dirty="0">
                <a:latin typeface="Arial" panose="02080604020202020204" pitchFamily="34" charset="0"/>
              </a:rPr>
              <a:t> Λ(</a:t>
            </a:r>
            <a:r>
              <a:rPr lang="zh-CN" altLang="en-US" sz="2800" b="1" dirty="0">
                <a:latin typeface="Arial" panose="02080604020202020204" pitchFamily="34" charset="0"/>
              </a:rPr>
              <a:t>Ｑ→Ｐ</a:t>
            </a:r>
            <a:r>
              <a:rPr lang="en-US" altLang="zh-CN" sz="2800" dirty="0">
                <a:latin typeface="Arial" panose="02080604020202020204" pitchFamily="34" charset="0"/>
              </a:rPr>
              <a:t>)</a:t>
            </a:r>
            <a:endParaRPr lang="zh-CN" altLang="en-US" sz="2800" b="1" dirty="0">
              <a:latin typeface="Arial" panose="02080604020202020204" pitchFamily="34" charset="0"/>
            </a:endParaRPr>
          </a:p>
        </p:txBody>
      </p:sp>
      <p:grpSp>
        <p:nvGrpSpPr>
          <p:cNvPr id="10" name="组合 9"/>
          <p:cNvGrpSpPr/>
          <p:nvPr/>
        </p:nvGrpSpPr>
        <p:grpSpPr>
          <a:xfrm>
            <a:off x="4986338" y="1839913"/>
            <a:ext cx="3675062" cy="3205162"/>
            <a:chOff x="4641825" y="1818402"/>
            <a:chExt cx="3674591" cy="3204066"/>
          </a:xfrm>
        </p:grpSpPr>
        <p:sp>
          <p:nvSpPr>
            <p:cNvPr id="52234" name="圆角矩形标注 7"/>
            <p:cNvSpPr/>
            <p:nvPr/>
          </p:nvSpPr>
          <p:spPr>
            <a:xfrm>
              <a:off x="5508104" y="2304311"/>
              <a:ext cx="2808312" cy="602486"/>
            </a:xfrm>
            <a:prstGeom prst="wedgeRoundRectCallout">
              <a:avLst>
                <a:gd name="adj1" fmla="val -71051"/>
                <a:gd name="adj2" fmla="val 129481"/>
                <a:gd name="adj3" fmla="val 16667"/>
              </a:avLst>
            </a:prstGeom>
            <a:no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dirty="0">
                  <a:latin typeface="Arial" panose="02080604020202020204" pitchFamily="34" charset="0"/>
                </a:rPr>
                <a:t>常用的等价公式</a:t>
              </a:r>
              <a:endParaRPr lang="zh-CN" altLang="en-US" sz="2800" dirty="0">
                <a:latin typeface="Arial" panose="02080604020202020204" pitchFamily="34" charset="0"/>
              </a:endParaRPr>
            </a:p>
          </p:txBody>
        </p:sp>
        <p:sp>
          <p:nvSpPr>
            <p:cNvPr id="52235" name="右大括号 8"/>
            <p:cNvSpPr/>
            <p:nvPr/>
          </p:nvSpPr>
          <p:spPr>
            <a:xfrm>
              <a:off x="4641825" y="1818402"/>
              <a:ext cx="290215" cy="3204066"/>
            </a:xfrm>
            <a:prstGeom prst="rightBrace">
              <a:avLst>
                <a:gd name="adj1" fmla="val 8331"/>
                <a:gd name="adj2" fmla="val 50000"/>
              </a:avLst>
            </a:prstGeom>
            <a:solidFill>
              <a:schemeClr val="accent1"/>
            </a:solidFill>
            <a:ln w="9525" cap="flat" cmpd="sng">
              <a:solidFill>
                <a:schemeClr val="tx1"/>
              </a:solidFill>
              <a:prstDash val="soli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endParaRPr lang="zh-CN" altLang="en-US" sz="1800" dirty="0">
                <a:latin typeface="Arial" panose="02080604020202020204" pitchFamily="34" charset="0"/>
              </a:endParaRPr>
            </a:p>
          </p:txBody>
        </p:sp>
      </p:grpSp>
      <p:sp>
        <p:nvSpPr>
          <p:cNvPr id="11" name="圆角矩形标注 10"/>
          <p:cNvSpPr/>
          <p:nvPr/>
        </p:nvSpPr>
        <p:spPr>
          <a:xfrm>
            <a:off x="5616575" y="3933825"/>
            <a:ext cx="2592388" cy="1089025"/>
          </a:xfrm>
          <a:prstGeom prst="wedgeRoundRectCallout">
            <a:avLst>
              <a:gd name="adj1" fmla="val -21431"/>
              <a:gd name="adj2" fmla="val 52222"/>
              <a:gd name="adj3" fmla="val 16667"/>
            </a:avLst>
          </a:prstGeom>
          <a:no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dirty="0">
                <a:latin typeface="Arial" panose="02080604020202020204" pitchFamily="34" charset="0"/>
              </a:rPr>
              <a:t>命题定律见表格</a:t>
            </a:r>
            <a:r>
              <a:rPr lang="en-US" altLang="zh-CN" sz="2800" dirty="0">
                <a:latin typeface="Arial" panose="02080604020202020204" pitchFamily="34" charset="0"/>
              </a:rPr>
              <a:t>1-4.8</a:t>
            </a:r>
            <a:endParaRPr lang="zh-CN" altLang="en-US" sz="2800" dirty="0">
              <a:latin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 name="Rectangle 3"/>
          <p:cNvSpPr txBox="1">
            <a:spLocks noChangeArrowheads="1"/>
          </p:cNvSpPr>
          <p:nvPr/>
        </p:nvSpPr>
        <p:spPr bwMode="auto">
          <a:xfrm>
            <a:off x="468313" y="1268413"/>
            <a:ext cx="8229600" cy="4530725"/>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80604020202020204" pitchFamily="34" charset="0"/>
                <a:ea typeface="宋体" pitchFamily="2" charset="-122"/>
                <a:cs typeface="+mn-cs"/>
              </a:rPr>
              <a:t>1.</a:t>
            </a:r>
            <a:r>
              <a:rPr kumimoji="0" lang="zh-CN" altLang="en-US" sz="2800" kern="1200" cap="none" spc="0" normalizeH="0" baseline="0" noProof="0" dirty="0">
                <a:latin typeface="Arial" panose="02080604020202020204" pitchFamily="34" charset="0"/>
                <a:ea typeface="宋体" pitchFamily="2" charset="-122"/>
                <a:cs typeface="+mn-cs"/>
              </a:rPr>
              <a:t>重言式</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定义</a:t>
            </a:r>
            <a:r>
              <a:rPr kumimoji="0" lang="en-US" altLang="zh-CN" sz="2800" kern="120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：如果一个命题公式的所有完全指派均为</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rPr>
              <a:t>成真指派，则该公式称为</a:t>
            </a:r>
            <a:r>
              <a:rPr kumimoji="0" lang="zh-CN" altLang="en-US" sz="2800" b="1" kern="1200" cap="none" spc="0" normalizeH="0" baseline="0" noProof="0" dirty="0">
                <a:latin typeface="Arial" panose="02080604020202020204" pitchFamily="34" charset="0"/>
                <a:ea typeface="宋体" pitchFamily="2" charset="-122"/>
                <a:cs typeface="+mn-cs"/>
              </a:rPr>
              <a:t>永真式或重言式</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0" cap="none" spc="0" normalizeH="0" baseline="0" noProof="0" dirty="0">
                <a:latin typeface="+mn-lt"/>
                <a:ea typeface="+mn-ea"/>
                <a:cs typeface="+mn-cs"/>
              </a:rPr>
              <a:t>2.</a:t>
            </a:r>
            <a:r>
              <a:rPr kumimoji="0" lang="zh-CN" altLang="en-US" sz="2800" kern="0" cap="none" spc="0" normalizeH="0" baseline="0" noProof="0" dirty="0">
                <a:latin typeface="+mn-lt"/>
                <a:ea typeface="+mn-ea"/>
                <a:cs typeface="+mn-cs"/>
              </a:rPr>
              <a:t>蕴含式</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定义</a:t>
            </a:r>
            <a:r>
              <a:rPr kumimoji="0" lang="en-US" altLang="zh-CN" sz="2800" kern="120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：命题公式Ａ蕴含命题公式Ｂ，当且仅当</a:t>
            </a:r>
            <a:r>
              <a:rPr kumimoji="0" lang="en-US" altLang="zh-CN" sz="2800" kern="1200" cap="none" spc="0" normalizeH="0" baseline="0" noProof="0" dirty="0">
                <a:latin typeface="Arial" panose="02080604020202020204" pitchFamily="34" charset="0"/>
                <a:ea typeface="宋体" pitchFamily="2" charset="-122"/>
                <a:cs typeface="+mn-cs"/>
              </a:rPr>
              <a:t>        </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rPr>
              <a:t>Ａ→Ｂ是一个永真式，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         记作：Ａ</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Ｂ</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         读作：“Ａ蕴含Ｂ”，“Ａ能推得Ｂ”</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 ”是关系符，Ａ</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 Ｂ不为命题公式。</a:t>
            </a:r>
            <a:endParaRPr kumimoji="0" lang="zh-CN" altLang="en-US"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zh-CN" altLang="en-US" sz="2800" kern="0" cap="none" spc="0" normalizeH="0" baseline="0" noProof="0" dirty="0">
              <a:latin typeface="+mn-lt"/>
              <a:ea typeface="+mn-ea"/>
              <a:cs typeface="+mn-cs"/>
            </a:endParaRPr>
          </a:p>
        </p:txBody>
      </p:sp>
      <p:sp>
        <p:nvSpPr>
          <p:cNvPr id="5325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325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4" name="标题 3"/>
          <p:cNvSpPr>
            <a:spLocks noGrp="1"/>
          </p:cNvSpPr>
          <p:nvPr>
            <p:ph type="title" idx="4294967295"/>
          </p:nvPr>
        </p:nvSpPr>
        <p:spPr>
          <a:xfrm>
            <a:off x="915988" y="147638"/>
            <a:ext cx="7772400" cy="904875"/>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0" u="none" strike="noStrike" kern="0" cap="none" spc="0" normalizeH="0" baseline="0" noProof="0" dirty="0" smtClean="0">
                <a:ln>
                  <a:noFill/>
                </a:ln>
                <a:solidFill>
                  <a:srgbClr val="FF0000"/>
                </a:solidFill>
                <a:effectLst/>
                <a:uLnTx/>
                <a:uFillTx/>
                <a:latin typeface="+mj-lt"/>
                <a:ea typeface="+mj-ea"/>
                <a:cs typeface="+mn-cs"/>
              </a:rPr>
              <a:t>§5重言式与蕴含式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charRg st="6"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charRg st="29" end="5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charRg st="58" end="6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charRg st="64"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charRg st="95" end="1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charRg st="115" end="13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
                                            <p:txEl>
                                              <p:charRg st="131" end="15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
                                            <p:txEl>
                                              <p:charRg st="158"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a:xfrm>
            <a:off x="457200" y="277813"/>
            <a:ext cx="8229600" cy="847725"/>
          </a:xfrm>
        </p:spPr>
        <p:txBody>
          <a:bodyPr vert="horz" wrap="square" lIns="91440" tIns="45720" rIns="91440" bIns="91440" anchor="b"/>
          <a:p>
            <a:pPr eaLnBrk="1" hangingPunct="1"/>
            <a:r>
              <a:rPr lang="zh-CN" altLang="en-US" sz="3600" b="1" dirty="0">
                <a:solidFill>
                  <a:srgbClr val="FF0000"/>
                </a:solidFill>
              </a:rPr>
              <a:t>§5重言式与蕴含式</a:t>
            </a:r>
            <a:endParaRPr lang="zh-CN" altLang="en-US" sz="3600" b="1" dirty="0">
              <a:solidFill>
                <a:srgbClr val="FF0000"/>
              </a:solidFill>
            </a:endParaRPr>
          </a:p>
        </p:txBody>
      </p:sp>
      <p:sp>
        <p:nvSpPr>
          <p:cNvPr id="5427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4996" name="Rectangle 3"/>
          <p:cNvSpPr>
            <a:spLocks noGrp="1"/>
          </p:cNvSpPr>
          <p:nvPr>
            <p:ph sz="quarter" idx="1"/>
          </p:nvPr>
        </p:nvSpPr>
        <p:spPr>
          <a:xfrm>
            <a:off x="468313" y="1052513"/>
            <a:ext cx="8229600" cy="5040312"/>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3.</a:t>
            </a:r>
            <a:r>
              <a:rPr lang="zh-CN" altLang="en-US" sz="2600" dirty="0"/>
              <a:t>常用的蕴含式 </a:t>
            </a:r>
            <a:endParaRPr lang="zh-CN" altLang="en-US" sz="2600" dirty="0"/>
          </a:p>
          <a:p>
            <a:pPr lvl="0" eaLnBrk="1" hangingPunct="1">
              <a:buFont typeface="Wingdings" panose="05000000000000000000" pitchFamily="2" charset="2"/>
              <a:buNone/>
            </a:pPr>
            <a:r>
              <a:rPr lang="en-US" altLang="zh-CN" sz="2400" dirty="0"/>
              <a:t>I</a:t>
            </a:r>
            <a:r>
              <a:rPr lang="en-US" altLang="zh-CN" sz="2400" baseline="-25000" dirty="0"/>
              <a:t>1      </a:t>
            </a:r>
            <a:r>
              <a:rPr lang="zh-CN" altLang="en-US" sz="2400" dirty="0"/>
              <a:t>Ｐ</a:t>
            </a:r>
            <a:r>
              <a:rPr lang="zh-CN" altLang="en-US" sz="2400" dirty="0">
                <a:sym typeface="Symbol" panose="05050102010706020507" pitchFamily="18" charset="2"/>
              </a:rPr>
              <a:t></a:t>
            </a:r>
            <a:r>
              <a:rPr lang="zh-CN" altLang="en-US" sz="2400" dirty="0"/>
              <a:t>Ｐ∨Ｑ　（Ｑ</a:t>
            </a:r>
            <a:r>
              <a:rPr lang="zh-CN" altLang="en-US" sz="2400" dirty="0">
                <a:sym typeface="Symbol" panose="05050102010706020507" pitchFamily="18" charset="2"/>
              </a:rPr>
              <a:t></a:t>
            </a:r>
            <a:r>
              <a:rPr lang="zh-CN" altLang="en-US" sz="2400" dirty="0"/>
              <a:t>Ｐ∨Ｑ）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2</a:t>
            </a:r>
            <a:r>
              <a:rPr lang="en-US" altLang="zh-CN" sz="2400" dirty="0"/>
              <a:t>    </a:t>
            </a:r>
            <a:r>
              <a:rPr lang="zh-CN" altLang="en-US" sz="2400" dirty="0"/>
              <a:t>Ｐ</a:t>
            </a:r>
            <a:r>
              <a:rPr lang="en-US" altLang="zh-CN" sz="2400" dirty="0"/>
              <a:t>Λ</a:t>
            </a:r>
            <a:r>
              <a:rPr lang="zh-CN" altLang="en-US" sz="2400" dirty="0"/>
              <a:t>Ｑ</a:t>
            </a:r>
            <a:r>
              <a:rPr lang="zh-CN" altLang="en-US" sz="2400" dirty="0">
                <a:sym typeface="Symbol" panose="05050102010706020507" pitchFamily="18" charset="2"/>
              </a:rPr>
              <a:t></a:t>
            </a:r>
            <a:r>
              <a:rPr lang="zh-CN" altLang="en-US" sz="2400" dirty="0"/>
              <a:t> Ｐ　（Ｐ</a:t>
            </a:r>
            <a:r>
              <a:rPr lang="en-US" altLang="zh-CN" sz="2400" dirty="0"/>
              <a:t>Λ</a:t>
            </a:r>
            <a:r>
              <a:rPr lang="zh-CN" altLang="en-US" sz="2400" dirty="0"/>
              <a:t>Ｑ</a:t>
            </a:r>
            <a:r>
              <a:rPr lang="zh-CN" altLang="en-US" sz="2400" dirty="0">
                <a:sym typeface="Symbol" panose="05050102010706020507" pitchFamily="18" charset="2"/>
              </a:rPr>
              <a:t></a:t>
            </a:r>
            <a:r>
              <a:rPr lang="zh-CN" altLang="en-US" sz="2400" dirty="0"/>
              <a:t> Ｑ）</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3</a:t>
            </a:r>
            <a:r>
              <a:rPr lang="zh-CN" altLang="en-US" sz="2400" dirty="0"/>
              <a:t>　Ｐ</a:t>
            </a:r>
            <a:r>
              <a:rPr lang="en-US" altLang="zh-CN" sz="2400" dirty="0"/>
              <a:t>Λ</a:t>
            </a:r>
            <a:r>
              <a:rPr lang="zh-CN" altLang="en-US" sz="2400" dirty="0"/>
              <a:t>（Ｐ→Ｑ） </a:t>
            </a:r>
            <a:r>
              <a:rPr lang="zh-CN" altLang="en-US" sz="2400" dirty="0">
                <a:sym typeface="Symbol" panose="05050102010706020507" pitchFamily="18" charset="2"/>
              </a:rPr>
              <a:t></a:t>
            </a:r>
            <a:r>
              <a:rPr lang="zh-CN" altLang="en-US" sz="2400" dirty="0"/>
              <a:t>Ｑ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4      </a:t>
            </a:r>
            <a:r>
              <a:rPr lang="zh-CN" altLang="en-US" sz="2400" dirty="0"/>
              <a:t>（Ｐ→Ｑ）</a:t>
            </a:r>
            <a:r>
              <a:rPr lang="en-US" altLang="zh-CN" sz="2400" dirty="0"/>
              <a:t>Λ</a:t>
            </a:r>
            <a:r>
              <a:rPr lang="en-US" altLang="zh-CN" sz="2400" dirty="0">
                <a:latin typeface="Times New Roman" panose="02020603050405020304" pitchFamily="18" charset="0"/>
              </a:rPr>
              <a:t>¬</a:t>
            </a:r>
            <a:r>
              <a:rPr lang="zh-CN" altLang="en-US" sz="2400" dirty="0"/>
              <a:t>Ｑ</a:t>
            </a:r>
            <a:r>
              <a:rPr lang="zh-CN" altLang="en-US" sz="2400" dirty="0">
                <a:sym typeface="Symbol" panose="05050102010706020507" pitchFamily="18" charset="2"/>
              </a:rPr>
              <a:t></a:t>
            </a:r>
            <a:r>
              <a:rPr lang="zh-CN" altLang="en-US" sz="2400" dirty="0"/>
              <a:t>  </a:t>
            </a:r>
            <a:r>
              <a:rPr lang="en-US" altLang="zh-CN" sz="2400" dirty="0">
                <a:latin typeface="Times New Roman" panose="02020603050405020304" pitchFamily="18" charset="0"/>
              </a:rPr>
              <a:t>¬</a:t>
            </a:r>
            <a:r>
              <a:rPr lang="zh-CN" altLang="en-US" sz="2400" dirty="0"/>
              <a:t>Ｐ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5      </a:t>
            </a:r>
            <a:r>
              <a:rPr lang="zh-CN" altLang="en-US" sz="2400" dirty="0"/>
              <a:t>　</a:t>
            </a:r>
            <a:r>
              <a:rPr lang="en-US" altLang="zh-CN" sz="2400" dirty="0"/>
              <a:t>¬</a:t>
            </a:r>
            <a:r>
              <a:rPr lang="zh-CN" altLang="en-US" sz="2400" dirty="0"/>
              <a:t>Ｐ</a:t>
            </a:r>
            <a:r>
              <a:rPr lang="en-US" altLang="zh-CN" sz="2400" dirty="0"/>
              <a:t>Λ</a:t>
            </a:r>
            <a:r>
              <a:rPr lang="zh-CN" altLang="en-US" sz="2400" dirty="0"/>
              <a:t>（Ｐ∨Ｑ） </a:t>
            </a:r>
            <a:r>
              <a:rPr lang="zh-CN" altLang="en-US" sz="2400" dirty="0">
                <a:sym typeface="Symbol" panose="05050102010706020507" pitchFamily="18" charset="2"/>
              </a:rPr>
              <a:t></a:t>
            </a:r>
            <a:r>
              <a:rPr lang="zh-CN" altLang="en-US" sz="2400" dirty="0"/>
              <a:t> Ｑ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6       </a:t>
            </a:r>
            <a:r>
              <a:rPr lang="zh-CN" altLang="en-US" sz="2400" dirty="0"/>
              <a:t>（Ｐ→Ｑ）</a:t>
            </a:r>
            <a:r>
              <a:rPr lang="en-US" altLang="zh-CN" sz="2400" dirty="0"/>
              <a:t>Λ</a:t>
            </a:r>
            <a:r>
              <a:rPr lang="zh-CN" altLang="en-US" sz="2400" dirty="0"/>
              <a:t>（Ｑ→Ｒ） </a:t>
            </a:r>
            <a:r>
              <a:rPr lang="zh-CN" altLang="en-US" sz="2400" dirty="0">
                <a:sym typeface="Symbol" panose="05050102010706020507" pitchFamily="18" charset="2"/>
              </a:rPr>
              <a:t></a:t>
            </a:r>
            <a:r>
              <a:rPr lang="zh-CN" altLang="en-US" sz="2400" dirty="0"/>
              <a:t> （Ｐ→Ｒ）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7       </a:t>
            </a:r>
            <a:r>
              <a:rPr lang="zh-CN" altLang="en-US" sz="2400" dirty="0"/>
              <a:t>（Ｐ→Ｑ）</a:t>
            </a:r>
            <a:r>
              <a:rPr lang="en-US" altLang="zh-CN" sz="2400" dirty="0"/>
              <a:t>Λ</a:t>
            </a:r>
            <a:r>
              <a:rPr lang="zh-CN" altLang="en-US" sz="2400" dirty="0"/>
              <a:t>（Ｒ→Ｓ） </a:t>
            </a:r>
            <a:r>
              <a:rPr lang="zh-CN" altLang="en-US" sz="2400" dirty="0">
                <a:sym typeface="Symbol" panose="05050102010706020507" pitchFamily="18" charset="2"/>
              </a:rPr>
              <a:t></a:t>
            </a:r>
            <a:r>
              <a:rPr lang="zh-CN" altLang="en-US" sz="2400" dirty="0"/>
              <a:t> （Ｐ</a:t>
            </a:r>
            <a:r>
              <a:rPr lang="en-US" altLang="zh-CN" sz="2400" dirty="0"/>
              <a:t>Λ</a:t>
            </a:r>
            <a:r>
              <a:rPr lang="zh-CN" altLang="en-US" sz="2400" dirty="0"/>
              <a:t>Ｒ→Ｑ</a:t>
            </a:r>
            <a:r>
              <a:rPr lang="en-US" altLang="zh-CN" sz="2400" dirty="0"/>
              <a:t>Λ</a:t>
            </a:r>
            <a:r>
              <a:rPr lang="zh-CN" altLang="en-US" sz="2400" dirty="0"/>
              <a:t>Ｓ）</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8        </a:t>
            </a:r>
            <a:r>
              <a:rPr lang="zh-CN" altLang="en-US" sz="2400" dirty="0"/>
              <a:t>（Ｐ</a:t>
            </a:r>
            <a:r>
              <a:rPr lang="zh-CN" altLang="en-US" sz="2400" dirty="0">
                <a:sym typeface="Symbol" panose="05050102010706020507" pitchFamily="18" charset="2"/>
              </a:rPr>
              <a:t></a:t>
            </a:r>
            <a:r>
              <a:rPr lang="zh-CN" altLang="en-US" sz="2400" dirty="0"/>
              <a:t>Ｑ）</a:t>
            </a:r>
            <a:r>
              <a:rPr lang="en-US" altLang="zh-CN" sz="2400" dirty="0"/>
              <a:t>Λ</a:t>
            </a:r>
            <a:r>
              <a:rPr lang="zh-CN" altLang="en-US" sz="2400" dirty="0"/>
              <a:t>（Ｑ</a:t>
            </a:r>
            <a:r>
              <a:rPr lang="zh-CN" altLang="en-US" sz="2400" dirty="0">
                <a:sym typeface="Symbol" panose="05050102010706020507" pitchFamily="18" charset="2"/>
              </a:rPr>
              <a:t></a:t>
            </a:r>
            <a:r>
              <a:rPr lang="zh-CN" altLang="en-US" sz="2400" dirty="0"/>
              <a:t>Ｒ） </a:t>
            </a:r>
            <a:r>
              <a:rPr lang="zh-CN" altLang="en-US" sz="2400" dirty="0">
                <a:sym typeface="Symbol" panose="05050102010706020507" pitchFamily="18" charset="2"/>
              </a:rPr>
              <a:t></a:t>
            </a:r>
            <a:r>
              <a:rPr lang="zh-CN" altLang="en-US" sz="2400" dirty="0"/>
              <a:t> （Ｐ</a:t>
            </a:r>
            <a:r>
              <a:rPr lang="zh-CN" altLang="en-US" sz="2400" dirty="0">
                <a:sym typeface="Symbol" panose="05050102010706020507" pitchFamily="18" charset="2"/>
              </a:rPr>
              <a:t></a:t>
            </a:r>
            <a:r>
              <a:rPr lang="zh-CN" altLang="en-US" sz="2400" dirty="0"/>
              <a:t>Ｒ）</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9         </a:t>
            </a:r>
            <a:r>
              <a:rPr lang="en-US" altLang="zh-CN" sz="2400" dirty="0">
                <a:latin typeface="Times New Roman" panose="02020603050405020304" pitchFamily="18" charset="0"/>
              </a:rPr>
              <a:t>¬</a:t>
            </a:r>
            <a:r>
              <a:rPr lang="en-US" altLang="zh-CN" sz="2400" dirty="0"/>
              <a:t>P</a:t>
            </a:r>
            <a:r>
              <a:rPr lang="en-US" altLang="zh-CN" sz="2400" baseline="-25000" dirty="0"/>
              <a:t> </a:t>
            </a:r>
            <a:r>
              <a:rPr lang="en-US" altLang="zh-CN" sz="2400" dirty="0"/>
              <a:t> </a:t>
            </a:r>
            <a:r>
              <a:rPr lang="en-US" altLang="zh-CN" sz="2400" dirty="0">
                <a:sym typeface="Symbol" panose="05050102010706020507" pitchFamily="18" charset="2"/>
              </a:rPr>
              <a:t></a:t>
            </a:r>
            <a:r>
              <a:rPr lang="zh-CN" altLang="en-US" sz="2400" dirty="0"/>
              <a:t>Ｐ→Ｑ</a:t>
            </a:r>
            <a:endParaRPr lang="zh-CN" altLang="en-US" sz="2400" dirty="0"/>
          </a:p>
        </p:txBody>
      </p:sp>
      <p:sp>
        <p:nvSpPr>
          <p:cNvPr id="5427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427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6">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6">
                                            <p:txEl>
                                              <p:charRg st="10"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6">
                                            <p:txEl>
                                              <p:charRg st="33" end="5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996">
                                            <p:txEl>
                                              <p:charRg st="55" end="8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4996">
                                            <p:txEl>
                                              <p:charRg st="83" end="10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4996">
                                            <p:txEl>
                                              <p:charRg st="109" end="13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4996">
                                            <p:txEl>
                                              <p:charRg st="132" end="24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4996">
                                            <p:txEl>
                                              <p:charRg st="241" end="27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4996">
                                            <p:txEl>
                                              <p:charRg st="274" end="30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4996">
                                            <p:txEl>
                                              <p:charRg st="304" end="3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idx="4294967295"/>
          </p:nvPr>
        </p:nvSpPr>
        <p:spPr>
          <a:xfrm>
            <a:off x="457200" y="277813"/>
            <a:ext cx="8229600" cy="703262"/>
          </a:xfrm>
        </p:spPr>
        <p:txBody>
          <a:bodyPr vert="horz" wrap="square" lIns="91440" tIns="45720" rIns="91440" bIns="91440" anchor="b"/>
          <a:p>
            <a:pPr eaLnBrk="1" hangingPunct="1"/>
            <a:r>
              <a:rPr lang="zh-CN" altLang="en-US" sz="3600" b="1" dirty="0">
                <a:solidFill>
                  <a:srgbClr val="FF0000"/>
                </a:solidFill>
              </a:rPr>
              <a:t>§5重言式与蕴含式</a:t>
            </a:r>
            <a:endParaRPr lang="zh-CN" altLang="en-US" sz="3600" b="1" dirty="0"/>
          </a:p>
        </p:txBody>
      </p:sp>
      <p:sp>
        <p:nvSpPr>
          <p:cNvPr id="5529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6020" name="Rectangle 3"/>
          <p:cNvSpPr>
            <a:spLocks noGrp="1"/>
          </p:cNvSpPr>
          <p:nvPr>
            <p:ph sz="quarter" idx="1"/>
          </p:nvPr>
        </p:nvSpPr>
        <p:spPr>
          <a:xfrm>
            <a:off x="457200" y="1447800"/>
            <a:ext cx="8229600" cy="4502150"/>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None/>
            </a:pPr>
            <a:r>
              <a:rPr lang="en-US" altLang="zh-CN" sz="2400" dirty="0"/>
              <a:t>3.</a:t>
            </a:r>
            <a:r>
              <a:rPr lang="zh-CN" altLang="en-US" sz="2400" dirty="0"/>
              <a:t>常用的蕴含式 </a:t>
            </a:r>
            <a:endParaRPr lang="en-US" altLang="zh-CN"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10      </a:t>
            </a:r>
            <a:r>
              <a:rPr lang="zh-CN" altLang="en-US" sz="2400" dirty="0"/>
              <a:t>Ｑ</a:t>
            </a:r>
            <a:r>
              <a:rPr lang="zh-CN" altLang="en-US" sz="2400" dirty="0">
                <a:sym typeface="Symbol" panose="05050102010706020507" pitchFamily="18" charset="2"/>
              </a:rPr>
              <a:t></a:t>
            </a:r>
            <a:r>
              <a:rPr lang="zh-CN" altLang="en-US" sz="2400" dirty="0"/>
              <a:t> Ｐ→Ｑ　　　　 </a:t>
            </a:r>
            <a:endParaRPr lang="zh-CN" altLang="en-US"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11     </a:t>
            </a:r>
            <a:r>
              <a:rPr lang="zh-CN" altLang="en-US" sz="2400" dirty="0"/>
              <a:t>　</a:t>
            </a:r>
            <a:r>
              <a:rPr lang="en-US" altLang="zh-CN" sz="2400" dirty="0"/>
              <a:t>¬</a:t>
            </a:r>
            <a:r>
              <a:rPr lang="zh-CN" altLang="en-US" sz="2400" dirty="0"/>
              <a:t>（Ｐ→Ｑ） </a:t>
            </a:r>
            <a:r>
              <a:rPr lang="zh-CN" altLang="en-US" sz="2400" dirty="0">
                <a:sym typeface="Symbol" panose="05050102010706020507" pitchFamily="18" charset="2"/>
              </a:rPr>
              <a:t></a:t>
            </a:r>
            <a:r>
              <a:rPr lang="zh-CN" altLang="en-US" sz="2400" dirty="0"/>
              <a:t> Ｐ　　　 </a:t>
            </a:r>
            <a:endParaRPr lang="zh-CN" altLang="en-US"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12</a:t>
            </a:r>
            <a:r>
              <a:rPr lang="zh-CN" altLang="en-US" sz="2400" dirty="0"/>
              <a:t>　　</a:t>
            </a:r>
            <a:r>
              <a:rPr lang="en-US" altLang="zh-CN" sz="2400" dirty="0"/>
              <a:t>¬</a:t>
            </a:r>
            <a:r>
              <a:rPr lang="zh-CN" altLang="en-US" sz="2400" dirty="0"/>
              <a:t>（Ｐ→Ｑ） </a:t>
            </a:r>
            <a:r>
              <a:rPr lang="zh-CN" altLang="en-US" sz="2400" dirty="0">
                <a:sym typeface="Symbol" panose="05050102010706020507" pitchFamily="18" charset="2"/>
              </a:rPr>
              <a:t></a:t>
            </a:r>
            <a:r>
              <a:rPr lang="zh-CN" altLang="en-US" sz="2400" dirty="0"/>
              <a:t>  </a:t>
            </a:r>
            <a:r>
              <a:rPr lang="en-US" altLang="zh-CN" sz="2400" dirty="0"/>
              <a:t>¬</a:t>
            </a:r>
            <a:r>
              <a:rPr lang="zh-CN" altLang="en-US" sz="2400" dirty="0"/>
              <a:t>Ｑ　 　</a:t>
            </a:r>
            <a:endParaRPr lang="zh-CN" altLang="en-US"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13           </a:t>
            </a:r>
            <a:r>
              <a:rPr lang="zh-CN" altLang="en-US" sz="2400" dirty="0"/>
              <a:t>（Ｐ∨Ｑ）</a:t>
            </a:r>
            <a:r>
              <a:rPr lang="en-US" altLang="zh-CN" sz="2400" dirty="0"/>
              <a:t>Λ</a:t>
            </a:r>
            <a:r>
              <a:rPr lang="zh-CN" altLang="en-US" sz="2400" dirty="0"/>
              <a:t>（Ｐ→Ｒ）</a:t>
            </a:r>
            <a:r>
              <a:rPr lang="en-US" altLang="zh-CN" sz="2400" dirty="0"/>
              <a:t>Λ</a:t>
            </a:r>
            <a:r>
              <a:rPr lang="zh-CN" altLang="en-US" sz="2400" dirty="0"/>
              <a:t>（Ｑ→Ｒ） </a:t>
            </a:r>
            <a:r>
              <a:rPr lang="zh-CN" altLang="en-US" sz="2400" dirty="0">
                <a:sym typeface="Symbol" panose="05050102010706020507" pitchFamily="18" charset="2"/>
              </a:rPr>
              <a:t></a:t>
            </a:r>
            <a:r>
              <a:rPr lang="zh-CN" altLang="en-US" sz="2400" dirty="0"/>
              <a:t> Ｒ</a:t>
            </a:r>
            <a:endParaRPr lang="zh-CN" altLang="en-US" sz="2400" dirty="0"/>
          </a:p>
          <a:p>
            <a:pPr lvl="0" eaLnBrk="1" hangingPunct="1">
              <a:lnSpc>
                <a:spcPct val="90000"/>
              </a:lnSpc>
              <a:buFont typeface="Wingdings" panose="05000000000000000000" pitchFamily="2" charset="2"/>
              <a:buNone/>
            </a:pPr>
            <a:endParaRPr lang="zh-CN" altLang="en-US" sz="2400" dirty="0"/>
          </a:p>
        </p:txBody>
      </p:sp>
      <p:sp>
        <p:nvSpPr>
          <p:cNvPr id="5530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530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20">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20">
                                            <p:txEl>
                                              <p:charRg st="10"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20">
                                            <p:txEl>
                                              <p:charRg st="31" end="5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20">
                                            <p:txEl>
                                              <p:charRg st="55" end="7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0">
                                            <p:txEl>
                                              <p:charRg st="76"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idx="4294967295"/>
          </p:nvPr>
        </p:nvSpPr>
        <p:spPr>
          <a:xfrm>
            <a:off x="185738" y="-33337"/>
            <a:ext cx="8229600" cy="1139825"/>
          </a:xfrm>
        </p:spPr>
        <p:txBody>
          <a:bodyPr vert="horz" wrap="square" lIns="91440" tIns="45720" rIns="91440" bIns="91440" anchor="b"/>
          <a:p>
            <a:pPr eaLnBrk="1" hangingPunct="1"/>
            <a:r>
              <a:rPr lang="zh-CN" altLang="en-US" b="1" dirty="0">
                <a:solidFill>
                  <a:srgbClr val="FF0000"/>
                </a:solidFill>
              </a:rPr>
              <a:t>§5重言式与蕴含式</a:t>
            </a:r>
            <a:endParaRPr lang="zh-CN" altLang="en-US" b="1" dirty="0"/>
          </a:p>
        </p:txBody>
      </p:sp>
      <p:sp>
        <p:nvSpPr>
          <p:cNvPr id="87043" name="Rectangle 3"/>
          <p:cNvSpPr>
            <a:spLocks noGrp="1"/>
          </p:cNvSpPr>
          <p:nvPr>
            <p:ph type="body" sz="half" idx="4294967295"/>
          </p:nvPr>
        </p:nvSpPr>
        <p:spPr>
          <a:xfrm>
            <a:off x="395288" y="1268413"/>
            <a:ext cx="8002587" cy="5076825"/>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lnSpc>
                <a:spcPct val="90000"/>
              </a:lnSpc>
              <a:buFont typeface="Wingdings" panose="05000000000000000000" pitchFamily="2" charset="2"/>
              <a:buNone/>
            </a:pPr>
            <a:r>
              <a:rPr lang="en-US" altLang="zh-CN" sz="2800" dirty="0"/>
              <a:t>4.</a:t>
            </a:r>
            <a:r>
              <a:rPr lang="zh-CN" altLang="en-US" sz="2800" dirty="0"/>
              <a:t>证明蕴含式的方法有三种：</a:t>
            </a:r>
            <a:endParaRPr lang="en-US" altLang="zh-CN" sz="2800" dirty="0"/>
          </a:p>
          <a:p>
            <a:pPr lvl="0" eaLnBrk="1" hangingPunct="1">
              <a:lnSpc>
                <a:spcPct val="90000"/>
              </a:lnSpc>
              <a:buFont typeface="Wingdings" panose="05000000000000000000" pitchFamily="2" charset="2"/>
              <a:buNone/>
            </a:pPr>
            <a:r>
              <a:rPr lang="zh-CN" altLang="en-US" sz="2800" dirty="0"/>
              <a:t>（１）根据定义</a:t>
            </a:r>
            <a:endParaRPr lang="zh-CN" altLang="en-US" sz="2800" dirty="0"/>
          </a:p>
          <a:p>
            <a:pPr lvl="0" eaLnBrk="1" hangingPunct="1">
              <a:lnSpc>
                <a:spcPct val="90000"/>
              </a:lnSpc>
              <a:buFont typeface="Wingdings" panose="05000000000000000000" pitchFamily="2" charset="2"/>
              <a:buNone/>
            </a:pPr>
            <a:r>
              <a:rPr lang="zh-CN" altLang="en-US" sz="2800" dirty="0"/>
              <a:t>把“</a:t>
            </a:r>
            <a:r>
              <a:rPr lang="zh-CN" altLang="en-US" sz="2800" dirty="0">
                <a:sym typeface="Symbol" panose="05050102010706020507" pitchFamily="18" charset="2"/>
              </a:rPr>
              <a:t></a:t>
            </a:r>
            <a:r>
              <a:rPr lang="zh-CN" altLang="en-US" sz="2800" dirty="0"/>
              <a:t> ”关系符改为“→”联结词，</a:t>
            </a:r>
            <a:endParaRPr lang="en-US" altLang="zh-CN" sz="2800" dirty="0"/>
          </a:p>
          <a:p>
            <a:pPr lvl="0" eaLnBrk="1" hangingPunct="1">
              <a:lnSpc>
                <a:spcPct val="90000"/>
              </a:lnSpc>
              <a:buFont typeface="Wingdings" panose="05000000000000000000" pitchFamily="2" charset="2"/>
              <a:buNone/>
            </a:pPr>
            <a:r>
              <a:rPr lang="zh-CN" altLang="en-US" sz="2800" dirty="0"/>
              <a:t>证明它为永真式。</a:t>
            </a:r>
            <a:endParaRPr lang="en-US" altLang="zh-CN" sz="2800" dirty="0"/>
          </a:p>
          <a:p>
            <a:pPr lvl="0" eaLnBrk="1" hangingPunct="1">
              <a:lnSpc>
                <a:spcPct val="90000"/>
              </a:lnSpc>
              <a:buFont typeface="Wingdings" panose="05000000000000000000" pitchFamily="2" charset="2"/>
              <a:buNone/>
            </a:pPr>
            <a:r>
              <a:rPr lang="en-US" altLang="zh-CN" sz="2800" dirty="0"/>
              <a:t>(a)</a:t>
            </a:r>
            <a:r>
              <a:rPr lang="zh-CN" altLang="en-US" sz="2800" dirty="0"/>
              <a:t>真值表法 </a:t>
            </a:r>
            <a:endParaRPr lang="en-US" altLang="zh-CN" sz="2800" dirty="0"/>
          </a:p>
          <a:p>
            <a:pPr lvl="0" eaLnBrk="1" hangingPunct="1">
              <a:lnSpc>
                <a:spcPct val="90000"/>
              </a:lnSpc>
              <a:buFont typeface="Wingdings" panose="05000000000000000000" pitchFamily="2" charset="2"/>
              <a:buNone/>
            </a:pPr>
            <a:r>
              <a:rPr lang="en-US" altLang="zh-CN" sz="2800" dirty="0"/>
              <a:t>(b)</a:t>
            </a:r>
            <a:r>
              <a:rPr lang="zh-CN" altLang="en-US" sz="2800" dirty="0"/>
              <a:t>命题演算法</a:t>
            </a:r>
            <a:r>
              <a:rPr lang="zh-CN" altLang="en-US" sz="1800" dirty="0"/>
              <a:t>　　　　　　　</a:t>
            </a:r>
            <a:endParaRPr lang="zh-CN" altLang="en-US" sz="1800" dirty="0"/>
          </a:p>
        </p:txBody>
      </p:sp>
      <p:graphicFrame>
        <p:nvGraphicFramePr>
          <p:cNvPr id="87044" name="Group 4"/>
          <p:cNvGraphicFramePr>
            <a:graphicFrameLocks noGrp="1"/>
          </p:cNvGraphicFramePr>
          <p:nvPr>
            <p:ph sz="half" idx="1"/>
          </p:nvPr>
        </p:nvGraphicFramePr>
        <p:xfrm>
          <a:off x="3690620" y="3080385"/>
          <a:ext cx="3095626" cy="2438400"/>
        </p:xfrm>
        <a:graphic>
          <a:graphicData uri="http://schemas.openxmlformats.org/drawingml/2006/table">
            <a:tbl>
              <a:tblPr/>
              <a:tblGrid>
                <a:gridCol w="1031240"/>
                <a:gridCol w="1032932"/>
                <a:gridCol w="1031454"/>
              </a:tblGrid>
              <a:tr h="20530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2600" b="1"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1"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80604020202020204" pitchFamily="34" charset="0"/>
                          <a:ea typeface="宋体" pitchFamily="2" charset="-122"/>
                        </a:rPr>
                        <a:t>P→Q</a:t>
                      </a:r>
                      <a:endParaRPr kumimoji="0" lang="en-US" sz="2600" b="1"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86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86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2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86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50" name="灯片编号占位符 6"/>
          <p:cNvSpPr>
            <a:spLocks noGrp="1"/>
          </p:cNvSpPr>
          <p:nvPr/>
        </p:nvSpPr>
        <p:spPr>
          <a:xfrm>
            <a:off x="179388" y="6400800"/>
            <a:ext cx="684212"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635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635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7043">
                                            <p:txEl>
                                              <p:charRg st="0" end="15"/>
                                            </p:txEl>
                                          </p:spTgt>
                                        </p:tgtEl>
                                        <p:attrNameLst>
                                          <p:attrName>style.visibility</p:attrName>
                                        </p:attrNameLst>
                                      </p:cBhvr>
                                      <p:to>
                                        <p:strVal val="visible"/>
                                      </p:to>
                                    </p:set>
                                    <p:animEffect transition="in" filter="box(in)">
                                      <p:cBhvr>
                                        <p:cTn id="7" dur="500"/>
                                        <p:tgtEl>
                                          <p:spTgt spid="87043">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7043">
                                            <p:txEl>
                                              <p:charRg st="15" end="36"/>
                                            </p:txEl>
                                          </p:spTgt>
                                        </p:tgtEl>
                                        <p:attrNameLst>
                                          <p:attrName>style.visibility</p:attrName>
                                        </p:attrNameLst>
                                      </p:cBhvr>
                                      <p:to>
                                        <p:strVal val="visible"/>
                                      </p:to>
                                    </p:set>
                                    <p:animEffect transition="in" filter="box(in)">
                                      <p:cBhvr>
                                        <p:cTn id="12" dur="500"/>
                                        <p:tgtEl>
                                          <p:spTgt spid="87043">
                                            <p:txEl>
                                              <p:charRg st="15"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7043">
                                            <p:txEl>
                                              <p:charRg st="2" end="2"/>
                                            </p:txEl>
                                          </p:spTgt>
                                        </p:tgtEl>
                                        <p:attrNameLst>
                                          <p:attrName>style.visibility</p:attrName>
                                        </p:attrNameLst>
                                      </p:cBhvr>
                                      <p:to>
                                        <p:strVal val="visible"/>
                                      </p:to>
                                    </p:set>
                                    <p:animEffect transition="in" filter="box(in)">
                                      <p:cBhvr>
                                        <p:cTn id="17" dur="500"/>
                                        <p:tgtEl>
                                          <p:spTgt spid="87043">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7043">
                                            <p:txEl>
                                              <p:charRg st="36" end="45"/>
                                            </p:txEl>
                                          </p:spTgt>
                                        </p:tgtEl>
                                        <p:attrNameLst>
                                          <p:attrName>style.visibility</p:attrName>
                                        </p:attrNameLst>
                                      </p:cBhvr>
                                      <p:to>
                                        <p:strVal val="visible"/>
                                      </p:to>
                                    </p:set>
                                    <p:animEffect transition="in" filter="box(in)">
                                      <p:cBhvr>
                                        <p:cTn id="22" dur="500"/>
                                        <p:tgtEl>
                                          <p:spTgt spid="87043">
                                            <p:txEl>
                                              <p:charRg st="36" end="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7043">
                                            <p:txEl>
                                              <p:charRg st="45" end="54"/>
                                            </p:txEl>
                                          </p:spTgt>
                                        </p:tgtEl>
                                        <p:attrNameLst>
                                          <p:attrName>style.visibility</p:attrName>
                                        </p:attrNameLst>
                                      </p:cBhvr>
                                      <p:to>
                                        <p:strVal val="visible"/>
                                      </p:to>
                                    </p:set>
                                    <p:animEffect transition="in" filter="box(in)">
                                      <p:cBhvr>
                                        <p:cTn id="27" dur="500"/>
                                        <p:tgtEl>
                                          <p:spTgt spid="87043">
                                            <p:txEl>
                                              <p:charRg st="45" end="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7043">
                                            <p:txEl>
                                              <p:charRg st="54" end="70"/>
                                            </p:txEl>
                                          </p:spTgt>
                                        </p:tgtEl>
                                        <p:attrNameLst>
                                          <p:attrName>style.visibility</p:attrName>
                                        </p:attrNameLst>
                                      </p:cBhvr>
                                      <p:to>
                                        <p:strVal val="visible"/>
                                      </p:to>
                                    </p:set>
                                    <p:animEffect transition="in" filter="box(in)">
                                      <p:cBhvr>
                                        <p:cTn id="32" dur="500"/>
                                        <p:tgtEl>
                                          <p:spTgt spid="87043">
                                            <p:txEl>
                                              <p:charRg st="54" end="7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457200" y="277813"/>
            <a:ext cx="8229600" cy="1139825"/>
          </a:xfrm>
          <a:prstGeom prst="rect">
            <a:avLst/>
          </a:prstGeom>
          <a:noFill/>
          <a:ln w="9525">
            <a:noFill/>
            <a:miter lim="800000"/>
          </a:ln>
        </p:spPr>
        <p:txBody>
          <a:bodyPr bIns="91440" anchor="b"/>
          <a:lstStyle/>
          <a:p>
            <a:pPr marR="0" defTabSz="914400" eaLnBrk="1" hangingPunct="1">
              <a:buClrTx/>
              <a:buSzTx/>
              <a:buFontTx/>
              <a:defRPr/>
            </a:pPr>
            <a:endParaRPr kumimoji="0" lang="zh-CN" altLang="en-US" sz="4000" b="1" kern="0" cap="none" spc="0" normalizeH="0" baseline="0" noProof="0" dirty="0">
              <a:solidFill>
                <a:schemeClr val="tx2"/>
              </a:solidFill>
              <a:latin typeface="+mj-lt"/>
              <a:ea typeface="+mj-ea"/>
              <a:cs typeface="+mj-cs"/>
            </a:endParaRPr>
          </a:p>
        </p:txBody>
      </p:sp>
      <p:sp>
        <p:nvSpPr>
          <p:cNvPr id="3" name="Rectangle 3"/>
          <p:cNvSpPr txBox="1">
            <a:spLocks noChangeArrowheads="1"/>
          </p:cNvSpPr>
          <p:nvPr/>
        </p:nvSpPr>
        <p:spPr bwMode="auto">
          <a:xfrm>
            <a:off x="468313" y="1447800"/>
            <a:ext cx="8002588" cy="5076825"/>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4.</a:t>
            </a:r>
            <a:r>
              <a:rPr kumimoji="0" lang="zh-CN" altLang="en-US" sz="2800" kern="0" cap="none" spc="0" normalizeH="0" baseline="0" noProof="0" dirty="0">
                <a:latin typeface="+mn-lt"/>
                <a:ea typeface="+mn-ea"/>
                <a:cs typeface="+mn-cs"/>
              </a:rPr>
              <a:t>证明蕴含式的方法有三种：</a:t>
            </a:r>
            <a:r>
              <a:rPr kumimoji="0" lang="zh-CN" altLang="en-US" kern="0" cap="none" spc="0" normalizeH="0" baseline="0" noProof="0" dirty="0">
                <a:latin typeface="+mn-lt"/>
                <a:ea typeface="+mn-ea"/>
                <a:cs typeface="+mn-cs"/>
              </a:rPr>
              <a:t>　　</a:t>
            </a:r>
            <a:endParaRPr kumimoji="0" lang="en-US" altLang="zh-CN"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mn-lt"/>
                <a:ea typeface="+mn-ea"/>
                <a:cs typeface="+mn-cs"/>
              </a:rPr>
              <a:t>（２）找出命题前件为“Ｔ”的所有真值指派，</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mn-lt"/>
                <a:ea typeface="+mn-ea"/>
                <a:cs typeface="+mn-cs"/>
              </a:rPr>
              <a:t>试看能否导致后件均为“Ｔ”，</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mn-lt"/>
                <a:ea typeface="+mn-ea"/>
                <a:cs typeface="+mn-cs"/>
              </a:rPr>
              <a:t>若为“Ｔ”，则永真蕴含关系成立。</a:t>
            </a:r>
            <a:endParaRPr kumimoji="0" lang="en-US" altLang="zh-CN" sz="2800"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例：Ｐ</a:t>
            </a:r>
            <a:r>
              <a:rPr kumimoji="0" lang="en-US" altLang="zh-CN" sz="2800" kern="1200" cap="none" spc="0" normalizeH="0" baseline="0" noProof="0" dirty="0">
                <a:latin typeface="Arial" panose="02080604020202020204" pitchFamily="34" charset="0"/>
                <a:ea typeface="宋体" pitchFamily="2" charset="-122"/>
                <a:cs typeface="+mn-cs"/>
              </a:rPr>
              <a:t>Λ</a:t>
            </a:r>
            <a:r>
              <a:rPr kumimoji="0" lang="zh-CN" altLang="en-US" sz="2800" kern="1200" cap="none" spc="0" normalizeH="0" baseline="0" noProof="0" dirty="0">
                <a:latin typeface="Arial" panose="02080604020202020204" pitchFamily="34" charset="0"/>
                <a:ea typeface="宋体" pitchFamily="2" charset="-122"/>
                <a:cs typeface="+mn-cs"/>
              </a:rPr>
              <a:t>（Ｐ→Ｑ） </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 Ｑ</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前件为“Ｔ”的所有指派为Ｐ、（Ｐ→Ｑ）均为“Ｔ”，</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Ｐ→Ｑ为“Ｔ”，∵Ｐ为“Ｔ”，∴Ｑ也应为“Ｔ”，</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∴Ｐ</a:t>
            </a:r>
            <a:r>
              <a:rPr kumimoji="0" lang="en-US" altLang="zh-CN" sz="2800" kern="1200" cap="none" spc="0" normalizeH="0" baseline="0" noProof="0" dirty="0">
                <a:latin typeface="Arial" panose="02080604020202020204" pitchFamily="34" charset="0"/>
                <a:ea typeface="宋体" pitchFamily="2" charset="-122"/>
                <a:cs typeface="+mn-cs"/>
              </a:rPr>
              <a:t>Λ</a:t>
            </a:r>
            <a:r>
              <a:rPr kumimoji="0" lang="zh-CN" altLang="en-US" sz="2800" kern="1200" cap="none" spc="0" normalizeH="0" baseline="0" noProof="0" dirty="0">
                <a:latin typeface="Arial" panose="02080604020202020204" pitchFamily="34" charset="0"/>
                <a:ea typeface="宋体" pitchFamily="2" charset="-122"/>
                <a:cs typeface="+mn-cs"/>
              </a:rPr>
              <a:t>（Ｐ→Ｑ） </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 Ｑ成立</a:t>
            </a:r>
            <a:endParaRPr kumimoji="0" lang="zh-CN" sz="2800" kern="0" cap="none" spc="0" normalizeH="0" baseline="0" noProof="0" dirty="0">
              <a:latin typeface="+mn-lt"/>
              <a:ea typeface="+mn-ea"/>
              <a:cs typeface="+mn-cs"/>
            </a:endParaRPr>
          </a:p>
        </p:txBody>
      </p:sp>
      <p:sp>
        <p:nvSpPr>
          <p:cNvPr id="57348" name="灯片编号占位符 6"/>
          <p:cNvSpPr>
            <a:spLocks noGrp="1"/>
          </p:cNvSpPr>
          <p:nvPr/>
        </p:nvSpPr>
        <p:spPr>
          <a:xfrm>
            <a:off x="179388" y="6400800"/>
            <a:ext cx="684212"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734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735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4" name="标题 3"/>
          <p:cNvSpPr>
            <a:spLocks noGrp="1"/>
          </p:cNvSpPr>
          <p:nvPr>
            <p:ph type="title" idx="4294967295"/>
          </p:nvPr>
        </p:nvSpPr>
        <p:spPr>
          <a:xfrm>
            <a:off x="325438" y="161925"/>
            <a:ext cx="7772400" cy="11430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t>§5重言式与蕴含式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0" end="17"/>
                                            </p:txEl>
                                          </p:spTgt>
                                        </p:tgtEl>
                                        <p:attrNameLst>
                                          <p:attrName>style.visibility</p:attrName>
                                        </p:attrNameLst>
                                      </p:cBhvr>
                                      <p:to>
                                        <p:strVal val="visible"/>
                                      </p:to>
                                    </p:set>
                                    <p:animEffect transition="in" filter="box(in)">
                                      <p:cBhvr>
                                        <p:cTn id="7" dur="500"/>
                                        <p:tgtEl>
                                          <p:spTgt spid="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17" end="39"/>
                                            </p:txEl>
                                          </p:spTgt>
                                        </p:tgtEl>
                                        <p:attrNameLst>
                                          <p:attrName>style.visibility</p:attrName>
                                        </p:attrNameLst>
                                      </p:cBhvr>
                                      <p:to>
                                        <p:strVal val="visible"/>
                                      </p:to>
                                    </p:set>
                                    <p:animEffect transition="in" filter="box(in)">
                                      <p:cBhvr>
                                        <p:cTn id="12" dur="500"/>
                                        <p:tgtEl>
                                          <p:spTgt spid="3">
                                            <p:txEl>
                                              <p:charRg st="17"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39" end="54"/>
                                            </p:txEl>
                                          </p:spTgt>
                                        </p:tgtEl>
                                        <p:attrNameLst>
                                          <p:attrName>style.visibility</p:attrName>
                                        </p:attrNameLst>
                                      </p:cBhvr>
                                      <p:to>
                                        <p:strVal val="visible"/>
                                      </p:to>
                                    </p:set>
                                    <p:animEffect transition="in" filter="box(in)">
                                      <p:cBhvr>
                                        <p:cTn id="17" dur="500"/>
                                        <p:tgtEl>
                                          <p:spTgt spid="3">
                                            <p:txEl>
                                              <p:charRg st="39"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charRg st="54" end="71"/>
                                            </p:txEl>
                                          </p:spTgt>
                                        </p:tgtEl>
                                        <p:attrNameLst>
                                          <p:attrName>style.visibility</p:attrName>
                                        </p:attrNameLst>
                                      </p:cBhvr>
                                      <p:to>
                                        <p:strVal val="visible"/>
                                      </p:to>
                                    </p:set>
                                    <p:animEffect transition="in" filter="box(in)">
                                      <p:cBhvr>
                                        <p:cTn id="22" dur="500"/>
                                        <p:tgtEl>
                                          <p:spTgt spid="3">
                                            <p:txEl>
                                              <p:charRg st="54"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charRg st="71" end="85"/>
                                            </p:txEl>
                                          </p:spTgt>
                                        </p:tgtEl>
                                        <p:attrNameLst>
                                          <p:attrName>style.visibility</p:attrName>
                                        </p:attrNameLst>
                                      </p:cBhvr>
                                      <p:to>
                                        <p:strVal val="visible"/>
                                      </p:to>
                                    </p:set>
                                    <p:animEffect transition="in" filter="box(in)">
                                      <p:cBhvr>
                                        <p:cTn id="27" dur="500"/>
                                        <p:tgtEl>
                                          <p:spTgt spid="3">
                                            <p:txEl>
                                              <p:charRg st="71"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charRg st="85" end="111"/>
                                            </p:txEl>
                                          </p:spTgt>
                                        </p:tgtEl>
                                        <p:attrNameLst>
                                          <p:attrName>style.visibility</p:attrName>
                                        </p:attrNameLst>
                                      </p:cBhvr>
                                      <p:to>
                                        <p:strVal val="visible"/>
                                      </p:to>
                                    </p:set>
                                    <p:animEffect transition="in" filter="box(in)">
                                      <p:cBhvr>
                                        <p:cTn id="32" dur="500"/>
                                        <p:tgtEl>
                                          <p:spTgt spid="3">
                                            <p:txEl>
                                              <p:charRg st="85" end="1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charRg st="111" end="136"/>
                                            </p:txEl>
                                          </p:spTgt>
                                        </p:tgtEl>
                                        <p:attrNameLst>
                                          <p:attrName>style.visibility</p:attrName>
                                        </p:attrNameLst>
                                      </p:cBhvr>
                                      <p:to>
                                        <p:strVal val="visible"/>
                                      </p:to>
                                    </p:set>
                                    <p:animEffect transition="in" filter="box(in)">
                                      <p:cBhvr>
                                        <p:cTn id="37" dur="500"/>
                                        <p:tgtEl>
                                          <p:spTgt spid="3">
                                            <p:txEl>
                                              <p:charRg st="111" end="13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charRg st="136" end="151"/>
                                            </p:txEl>
                                          </p:spTgt>
                                        </p:tgtEl>
                                        <p:attrNameLst>
                                          <p:attrName>style.visibility</p:attrName>
                                        </p:attrNameLst>
                                      </p:cBhvr>
                                      <p:to>
                                        <p:strVal val="visible"/>
                                      </p:to>
                                    </p:set>
                                    <p:animEffect transition="in" filter="box(in)">
                                      <p:cBhvr>
                                        <p:cTn id="42" dur="500"/>
                                        <p:tgtEl>
                                          <p:spTgt spid="3">
                                            <p:txEl>
                                              <p:charRg st="136"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idx="4294967295"/>
          </p:nvPr>
        </p:nvSpPr>
        <p:spPr>
          <a:xfrm>
            <a:off x="457200" y="277813"/>
            <a:ext cx="8229600" cy="703262"/>
          </a:xfrm>
        </p:spPr>
        <p:txBody>
          <a:bodyPr vert="horz" wrap="square" lIns="91440" tIns="45720" rIns="91440" bIns="91440" anchor="b"/>
          <a:p>
            <a:pPr eaLnBrk="1" hangingPunct="1"/>
            <a:r>
              <a:rPr lang="zh-CN" altLang="en-US" sz="3600" b="1" dirty="0">
                <a:solidFill>
                  <a:srgbClr val="FF0000"/>
                </a:solidFill>
              </a:rPr>
              <a:t>§5重言式与蕴含式</a:t>
            </a:r>
            <a:endParaRPr lang="zh-CN" altLang="en-US" sz="3600" b="1" dirty="0"/>
          </a:p>
        </p:txBody>
      </p:sp>
      <p:sp>
        <p:nvSpPr>
          <p:cNvPr id="5837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8068" name="Rectangle 3"/>
          <p:cNvSpPr>
            <a:spLocks noGrp="1"/>
          </p:cNvSpPr>
          <p:nvPr>
            <p:ph sz="quarter" idx="1"/>
          </p:nvPr>
        </p:nvSpPr>
        <p:spPr>
          <a:xfrm>
            <a:off x="468313" y="1268413"/>
            <a:ext cx="8229600" cy="4530725"/>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zh-CN" altLang="en-US" sz="2800" dirty="0"/>
              <a:t>（３）找出命题的后件均为“Ｆ”的所有真值指派，</a:t>
            </a:r>
            <a:endParaRPr lang="en-US" altLang="zh-CN" sz="2800" dirty="0"/>
          </a:p>
          <a:p>
            <a:pPr lvl="0" eaLnBrk="1" hangingPunct="1">
              <a:lnSpc>
                <a:spcPct val="90000"/>
              </a:lnSpc>
              <a:buFont typeface="Wingdings" panose="05000000000000000000" pitchFamily="2" charset="2"/>
              <a:buNone/>
            </a:pPr>
            <a:r>
              <a:rPr lang="zh-CN" altLang="en-US" sz="2800" dirty="0"/>
              <a:t>试看前件的所有真值是否为“Ｆ”，</a:t>
            </a:r>
            <a:endParaRPr lang="en-US" altLang="zh-CN" sz="2800" dirty="0"/>
          </a:p>
          <a:p>
            <a:pPr lvl="0" eaLnBrk="1" hangingPunct="1">
              <a:lnSpc>
                <a:spcPct val="90000"/>
              </a:lnSpc>
              <a:buFont typeface="Wingdings" panose="05000000000000000000" pitchFamily="2" charset="2"/>
              <a:buNone/>
            </a:pPr>
            <a:r>
              <a:rPr lang="zh-CN" altLang="en-US" sz="2800" dirty="0"/>
              <a:t>若是，则蕴含成立。</a:t>
            </a:r>
            <a:endParaRPr lang="en-US" altLang="zh-CN" sz="2800" dirty="0"/>
          </a:p>
          <a:p>
            <a:pPr lvl="0" eaLnBrk="1" hangingPunct="1">
              <a:buFont typeface="Wingdings" panose="05000000000000000000" pitchFamily="2" charset="2"/>
              <a:buNone/>
            </a:pPr>
            <a:r>
              <a:rPr lang="zh-CN" altLang="en-US" sz="2800" dirty="0"/>
              <a:t>例：</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 </a:t>
            </a:r>
            <a:r>
              <a:rPr lang="zh-CN" altLang="en-US" sz="2800" dirty="0">
                <a:sym typeface="Symbol" panose="05050102010706020507" pitchFamily="18" charset="2"/>
              </a:rPr>
              <a:t></a:t>
            </a:r>
            <a:r>
              <a:rPr lang="zh-CN" altLang="en-US" sz="2800" dirty="0">
                <a:latin typeface="Arial Unicode MS" panose="020B0604020202020204" pitchFamily="34" charset="-122"/>
                <a:ea typeface="Arial Unicode MS" panose="020B0604020202020204" pitchFamily="34" charset="-122"/>
              </a:rPr>
              <a:t> </a:t>
            </a:r>
            <a:r>
              <a:rPr lang="en-US" altLang="zh-CN" sz="2800" dirty="0">
                <a:latin typeface="Times New Roman" panose="02020603050405020304" pitchFamily="18" charset="0"/>
              </a:rPr>
              <a:t>¬</a:t>
            </a:r>
            <a:r>
              <a:rPr lang="zh-CN" altLang="en-US" sz="2800" dirty="0"/>
              <a:t>Ｐ</a:t>
            </a:r>
            <a:endParaRPr lang="zh-CN" altLang="en-US" sz="2800" dirty="0"/>
          </a:p>
          <a:p>
            <a:pPr lvl="0" eaLnBrk="1" hangingPunct="1">
              <a:buFont typeface="Wingdings" panose="05000000000000000000" pitchFamily="2" charset="2"/>
              <a:buNone/>
            </a:pPr>
            <a:r>
              <a:rPr lang="zh-CN" altLang="en-US" sz="2800" dirty="0"/>
              <a:t>后件为“Ｆ”的所有条件是：Ｐ为“Ｔ”， </a:t>
            </a:r>
            <a:endParaRPr lang="zh-CN" altLang="en-US" sz="2800" dirty="0"/>
          </a:p>
          <a:p>
            <a:pPr lvl="0" eaLnBrk="1" hangingPunct="1">
              <a:buFont typeface="Wingdings" panose="05000000000000000000" pitchFamily="2" charset="2"/>
              <a:buNone/>
            </a:pPr>
            <a:r>
              <a:rPr lang="zh-CN" altLang="en-US" sz="2800" dirty="0"/>
              <a:t>代入前件得</a:t>
            </a:r>
            <a:endParaRPr lang="zh-CN" altLang="en-US" sz="2800" dirty="0"/>
          </a:p>
          <a:p>
            <a:pPr lvl="0" eaLnBrk="1" hangingPunct="1">
              <a:buFont typeface="Wingdings" panose="05000000000000000000" pitchFamily="2" charset="2"/>
              <a:buNone/>
            </a:pPr>
            <a:r>
              <a:rPr lang="zh-CN" altLang="en-US" sz="2800" dirty="0"/>
              <a:t>（</a:t>
            </a:r>
            <a:r>
              <a:rPr lang="en-US" altLang="zh-CN" sz="2800" dirty="0"/>
              <a:t>ⅰ</a:t>
            </a:r>
            <a:r>
              <a:rPr lang="zh-CN" altLang="en-US" sz="2800" dirty="0"/>
              <a:t>）若Ｑ为Ｔ，则</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（Ｐ→Ｑ）为“Ｆ”；</a:t>
            </a:r>
            <a:endParaRPr lang="zh-CN" altLang="en-US" sz="2800" dirty="0"/>
          </a:p>
          <a:p>
            <a:pPr lvl="0" eaLnBrk="1" hangingPunct="1">
              <a:buFont typeface="Wingdings" panose="05000000000000000000" pitchFamily="2" charset="2"/>
              <a:buNone/>
            </a:pPr>
            <a:r>
              <a:rPr lang="zh-CN" altLang="en-US" sz="2800" dirty="0"/>
              <a:t>（</a:t>
            </a:r>
            <a:r>
              <a:rPr lang="en-US" altLang="zh-CN" sz="2800" dirty="0"/>
              <a:t>ⅱ</a:t>
            </a:r>
            <a:r>
              <a:rPr lang="zh-CN" altLang="en-US" sz="2800" dirty="0"/>
              <a:t>）若Ｑ为Ｆ，则</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（Ｐ→Ｑ）为“Ｆ”；</a:t>
            </a:r>
            <a:endParaRPr lang="zh-CN" altLang="en-US" sz="2800" dirty="0"/>
          </a:p>
          <a:p>
            <a:pPr lvl="0" eaLnBrk="1" hangingPunct="1">
              <a:buFont typeface="Wingdings" panose="05000000000000000000" pitchFamily="2" charset="2"/>
              <a:buNone/>
            </a:pPr>
            <a:r>
              <a:rPr lang="zh-CN" altLang="en-US" sz="2800" dirty="0"/>
              <a:t>　∴</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 </a:t>
            </a:r>
            <a:r>
              <a:rPr lang="zh-CN" altLang="en-US" sz="2800" dirty="0">
                <a:sym typeface="Symbol" panose="05050102010706020507" pitchFamily="18" charset="2"/>
              </a:rPr>
              <a:t></a:t>
            </a:r>
            <a:r>
              <a:rPr lang="zh-CN" altLang="en-US" sz="2800" dirty="0">
                <a:latin typeface="Arial Unicode MS" panose="020B0604020202020204" pitchFamily="34" charset="-122"/>
                <a:ea typeface="Arial Unicode MS" panose="020B0604020202020204" pitchFamily="34" charset="-122"/>
              </a:rPr>
              <a:t> </a:t>
            </a:r>
            <a:r>
              <a:rPr lang="en-US" altLang="zh-CN" sz="2800" dirty="0">
                <a:latin typeface="Times New Roman" panose="02020603050405020304" pitchFamily="18" charset="0"/>
              </a:rPr>
              <a:t>¬</a:t>
            </a:r>
            <a:r>
              <a:rPr lang="zh-CN" altLang="en-US" sz="2800" dirty="0"/>
              <a:t>Ｐ成立 </a:t>
            </a:r>
            <a:endParaRPr lang="zh-CN" altLang="en-US" sz="2800" dirty="0"/>
          </a:p>
          <a:p>
            <a:pPr lvl="0" eaLnBrk="1" hangingPunct="1">
              <a:lnSpc>
                <a:spcPct val="90000"/>
              </a:lnSpc>
              <a:buFont typeface="Wingdings" panose="05000000000000000000" pitchFamily="2" charset="2"/>
              <a:buNone/>
            </a:pPr>
            <a:endParaRPr lang="zh-CN" altLang="en-US" sz="2800" dirty="0"/>
          </a:p>
        </p:txBody>
      </p:sp>
      <p:sp>
        <p:nvSpPr>
          <p:cNvPr id="5837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837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8">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8">
                                            <p:txEl>
                                              <p:charRg st="24"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8">
                                            <p:txEl>
                                              <p:charRg st="41"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8">
                                            <p:txEl>
                                              <p:charRg st="51" end="6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68">
                                            <p:txEl>
                                              <p:charRg st="67" end="8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68">
                                            <p:txEl>
                                              <p:charRg st="88" end="9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8">
                                            <p:txEl>
                                              <p:charRg st="94" end="1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8068">
                                            <p:txEl>
                                              <p:charRg st="117" end="14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068">
                                            <p:txEl>
                                              <p:charRg st="140" end="15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idx="4294967295"/>
          </p:nvPr>
        </p:nvSpPr>
        <p:spPr>
          <a:xfrm>
            <a:off x="539750" y="260350"/>
            <a:ext cx="8064500" cy="879475"/>
          </a:xfrm>
        </p:spPr>
        <p:txBody>
          <a:bodyPr vert="horz" wrap="square" lIns="91440" tIns="45720" rIns="91440" bIns="91440" anchor="b"/>
          <a:p>
            <a:pPr eaLnBrk="1" hangingPunct="1"/>
            <a:r>
              <a:rPr lang="zh-CN" altLang="en-US" sz="3600" b="1" dirty="0">
                <a:solidFill>
                  <a:srgbClr val="FF0000"/>
                </a:solidFill>
              </a:rPr>
              <a:t>§6其他联结词</a:t>
            </a:r>
            <a:endParaRPr lang="zh-CN" altLang="en-US" sz="3600" b="1" dirty="0">
              <a:solidFill>
                <a:srgbClr val="FF0000"/>
              </a:solidFill>
            </a:endParaRPr>
          </a:p>
        </p:txBody>
      </p:sp>
      <p:sp>
        <p:nvSpPr>
          <p:cNvPr id="95235" name="Rectangle 3"/>
          <p:cNvSpPr>
            <a:spLocks noGrp="1"/>
          </p:cNvSpPr>
          <p:nvPr>
            <p:ph type="body" sz="half" idx="4294967295"/>
          </p:nvPr>
        </p:nvSpPr>
        <p:spPr>
          <a:xfrm>
            <a:off x="609600" y="1052513"/>
            <a:ext cx="5402263" cy="5184775"/>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endParaRPr lang="en-US" altLang="zh-CN" sz="2800" dirty="0"/>
          </a:p>
          <a:p>
            <a:pPr lvl="0" eaLnBrk="1" hangingPunct="1">
              <a:buFont typeface="Wingdings" panose="05000000000000000000" pitchFamily="2" charset="2"/>
              <a:buNone/>
            </a:pPr>
            <a:r>
              <a:rPr lang="zh-CN" altLang="en-US" sz="2800" dirty="0"/>
              <a:t>（１）不可兼或（异或，异）</a:t>
            </a:r>
            <a:endParaRPr lang="zh-CN" altLang="en-US" sz="2800" dirty="0"/>
          </a:p>
          <a:p>
            <a:pPr lvl="0" eaLnBrk="1" hangingPunct="1">
              <a:buFont typeface="Wingdings" panose="05000000000000000000" pitchFamily="2" charset="2"/>
              <a:buNone/>
            </a:pPr>
            <a:r>
              <a:rPr lang="en-US" altLang="zh-CN" sz="2800" dirty="0"/>
              <a:t>(a)</a:t>
            </a:r>
            <a:r>
              <a:rPr lang="zh-CN" altLang="en-US" sz="2800" dirty="0"/>
              <a:t>符号：“</a:t>
            </a:r>
            <a:r>
              <a:rPr lang="zh-CN" altLang="en-US" sz="2800" dirty="0">
                <a:sym typeface="Symbol" panose="05050102010706020507" pitchFamily="18" charset="2"/>
              </a:rPr>
              <a:t></a:t>
            </a:r>
            <a:r>
              <a:rPr lang="zh-CN" altLang="en-US" sz="2800" dirty="0"/>
              <a:t>”（</a:t>
            </a:r>
            <a:r>
              <a:rPr lang="zh-CN" altLang="en-US" sz="2800" dirty="0">
                <a:latin typeface="宋体" pitchFamily="2" charset="-122"/>
              </a:rPr>
              <a:t>⊕</a:t>
            </a:r>
            <a:r>
              <a:rPr lang="zh-CN" altLang="en-US" sz="2800" dirty="0"/>
              <a:t>），Ｐ</a:t>
            </a:r>
            <a:r>
              <a:rPr lang="zh-CN" altLang="en-US" sz="2800" dirty="0">
                <a:sym typeface="Symbol" panose="05050102010706020507" pitchFamily="18" charset="2"/>
              </a:rPr>
              <a:t></a:t>
            </a:r>
            <a:r>
              <a:rPr lang="zh-CN" altLang="en-US" sz="2800" dirty="0"/>
              <a:t>Ｑ，读作“Ｐ异或Ｑ” </a:t>
            </a:r>
            <a:endParaRPr lang="zh-CN" altLang="en-US" sz="2800" dirty="0"/>
          </a:p>
          <a:p>
            <a:pPr lvl="0" eaLnBrk="1" hangingPunct="1">
              <a:buFont typeface="Wingdings" panose="05000000000000000000" pitchFamily="2" charset="2"/>
              <a:buNone/>
            </a:pPr>
            <a:r>
              <a:rPr lang="en-US" altLang="zh-CN" sz="2800" dirty="0"/>
              <a:t>(b)</a:t>
            </a:r>
            <a:r>
              <a:rPr lang="zh-CN" altLang="en-US" sz="2800" dirty="0"/>
              <a:t>定义：（由真值表）</a:t>
            </a:r>
            <a:endParaRPr lang="zh-CN" altLang="en-US" sz="2800" dirty="0"/>
          </a:p>
          <a:p>
            <a:pPr lvl="0" eaLnBrk="1" hangingPunct="1">
              <a:buFont typeface="Wingdings" panose="05000000000000000000" pitchFamily="2" charset="2"/>
              <a:buNone/>
            </a:pPr>
            <a:r>
              <a:rPr lang="en-US" altLang="zh-CN" sz="2800" dirty="0"/>
              <a:t>(c)</a:t>
            </a:r>
            <a:r>
              <a:rPr lang="zh-CN" altLang="en-US" sz="2800" dirty="0"/>
              <a:t>异或的性质：</a:t>
            </a:r>
            <a:endParaRPr lang="zh-CN" altLang="en-US" sz="2800" dirty="0"/>
          </a:p>
        </p:txBody>
      </p:sp>
      <p:graphicFrame>
        <p:nvGraphicFramePr>
          <p:cNvPr id="95236" name="Group 4"/>
          <p:cNvGraphicFramePr>
            <a:graphicFrameLocks noGrp="1"/>
          </p:cNvGraphicFramePr>
          <p:nvPr>
            <p:ph sz="half" idx="1"/>
          </p:nvPr>
        </p:nvGraphicFramePr>
        <p:xfrm>
          <a:off x="6084888" y="981075"/>
          <a:ext cx="2159000" cy="3457577"/>
        </p:xfrm>
        <a:graphic>
          <a:graphicData uri="http://schemas.openxmlformats.org/drawingml/2006/table">
            <a:tbl>
              <a:tblPr/>
              <a:tblGrid>
                <a:gridCol w="444500"/>
                <a:gridCol w="444500"/>
                <a:gridCol w="1270000"/>
              </a:tblGrid>
              <a:tr h="704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 </a:t>
                      </a:r>
                      <a:r>
                        <a:rPr kumimoji="0" lang="en-US" sz="2200" b="0" i="0" u="none" strike="noStrike" cap="none" normalizeH="0" baseline="0" smtClean="0">
                          <a:ln>
                            <a:noFill/>
                          </a:ln>
                          <a:solidFill>
                            <a:schemeClr val="tx1"/>
                          </a:solidFill>
                          <a:effectLst/>
                          <a:latin typeface="Arial" panose="02080604020202020204" pitchFamily="34" charset="0"/>
                          <a:ea typeface="宋体" pitchFamily="2" charset="-122"/>
                          <a:sym typeface="Symbol" panose="05050102010706020507" pitchFamily="18" charset="2"/>
                        </a:rPr>
                        <a:t></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 </a:t>
                      </a:r>
                      <a:r>
                        <a:rPr kumimoji="0" lang="en-US" sz="2600" b="0" i="0" u="none" strike="noStrike" cap="none" normalizeH="0" baseline="0" smtClean="0">
                          <a:ln>
                            <a:noFill/>
                          </a:ln>
                          <a:solidFill>
                            <a:schemeClr val="tx1"/>
                          </a:solidFill>
                          <a:effectLst/>
                          <a:latin typeface="Batang" panose="02030600000101010101" pitchFamily="18" charset="-127"/>
                          <a:ea typeface="Batang" panose="02030600000101010101" pitchFamily="18" charset="-127"/>
                        </a:rPr>
                        <a:t>Q</a:t>
                      </a:r>
                      <a:endParaRPr kumimoji="0" lang="en-US" sz="2600" b="0" i="0" u="none" strike="noStrike" cap="none" normalizeH="0" baseline="0" smtClean="0">
                        <a:ln>
                          <a:noFill/>
                        </a:ln>
                        <a:solidFill>
                          <a:schemeClr val="tx1"/>
                        </a:solidFill>
                        <a:effectLst/>
                        <a:latin typeface="Batang" panose="02030600000101010101" pitchFamily="18" charset="-127"/>
                        <a:ea typeface="Batang" panose="02030600000101010101"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22" name="灯片编号占位符 6"/>
          <p:cNvSpPr>
            <a:spLocks noGrp="1"/>
          </p:cNvSpPr>
          <p:nvPr/>
        </p:nvSpPr>
        <p:spPr>
          <a:xfrm>
            <a:off x="250825" y="6400800"/>
            <a:ext cx="684213"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9423" name="Text Box 30"/>
          <p:cNvSpPr txBox="1"/>
          <p:nvPr/>
        </p:nvSpPr>
        <p:spPr>
          <a:xfrm>
            <a:off x="6705600" y="4953000"/>
            <a:ext cx="184150" cy="457200"/>
          </a:xfrm>
          <a:prstGeom prst="rect">
            <a:avLst/>
          </a:prstGeom>
          <a:noFill/>
          <a:ln w="9525">
            <a:noFill/>
          </a:ln>
        </p:spPr>
        <p:txBody>
          <a:bodyPr wrap="none">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endParaRPr lang="zh-CN" altLang="en-US" sz="2400" u="sng" dirty="0">
              <a:latin typeface="Times New Roman" panose="02020603050405020304" pitchFamily="18" charset="0"/>
            </a:endParaRPr>
          </a:p>
        </p:txBody>
      </p:sp>
      <p:sp>
        <p:nvSpPr>
          <p:cNvPr id="5942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942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charRg st="1"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charRg st="15"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charRg st="42" end="5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charRg st="55" end="6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idx="4294967295"/>
          </p:nvPr>
        </p:nvSpPr>
        <p:spPr>
          <a:xfrm>
            <a:off x="457200" y="376238"/>
            <a:ext cx="8229600" cy="820737"/>
          </a:xfrm>
        </p:spPr>
        <p:txBody>
          <a:bodyPr vert="horz" wrap="square" lIns="91440" tIns="45720" rIns="91440" bIns="91440" anchor="b"/>
          <a:p>
            <a:pPr eaLnBrk="1" hangingPunct="1"/>
            <a:r>
              <a:rPr lang="zh-CN" altLang="en-US" b="1" dirty="0">
                <a:solidFill>
                  <a:srgbClr val="FF0000"/>
                </a:solidFill>
              </a:rPr>
              <a:t>§1命题及其表示法</a:t>
            </a:r>
            <a:endParaRPr lang="zh-CN" altLang="en-US" b="1" dirty="0">
              <a:solidFill>
                <a:srgbClr val="FF0000"/>
              </a:solidFill>
            </a:endParaRPr>
          </a:p>
        </p:txBody>
      </p:sp>
      <p:sp>
        <p:nvSpPr>
          <p:cNvPr id="1433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5364" name="Rectangle 3"/>
          <p:cNvSpPr>
            <a:spLocks noGrp="1"/>
          </p:cNvSpPr>
          <p:nvPr>
            <p:ph sz="quarter" idx="1"/>
          </p:nvPr>
        </p:nvSpPr>
        <p:spPr>
          <a:xfrm>
            <a:off x="468313" y="1268413"/>
            <a:ext cx="8229600" cy="4752975"/>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zh-CN" altLang="en-US" sz="2600" b="1" dirty="0">
                <a:ea typeface="黑体" panose="02010609060101010101" pitchFamily="49" charset="-122"/>
              </a:rPr>
              <a:t>例</a:t>
            </a:r>
            <a:r>
              <a:rPr lang="zh-CN" altLang="en-US" sz="2600" dirty="0"/>
              <a:t>：判断下列语句是否为命题。</a:t>
            </a:r>
            <a:endParaRPr lang="zh-CN" altLang="en-US" sz="2600" dirty="0"/>
          </a:p>
          <a:p>
            <a:pPr marL="812800" lvl="0" indent="-812800" eaLnBrk="1" hangingPunct="1">
              <a:buFont typeface="Wingdings" panose="05000000000000000000" pitchFamily="2" charset="2"/>
              <a:buNone/>
            </a:pPr>
            <a:r>
              <a:rPr lang="zh-CN" altLang="en-US" sz="2600" dirty="0"/>
              <a:t>＊　陈述句一般为命题</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1</a:t>
            </a:r>
            <a:r>
              <a:rPr lang="zh-CN" altLang="en-US" sz="2600" dirty="0"/>
              <a:t>）十是整数。　　    （Ｔ）</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2</a:t>
            </a:r>
            <a:r>
              <a:rPr lang="zh-CN" altLang="en-US" sz="2600" dirty="0"/>
              <a:t>）上海是一个村庄。（Ｆ）　　</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3</a:t>
            </a:r>
            <a:r>
              <a:rPr lang="zh-CN" altLang="en-US" sz="2600" dirty="0"/>
              <a:t>）今天下雨。</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4</a:t>
            </a:r>
            <a:r>
              <a:rPr lang="zh-CN" altLang="en-US" sz="2600" dirty="0"/>
              <a:t>）加拿大是一个国家。（Ｔ）</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5</a:t>
            </a:r>
            <a:r>
              <a:rPr lang="zh-CN" altLang="en-US" sz="2600" dirty="0"/>
              <a:t>）２是偶数而３是奇数。　　　　</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6</a:t>
            </a:r>
            <a:r>
              <a:rPr lang="zh-CN" altLang="en-US" sz="2600" dirty="0"/>
              <a:t>）她不是护士。</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7</a:t>
            </a:r>
            <a:r>
              <a:rPr lang="zh-CN" altLang="en-US" sz="2600" dirty="0"/>
              <a:t>）１＋１０１＝１１０</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8</a:t>
            </a:r>
            <a:r>
              <a:rPr lang="zh-CN" altLang="en-US" sz="2600" dirty="0"/>
              <a:t>）今天是星期天。</a:t>
            </a:r>
            <a:endParaRPr lang="zh-CN" altLang="en-US" sz="2600" dirty="0"/>
          </a:p>
          <a:p>
            <a:pPr marL="812800" lvl="0" indent="-812800" eaLnBrk="1" hangingPunct="1">
              <a:buFont typeface="Wingdings" panose="05000000000000000000" pitchFamily="2" charset="2"/>
              <a:buNone/>
            </a:pPr>
            <a:endParaRPr lang="en-US" altLang="zh-CN" sz="2600" dirty="0"/>
          </a:p>
        </p:txBody>
      </p:sp>
      <p:sp>
        <p:nvSpPr>
          <p:cNvPr id="12293" name="圆角矩形标注 5"/>
          <p:cNvSpPr/>
          <p:nvPr/>
        </p:nvSpPr>
        <p:spPr>
          <a:xfrm>
            <a:off x="5580063" y="3213100"/>
            <a:ext cx="2879725" cy="1079500"/>
          </a:xfrm>
          <a:prstGeom prst="wedgeRoundRectCallout">
            <a:avLst>
              <a:gd name="adj1" fmla="val -53546"/>
              <a:gd name="adj2" fmla="val 85949"/>
              <a:gd name="adj3" fmla="val 16667"/>
            </a:avLst>
          </a:prstGeom>
          <a:solidFill>
            <a:srgbClr val="00B050"/>
          </a:solidFill>
          <a:ln w="38100" cap="flat" cmpd="sng">
            <a:solidFill>
              <a:srgbClr val="9B320E"/>
            </a:solidFill>
            <a:prstDash val="solid"/>
            <a:miter/>
            <a:headEnd type="none" w="med" len="med"/>
            <a:tailEnd type="none" w="med" len="med"/>
          </a:ln>
        </p:spPr>
        <p:txBody>
          <a:bodyPr anchor="ct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dirty="0">
                <a:solidFill>
                  <a:srgbClr val="FFFFFF"/>
                </a:solidFill>
              </a:rPr>
              <a:t>思考：</a:t>
            </a:r>
            <a:endParaRPr lang="en-US" altLang="zh-CN" sz="2800" dirty="0">
              <a:solidFill>
                <a:srgbClr val="FFFFFF"/>
              </a:solidFill>
            </a:endParaRPr>
          </a:p>
          <a:p>
            <a:pPr marL="0" lvl="0" indent="0" eaLnBrk="1" hangingPunct="1">
              <a:spcBef>
                <a:spcPct val="0"/>
              </a:spcBef>
              <a:buClrTx/>
              <a:buSzTx/>
              <a:buFont typeface="Arial" panose="02080604020202020204" pitchFamily="34" charset="0"/>
              <a:buNone/>
            </a:pPr>
            <a:r>
              <a:rPr lang="en-US" altLang="zh-CN" sz="2800" dirty="0">
                <a:solidFill>
                  <a:srgbClr val="FFFFFF"/>
                </a:solidFill>
              </a:rPr>
              <a:t>X=3</a:t>
            </a:r>
            <a:r>
              <a:rPr lang="zh-CN" altLang="en-US" sz="2800" dirty="0">
                <a:solidFill>
                  <a:srgbClr val="FFFFFF"/>
                </a:solidFill>
              </a:rPr>
              <a:t>是命题吗？</a:t>
            </a:r>
            <a:endParaRPr lang="zh-CN" altLang="en-US" sz="2800" dirty="0">
              <a:solidFill>
                <a:srgbClr val="FFFFFF"/>
              </a:solidFill>
            </a:endParaRPr>
          </a:p>
        </p:txBody>
      </p:sp>
      <p:sp>
        <p:nvSpPr>
          <p:cNvPr id="1434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434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4">
                                            <p:txEl>
                                              <p:charRg st="15"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4">
                                            <p:txEl>
                                              <p:charRg st="26" end="4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xEl>
                                              <p:charRg st="44" end="6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4">
                                            <p:txEl>
                                              <p:charRg st="61" end="7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4">
                                            <p:txEl>
                                              <p:charRg st="70" end="8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4">
                                            <p:txEl>
                                              <p:charRg st="86" end="10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4">
                                            <p:txEl>
                                              <p:charRg st="104" end="1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4">
                                            <p:txEl>
                                              <p:charRg st="114" end="12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4">
                                            <p:txEl>
                                              <p:charRg st="127" end="13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2293"/>
                                        </p:tgtEl>
                                        <p:attrNameLst>
                                          <p:attrName>style.visibility</p:attrName>
                                        </p:attrNameLst>
                                      </p:cBhvr>
                                      <p:to>
                                        <p:strVal val="visible"/>
                                      </p:to>
                                    </p:set>
                                    <p:animEffect transition="in" filter="box(in)">
                                      <p:cBhvr>
                                        <p:cTn id="4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229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idx="4294967295"/>
          </p:nvPr>
        </p:nvSpPr>
        <p:spPr>
          <a:xfrm>
            <a:off x="457200" y="277813"/>
            <a:ext cx="8229600" cy="1139825"/>
          </a:xfrm>
        </p:spPr>
        <p:txBody>
          <a:bodyPr vert="horz" wrap="square" lIns="91440" tIns="45720" rIns="91440" bIns="91440" anchor="b"/>
          <a:p>
            <a:pPr eaLnBrk="1" hangingPunct="1"/>
            <a:r>
              <a:rPr lang="zh-CN" altLang="en-US" sz="3200" b="1" dirty="0">
                <a:solidFill>
                  <a:srgbClr val="FF0000"/>
                </a:solidFill>
              </a:rPr>
              <a:t>§6其他联结词</a:t>
            </a:r>
            <a:endParaRPr lang="zh-CN" altLang="en-US" sz="3200" b="1" dirty="0"/>
          </a:p>
        </p:txBody>
      </p:sp>
      <p:sp>
        <p:nvSpPr>
          <p:cNvPr id="97283" name="Rectangle 3"/>
          <p:cNvSpPr>
            <a:spLocks noGrp="1"/>
          </p:cNvSpPr>
          <p:nvPr>
            <p:ph type="body" sz="half" idx="4294967295"/>
          </p:nvPr>
        </p:nvSpPr>
        <p:spPr>
          <a:xfrm>
            <a:off x="457200" y="1600200"/>
            <a:ext cx="7786688" cy="3052763"/>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zh-CN" altLang="en-US" sz="2800" dirty="0"/>
              <a:t>（２）“与非”联结词：</a:t>
            </a:r>
            <a:endParaRPr lang="en-US" altLang="zh-CN" sz="2800" dirty="0"/>
          </a:p>
          <a:p>
            <a:pPr lvl="0" eaLnBrk="1" hangingPunct="1">
              <a:buFont typeface="Wingdings" panose="05000000000000000000" pitchFamily="2" charset="2"/>
              <a:buNone/>
            </a:pPr>
            <a:r>
              <a:rPr lang="en-US" altLang="zh-CN" sz="2800" dirty="0"/>
              <a:t>(a)</a:t>
            </a:r>
            <a:r>
              <a:rPr lang="zh-CN" altLang="en-US" sz="2800" dirty="0"/>
              <a:t>符号“↑”，（Ｐ↑Ｑ）读作：“Ｐ与Ｑ的否</a:t>
            </a:r>
            <a:endParaRPr lang="en-US" altLang="zh-CN" sz="2800" dirty="0"/>
          </a:p>
          <a:p>
            <a:pPr lvl="0" eaLnBrk="1" hangingPunct="1">
              <a:buFont typeface="Wingdings" panose="05000000000000000000" pitchFamily="2" charset="2"/>
              <a:buNone/>
            </a:pPr>
            <a:r>
              <a:rPr lang="zh-CN" altLang="en-US" sz="2800" dirty="0"/>
              <a:t>定”或“Ｐ与非Ｑ”</a:t>
            </a:r>
            <a:endParaRPr lang="en-US" altLang="zh-CN" sz="2800" dirty="0"/>
          </a:p>
          <a:p>
            <a:pPr lvl="0" eaLnBrk="1" hangingPunct="1">
              <a:buFont typeface="Wingdings" panose="05000000000000000000" pitchFamily="2" charset="2"/>
              <a:buNone/>
            </a:pPr>
            <a:r>
              <a:rPr lang="en-US" altLang="zh-CN" sz="2800" dirty="0"/>
              <a:t>(b)</a:t>
            </a:r>
            <a:r>
              <a:rPr lang="zh-CN" altLang="en-US" sz="2800" dirty="0"/>
              <a:t>定义：（由真值表）</a:t>
            </a:r>
            <a:endParaRPr lang="en-US" altLang="zh-CN" sz="2800" dirty="0"/>
          </a:p>
          <a:p>
            <a:pPr lvl="0" eaLnBrk="1" hangingPunct="1">
              <a:buFont typeface="Wingdings" panose="05000000000000000000" pitchFamily="2" charset="2"/>
              <a:buNone/>
            </a:pPr>
            <a:r>
              <a:rPr lang="zh-CN" altLang="en-US" sz="2800" dirty="0"/>
              <a:t>（Ｐ↑Ｑ）</a:t>
            </a:r>
            <a:r>
              <a:rPr lang="zh-CN" altLang="en-US" sz="2800" dirty="0">
                <a:sym typeface="Symbol" panose="05050102010706020507" pitchFamily="18" charset="2"/>
              </a:rPr>
              <a:t></a:t>
            </a:r>
            <a:r>
              <a:rPr lang="en-US" altLang="zh-CN" sz="2800" dirty="0">
                <a:latin typeface="Times New Roman" panose="02020603050405020304" pitchFamily="18" charset="0"/>
              </a:rPr>
              <a:t>¬</a:t>
            </a:r>
            <a:r>
              <a:rPr lang="zh-CN" altLang="en-US" sz="2800" dirty="0"/>
              <a:t>（Ｐ∧Ｑ）</a:t>
            </a:r>
            <a:endParaRPr lang="zh-CN" altLang="en-US" sz="2800" dirty="0"/>
          </a:p>
          <a:p>
            <a:pPr lvl="0" eaLnBrk="1" hangingPunct="1">
              <a:buFont typeface="Wingdings" panose="05000000000000000000" pitchFamily="2" charset="2"/>
              <a:buNone/>
            </a:pPr>
            <a:endParaRPr lang="en-US" altLang="zh-CN" sz="2000" dirty="0"/>
          </a:p>
        </p:txBody>
      </p:sp>
      <p:graphicFrame>
        <p:nvGraphicFramePr>
          <p:cNvPr id="97284" name="Group 4"/>
          <p:cNvGraphicFramePr>
            <a:graphicFrameLocks noGrp="1"/>
          </p:cNvGraphicFramePr>
          <p:nvPr>
            <p:ph sz="half" idx="1"/>
          </p:nvPr>
        </p:nvGraphicFramePr>
        <p:xfrm>
          <a:off x="4859338" y="2852738"/>
          <a:ext cx="3455988" cy="2952752"/>
        </p:xfrm>
        <a:graphic>
          <a:graphicData uri="http://schemas.openxmlformats.org/drawingml/2006/table">
            <a:tbl>
              <a:tblPr/>
              <a:tblGrid>
                <a:gridCol w="576262"/>
                <a:gridCol w="714375"/>
                <a:gridCol w="2165350"/>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 </a:t>
                      </a:r>
                      <a:r>
                        <a:rPr kumimoji="0" lang="en-US" sz="2400" b="0" i="0" u="none" strike="noStrike" cap="none" normalizeH="0" baseline="0" smtClean="0">
                          <a:ln>
                            <a:noFill/>
                          </a:ln>
                          <a:solidFill>
                            <a:schemeClr val="tx1"/>
                          </a:solidFill>
                          <a:effectLst/>
                          <a:latin typeface="Arial" panose="02080604020202020204" pitchFamily="34" charset="0"/>
                          <a:ea typeface="宋体" pitchFamily="2" charset="-122"/>
                        </a:rPr>
                        <a:t>↑</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6" name="灯片编号占位符 6"/>
          <p:cNvSpPr>
            <a:spLocks noGrp="1"/>
          </p:cNvSpPr>
          <p:nvPr/>
        </p:nvSpPr>
        <p:spPr>
          <a:xfrm>
            <a:off x="0" y="6237288"/>
            <a:ext cx="682625"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6044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044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7283">
                                            <p:txEl>
                                              <p:charRg st="0" end="12"/>
                                            </p:txEl>
                                          </p:spTgt>
                                        </p:tgtEl>
                                        <p:attrNameLst>
                                          <p:attrName>style.visibility</p:attrName>
                                        </p:attrNameLst>
                                      </p:cBhvr>
                                      <p:to>
                                        <p:strVal val="visible"/>
                                      </p:to>
                                    </p:set>
                                    <p:animEffect transition="in" filter="box(in)">
                                      <p:cBhvr>
                                        <p:cTn id="7" dur="500"/>
                                        <p:tgtEl>
                                          <p:spTgt spid="9728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7283">
                                            <p:txEl>
                                              <p:charRg st="12" end="36"/>
                                            </p:txEl>
                                          </p:spTgt>
                                        </p:tgtEl>
                                        <p:attrNameLst>
                                          <p:attrName>style.visibility</p:attrName>
                                        </p:attrNameLst>
                                      </p:cBhvr>
                                      <p:to>
                                        <p:strVal val="visible"/>
                                      </p:to>
                                    </p:set>
                                    <p:animEffect transition="in" filter="box(in)">
                                      <p:cBhvr>
                                        <p:cTn id="12" dur="500"/>
                                        <p:tgtEl>
                                          <p:spTgt spid="97283">
                                            <p:txEl>
                                              <p:charRg st="12"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7283">
                                            <p:txEl>
                                              <p:charRg st="36" end="46"/>
                                            </p:txEl>
                                          </p:spTgt>
                                        </p:tgtEl>
                                        <p:attrNameLst>
                                          <p:attrName>style.visibility</p:attrName>
                                        </p:attrNameLst>
                                      </p:cBhvr>
                                      <p:to>
                                        <p:strVal val="visible"/>
                                      </p:to>
                                    </p:set>
                                    <p:animEffect transition="in" filter="box(in)">
                                      <p:cBhvr>
                                        <p:cTn id="17" dur="500"/>
                                        <p:tgtEl>
                                          <p:spTgt spid="97283">
                                            <p:txEl>
                                              <p:charRg st="36"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7283">
                                            <p:txEl>
                                              <p:charRg st="46" end="59"/>
                                            </p:txEl>
                                          </p:spTgt>
                                        </p:tgtEl>
                                        <p:attrNameLst>
                                          <p:attrName>style.visibility</p:attrName>
                                        </p:attrNameLst>
                                      </p:cBhvr>
                                      <p:to>
                                        <p:strVal val="visible"/>
                                      </p:to>
                                    </p:set>
                                    <p:animEffect transition="in" filter="box(in)">
                                      <p:cBhvr>
                                        <p:cTn id="22" dur="500"/>
                                        <p:tgtEl>
                                          <p:spTgt spid="97283">
                                            <p:txEl>
                                              <p:charRg st="46" end="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7283">
                                            <p:txEl>
                                              <p:charRg st="59" end="72"/>
                                            </p:txEl>
                                          </p:spTgt>
                                        </p:tgtEl>
                                        <p:attrNameLst>
                                          <p:attrName>style.visibility</p:attrName>
                                        </p:attrNameLst>
                                      </p:cBhvr>
                                      <p:to>
                                        <p:strVal val="visible"/>
                                      </p:to>
                                    </p:set>
                                    <p:animEffect transition="in" filter="box(in)">
                                      <p:cBhvr>
                                        <p:cTn id="27" dur="500"/>
                                        <p:tgtEl>
                                          <p:spTgt spid="97283">
                                            <p:txEl>
                                              <p:charRg st="59"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97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r>
              <a:rPr lang="zh-CN" altLang="en-US" sz="3600" b="1" dirty="0">
                <a:solidFill>
                  <a:srgbClr val="FF0000"/>
                </a:solidFill>
              </a:rPr>
              <a:t>§6其他联结词</a:t>
            </a:r>
            <a:endParaRPr lang="zh-CN" altLang="en-US" sz="3600" b="1" dirty="0"/>
          </a:p>
        </p:txBody>
      </p:sp>
      <p:sp>
        <p:nvSpPr>
          <p:cNvPr id="6144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99332" name="Rectangle 3"/>
          <p:cNvSpPr>
            <a:spLocks noGrp="1"/>
          </p:cNvSpPr>
          <p:nvPr>
            <p:ph sz="quarter" idx="1"/>
          </p:nvPr>
        </p:nvSpPr>
        <p:spPr>
          <a:xfrm>
            <a:off x="457200" y="1196975"/>
            <a:ext cx="8229600" cy="4933950"/>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400" dirty="0"/>
              <a:t>（３）“或非”联结词：</a:t>
            </a:r>
            <a:endParaRPr lang="zh-CN" altLang="en-US" sz="2400" dirty="0"/>
          </a:p>
          <a:p>
            <a:pPr lvl="0" eaLnBrk="1" hangingPunct="1">
              <a:buFont typeface="Wingdings" panose="05000000000000000000" pitchFamily="2" charset="2"/>
              <a:buNone/>
            </a:pPr>
            <a:r>
              <a:rPr lang="en-US" altLang="zh-CN" sz="2400" dirty="0"/>
              <a:t>(a)</a:t>
            </a:r>
            <a:r>
              <a:rPr lang="zh-CN" altLang="en-US" sz="2400" dirty="0"/>
              <a:t>符号：“↓”              </a:t>
            </a:r>
            <a:endParaRPr lang="zh-CN" altLang="en-US" sz="2400" dirty="0"/>
          </a:p>
          <a:p>
            <a:pPr lvl="0" eaLnBrk="1" hangingPunct="1">
              <a:buFont typeface="Wingdings" panose="05000000000000000000" pitchFamily="2" charset="2"/>
              <a:buNone/>
            </a:pPr>
            <a:r>
              <a:rPr lang="zh-CN" altLang="en-US" sz="2400" dirty="0"/>
              <a:t>（Ｐ↓Ｑ）读作：“Ｐ或Ｑ的否定”或 “Ｐ或非Ｑ” </a:t>
            </a:r>
            <a:endParaRPr lang="zh-CN" altLang="en-US" sz="2400" dirty="0"/>
          </a:p>
          <a:p>
            <a:pPr lvl="0" eaLnBrk="1" hangingPunct="1">
              <a:buFont typeface="Wingdings" panose="05000000000000000000" pitchFamily="2" charset="2"/>
              <a:buNone/>
            </a:pPr>
            <a:r>
              <a:rPr lang="en-US" altLang="zh-CN" sz="2400" dirty="0"/>
              <a:t>(b)</a:t>
            </a:r>
            <a:r>
              <a:rPr lang="zh-CN" altLang="en-US" sz="2400" dirty="0"/>
              <a:t>定义（由真值表给出）：</a:t>
            </a:r>
            <a:endParaRPr lang="zh-CN" altLang="en-US" sz="2400" dirty="0"/>
          </a:p>
          <a:p>
            <a:pPr lvl="0" eaLnBrk="1" hangingPunct="1">
              <a:buFont typeface="Wingdings" panose="05000000000000000000" pitchFamily="2" charset="2"/>
              <a:buNone/>
            </a:pPr>
            <a:r>
              <a:rPr lang="zh-CN" altLang="en-US" sz="2400" dirty="0"/>
              <a:t>（Ｐ↓Ｑ） </a:t>
            </a:r>
            <a:r>
              <a:rPr lang="zh-CN" altLang="en-US" sz="2400" dirty="0">
                <a:sym typeface="Symbol" panose="05050102010706020507" pitchFamily="18" charset="2"/>
              </a:rPr>
              <a:t></a:t>
            </a:r>
            <a:r>
              <a:rPr lang="zh-CN" altLang="en-US" sz="2400" dirty="0"/>
              <a:t> </a:t>
            </a:r>
            <a:r>
              <a:rPr lang="en-US" altLang="zh-CN" sz="2400" dirty="0">
                <a:latin typeface="Times New Roman" panose="02020603050405020304" pitchFamily="18" charset="0"/>
              </a:rPr>
              <a:t>¬</a:t>
            </a:r>
            <a:r>
              <a:rPr lang="zh-CN" altLang="en-US" sz="2400" dirty="0"/>
              <a:t>（Ｐ∨Ｑ）</a:t>
            </a:r>
            <a:endParaRPr lang="zh-CN" altLang="en-US" sz="2400" dirty="0"/>
          </a:p>
          <a:p>
            <a:pPr lvl="0" eaLnBrk="1" hangingPunct="1">
              <a:buFont typeface="Wingdings" panose="05000000000000000000" pitchFamily="2" charset="2"/>
              <a:buNone/>
            </a:pPr>
            <a:endParaRPr lang="en-US" altLang="zh-CN" sz="2400" dirty="0"/>
          </a:p>
        </p:txBody>
      </p:sp>
      <p:graphicFrame>
        <p:nvGraphicFramePr>
          <p:cNvPr id="99333" name="Group 5"/>
          <p:cNvGraphicFramePr>
            <a:graphicFrameLocks noGrp="1"/>
          </p:cNvGraphicFramePr>
          <p:nvPr/>
        </p:nvGraphicFramePr>
        <p:xfrm>
          <a:off x="3635375" y="3429000"/>
          <a:ext cx="4178300" cy="2463801"/>
        </p:xfrm>
        <a:graphic>
          <a:graphicData uri="http://schemas.openxmlformats.org/drawingml/2006/table">
            <a:tbl>
              <a:tblPr/>
              <a:tblGrid>
                <a:gridCol w="973138"/>
                <a:gridCol w="1201737"/>
                <a:gridCol w="2003425"/>
              </a:tblGrid>
              <a:tr h="493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6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7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147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2">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2">
                                            <p:txEl>
                                              <p:charRg st="12" end="3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2">
                                            <p:txEl>
                                              <p:charRg st="36" end="6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2">
                                            <p:txEl>
                                              <p:charRg st="62" end="7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2">
                                            <p:txEl>
                                              <p:charRg st="77" end="9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Rectangle 3"/>
          <p:cNvSpPr>
            <a:spLocks noGrp="1"/>
          </p:cNvSpPr>
          <p:nvPr>
            <p:ph type="body" sz="half" idx="4294967295"/>
          </p:nvPr>
        </p:nvSpPr>
        <p:spPr>
          <a:xfrm>
            <a:off x="457200" y="1600200"/>
            <a:ext cx="4038600" cy="4530725"/>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zh-CN" altLang="en-US" sz="2400" dirty="0"/>
              <a:t>（</a:t>
            </a:r>
            <a:r>
              <a:rPr lang="en-US" altLang="zh-CN" sz="2400" dirty="0"/>
              <a:t>4</a:t>
            </a:r>
            <a:r>
              <a:rPr lang="zh-CN" altLang="en-US" sz="2400" dirty="0"/>
              <a:t>）“ 条件否定”联结词：</a:t>
            </a:r>
            <a:endParaRPr lang="en-US" altLang="zh-CN" sz="2400" dirty="0"/>
          </a:p>
          <a:p>
            <a:pPr lvl="0" eaLnBrk="1" hangingPunct="1">
              <a:buFont typeface="Wingdings" panose="05000000000000000000" pitchFamily="2" charset="2"/>
              <a:buNone/>
            </a:pPr>
            <a:r>
              <a:rPr lang="en-US" altLang="zh-CN" sz="2400" dirty="0"/>
              <a:t>(a)</a:t>
            </a:r>
            <a:r>
              <a:rPr lang="zh-CN" altLang="en-US" sz="2400" dirty="0"/>
              <a:t>符号：</a:t>
            </a:r>
            <a:endParaRPr lang="en-US" altLang="zh-CN" sz="2400" dirty="0"/>
          </a:p>
          <a:p>
            <a:pPr lvl="0" eaLnBrk="1" hangingPunct="1">
              <a:buFont typeface="Wingdings" panose="05000000000000000000" pitchFamily="2" charset="2"/>
              <a:buNone/>
            </a:pPr>
            <a:r>
              <a:rPr lang="en-US" altLang="zh-CN" sz="2400" dirty="0"/>
              <a:t>(b)</a:t>
            </a:r>
            <a:r>
              <a:rPr lang="zh-CN" altLang="en-US" sz="2400" dirty="0"/>
              <a:t>定义</a:t>
            </a:r>
            <a:endParaRPr lang="en-US" altLang="zh-CN" sz="2400" dirty="0"/>
          </a:p>
          <a:p>
            <a:pPr lvl="0" eaLnBrk="1" hangingPunct="1">
              <a:buFont typeface="Wingdings" panose="05000000000000000000" pitchFamily="2" charset="2"/>
              <a:buNone/>
            </a:pPr>
            <a:r>
              <a:rPr lang="zh-CN" altLang="en-US" sz="2400" dirty="0"/>
              <a:t>（由真值表给出）：</a:t>
            </a:r>
            <a:endParaRPr lang="en-US" altLang="zh-CN" sz="2400" dirty="0"/>
          </a:p>
          <a:p>
            <a:pPr lvl="0" eaLnBrk="1" hangingPunct="1">
              <a:buFont typeface="Wingdings" panose="05000000000000000000" pitchFamily="2" charset="2"/>
              <a:buNone/>
            </a:pPr>
            <a:endParaRPr lang="en-US" altLang="zh-CN" sz="2400" dirty="0"/>
          </a:p>
          <a:p>
            <a:pPr lvl="0" eaLnBrk="1" hangingPunct="1">
              <a:buFont typeface="Wingdings" panose="05000000000000000000" pitchFamily="2" charset="2"/>
              <a:buNone/>
            </a:pPr>
            <a:r>
              <a:rPr lang="en-US" altLang="zh-CN" sz="2400" dirty="0"/>
              <a:t>P         Q</a:t>
            </a:r>
            <a:r>
              <a:rPr lang="en-US" altLang="zh-CN" sz="2800" dirty="0"/>
              <a:t> </a:t>
            </a:r>
            <a:r>
              <a:rPr lang="en-US" altLang="zh-CN" sz="2800" dirty="0">
                <a:sym typeface="Symbol" panose="05050102010706020507" pitchFamily="18" charset="2"/>
              </a:rPr>
              <a:t></a:t>
            </a:r>
            <a:r>
              <a:rPr lang="en-US" altLang="zh-CN" sz="2400" dirty="0">
                <a:sym typeface="Symbol" panose="05050102010706020507" pitchFamily="18" charset="2"/>
              </a:rPr>
              <a:t>(PQ)</a:t>
            </a:r>
            <a:endParaRPr lang="en-US" altLang="zh-CN" sz="2400" dirty="0">
              <a:sym typeface="Symbol" panose="05050102010706020507" pitchFamily="18" charset="2"/>
            </a:endParaRPr>
          </a:p>
        </p:txBody>
      </p:sp>
      <p:sp>
        <p:nvSpPr>
          <p:cNvPr id="62467" name="Rectangle 2"/>
          <p:cNvSpPr>
            <a:spLocks noGrp="1"/>
          </p:cNvSpPr>
          <p:nvPr>
            <p:ph type="title" idx="4294967295"/>
          </p:nvPr>
        </p:nvSpPr>
        <p:spPr>
          <a:xfrm>
            <a:off x="457200" y="277813"/>
            <a:ext cx="8229600" cy="1139825"/>
          </a:xfrm>
        </p:spPr>
        <p:txBody>
          <a:bodyPr vert="horz" wrap="square" lIns="91440" tIns="45720" rIns="91440" bIns="91440" anchor="b"/>
          <a:p>
            <a:pPr eaLnBrk="1" hangingPunct="1"/>
            <a:r>
              <a:rPr lang="zh-CN" altLang="en-US" b="1" dirty="0">
                <a:solidFill>
                  <a:srgbClr val="FF0000"/>
                </a:solidFill>
              </a:rPr>
              <a:t>§6其他联结词</a:t>
            </a:r>
            <a:endParaRPr lang="zh-CN" altLang="en-US" b="1" dirty="0"/>
          </a:p>
        </p:txBody>
      </p:sp>
      <p:graphicFrame>
        <p:nvGraphicFramePr>
          <p:cNvPr id="101380" name="Group 4"/>
          <p:cNvGraphicFramePr>
            <a:graphicFrameLocks noGrp="1"/>
          </p:cNvGraphicFramePr>
          <p:nvPr>
            <p:ph sz="half" idx="1"/>
          </p:nvPr>
        </p:nvGraphicFramePr>
        <p:xfrm>
          <a:off x="4500563" y="2349500"/>
          <a:ext cx="4330700" cy="2592388"/>
        </p:xfrm>
        <a:graphic>
          <a:graphicData uri="http://schemas.openxmlformats.org/drawingml/2006/table">
            <a:tbl>
              <a:tblPr/>
              <a:tblGrid>
                <a:gridCol w="1443100"/>
                <a:gridCol w="1444500"/>
                <a:gridCol w="1443100"/>
              </a:tblGrid>
              <a:tr h="49758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        Q</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57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8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94" name="灯片编号占位符 6"/>
          <p:cNvSpPr>
            <a:spLocks noGrp="1"/>
          </p:cNvSpPr>
          <p:nvPr/>
        </p:nvSpPr>
        <p:spPr>
          <a:xfrm>
            <a:off x="250825" y="6165850"/>
            <a:ext cx="611188"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grpSp>
        <p:nvGrpSpPr>
          <p:cNvPr id="2" name="组合 40"/>
          <p:cNvGrpSpPr/>
          <p:nvPr/>
        </p:nvGrpSpPr>
        <p:grpSpPr>
          <a:xfrm>
            <a:off x="1908175" y="2060575"/>
            <a:ext cx="1223963" cy="592138"/>
            <a:chOff x="1908175" y="2060575"/>
            <a:chExt cx="1223963" cy="592138"/>
          </a:xfrm>
        </p:grpSpPr>
        <p:sp>
          <p:nvSpPr>
            <p:cNvPr id="62504" name="Text Box 4"/>
            <p:cNvSpPr txBox="1"/>
            <p:nvPr/>
          </p:nvSpPr>
          <p:spPr>
            <a:xfrm>
              <a:off x="1908175" y="2133600"/>
              <a:ext cx="1223963" cy="519113"/>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2800" dirty="0">
                  <a:latin typeface="Arial" panose="02080604020202020204" pitchFamily="34" charset="0"/>
                  <a:sym typeface="Symbol" panose="05050102010706020507" pitchFamily="18" charset="2"/>
                </a:rPr>
                <a:t>“”</a:t>
              </a:r>
              <a:endParaRPr lang="en-US" altLang="zh-CN" sz="2800" dirty="0">
                <a:latin typeface="Arial" panose="02080604020202020204" pitchFamily="34" charset="0"/>
                <a:sym typeface="Symbol" panose="05050102010706020507" pitchFamily="18" charset="2"/>
              </a:endParaRPr>
            </a:p>
          </p:txBody>
        </p:sp>
        <p:sp>
          <p:nvSpPr>
            <p:cNvPr id="62505" name="Text Box 5"/>
            <p:cNvSpPr txBox="1"/>
            <p:nvPr/>
          </p:nvSpPr>
          <p:spPr>
            <a:xfrm>
              <a:off x="2051050" y="2060575"/>
              <a:ext cx="298450" cy="366713"/>
            </a:xfrm>
            <a:prstGeom prst="rect">
              <a:avLst/>
            </a:prstGeom>
            <a:noFill/>
            <a:ln w="9525">
              <a:noFill/>
            </a:ln>
          </p:spPr>
          <p:txBody>
            <a:bodyPr wrap="none">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en-US" altLang="zh-CN" sz="1800" i="1" dirty="0">
                  <a:latin typeface="Arial" panose="02080604020202020204" pitchFamily="34" charset="0"/>
                </a:rPr>
                <a:t>c</a:t>
              </a:r>
              <a:endParaRPr lang="en-US" altLang="zh-CN" sz="1800" i="1" dirty="0">
                <a:latin typeface="Arial" panose="02080604020202020204" pitchFamily="34" charset="0"/>
              </a:endParaRPr>
            </a:p>
          </p:txBody>
        </p:sp>
      </p:grpSp>
      <p:grpSp>
        <p:nvGrpSpPr>
          <p:cNvPr id="3" name="组合 39"/>
          <p:cNvGrpSpPr/>
          <p:nvPr/>
        </p:nvGrpSpPr>
        <p:grpSpPr>
          <a:xfrm>
            <a:off x="684213" y="3789363"/>
            <a:ext cx="576262" cy="579437"/>
            <a:chOff x="683568" y="3789363"/>
            <a:chExt cx="576833" cy="579437"/>
          </a:xfrm>
        </p:grpSpPr>
        <p:sp>
          <p:nvSpPr>
            <p:cNvPr id="62502" name="Text Box 34"/>
            <p:cNvSpPr txBox="1"/>
            <p:nvPr/>
          </p:nvSpPr>
          <p:spPr>
            <a:xfrm>
              <a:off x="683568" y="3789363"/>
              <a:ext cx="576262" cy="57943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3200" dirty="0">
                  <a:latin typeface="Arial" panose="02080604020202020204" pitchFamily="34" charset="0"/>
                  <a:sym typeface="Symbol" panose="05050102010706020507" pitchFamily="18" charset="2"/>
                </a:rPr>
                <a:t></a:t>
              </a:r>
              <a:endParaRPr lang="en-US" altLang="zh-CN" sz="3200" dirty="0">
                <a:latin typeface="Arial" panose="02080604020202020204" pitchFamily="34" charset="0"/>
                <a:sym typeface="Symbol" panose="05050102010706020507" pitchFamily="18" charset="2"/>
              </a:endParaRPr>
            </a:p>
          </p:txBody>
        </p:sp>
        <p:sp>
          <p:nvSpPr>
            <p:cNvPr id="62503" name="Text Box 35"/>
            <p:cNvSpPr txBox="1"/>
            <p:nvPr/>
          </p:nvSpPr>
          <p:spPr>
            <a:xfrm>
              <a:off x="755576" y="3789363"/>
              <a:ext cx="504825" cy="366712"/>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800" i="1" dirty="0">
                  <a:latin typeface="Arial" panose="02080604020202020204" pitchFamily="34" charset="0"/>
                </a:rPr>
                <a:t>c</a:t>
              </a:r>
              <a:endParaRPr lang="en-US" altLang="zh-CN" sz="1800" i="1" dirty="0">
                <a:latin typeface="Arial" panose="02080604020202020204" pitchFamily="34" charset="0"/>
              </a:endParaRPr>
            </a:p>
          </p:txBody>
        </p:sp>
      </p:grpSp>
      <p:sp>
        <p:nvSpPr>
          <p:cNvPr id="6249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249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grpSp>
        <p:nvGrpSpPr>
          <p:cNvPr id="4" name="组合 41"/>
          <p:cNvGrpSpPr/>
          <p:nvPr/>
        </p:nvGrpSpPr>
        <p:grpSpPr>
          <a:xfrm>
            <a:off x="7812088" y="2276475"/>
            <a:ext cx="577850" cy="579438"/>
            <a:chOff x="683568" y="3789363"/>
            <a:chExt cx="576833" cy="579437"/>
          </a:xfrm>
        </p:grpSpPr>
        <p:sp>
          <p:nvSpPr>
            <p:cNvPr id="62500" name="Text Box 34"/>
            <p:cNvSpPr txBox="1"/>
            <p:nvPr/>
          </p:nvSpPr>
          <p:spPr>
            <a:xfrm>
              <a:off x="683568" y="3789363"/>
              <a:ext cx="576262" cy="57943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3200" dirty="0">
                  <a:latin typeface="Arial" panose="02080604020202020204" pitchFamily="34" charset="0"/>
                  <a:sym typeface="Symbol" panose="05050102010706020507" pitchFamily="18" charset="2"/>
                </a:rPr>
                <a:t></a:t>
              </a:r>
              <a:endParaRPr lang="en-US" altLang="zh-CN" sz="3200" dirty="0">
                <a:latin typeface="Arial" panose="02080604020202020204" pitchFamily="34" charset="0"/>
                <a:sym typeface="Symbol" panose="05050102010706020507" pitchFamily="18" charset="2"/>
              </a:endParaRPr>
            </a:p>
          </p:txBody>
        </p:sp>
        <p:sp>
          <p:nvSpPr>
            <p:cNvPr id="62501" name="Text Box 35"/>
            <p:cNvSpPr txBox="1"/>
            <p:nvPr/>
          </p:nvSpPr>
          <p:spPr>
            <a:xfrm>
              <a:off x="755576" y="3789363"/>
              <a:ext cx="504825" cy="366712"/>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800" i="1" dirty="0">
                  <a:latin typeface="Arial" panose="02080604020202020204" pitchFamily="34" charset="0"/>
                </a:rPr>
                <a:t>c</a:t>
              </a:r>
              <a:endParaRPr lang="en-US" altLang="zh-CN" sz="1800" i="1" dirty="0">
                <a:latin typeface="Arial" panose="0208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9">
                                            <p:txEl>
                                              <p:charRg st="0" end="15"/>
                                            </p:txEl>
                                          </p:spTgt>
                                        </p:tgtEl>
                                        <p:attrNameLst>
                                          <p:attrName>style.visibility</p:attrName>
                                        </p:attrNameLst>
                                      </p:cBhvr>
                                      <p:to>
                                        <p:strVal val="visible"/>
                                      </p:to>
                                    </p:set>
                                    <p:animEffect transition="in" filter="box(in)">
                                      <p:cBhvr>
                                        <p:cTn id="7" dur="500"/>
                                        <p:tgtEl>
                                          <p:spTgt spid="1013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1379">
                                            <p:txEl>
                                              <p:charRg st="15" end="22"/>
                                            </p:txEl>
                                          </p:spTgt>
                                        </p:tgtEl>
                                        <p:attrNameLst>
                                          <p:attrName>style.visibility</p:attrName>
                                        </p:attrNameLst>
                                      </p:cBhvr>
                                      <p:to>
                                        <p:strVal val="visible"/>
                                      </p:to>
                                    </p:set>
                                    <p:animEffect transition="in" filter="box(in)">
                                      <p:cBhvr>
                                        <p:cTn id="12" dur="500"/>
                                        <p:tgtEl>
                                          <p:spTgt spid="101379">
                                            <p:txEl>
                                              <p:charRg st="15"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1379">
                                            <p:txEl>
                                              <p:charRg st="22" end="28"/>
                                            </p:txEl>
                                          </p:spTgt>
                                        </p:tgtEl>
                                        <p:attrNameLst>
                                          <p:attrName>style.visibility</p:attrName>
                                        </p:attrNameLst>
                                      </p:cBhvr>
                                      <p:to>
                                        <p:strVal val="visible"/>
                                      </p:to>
                                    </p:set>
                                    <p:animEffect transition="in" filter="box(in)">
                                      <p:cBhvr>
                                        <p:cTn id="22" dur="500"/>
                                        <p:tgtEl>
                                          <p:spTgt spid="101379">
                                            <p:txEl>
                                              <p:charRg st="22" end="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1379">
                                            <p:txEl>
                                              <p:charRg st="28" end="38"/>
                                            </p:txEl>
                                          </p:spTgt>
                                        </p:tgtEl>
                                        <p:attrNameLst>
                                          <p:attrName>style.visibility</p:attrName>
                                        </p:attrNameLst>
                                      </p:cBhvr>
                                      <p:to>
                                        <p:strVal val="visible"/>
                                      </p:to>
                                    </p:set>
                                    <p:animEffect transition="in" filter="box(in)">
                                      <p:cBhvr>
                                        <p:cTn id="27" dur="500"/>
                                        <p:tgtEl>
                                          <p:spTgt spid="101379">
                                            <p:txEl>
                                              <p:charRg st="28" end="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1379">
                                            <p:txEl>
                                              <p:charRg st="39" end="59"/>
                                            </p:txEl>
                                          </p:spTgt>
                                        </p:tgtEl>
                                        <p:attrNameLst>
                                          <p:attrName>style.visibility</p:attrName>
                                        </p:attrNameLst>
                                      </p:cBhvr>
                                      <p:to>
                                        <p:strVal val="visible"/>
                                      </p:to>
                                    </p:set>
                                    <p:animEffect transition="in" filter="box(in)">
                                      <p:cBhvr>
                                        <p:cTn id="32" dur="500"/>
                                        <p:tgtEl>
                                          <p:spTgt spid="101379">
                                            <p:txEl>
                                              <p:charRg st="39" end="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i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1380"/>
                                        </p:tgtEl>
                                        <p:attrNameLst>
                                          <p:attrName>style.visibility</p:attrName>
                                        </p:attrNameLst>
                                      </p:cBhvr>
                                      <p:to>
                                        <p:strVal val="visible"/>
                                      </p:to>
                                    </p:set>
                                    <p:animEffect transition="in" filter="box(in)">
                                      <p:cBhvr>
                                        <p:cTn id="42" dur="500"/>
                                        <p:tgtEl>
                                          <p:spTgt spid="10138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in)">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idx="4294967295"/>
          </p:nvPr>
        </p:nvSpPr>
        <p:spPr>
          <a:xfrm>
            <a:off x="457200" y="277813"/>
            <a:ext cx="8229600" cy="703262"/>
          </a:xfrm>
        </p:spPr>
        <p:txBody>
          <a:bodyPr vert="horz" wrap="square" lIns="91440" tIns="45720" rIns="91440" bIns="91440" anchor="b"/>
          <a:p>
            <a:pPr eaLnBrk="1" hangingPunct="1"/>
            <a:r>
              <a:rPr lang="zh-CN" altLang="en-US" sz="3600" b="1" dirty="0">
                <a:solidFill>
                  <a:srgbClr val="FF0000"/>
                </a:solidFill>
              </a:rPr>
              <a:t>§6其他联结词</a:t>
            </a:r>
            <a:endParaRPr lang="zh-CN" altLang="en-US" sz="3600" b="1" dirty="0"/>
          </a:p>
        </p:txBody>
      </p:sp>
      <p:sp>
        <p:nvSpPr>
          <p:cNvPr id="6349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06500"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zh-CN" altLang="en-US" sz="2800" dirty="0"/>
              <a:t>（</a:t>
            </a:r>
            <a:r>
              <a:rPr lang="en-US" altLang="zh-CN" sz="2800" dirty="0"/>
              <a:t>5</a:t>
            </a:r>
            <a:r>
              <a:rPr lang="zh-CN" altLang="en-US" sz="2800" dirty="0"/>
              <a:t>）</a:t>
            </a:r>
            <a:r>
              <a:rPr lang="zh-CN" altLang="en-US" sz="2800" b="1" dirty="0"/>
              <a:t>最小的联结词集合</a:t>
            </a:r>
            <a:r>
              <a:rPr lang="zh-CN" altLang="en-US" sz="2800" dirty="0"/>
              <a:t>。</a:t>
            </a:r>
            <a:endParaRPr lang="zh-CN" altLang="en-US" sz="2800" dirty="0"/>
          </a:p>
          <a:p>
            <a:pPr lvl="0" eaLnBrk="1" hangingPunct="1">
              <a:lnSpc>
                <a:spcPct val="90000"/>
              </a:lnSpc>
              <a:buFont typeface="Wingdings" panose="05000000000000000000" pitchFamily="2" charset="2"/>
              <a:buNone/>
            </a:pPr>
            <a:r>
              <a:rPr lang="zh-CN" altLang="en-US" sz="2800" dirty="0"/>
              <a:t>可以证明：</a:t>
            </a:r>
            <a:endParaRPr lang="en-US" altLang="zh-CN" sz="2800" dirty="0"/>
          </a:p>
          <a:p>
            <a:pPr lvl="0" eaLnBrk="1" hangingPunct="1">
              <a:lnSpc>
                <a:spcPct val="90000"/>
              </a:lnSpc>
              <a:buFont typeface="Wingdings" panose="05000000000000000000" pitchFamily="2" charset="2"/>
              <a:buNone/>
            </a:pP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endParaRPr lang="en-US" altLang="zh-CN" sz="2800" dirty="0"/>
          </a:p>
          <a:p>
            <a:pPr lvl="0" eaLnBrk="1" hangingPunct="1">
              <a:lnSpc>
                <a:spcPct val="90000"/>
              </a:lnSpc>
              <a:buFont typeface="Wingdings" panose="05000000000000000000" pitchFamily="2" charset="2"/>
              <a:buNone/>
            </a:pPr>
            <a:r>
              <a:rPr lang="en-US" altLang="zh-CN" sz="2800" dirty="0"/>
              <a:t>{↑}</a:t>
            </a:r>
            <a:r>
              <a:rPr lang="zh-CN" altLang="en-US" sz="2800" dirty="0"/>
              <a:t>；</a:t>
            </a:r>
            <a:r>
              <a:rPr lang="en-US" altLang="zh-CN" sz="2800" dirty="0"/>
              <a:t>{↓}</a:t>
            </a:r>
            <a:r>
              <a:rPr lang="zh-CN" altLang="en-US" sz="2800" dirty="0"/>
              <a:t> ；</a:t>
            </a:r>
            <a:endParaRPr lang="en-US" altLang="zh-CN" sz="2800" dirty="0"/>
          </a:p>
          <a:p>
            <a:pPr lvl="0" eaLnBrk="1" hangingPunct="1">
              <a:lnSpc>
                <a:spcPct val="90000"/>
              </a:lnSpc>
              <a:buFont typeface="Wingdings" panose="05000000000000000000" pitchFamily="2" charset="2"/>
              <a:buNone/>
            </a:pPr>
            <a:r>
              <a:rPr lang="zh-CN" altLang="en-US" sz="2800" dirty="0"/>
              <a:t>均为全功能联结词集合，且均是</a:t>
            </a:r>
            <a:r>
              <a:rPr lang="zh-CN" altLang="en-US" sz="2800" u="sng" dirty="0"/>
              <a:t>最小的全功能联</a:t>
            </a:r>
            <a:endParaRPr lang="en-US" altLang="zh-CN" sz="2800" u="sng" dirty="0"/>
          </a:p>
          <a:p>
            <a:pPr lvl="0" eaLnBrk="1" hangingPunct="1">
              <a:lnSpc>
                <a:spcPct val="90000"/>
              </a:lnSpc>
              <a:buFont typeface="Wingdings" panose="05000000000000000000" pitchFamily="2" charset="2"/>
              <a:buNone/>
            </a:pPr>
            <a:r>
              <a:rPr lang="zh-CN" altLang="en-US" sz="2800" u="sng" dirty="0"/>
              <a:t>结词集合</a:t>
            </a:r>
            <a:r>
              <a:rPr lang="zh-CN" altLang="en-US" sz="2800" dirty="0"/>
              <a:t>。  </a:t>
            </a:r>
            <a:endParaRPr lang="zh-CN" altLang="en-US" sz="2800" dirty="0"/>
          </a:p>
        </p:txBody>
      </p:sp>
      <p:sp>
        <p:nvSpPr>
          <p:cNvPr id="6349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349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0">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00">
                                            <p:txEl>
                                              <p:charRg st="13"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500">
                                            <p:txEl>
                                              <p:charRg st="19" end="3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500">
                                            <p:txEl>
                                              <p:charRg st="38" end="4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6500">
                                            <p:txEl>
                                              <p:charRg st="48" end="7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6500">
                                            <p:txEl>
                                              <p:charRg st="70" end="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idx="4294967295"/>
          </p:nvPr>
        </p:nvSpPr>
        <p:spPr>
          <a:xfrm>
            <a:off x="179388" y="115888"/>
            <a:ext cx="7772400" cy="1143000"/>
          </a:xfrm>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64515" name="矩形 2"/>
          <p:cNvSpPr/>
          <p:nvPr/>
        </p:nvSpPr>
        <p:spPr>
          <a:xfrm>
            <a:off x="660400" y="1489075"/>
            <a:ext cx="3816350" cy="954088"/>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b="1" dirty="0">
                <a:latin typeface="Arial" panose="02080604020202020204" pitchFamily="34" charset="0"/>
              </a:rPr>
              <a:t>蕴含式是命题公式转化的另外一种重要依据</a:t>
            </a:r>
            <a:endParaRPr lang="zh-CN" altLang="en-US" sz="2800" dirty="0">
              <a:latin typeface="Arial" panose="02080604020202020204" pitchFamily="34" charset="0"/>
            </a:endParaRPr>
          </a:p>
        </p:txBody>
      </p:sp>
      <p:sp>
        <p:nvSpPr>
          <p:cNvPr id="4" name="Rectangle 3"/>
          <p:cNvSpPr txBox="1">
            <a:spLocks noChangeArrowheads="1"/>
          </p:cNvSpPr>
          <p:nvPr/>
        </p:nvSpPr>
        <p:spPr bwMode="auto">
          <a:xfrm>
            <a:off x="642938" y="2673350"/>
            <a:ext cx="8002588" cy="3384550"/>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蕴含式的方法有三种：</a:t>
            </a:r>
            <a:r>
              <a:rPr kumimoji="0" lang="zh-CN" altLang="en-US" kern="0" cap="none" spc="0" normalizeH="0" baseline="0" noProof="0" dirty="0">
                <a:latin typeface="+mn-lt"/>
                <a:ea typeface="+mn-ea"/>
                <a:cs typeface="+mn-cs"/>
              </a:rPr>
              <a:t>　　</a:t>
            </a:r>
            <a:endParaRPr kumimoji="0" lang="en-US" altLang="zh-CN"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zh-CN" sz="2800" kern="0" cap="none" spc="0" normalizeH="0" baseline="0" noProof="0" dirty="0">
                <a:latin typeface="Arial" panose="02080604020202020204" pitchFamily="34" charset="0"/>
                <a:ea typeface="宋体" pitchFamily="2" charset="-122"/>
                <a:cs typeface="+mn-cs"/>
              </a:rPr>
              <a:t>（</a:t>
            </a:r>
            <a:r>
              <a:rPr kumimoji="0" lang="en-US" altLang="zh-CN" sz="2800" kern="0" cap="none" spc="0" normalizeH="0" baseline="0" noProof="0" dirty="0">
                <a:latin typeface="Arial" panose="02080604020202020204" pitchFamily="34" charset="0"/>
                <a:ea typeface="宋体" pitchFamily="2" charset="-122"/>
                <a:cs typeface="+mn-cs"/>
              </a:rPr>
              <a:t>1</a:t>
            </a:r>
            <a:r>
              <a:rPr kumimoji="0" lang="zh-CN" altLang="zh-CN" sz="2800" kern="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把“</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 ”关系符改为“→”联结词，</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证明它为永真式。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Arial" panose="02080604020202020204" pitchFamily="34" charset="0"/>
                <a:ea typeface="宋体" pitchFamily="2" charset="-122"/>
                <a:cs typeface="+mn-cs"/>
              </a:rPr>
              <a:t>（２）</a:t>
            </a:r>
            <a:r>
              <a:rPr kumimoji="0" lang="zh-CN" sz="2800" kern="0" cap="none" spc="0" normalizeH="0" baseline="0" noProof="0" dirty="0">
                <a:latin typeface="+mn-lt"/>
                <a:ea typeface="+mn-ea"/>
                <a:cs typeface="+mn-cs"/>
              </a:rPr>
              <a:t>找出命题前件为“Ｔ”的所有真值指派，</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sz="2800" kern="0" cap="none" spc="0" normalizeH="0" baseline="0" noProof="0" dirty="0">
                <a:latin typeface="+mn-lt"/>
                <a:ea typeface="+mn-ea"/>
                <a:cs typeface="+mn-cs"/>
              </a:rPr>
              <a:t>试看能否导致后件均为“Ｔ”，</a:t>
            </a:r>
            <a:endParaRPr kumimoji="0" lang="en-US" altLang="zh-CN" sz="2800"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zh-CN" sz="2800" kern="0" cap="none" spc="0" normalizeH="0" baseline="0" noProof="0" dirty="0">
                <a:latin typeface="Arial" panose="02080604020202020204" pitchFamily="34" charset="0"/>
                <a:ea typeface="宋体" pitchFamily="2" charset="-122"/>
                <a:cs typeface="+mn-cs"/>
              </a:rPr>
              <a:t>（</a:t>
            </a:r>
            <a:r>
              <a:rPr kumimoji="0" lang="en-US" altLang="zh-CN" sz="2800" kern="0" cap="none" spc="0" normalizeH="0" baseline="0" noProof="0" dirty="0">
                <a:latin typeface="Arial" panose="02080604020202020204" pitchFamily="34" charset="0"/>
                <a:ea typeface="宋体" pitchFamily="2" charset="-122"/>
                <a:cs typeface="+mn-cs"/>
              </a:rPr>
              <a:t>3</a:t>
            </a:r>
            <a:r>
              <a:rPr kumimoji="0" lang="zh-CN" altLang="zh-CN" sz="2800" kern="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找出命题的后件均为“Ｆ”的所有真值指派，</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试看前件的所有真值是否为“Ｆ”。</a:t>
            </a:r>
            <a:endParaRPr kumimoji="0" lang="en-US" altLang="zh-CN" sz="2800" kern="1200" cap="none" spc="0" normalizeH="0" baseline="0" noProof="0" dirty="0">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charRg st="0" end="13"/>
                                            </p:txEl>
                                          </p:spTgt>
                                        </p:tgtEl>
                                        <p:attrNameLst>
                                          <p:attrName>style.visibility</p:attrName>
                                        </p:attrNameLst>
                                      </p:cBhvr>
                                      <p:to>
                                        <p:strVal val="visible"/>
                                      </p:to>
                                    </p:set>
                                    <p:animEffect transition="in" filter="box(in)">
                                      <p:cBhvr>
                                        <p:cTn id="7" dur="500"/>
                                        <p:tgtEl>
                                          <p:spTgt spid="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charRg st="52" end="74"/>
                                            </p:txEl>
                                          </p:spTgt>
                                        </p:tgtEl>
                                        <p:attrNameLst>
                                          <p:attrName>style.visibility</p:attrName>
                                        </p:attrNameLst>
                                      </p:cBhvr>
                                      <p:to>
                                        <p:strVal val="visible"/>
                                      </p:to>
                                    </p:set>
                                    <p:animEffect transition="in" filter="box(in)">
                                      <p:cBhvr>
                                        <p:cTn id="12" dur="500"/>
                                        <p:tgtEl>
                                          <p:spTgt spid="4">
                                            <p:txEl>
                                              <p:charRg st="52"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charRg st="13" end="34"/>
                                            </p:txEl>
                                          </p:spTgt>
                                        </p:tgtEl>
                                        <p:attrNameLst>
                                          <p:attrName>style.visibility</p:attrName>
                                        </p:attrNameLst>
                                      </p:cBhvr>
                                      <p:to>
                                        <p:strVal val="visible"/>
                                      </p:to>
                                    </p:set>
                                    <p:animEffect transition="in" filter="box(in)">
                                      <p:cBhvr>
                                        <p:cTn id="17" dur="500"/>
                                        <p:tgtEl>
                                          <p:spTgt spid="4">
                                            <p:txEl>
                                              <p:charRg st="13"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charRg st="34" end="52"/>
                                            </p:txEl>
                                          </p:spTgt>
                                        </p:tgtEl>
                                        <p:attrNameLst>
                                          <p:attrName>style.visibility</p:attrName>
                                        </p:attrNameLst>
                                      </p:cBhvr>
                                      <p:to>
                                        <p:strVal val="visible"/>
                                      </p:to>
                                    </p:set>
                                    <p:animEffect transition="in" filter="box(in)">
                                      <p:cBhvr>
                                        <p:cTn id="22" dur="500"/>
                                        <p:tgtEl>
                                          <p:spTgt spid="4">
                                            <p:txEl>
                                              <p:charRg st="34" end="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charRg st="74" end="100"/>
                                            </p:txEl>
                                          </p:spTgt>
                                        </p:tgtEl>
                                        <p:attrNameLst>
                                          <p:attrName>style.visibility</p:attrName>
                                        </p:attrNameLst>
                                      </p:cBhvr>
                                      <p:to>
                                        <p:strVal val="visible"/>
                                      </p:to>
                                    </p:set>
                                    <p:animEffect transition="in" filter="box(in)">
                                      <p:cBhvr>
                                        <p:cTn id="27" dur="500"/>
                                        <p:tgtEl>
                                          <p:spTgt spid="4">
                                            <p:txEl>
                                              <p:charRg st="74"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idx="4294967295"/>
          </p:nvPr>
        </p:nvSpPr>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p:nvPr/>
        </p:nvSpPr>
        <p:spPr>
          <a:xfrm>
            <a:off x="914400" y="1447800"/>
            <a:ext cx="7772400" cy="45720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273050" lvl="0" indent="-273050" eaLnBrk="1" hangingPunct="1">
              <a:lnSpc>
                <a:spcPct val="90000"/>
              </a:lnSpc>
              <a:buFont typeface="Wingdings" panose="05000000000000000000" pitchFamily="2" charset="2"/>
              <a:buNone/>
            </a:pPr>
            <a:r>
              <a:rPr lang="zh-CN" altLang="en-US" sz="2800" b="1" dirty="0"/>
              <a:t>最小的联结词集合</a:t>
            </a:r>
            <a:endParaRPr lang="en-US" altLang="zh-CN" sz="2800" b="1" dirty="0"/>
          </a:p>
          <a:p>
            <a:pPr marL="273050" lvl="0" indent="-273050" eaLnBrk="1" hangingPunct="1">
              <a:lnSpc>
                <a:spcPct val="90000"/>
              </a:lnSpc>
              <a:buFont typeface="Wingdings" panose="05000000000000000000" pitchFamily="2" charset="2"/>
              <a:buNone/>
            </a:pPr>
            <a:r>
              <a:rPr lang="zh-CN" altLang="en-US" sz="2800" dirty="0"/>
              <a:t>可以证明：</a:t>
            </a:r>
            <a:endParaRPr lang="en-US" altLang="zh-CN" sz="2800" dirty="0"/>
          </a:p>
          <a:p>
            <a:pPr marL="273050" lvl="0" indent="-273050" eaLnBrk="1" hangingPunct="1">
              <a:lnSpc>
                <a:spcPct val="90000"/>
              </a:lnSpc>
              <a:buFont typeface="Wingdings" panose="05000000000000000000" pitchFamily="2" charset="2"/>
              <a:buNone/>
            </a:pP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endParaRPr lang="en-US" altLang="zh-CN" sz="2800" dirty="0"/>
          </a:p>
          <a:p>
            <a:pPr marL="273050" lvl="0" indent="-273050" eaLnBrk="1" hangingPunct="1">
              <a:lnSpc>
                <a:spcPct val="90000"/>
              </a:lnSpc>
              <a:buFont typeface="Wingdings" panose="05000000000000000000" pitchFamily="2" charset="2"/>
              <a:buNone/>
            </a:pPr>
            <a:r>
              <a:rPr lang="en-US" altLang="zh-CN" sz="2800" dirty="0"/>
              <a:t>{↑}</a:t>
            </a:r>
            <a:r>
              <a:rPr lang="zh-CN" altLang="en-US" sz="2800" dirty="0"/>
              <a:t>；</a:t>
            </a:r>
            <a:r>
              <a:rPr lang="en-US" altLang="zh-CN" sz="2800" dirty="0"/>
              <a:t>{↓}</a:t>
            </a:r>
            <a:r>
              <a:rPr lang="zh-CN" altLang="en-US" sz="2800" dirty="0"/>
              <a:t> ；</a:t>
            </a:r>
            <a:endParaRPr lang="en-US" altLang="zh-CN" sz="2800" dirty="0"/>
          </a:p>
          <a:p>
            <a:pPr marL="273050" lvl="0" indent="-273050" eaLnBrk="1" hangingPunct="1">
              <a:lnSpc>
                <a:spcPct val="90000"/>
              </a:lnSpc>
              <a:buFont typeface="Wingdings" panose="05000000000000000000" pitchFamily="2" charset="2"/>
              <a:buNone/>
            </a:pPr>
            <a:r>
              <a:rPr lang="zh-CN" altLang="en-US" sz="2800" dirty="0"/>
              <a:t>均为全功能联结词集合，且均是</a:t>
            </a:r>
            <a:r>
              <a:rPr lang="zh-CN" altLang="en-US" sz="2800" u="sng" dirty="0"/>
              <a:t>最小的全功能联</a:t>
            </a:r>
            <a:endParaRPr lang="en-US" altLang="zh-CN" sz="2800" u="sng" dirty="0"/>
          </a:p>
          <a:p>
            <a:pPr marL="273050" lvl="0" indent="-273050" eaLnBrk="1" hangingPunct="1">
              <a:lnSpc>
                <a:spcPct val="90000"/>
              </a:lnSpc>
              <a:buFont typeface="Wingdings" panose="05000000000000000000" pitchFamily="2" charset="2"/>
              <a:buNone/>
            </a:pPr>
            <a:r>
              <a:rPr lang="zh-CN" altLang="en-US" sz="2800" u="sng" dirty="0"/>
              <a:t>结词集合</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9"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15" end="3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34" end="4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44" end="6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66" end="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r>
              <a:rPr lang="zh-CN" altLang="en-US" b="1" dirty="0">
                <a:solidFill>
                  <a:srgbClr val="FF0000"/>
                </a:solidFill>
              </a:rPr>
              <a:t>§7对偶与范式</a:t>
            </a:r>
            <a:endParaRPr lang="zh-CN" altLang="en-US" b="1" dirty="0"/>
          </a:p>
        </p:txBody>
      </p:sp>
      <p:sp>
        <p:nvSpPr>
          <p:cNvPr id="6656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10596" name="Rectangle 3"/>
          <p:cNvSpPr>
            <a:spLocks noGrp="1"/>
          </p:cNvSpPr>
          <p:nvPr>
            <p:ph sz="quarter" idx="1"/>
          </p:nvPr>
        </p:nvSpPr>
        <p:spPr>
          <a:xfrm>
            <a:off x="457200" y="1600200"/>
            <a:ext cx="8686800" cy="4530725"/>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b="1" dirty="0"/>
              <a:t>１．析取范式和合取范式：</a:t>
            </a:r>
            <a:endParaRPr lang="en-US" altLang="zh-CN" sz="2800" b="1" dirty="0"/>
          </a:p>
          <a:p>
            <a:pPr lvl="0" eaLnBrk="1" hangingPunct="1">
              <a:buFont typeface="Wingdings" panose="05000000000000000000" pitchFamily="2" charset="2"/>
              <a:buNone/>
            </a:pPr>
            <a:r>
              <a:rPr lang="en-US" altLang="zh-CN" sz="2800" b="1" dirty="0"/>
              <a:t>《</a:t>
            </a:r>
            <a:r>
              <a:rPr lang="zh-CN" altLang="en-US" sz="2800" b="1" dirty="0"/>
              <a:t>定义</a:t>
            </a:r>
            <a:r>
              <a:rPr lang="en-US" altLang="zh-CN" sz="2800" b="1" dirty="0"/>
              <a:t>》</a:t>
            </a:r>
            <a:r>
              <a:rPr lang="zh-CN" altLang="en-US" sz="2800" b="1" dirty="0"/>
              <a:t>析取范式</a:t>
            </a:r>
            <a:r>
              <a:rPr lang="zh-CN" altLang="en-US" sz="2800" dirty="0"/>
              <a:t>。 </a:t>
            </a:r>
            <a:r>
              <a:rPr lang="zh-CN" altLang="en-US" sz="2800" b="1" dirty="0"/>
              <a:t>：</a:t>
            </a:r>
            <a:r>
              <a:rPr lang="zh-CN" altLang="en-US" sz="2800" dirty="0"/>
              <a:t>命题公式</a:t>
            </a:r>
            <a:r>
              <a:rPr lang="en-US" altLang="zh-CN" sz="2800" dirty="0"/>
              <a:t>P</a:t>
            </a:r>
            <a:r>
              <a:rPr lang="en-US" altLang="zh-CN" sz="2800" dirty="0">
                <a:sym typeface="Symbol" panose="05050102010706020507" pitchFamily="18" charset="2"/>
              </a:rPr>
              <a:t></a:t>
            </a:r>
            <a:r>
              <a:rPr lang="en-US" altLang="zh-CN" sz="2800" i="1" dirty="0">
                <a:sym typeface="Symbol" panose="05050102010706020507" pitchFamily="18" charset="2"/>
              </a:rPr>
              <a:t>P</a:t>
            </a:r>
            <a:r>
              <a:rPr lang="en-US" altLang="zh-CN" sz="2800" i="1" baseline="-25000" dirty="0">
                <a:sym typeface="Symbol" panose="05050102010706020507" pitchFamily="18" charset="2"/>
              </a:rPr>
              <a:t>1</a:t>
            </a:r>
            <a:r>
              <a:rPr lang="en-US" altLang="zh-CN" sz="2800" i="1" dirty="0">
                <a:sym typeface="Symbol" panose="05050102010706020507" pitchFamily="18" charset="2"/>
              </a:rPr>
              <a:t> </a:t>
            </a:r>
            <a:r>
              <a:rPr lang="en-US" altLang="zh-CN" sz="2800" i="1" dirty="0"/>
              <a:t>∨</a:t>
            </a:r>
            <a:r>
              <a:rPr lang="en-US" altLang="zh-CN" sz="2800" i="1" dirty="0">
                <a:sym typeface="Symbol" panose="05050102010706020507" pitchFamily="18" charset="2"/>
              </a:rPr>
              <a:t> P</a:t>
            </a:r>
            <a:r>
              <a:rPr lang="en-US" altLang="zh-CN" sz="2800" i="1" baseline="-25000" dirty="0">
                <a:sym typeface="Symbol" panose="05050102010706020507" pitchFamily="18" charset="2"/>
              </a:rPr>
              <a:t>2 </a:t>
            </a:r>
            <a:r>
              <a:rPr lang="en-US" altLang="zh-CN" sz="2800" i="1" dirty="0"/>
              <a:t>∨… ∨</a:t>
            </a:r>
            <a:r>
              <a:rPr lang="en-US" altLang="zh-CN" sz="2800" i="1" dirty="0">
                <a:sym typeface="Symbol" panose="05050102010706020507" pitchFamily="18" charset="2"/>
              </a:rPr>
              <a:t> P</a:t>
            </a:r>
            <a:r>
              <a:rPr lang="en-US" altLang="zh-CN" sz="2800" i="1" baseline="-25000" dirty="0">
                <a:sym typeface="Symbol" panose="05050102010706020507" pitchFamily="18" charset="2"/>
              </a:rPr>
              <a:t>n</a:t>
            </a:r>
            <a:endParaRPr lang="en-US" altLang="zh-CN" sz="2800" i="1" baseline="-25000" dirty="0">
              <a:sym typeface="Symbol" panose="05050102010706020507" pitchFamily="18" charset="2"/>
            </a:endParaRPr>
          </a:p>
          <a:p>
            <a:pPr lvl="0" eaLnBrk="1" hangingPunct="1">
              <a:buFont typeface="Wingdings" panose="05000000000000000000" pitchFamily="2" charset="2"/>
              <a:buNone/>
            </a:pPr>
            <a:r>
              <a:rPr lang="zh-CN" altLang="en-US" sz="2800" i="1" dirty="0"/>
              <a:t>（</a:t>
            </a:r>
            <a:r>
              <a:rPr lang="en-US" altLang="zh-CN" sz="2800" i="1" dirty="0"/>
              <a:t>n</a:t>
            </a:r>
            <a:r>
              <a:rPr lang="en-US" altLang="zh-CN" sz="2800" i="1" dirty="0">
                <a:latin typeface="宋体" pitchFamily="2" charset="-122"/>
              </a:rPr>
              <a:t>∈I</a:t>
            </a:r>
            <a:r>
              <a:rPr lang="en-US" altLang="zh-CN" sz="2800" i="1" baseline="-25000" dirty="0">
                <a:latin typeface="宋体" pitchFamily="2" charset="-122"/>
              </a:rPr>
              <a:t>+</a:t>
            </a:r>
            <a:r>
              <a:rPr lang="zh-CN" altLang="en-US" sz="2800" i="1" dirty="0"/>
              <a:t>）</a:t>
            </a:r>
            <a:r>
              <a:rPr lang="zh-CN" altLang="en-US" sz="2800" dirty="0"/>
              <a:t>，如果</a:t>
            </a:r>
            <a:r>
              <a:rPr lang="en-US" altLang="zh-CN" sz="2800" i="1" dirty="0"/>
              <a:t>P</a:t>
            </a:r>
            <a:r>
              <a:rPr lang="en-US" altLang="zh-CN" sz="2800" i="1" baseline="-25000" dirty="0"/>
              <a:t>1</a:t>
            </a:r>
            <a:r>
              <a:rPr lang="zh-CN" altLang="en-US" sz="2800" i="1" dirty="0"/>
              <a:t>，</a:t>
            </a:r>
            <a:r>
              <a:rPr lang="en-US" altLang="zh-CN" sz="2800" i="1" dirty="0"/>
              <a:t>P</a:t>
            </a:r>
            <a:r>
              <a:rPr lang="en-US" altLang="zh-CN" sz="2800" i="1" baseline="-25000" dirty="0"/>
              <a:t>2</a:t>
            </a:r>
            <a:r>
              <a:rPr lang="zh-CN" altLang="en-US" sz="2800" i="1" dirty="0"/>
              <a:t>．．．</a:t>
            </a:r>
            <a:r>
              <a:rPr lang="en-US" altLang="zh-CN" sz="2800" i="1" dirty="0"/>
              <a:t>P</a:t>
            </a:r>
            <a:r>
              <a:rPr lang="en-US" altLang="zh-CN" sz="2800" i="1" baseline="-25000" dirty="0"/>
              <a:t>n</a:t>
            </a:r>
            <a:r>
              <a:rPr lang="zh-CN" altLang="en-US" sz="2800" dirty="0"/>
              <a:t>均为</a:t>
            </a:r>
            <a:r>
              <a:rPr lang="en-US" altLang="zh-CN" sz="2800" dirty="0"/>
              <a:t>n</a:t>
            </a:r>
            <a:r>
              <a:rPr lang="zh-CN" altLang="en-US" sz="2800" dirty="0"/>
              <a:t>个变元的合取式，</a:t>
            </a:r>
            <a:endParaRPr lang="en-US" altLang="zh-CN" sz="2800" dirty="0"/>
          </a:p>
          <a:p>
            <a:pPr lvl="0" eaLnBrk="1" hangingPunct="1">
              <a:buFont typeface="Wingdings" panose="05000000000000000000" pitchFamily="2" charset="2"/>
              <a:buNone/>
            </a:pPr>
            <a:r>
              <a:rPr lang="zh-CN" altLang="en-US" sz="2800" dirty="0"/>
              <a:t>则称它为命题公式的</a:t>
            </a:r>
            <a:r>
              <a:rPr lang="zh-CN" altLang="en-US" sz="2800" b="1" dirty="0"/>
              <a:t>析取范式</a:t>
            </a:r>
            <a:r>
              <a:rPr lang="zh-CN" altLang="en-US" sz="2800" dirty="0"/>
              <a:t>。</a:t>
            </a:r>
            <a:endParaRPr lang="en-US" altLang="zh-CN" sz="2800" dirty="0"/>
          </a:p>
          <a:p>
            <a:pPr lvl="0" eaLnBrk="1" hangingPunct="1">
              <a:buFont typeface="Wingdings" panose="05000000000000000000" pitchFamily="2" charset="2"/>
              <a:buNone/>
            </a:pPr>
            <a:endParaRPr lang="en-US" altLang="zh-CN" sz="2800" dirty="0"/>
          </a:p>
          <a:p>
            <a:pPr lvl="0" eaLnBrk="1" hangingPunct="1">
              <a:buFont typeface="Wingdings" panose="05000000000000000000" pitchFamily="2" charset="2"/>
              <a:buNone/>
            </a:pPr>
            <a:r>
              <a:rPr lang="en-US" altLang="zh-CN" sz="2800" b="1" dirty="0"/>
              <a:t>《</a:t>
            </a:r>
            <a:r>
              <a:rPr lang="zh-CN" altLang="en-US" sz="2800" b="1" dirty="0"/>
              <a:t>定义</a:t>
            </a:r>
            <a:r>
              <a:rPr lang="en-US" altLang="zh-CN" sz="2800" b="1" dirty="0"/>
              <a:t>》</a:t>
            </a:r>
            <a:r>
              <a:rPr lang="zh-CN" altLang="en-US" sz="2800" b="1" dirty="0"/>
              <a:t>合取范式</a:t>
            </a:r>
            <a:r>
              <a:rPr lang="zh-CN" altLang="en-US" sz="2800" dirty="0"/>
              <a:t>。 </a:t>
            </a:r>
            <a:r>
              <a:rPr lang="zh-CN" altLang="en-US" sz="2800" b="1" dirty="0"/>
              <a:t>：</a:t>
            </a:r>
            <a:r>
              <a:rPr lang="zh-CN" altLang="en-US" sz="2800" dirty="0"/>
              <a:t>命题公式</a:t>
            </a:r>
            <a:r>
              <a:rPr lang="en-US" altLang="zh-CN" sz="2800" dirty="0"/>
              <a:t>P</a:t>
            </a:r>
            <a:r>
              <a:rPr lang="en-US" altLang="zh-CN" sz="2800" dirty="0">
                <a:sym typeface="Symbol" panose="05050102010706020507" pitchFamily="18" charset="2"/>
              </a:rPr>
              <a:t></a:t>
            </a:r>
            <a:r>
              <a:rPr lang="en-US" altLang="zh-CN" sz="2800" i="1" dirty="0">
                <a:sym typeface="Symbol" panose="05050102010706020507" pitchFamily="18" charset="2"/>
              </a:rPr>
              <a:t>P</a:t>
            </a:r>
            <a:r>
              <a:rPr lang="en-US" altLang="zh-CN" sz="2800" i="1" baseline="-25000" dirty="0">
                <a:sym typeface="Symbol" panose="05050102010706020507" pitchFamily="18" charset="2"/>
              </a:rPr>
              <a:t>1</a:t>
            </a:r>
            <a:r>
              <a:rPr lang="en-US" altLang="zh-CN" sz="2800" i="1" dirty="0">
                <a:sym typeface="Symbol" panose="05050102010706020507" pitchFamily="18" charset="2"/>
              </a:rPr>
              <a:t> </a:t>
            </a:r>
            <a:r>
              <a:rPr lang="zh-CN" altLang="en-US" sz="2800" dirty="0"/>
              <a:t>∧</a:t>
            </a:r>
            <a:r>
              <a:rPr lang="en-US" altLang="zh-CN" sz="2800" i="1" dirty="0">
                <a:sym typeface="Symbol" panose="05050102010706020507" pitchFamily="18" charset="2"/>
              </a:rPr>
              <a:t> P</a:t>
            </a:r>
            <a:r>
              <a:rPr lang="en-US" altLang="zh-CN" sz="2800" i="1" baseline="-25000" dirty="0">
                <a:sym typeface="Symbol" panose="05050102010706020507" pitchFamily="18" charset="2"/>
              </a:rPr>
              <a:t>2 </a:t>
            </a:r>
            <a:r>
              <a:rPr lang="en-US" altLang="zh-CN" sz="2800" i="1" dirty="0"/>
              <a:t>…</a:t>
            </a:r>
            <a:r>
              <a:rPr lang="zh-CN" altLang="en-US" sz="2800" dirty="0"/>
              <a:t>∧</a:t>
            </a:r>
            <a:r>
              <a:rPr lang="en-US" altLang="zh-CN" sz="2800" i="1" dirty="0">
                <a:sym typeface="Symbol" panose="05050102010706020507" pitchFamily="18" charset="2"/>
              </a:rPr>
              <a:t> P</a:t>
            </a:r>
            <a:r>
              <a:rPr lang="en-US" altLang="zh-CN" sz="2800" i="1" baseline="-25000" dirty="0">
                <a:sym typeface="Symbol" panose="05050102010706020507" pitchFamily="18" charset="2"/>
              </a:rPr>
              <a:t>n</a:t>
            </a:r>
            <a:endParaRPr lang="en-US" altLang="zh-CN" sz="2800" i="1" baseline="-25000" dirty="0">
              <a:sym typeface="Symbol" panose="05050102010706020507" pitchFamily="18" charset="2"/>
            </a:endParaRPr>
          </a:p>
          <a:p>
            <a:pPr lvl="0" eaLnBrk="1" hangingPunct="1">
              <a:buFont typeface="Wingdings" panose="05000000000000000000" pitchFamily="2" charset="2"/>
              <a:buNone/>
            </a:pPr>
            <a:r>
              <a:rPr lang="zh-CN" altLang="en-US" sz="2800" i="1" dirty="0"/>
              <a:t>（</a:t>
            </a:r>
            <a:r>
              <a:rPr lang="en-US" altLang="zh-CN" sz="2800" i="1" dirty="0"/>
              <a:t>n</a:t>
            </a:r>
            <a:r>
              <a:rPr lang="en-US" altLang="zh-CN" sz="2800" i="1" dirty="0">
                <a:latin typeface="宋体" pitchFamily="2" charset="-122"/>
              </a:rPr>
              <a:t>∈I</a:t>
            </a:r>
            <a:r>
              <a:rPr lang="en-US" altLang="zh-CN" sz="2800" i="1" baseline="-25000" dirty="0">
                <a:latin typeface="宋体" pitchFamily="2" charset="-122"/>
              </a:rPr>
              <a:t>+</a:t>
            </a:r>
            <a:r>
              <a:rPr lang="zh-CN" altLang="en-US" sz="2800" i="1" dirty="0"/>
              <a:t>）</a:t>
            </a:r>
            <a:r>
              <a:rPr lang="zh-CN" altLang="en-US" sz="2800" dirty="0"/>
              <a:t>，如果</a:t>
            </a:r>
            <a:r>
              <a:rPr lang="en-US" altLang="zh-CN" sz="2800" i="1" dirty="0"/>
              <a:t>P</a:t>
            </a:r>
            <a:r>
              <a:rPr lang="en-US" altLang="zh-CN" sz="2800" i="1" baseline="-25000" dirty="0"/>
              <a:t>1</a:t>
            </a:r>
            <a:r>
              <a:rPr lang="zh-CN" altLang="en-US" sz="2800" i="1" dirty="0"/>
              <a:t>，</a:t>
            </a:r>
            <a:r>
              <a:rPr lang="en-US" altLang="zh-CN" sz="2800" i="1" dirty="0"/>
              <a:t>P</a:t>
            </a:r>
            <a:r>
              <a:rPr lang="en-US" altLang="zh-CN" sz="2800" i="1" baseline="-25000" dirty="0"/>
              <a:t>2</a:t>
            </a:r>
            <a:r>
              <a:rPr lang="zh-CN" altLang="en-US" sz="2800" i="1" dirty="0"/>
              <a:t>．．．</a:t>
            </a:r>
            <a:r>
              <a:rPr lang="en-US" altLang="zh-CN" sz="2800" i="1" dirty="0"/>
              <a:t>P</a:t>
            </a:r>
            <a:r>
              <a:rPr lang="en-US" altLang="zh-CN" sz="2800" i="1" baseline="-25000" dirty="0"/>
              <a:t>n</a:t>
            </a:r>
            <a:r>
              <a:rPr lang="zh-CN" altLang="en-US" sz="2800" dirty="0"/>
              <a:t>均为</a:t>
            </a:r>
            <a:r>
              <a:rPr lang="en-US" altLang="zh-CN" sz="2800" dirty="0"/>
              <a:t>n</a:t>
            </a:r>
            <a:r>
              <a:rPr lang="zh-CN" altLang="en-US" sz="2800" dirty="0"/>
              <a:t>个变元的析取式，则称它为命题公式的</a:t>
            </a:r>
            <a:r>
              <a:rPr lang="zh-CN" altLang="en-US" sz="2800" b="1" dirty="0"/>
              <a:t>合取范式</a:t>
            </a:r>
            <a:r>
              <a:rPr lang="zh-CN" altLang="en-US" sz="2800" dirty="0"/>
              <a:t>。</a:t>
            </a:r>
            <a:endParaRPr lang="en-US" altLang="zh-CN" sz="2800" dirty="0"/>
          </a:p>
          <a:p>
            <a:pPr lvl="0" eaLnBrk="1" hangingPunct="1">
              <a:buNone/>
            </a:pPr>
            <a:endParaRPr lang="en-US" altLang="zh-CN" sz="2800" dirty="0"/>
          </a:p>
        </p:txBody>
      </p:sp>
      <p:sp>
        <p:nvSpPr>
          <p:cNvPr id="6656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656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0596">
                                            <p:txEl>
                                              <p:charRg st="0" end="13"/>
                                            </p:txEl>
                                          </p:spTgt>
                                        </p:tgtEl>
                                        <p:attrNameLst>
                                          <p:attrName>style.visibility</p:attrName>
                                        </p:attrNameLst>
                                      </p:cBhvr>
                                      <p:to>
                                        <p:strVal val="visible"/>
                                      </p:to>
                                    </p:set>
                                    <p:animEffect transition="in" filter="box(in)">
                                      <p:cBhvr>
                                        <p:cTn id="7" dur="500"/>
                                        <p:tgtEl>
                                          <p:spTgt spid="110596">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0596">
                                            <p:txEl>
                                              <p:charRg st="13" end="46"/>
                                            </p:txEl>
                                          </p:spTgt>
                                        </p:tgtEl>
                                        <p:attrNameLst>
                                          <p:attrName>style.visibility</p:attrName>
                                        </p:attrNameLst>
                                      </p:cBhvr>
                                      <p:to>
                                        <p:strVal val="visible"/>
                                      </p:to>
                                    </p:set>
                                    <p:animEffect transition="in" filter="box(in)">
                                      <p:cBhvr>
                                        <p:cTn id="12" dur="500"/>
                                        <p:tgtEl>
                                          <p:spTgt spid="110596">
                                            <p:txEl>
                                              <p:charRg st="13"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0596">
                                            <p:txEl>
                                              <p:charRg st="46" end="77"/>
                                            </p:txEl>
                                          </p:spTgt>
                                        </p:tgtEl>
                                        <p:attrNameLst>
                                          <p:attrName>style.visibility</p:attrName>
                                        </p:attrNameLst>
                                      </p:cBhvr>
                                      <p:to>
                                        <p:strVal val="visible"/>
                                      </p:to>
                                    </p:set>
                                    <p:animEffect transition="in" filter="box(in)">
                                      <p:cBhvr>
                                        <p:cTn id="17" dur="500"/>
                                        <p:tgtEl>
                                          <p:spTgt spid="110596">
                                            <p:txEl>
                                              <p:charRg st="46"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0596">
                                            <p:txEl>
                                              <p:charRg st="77" end="92"/>
                                            </p:txEl>
                                          </p:spTgt>
                                        </p:tgtEl>
                                        <p:attrNameLst>
                                          <p:attrName>style.visibility</p:attrName>
                                        </p:attrNameLst>
                                      </p:cBhvr>
                                      <p:to>
                                        <p:strVal val="visible"/>
                                      </p:to>
                                    </p:set>
                                    <p:animEffect transition="in" filter="box(in)">
                                      <p:cBhvr>
                                        <p:cTn id="22" dur="500"/>
                                        <p:tgtEl>
                                          <p:spTgt spid="110596">
                                            <p:txEl>
                                              <p:charRg st="77"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0596">
                                            <p:txEl>
                                              <p:charRg st="93" end="124"/>
                                            </p:txEl>
                                          </p:spTgt>
                                        </p:tgtEl>
                                        <p:attrNameLst>
                                          <p:attrName>style.visibility</p:attrName>
                                        </p:attrNameLst>
                                      </p:cBhvr>
                                      <p:to>
                                        <p:strVal val="visible"/>
                                      </p:to>
                                    </p:set>
                                    <p:animEffect transition="in" filter="box(in)">
                                      <p:cBhvr>
                                        <p:cTn id="27" dur="500"/>
                                        <p:tgtEl>
                                          <p:spTgt spid="110596">
                                            <p:txEl>
                                              <p:charRg st="93"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0596">
                                            <p:txEl>
                                              <p:charRg st="124" end="169"/>
                                            </p:txEl>
                                          </p:spTgt>
                                        </p:tgtEl>
                                        <p:attrNameLst>
                                          <p:attrName>style.visibility</p:attrName>
                                        </p:attrNameLst>
                                      </p:cBhvr>
                                      <p:to>
                                        <p:strVal val="visible"/>
                                      </p:to>
                                    </p:set>
                                    <p:animEffect transition="in" filter="box(in)">
                                      <p:cBhvr>
                                        <p:cTn id="32" dur="500"/>
                                        <p:tgtEl>
                                          <p:spTgt spid="110596">
                                            <p:txEl>
                                              <p:charRg st="124"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3"/>
          <p:cNvSpPr txBox="1">
            <a:spLocks noChangeArrowheads="1"/>
          </p:cNvSpPr>
          <p:nvPr/>
        </p:nvSpPr>
        <p:spPr bwMode="auto">
          <a:xfrm>
            <a:off x="457200" y="1196975"/>
            <a:ext cx="8686800" cy="5256213"/>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altLang="zh-CN" sz="2800" b="1" kern="1200" cap="none" spc="0" normalizeH="0" baseline="0" noProof="0" dirty="0" smtClean="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定义</a:t>
            </a:r>
            <a:r>
              <a:rPr kumimoji="0" lang="en-US" altLang="zh-CN" sz="2800" b="1" kern="1200" cap="none" spc="0" normalizeH="0" baseline="0" noProof="0" dirty="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小项：</a:t>
            </a:r>
            <a:r>
              <a:rPr kumimoji="0" lang="zh-CN" altLang="en-US" sz="2800" kern="1200" cap="none" spc="0" normalizeH="0" baseline="0" noProof="0" dirty="0">
                <a:latin typeface="Arial" panose="02080604020202020204" pitchFamily="34" charset="0"/>
                <a:ea typeface="宋体" pitchFamily="2" charset="-122"/>
                <a:cs typeface="+mn-cs"/>
              </a:rPr>
              <a:t>ｎ个变元的合取，若每个变元及其否</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定并不同时存在，且二者之一出现一次且仅出现一次，</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则称为</a:t>
            </a:r>
            <a:r>
              <a:rPr kumimoji="0" lang="zh-CN" altLang="en-US" sz="2800" b="1" kern="1200" cap="none" spc="0" normalizeH="0" baseline="0" noProof="0" dirty="0">
                <a:latin typeface="Arial" panose="02080604020202020204" pitchFamily="34" charset="0"/>
                <a:ea typeface="宋体" pitchFamily="2" charset="-122"/>
                <a:cs typeface="+mn-cs"/>
              </a:rPr>
              <a:t>小项</a:t>
            </a:r>
            <a:r>
              <a:rPr kumimoji="0" lang="zh-CN" altLang="en-US" sz="2800" kern="1200" cap="none" spc="0" normalizeH="0" baseline="0" noProof="0" dirty="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小项用</a:t>
            </a:r>
            <a:r>
              <a:rPr kumimoji="0" lang="en-US" altLang="zh-CN" sz="2800" b="1" kern="1200" cap="none" spc="0" normalizeH="0" baseline="0" noProof="0" dirty="0">
                <a:latin typeface="Arial" panose="02080604020202020204" pitchFamily="34" charset="0"/>
                <a:ea typeface="宋体" pitchFamily="2" charset="-122"/>
                <a:cs typeface="+mn-cs"/>
              </a:rPr>
              <a:t>m</a:t>
            </a:r>
            <a:r>
              <a:rPr kumimoji="0" lang="zh-CN" altLang="en-US" sz="2800" b="1" kern="1200" cap="none" spc="0" normalizeH="0" baseline="0" noProof="0" dirty="0">
                <a:latin typeface="Arial" panose="02080604020202020204" pitchFamily="34" charset="0"/>
                <a:ea typeface="宋体" pitchFamily="2" charset="-122"/>
                <a:cs typeface="+mn-cs"/>
              </a:rPr>
              <a:t>编号，否定符号遍为</a:t>
            </a:r>
            <a:r>
              <a:rPr kumimoji="0" lang="en-US" altLang="zh-CN" sz="2800" b="1" kern="1200" cap="none" spc="0" normalizeH="0" baseline="0" noProof="0" dirty="0">
                <a:latin typeface="Arial" panose="02080604020202020204" pitchFamily="34" charset="0"/>
                <a:ea typeface="宋体" pitchFamily="2" charset="-122"/>
                <a:cs typeface="+mn-cs"/>
              </a:rPr>
              <a:t>0</a:t>
            </a:r>
            <a:r>
              <a:rPr kumimoji="0" lang="zh-CN" altLang="en-US" sz="2800" b="1" kern="1200" cap="none" spc="0" normalizeH="0" baseline="0" noProof="0" dirty="0">
                <a:latin typeface="Arial" panose="02080604020202020204" pitchFamily="34" charset="0"/>
                <a:ea typeface="宋体" pitchFamily="2" charset="-122"/>
                <a:cs typeface="+mn-cs"/>
              </a:rPr>
              <a:t>。</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例： 对二个命题变元讲，小项有</a:t>
            </a:r>
            <a:r>
              <a:rPr kumimoji="0" lang="en-US" altLang="zh-CN" sz="2800" kern="1200" cap="none" spc="0" normalizeH="0" baseline="0" noProof="0" dirty="0">
                <a:latin typeface="Arial" panose="02080604020202020204" pitchFamily="34" charset="0"/>
                <a:ea typeface="宋体" pitchFamily="2" charset="-122"/>
                <a:cs typeface="+mn-cs"/>
              </a:rPr>
              <a:t>2</a:t>
            </a:r>
            <a:r>
              <a:rPr kumimoji="0" lang="en-US" altLang="zh-CN" sz="2800" kern="1200" cap="none" spc="0" normalizeH="0" baseline="30000" noProof="0" dirty="0">
                <a:latin typeface="Arial" panose="02080604020202020204" pitchFamily="34" charset="0"/>
                <a:ea typeface="宋体" pitchFamily="2" charset="-122"/>
                <a:cs typeface="+mn-cs"/>
              </a:rPr>
              <a:t>2</a:t>
            </a:r>
            <a:r>
              <a:rPr kumimoji="0" lang="en-US" altLang="zh-CN" sz="2800" kern="1200" cap="none" spc="0" normalizeH="0" baseline="0" noProof="0" dirty="0">
                <a:latin typeface="Arial" panose="02080604020202020204" pitchFamily="34" charset="0"/>
                <a:ea typeface="宋体" pitchFamily="2" charset="-122"/>
                <a:cs typeface="+mn-cs"/>
              </a:rPr>
              <a:t>=4</a:t>
            </a:r>
            <a:r>
              <a:rPr kumimoji="0" lang="zh-CN" altLang="en-US" sz="2800" kern="1200" cap="none" spc="0" normalizeH="0" baseline="0" noProof="0" dirty="0">
                <a:latin typeface="Arial" panose="02080604020202020204" pitchFamily="34" charset="0"/>
                <a:ea typeface="宋体" pitchFamily="2" charset="-122"/>
                <a:cs typeface="+mn-cs"/>
              </a:rPr>
              <a:t>个，即</a:t>
            </a:r>
            <a:r>
              <a:rPr kumimoji="0" lang="zh-CN" altLang="en-US" sz="2400" kern="1200" cap="none" spc="0" normalizeH="0" baseline="0" noProof="0" dirty="0">
                <a:latin typeface="Arial" panose="02080604020202020204" pitchFamily="34" charset="0"/>
                <a:ea typeface="宋体" pitchFamily="2" charset="-122"/>
                <a:cs typeface="+mn-cs"/>
              </a:rPr>
              <a:t>：</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en-US" altLang="zh-CN" sz="24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Ｐ∧Ｑ、Ｐ∧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rPr>
              <a:t>编号为：</a:t>
            </a:r>
            <a:r>
              <a:rPr kumimoji="0" lang="en-US" altLang="zh-CN" sz="2400" kern="1200" cap="none" spc="0" normalizeH="0" baseline="0" noProof="0" dirty="0">
                <a:latin typeface="Arial" panose="02080604020202020204" pitchFamily="34" charset="0"/>
                <a:ea typeface="宋体" pitchFamily="2" charset="-122"/>
                <a:cs typeface="+mn-cs"/>
              </a:rPr>
              <a:t>m11</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 m01</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 m10</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 m00</a:t>
            </a:r>
            <a:r>
              <a:rPr kumimoji="0" lang="zh-CN" altLang="en-US" sz="2400" kern="1200" cap="none" spc="0" normalizeH="0" baseline="0" noProof="0" dirty="0">
                <a:latin typeface="Arial" panose="02080604020202020204" pitchFamily="34" charset="0"/>
                <a:ea typeface="宋体" pitchFamily="2" charset="-122"/>
                <a:cs typeface="+mn-cs"/>
              </a:rPr>
              <a:t>。（简记为：</a:t>
            </a:r>
            <a:r>
              <a:rPr kumimoji="0" lang="en-US" altLang="zh-CN" sz="2400" kern="1200" cap="none" spc="0" normalizeH="0" baseline="0" noProof="0" dirty="0">
                <a:latin typeface="Arial" panose="02080604020202020204" pitchFamily="34" charset="0"/>
                <a:ea typeface="宋体" pitchFamily="2" charset="-122"/>
                <a:cs typeface="+mn-cs"/>
              </a:rPr>
              <a:t>3</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2</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1</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0</a:t>
            </a:r>
            <a:r>
              <a:rPr kumimoji="0" lang="zh-CN" altLang="en-US" sz="2400" kern="1200" cap="none" spc="0" normalizeH="0" baseline="0" noProof="0" dirty="0">
                <a:latin typeface="Arial" panose="02080604020202020204" pitchFamily="34" charset="0"/>
                <a:ea typeface="宋体" pitchFamily="2" charset="-122"/>
                <a:cs typeface="+mn-cs"/>
              </a:rPr>
              <a:t>）</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对三个命题变元讲，极小项有</a:t>
            </a:r>
            <a:r>
              <a:rPr kumimoji="0" lang="en-US" altLang="zh-CN" sz="2800" kern="1200" cap="none" spc="0" normalizeH="0" baseline="0" noProof="0" dirty="0">
                <a:latin typeface="Arial" panose="02080604020202020204" pitchFamily="34" charset="0"/>
                <a:ea typeface="宋体" pitchFamily="2" charset="-122"/>
                <a:cs typeface="+mn-cs"/>
              </a:rPr>
              <a:t>2</a:t>
            </a:r>
            <a:r>
              <a:rPr kumimoji="0" lang="en-US" altLang="zh-CN" sz="2800" kern="1200" cap="none" spc="0" normalizeH="0" baseline="30000" noProof="0" dirty="0">
                <a:latin typeface="Arial" panose="02080604020202020204" pitchFamily="34" charset="0"/>
                <a:ea typeface="宋体" pitchFamily="2" charset="-122"/>
                <a:cs typeface="+mn-cs"/>
              </a:rPr>
              <a:t>3</a:t>
            </a:r>
            <a:r>
              <a:rPr kumimoji="0" lang="en-US" altLang="zh-CN" sz="2800" kern="1200" cap="none" spc="0" normalizeH="0" baseline="0" noProof="0" dirty="0">
                <a:latin typeface="Arial" panose="02080604020202020204" pitchFamily="34" charset="0"/>
                <a:ea typeface="宋体" pitchFamily="2" charset="-122"/>
                <a:cs typeface="+mn-cs"/>
              </a:rPr>
              <a:t>=8</a:t>
            </a:r>
            <a:r>
              <a:rPr kumimoji="0" lang="zh-CN" altLang="en-US" sz="2800" kern="1200" cap="none" spc="0" normalizeH="0" baseline="0" noProof="0" dirty="0">
                <a:latin typeface="Arial" panose="02080604020202020204" pitchFamily="34" charset="0"/>
                <a:ea typeface="宋体" pitchFamily="2" charset="-122"/>
                <a:cs typeface="+mn-cs"/>
              </a:rPr>
              <a:t>个，即：</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Ｐ∧Ｑ∧Ｒ、      Ｐ∧Ｑ∧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   Ｐ∧</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Ｑ∧Ｒ、</a:t>
            </a:r>
            <a:endParaRPr kumimoji="0" lang="zh-CN" altLang="en-US"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rPr>
              <a:t>         Ｐ∧</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Ｐ∧Ｑ∧Ｒ、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a:t>
            </a:r>
            <a:endParaRPr kumimoji="0" lang="zh-CN" altLang="en-US"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Ｑ∧Ｒ、</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defRPr/>
            </a:pPr>
            <a:r>
              <a:rPr kumimoji="0" lang="zh-CN" altLang="en-US" sz="2400" kern="1200" cap="none" spc="0" normalizeH="0" baseline="0" noProof="0" dirty="0">
                <a:latin typeface="Arial" panose="02080604020202020204" pitchFamily="34" charset="0"/>
                <a:ea typeface="宋体" pitchFamily="2" charset="-122"/>
                <a:cs typeface="+mn-cs"/>
              </a:rPr>
              <a:t>编号为：（简记为：</a:t>
            </a:r>
            <a:r>
              <a:rPr kumimoji="0" lang="en-US" altLang="zh-CN" sz="2400" kern="1200" cap="none" spc="0" normalizeH="0" baseline="0" noProof="0" dirty="0">
                <a:latin typeface="Arial" panose="02080604020202020204" pitchFamily="34" charset="0"/>
                <a:ea typeface="宋体" pitchFamily="2" charset="-122"/>
                <a:cs typeface="+mn-cs"/>
              </a:rPr>
              <a:t>7</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6</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5</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4</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3</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2</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1</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0</a:t>
            </a:r>
            <a:r>
              <a:rPr kumimoji="0" lang="zh-CN" altLang="en-US" sz="2400" kern="1200" cap="none" spc="0" normalizeH="0" baseline="0" noProof="0" dirty="0">
                <a:latin typeface="Arial" panose="02080604020202020204" pitchFamily="34" charset="0"/>
                <a:ea typeface="宋体" pitchFamily="2" charset="-122"/>
                <a:cs typeface="+mn-cs"/>
              </a:rPr>
              <a:t>）</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endParaRPr kumimoji="0" lang="zh-CN" altLang="en-US"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2" panose="05020102010507070707" pitchFamily="18" charset="2"/>
              <a:defRPr/>
            </a:pPr>
            <a:endParaRPr kumimoji="0" lang="en-US" sz="2800" kern="0" cap="none" spc="0" normalizeH="0" baseline="0" noProof="0" dirty="0">
              <a:latin typeface="+mn-lt"/>
              <a:ea typeface="+mn-ea"/>
              <a:cs typeface="+mn-cs"/>
            </a:endParaRPr>
          </a:p>
        </p:txBody>
      </p:sp>
      <p:sp>
        <p:nvSpPr>
          <p:cNvPr id="3" name="Rectangle 2"/>
          <p:cNvSpPr txBox="1">
            <a:spLocks noChangeArrowheads="1"/>
          </p:cNvSpPr>
          <p:nvPr/>
        </p:nvSpPr>
        <p:spPr bwMode="auto">
          <a:xfrm>
            <a:off x="457200" y="277813"/>
            <a:ext cx="8229600" cy="774700"/>
          </a:xfrm>
          <a:prstGeom prst="rect">
            <a:avLst/>
          </a:prstGeom>
          <a:noFill/>
          <a:ln w="9525">
            <a:noFill/>
            <a:miter lim="800000"/>
          </a:ln>
        </p:spPr>
        <p:txBody>
          <a:bodyPr bIns="91440" anchor="b"/>
          <a:lstStyle/>
          <a:p>
            <a:pPr marR="0" defTabSz="914400" eaLnBrk="1" hangingPunct="1">
              <a:buClrTx/>
              <a:buSzTx/>
              <a:buFontTx/>
              <a:defRPr/>
            </a:pPr>
            <a:endParaRPr kumimoji="0" lang="zh-CN" altLang="en-US" sz="4000" b="1" kern="0" cap="none" spc="0" normalizeH="0" baseline="0" noProof="0" dirty="0">
              <a:solidFill>
                <a:schemeClr val="tx2"/>
              </a:solidFill>
              <a:latin typeface="+mj-lt"/>
              <a:ea typeface="+mj-ea"/>
              <a:cs typeface="+mj-cs"/>
            </a:endParaRPr>
          </a:p>
        </p:txBody>
      </p:sp>
      <p:sp>
        <p:nvSpPr>
          <p:cNvPr id="6758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67589" name="日期占位符 1"/>
          <p:cNvSpPr txBox="1">
            <a:spLocks noGrp="1"/>
          </p:cNvSpPr>
          <p:nvPr/>
        </p:nvSpPr>
        <p:spPr>
          <a:xfrm>
            <a:off x="4211638" y="6308725"/>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7590" name="日期占位符 1"/>
          <p:cNvSpPr txBox="1">
            <a:spLocks noGrp="1"/>
          </p:cNvSpPr>
          <p:nvPr/>
        </p:nvSpPr>
        <p:spPr>
          <a:xfrm>
            <a:off x="1692275" y="6308725"/>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2" name="标题 1"/>
          <p:cNvSpPr>
            <a:spLocks noGrp="1"/>
          </p:cNvSpPr>
          <p:nvPr>
            <p:ph type="title" idx="4294967295"/>
          </p:nvPr>
        </p:nvSpPr>
        <p:spPr>
          <a:xfrm>
            <a:off x="457200" y="93663"/>
            <a:ext cx="7772400" cy="11430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t>§7对偶与范式</a:t>
            </a:r>
            <a:br>
              <a:rPr kumimoji="0" lang="en-US" altLang="zh-CN" sz="4000" b="1" i="0" u="none" strike="noStrike" kern="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br>
            <a:r>
              <a:rPr kumimoji="0" lang="en-US" altLang="zh-CN" sz="2800" b="1" i="0" u="none" strike="noStrike" kern="0" cap="none" spc="0" normalizeH="0" baseline="0" noProof="0" dirty="0">
                <a:ln>
                  <a:noFill/>
                </a:ln>
                <a:solidFill>
                  <a:schemeClr val="tx1"/>
                </a:solidFill>
                <a:effectLst/>
                <a:uLnTx/>
                <a:uFillTx/>
                <a:latin typeface="+mj-lt"/>
                <a:ea typeface="+mj-ea"/>
                <a:cs typeface="+mj-cs"/>
              </a:rPr>
              <a:t>2</a:t>
            </a:r>
            <a:r>
              <a:rPr kumimoji="0" lang="zh-CN" altLang="en-US" sz="2800" b="1" i="0" u="none" strike="noStrike" kern="0" cap="none" spc="0" normalizeH="0" baseline="0" noProof="0" dirty="0">
                <a:ln>
                  <a:noFill/>
                </a:ln>
                <a:solidFill>
                  <a:schemeClr val="tx1"/>
                </a:solidFill>
                <a:effectLst/>
                <a:uLnTx/>
                <a:uFillTx/>
                <a:latin typeface="+mj-lt"/>
                <a:ea typeface="+mj-ea"/>
                <a:cs typeface="+mj-cs"/>
              </a:rPr>
              <a:t>．大项与小项</a:t>
            </a:r>
            <a:r>
              <a:rPr kumimoji="0" lang="zh-CN" altLang="en-US" sz="2800" b="1" i="0" u="none" strike="noStrike" kern="0" cap="none" spc="0" normalizeH="0" baseline="0" noProof="0" dirty="0" smtClean="0">
                <a:ln>
                  <a:noFill/>
                </a:ln>
                <a:solidFill>
                  <a:schemeClr val="tx1"/>
                </a:solidFill>
                <a:effectLst/>
                <a:uLnTx/>
                <a:uFillTx/>
                <a:latin typeface="+mj-lt"/>
                <a:ea typeface="+mj-ea"/>
                <a:cs typeface="+mj-cs"/>
              </a:rPr>
              <a:t>：</a:t>
            </a:r>
            <a:endParaRPr kumimoji="0" lang="zh-CN" altLang="en-US" sz="28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24"/>
                                            </p:txEl>
                                          </p:spTgt>
                                        </p:tgtEl>
                                        <p:attrNameLst>
                                          <p:attrName>style.visibility</p:attrName>
                                        </p:attrNameLst>
                                      </p:cBhvr>
                                      <p:to>
                                        <p:strVal val="visible"/>
                                      </p:to>
                                    </p:set>
                                    <p:animEffect transition="in" filter="box(in)">
                                      <p:cBhvr>
                                        <p:cTn id="7" dur="500"/>
                                        <p:tgtEl>
                                          <p:spTgt spid="5">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charRg st="24" end="49"/>
                                            </p:txEl>
                                          </p:spTgt>
                                        </p:tgtEl>
                                        <p:attrNameLst>
                                          <p:attrName>style.visibility</p:attrName>
                                        </p:attrNameLst>
                                      </p:cBhvr>
                                      <p:to>
                                        <p:strVal val="visible"/>
                                      </p:to>
                                    </p:set>
                                    <p:animEffect transition="in" filter="box(in)">
                                      <p:cBhvr>
                                        <p:cTn id="12" dur="500"/>
                                        <p:tgtEl>
                                          <p:spTgt spid="5">
                                            <p:txEl>
                                              <p:charRg st="24"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charRg st="49" end="71"/>
                                            </p:txEl>
                                          </p:spTgt>
                                        </p:tgtEl>
                                        <p:attrNameLst>
                                          <p:attrName>style.visibility</p:attrName>
                                        </p:attrNameLst>
                                      </p:cBhvr>
                                      <p:to>
                                        <p:strVal val="visible"/>
                                      </p:to>
                                    </p:set>
                                    <p:animEffect transition="in" filter="box(in)">
                                      <p:cBhvr>
                                        <p:cTn id="17" dur="500"/>
                                        <p:tgtEl>
                                          <p:spTgt spid="5">
                                            <p:txEl>
                                              <p:charRg st="49"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charRg st="71" end="95"/>
                                            </p:txEl>
                                          </p:spTgt>
                                        </p:tgtEl>
                                        <p:attrNameLst>
                                          <p:attrName>style.visibility</p:attrName>
                                        </p:attrNameLst>
                                      </p:cBhvr>
                                      <p:to>
                                        <p:strVal val="visible"/>
                                      </p:to>
                                    </p:set>
                                    <p:animEffect transition="in" filter="box(in)">
                                      <p:cBhvr>
                                        <p:cTn id="22" dur="500"/>
                                        <p:tgtEl>
                                          <p:spTgt spid="5">
                                            <p:txEl>
                                              <p:charRg st="71"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charRg st="95" end="127"/>
                                            </p:txEl>
                                          </p:spTgt>
                                        </p:tgtEl>
                                        <p:attrNameLst>
                                          <p:attrName>style.visibility</p:attrName>
                                        </p:attrNameLst>
                                      </p:cBhvr>
                                      <p:to>
                                        <p:strVal val="visible"/>
                                      </p:to>
                                    </p:set>
                                    <p:animEffect transition="in" filter="box(in)">
                                      <p:cBhvr>
                                        <p:cTn id="27" dur="500"/>
                                        <p:tgtEl>
                                          <p:spTgt spid="5">
                                            <p:txEl>
                                              <p:charRg st="95"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charRg st="127" end="164"/>
                                            </p:txEl>
                                          </p:spTgt>
                                        </p:tgtEl>
                                        <p:attrNameLst>
                                          <p:attrName>style.visibility</p:attrName>
                                        </p:attrNameLst>
                                      </p:cBhvr>
                                      <p:to>
                                        <p:strVal val="visible"/>
                                      </p:to>
                                    </p:set>
                                    <p:animEffect transition="in" filter="box(in)">
                                      <p:cBhvr>
                                        <p:cTn id="32" dur="500"/>
                                        <p:tgtEl>
                                          <p:spTgt spid="5">
                                            <p:txEl>
                                              <p:charRg st="127"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charRg st="164" end="194"/>
                                            </p:txEl>
                                          </p:spTgt>
                                        </p:tgtEl>
                                        <p:attrNameLst>
                                          <p:attrName>style.visibility</p:attrName>
                                        </p:attrNameLst>
                                      </p:cBhvr>
                                      <p:to>
                                        <p:strVal val="visible"/>
                                      </p:to>
                                    </p:set>
                                    <p:animEffect transition="in" filter="box(in)">
                                      <p:cBhvr>
                                        <p:cTn id="37" dur="500"/>
                                        <p:tgtEl>
                                          <p:spTgt spid="5">
                                            <p:txEl>
                                              <p:charRg st="164"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charRg st="194" end="232"/>
                                            </p:txEl>
                                          </p:spTgt>
                                        </p:tgtEl>
                                        <p:attrNameLst>
                                          <p:attrName>style.visibility</p:attrName>
                                        </p:attrNameLst>
                                      </p:cBhvr>
                                      <p:to>
                                        <p:strVal val="visible"/>
                                      </p:to>
                                    </p:set>
                                    <p:animEffect transition="in" filter="box(in)">
                                      <p:cBhvr>
                                        <p:cTn id="42" dur="500"/>
                                        <p:tgtEl>
                                          <p:spTgt spid="5">
                                            <p:txEl>
                                              <p:charRg st="194" end="2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charRg st="232" end="272"/>
                                            </p:txEl>
                                          </p:spTgt>
                                        </p:tgtEl>
                                        <p:attrNameLst>
                                          <p:attrName>style.visibility</p:attrName>
                                        </p:attrNameLst>
                                      </p:cBhvr>
                                      <p:to>
                                        <p:strVal val="visible"/>
                                      </p:to>
                                    </p:set>
                                    <p:animEffect transition="in" filter="box(in)">
                                      <p:cBhvr>
                                        <p:cTn id="47" dur="500"/>
                                        <p:tgtEl>
                                          <p:spTgt spid="5">
                                            <p:txEl>
                                              <p:charRg st="232" end="27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
                                            <p:txEl>
                                              <p:charRg st="272" end="299"/>
                                            </p:txEl>
                                          </p:spTgt>
                                        </p:tgtEl>
                                        <p:attrNameLst>
                                          <p:attrName>style.visibility</p:attrName>
                                        </p:attrNameLst>
                                      </p:cBhvr>
                                      <p:to>
                                        <p:strVal val="visible"/>
                                      </p:to>
                                    </p:set>
                                    <p:animEffect transition="in" filter="box(in)">
                                      <p:cBhvr>
                                        <p:cTn id="52" dur="500"/>
                                        <p:tgtEl>
                                          <p:spTgt spid="5">
                                            <p:txEl>
                                              <p:charRg st="272" end="29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
                                            <p:txEl>
                                              <p:charRg st="299" end="325"/>
                                            </p:txEl>
                                          </p:spTgt>
                                        </p:tgtEl>
                                        <p:attrNameLst>
                                          <p:attrName>style.visibility</p:attrName>
                                        </p:attrNameLst>
                                      </p:cBhvr>
                                      <p:to>
                                        <p:strVal val="visible"/>
                                      </p:to>
                                    </p:set>
                                    <p:animEffect transition="in" filter="box(in)">
                                      <p:cBhvr>
                                        <p:cTn id="57" dur="500"/>
                                        <p:tgtEl>
                                          <p:spTgt spid="5">
                                            <p:txEl>
                                              <p:charRg st="299" end="3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250825" y="1214438"/>
            <a:ext cx="8686800" cy="499745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altLang="zh-CN" sz="2800" b="1" kern="1200" cap="none" spc="0" normalizeH="0" baseline="0" noProof="0" dirty="0" smtClean="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定义</a:t>
            </a:r>
            <a:r>
              <a:rPr kumimoji="0" lang="en-US" altLang="zh-CN" sz="2800" b="1" kern="1200" cap="none" spc="0" normalizeH="0" baseline="0" noProof="0" dirty="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大项：</a:t>
            </a:r>
            <a:r>
              <a:rPr kumimoji="0" lang="zh-CN" altLang="en-US" sz="2800" kern="1200" cap="none" spc="0" normalizeH="0" baseline="0" noProof="0" dirty="0">
                <a:latin typeface="Arial" panose="02080604020202020204" pitchFamily="34" charset="0"/>
                <a:ea typeface="宋体" pitchFamily="2" charset="-122"/>
                <a:cs typeface="+mn-cs"/>
              </a:rPr>
              <a:t>ｎ个变元的析取，若每个变元及其否</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定并不同时存在，且二者之一出现一次且仅出现一次，</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则称为大</a:t>
            </a:r>
            <a:r>
              <a:rPr kumimoji="0" lang="zh-CN" altLang="en-US" sz="2800" b="1" kern="1200" cap="none" spc="0" normalizeH="0" baseline="0" noProof="0" dirty="0">
                <a:latin typeface="Arial" panose="02080604020202020204" pitchFamily="34" charset="0"/>
                <a:ea typeface="宋体" pitchFamily="2" charset="-122"/>
                <a:cs typeface="+mn-cs"/>
              </a:rPr>
              <a:t>项</a:t>
            </a:r>
            <a:r>
              <a:rPr kumimoji="0" lang="zh-CN" altLang="en-US" sz="2800" kern="1200" cap="none" spc="0" normalizeH="0" baseline="0" noProof="0" dirty="0">
                <a:latin typeface="Arial" panose="02080604020202020204" pitchFamily="34" charset="0"/>
                <a:ea typeface="宋体" pitchFamily="2" charset="-122"/>
                <a:cs typeface="+mn-cs"/>
              </a:rPr>
              <a:t>。大</a:t>
            </a:r>
            <a:r>
              <a:rPr kumimoji="0" lang="zh-CN" altLang="en-US" sz="2800" b="1" kern="1200" cap="none" spc="0" normalizeH="0" baseline="0" noProof="0" dirty="0">
                <a:latin typeface="Arial" panose="02080604020202020204" pitchFamily="34" charset="0"/>
                <a:ea typeface="宋体" pitchFamily="2" charset="-122"/>
                <a:cs typeface="+mn-cs"/>
              </a:rPr>
              <a:t>项用</a:t>
            </a:r>
            <a:r>
              <a:rPr kumimoji="0" lang="en-US" altLang="zh-CN" sz="2800" b="1" kern="1200" cap="none" spc="0" normalizeH="0" baseline="0" noProof="0" dirty="0">
                <a:latin typeface="Arial" panose="02080604020202020204" pitchFamily="34" charset="0"/>
                <a:ea typeface="宋体" pitchFamily="2" charset="-122"/>
                <a:cs typeface="+mn-cs"/>
              </a:rPr>
              <a:t>M</a:t>
            </a:r>
            <a:r>
              <a:rPr kumimoji="0" lang="zh-CN" altLang="en-US" sz="2800" b="1" kern="1200" cap="none" spc="0" normalizeH="0" baseline="0" noProof="0" dirty="0">
                <a:latin typeface="Arial" panose="02080604020202020204" pitchFamily="34" charset="0"/>
                <a:ea typeface="宋体" pitchFamily="2" charset="-122"/>
                <a:cs typeface="+mn-cs"/>
              </a:rPr>
              <a:t>编号，否定符号编为</a:t>
            </a:r>
            <a:r>
              <a:rPr kumimoji="0" lang="en-US" altLang="zh-CN" sz="2800" b="1" kern="1200" cap="none" spc="0" normalizeH="0" baseline="0" noProof="0" dirty="0">
                <a:latin typeface="Arial" panose="02080604020202020204" pitchFamily="34" charset="0"/>
                <a:ea typeface="宋体" pitchFamily="2" charset="-122"/>
                <a:cs typeface="+mn-cs"/>
              </a:rPr>
              <a:t>1</a:t>
            </a:r>
            <a:r>
              <a:rPr kumimoji="0" lang="zh-CN" altLang="en-US" sz="2800" b="1" kern="1200" cap="none" spc="0" normalizeH="0" baseline="0" noProof="0" dirty="0">
                <a:latin typeface="Arial" panose="02080604020202020204" pitchFamily="34" charset="0"/>
                <a:ea typeface="宋体" pitchFamily="2" charset="-122"/>
                <a:cs typeface="+mn-cs"/>
              </a:rPr>
              <a:t>。</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例： 对二个命题变元讲，小项有</a:t>
            </a:r>
            <a:r>
              <a:rPr kumimoji="0" lang="en-US" altLang="zh-CN" sz="2800" kern="1200" cap="none" spc="0" normalizeH="0" baseline="0" noProof="0" dirty="0">
                <a:latin typeface="Arial" panose="02080604020202020204" pitchFamily="34" charset="0"/>
                <a:ea typeface="宋体" pitchFamily="2" charset="-122"/>
                <a:cs typeface="+mn-cs"/>
              </a:rPr>
              <a:t>2</a:t>
            </a:r>
            <a:r>
              <a:rPr kumimoji="0" lang="en-US" altLang="zh-CN" sz="2800" kern="1200" cap="none" spc="0" normalizeH="0" baseline="30000" noProof="0" dirty="0">
                <a:latin typeface="Arial" panose="02080604020202020204" pitchFamily="34" charset="0"/>
                <a:ea typeface="宋体" pitchFamily="2" charset="-122"/>
                <a:cs typeface="+mn-cs"/>
              </a:rPr>
              <a:t>2</a:t>
            </a:r>
            <a:r>
              <a:rPr kumimoji="0" lang="en-US" altLang="zh-CN" sz="2800" kern="1200" cap="none" spc="0" normalizeH="0" baseline="0" noProof="0" dirty="0">
                <a:latin typeface="Arial" panose="02080604020202020204" pitchFamily="34" charset="0"/>
                <a:ea typeface="宋体" pitchFamily="2" charset="-122"/>
                <a:cs typeface="+mn-cs"/>
              </a:rPr>
              <a:t>=4</a:t>
            </a:r>
            <a:r>
              <a:rPr kumimoji="0" lang="zh-CN" altLang="en-US" sz="2800" kern="1200" cap="none" spc="0" normalizeH="0" baseline="0" noProof="0" dirty="0">
                <a:latin typeface="Arial" panose="02080604020202020204" pitchFamily="34" charset="0"/>
                <a:ea typeface="宋体" pitchFamily="2" charset="-122"/>
                <a:cs typeface="+mn-cs"/>
              </a:rPr>
              <a:t>个，即</a:t>
            </a:r>
            <a:r>
              <a:rPr kumimoji="0" lang="zh-CN" altLang="en-US" sz="2400" kern="1200" cap="none" spc="0" normalizeH="0" baseline="0" noProof="0" dirty="0">
                <a:latin typeface="Arial" panose="02080604020202020204" pitchFamily="34" charset="0"/>
                <a:ea typeface="宋体" pitchFamily="2" charset="-122"/>
                <a:cs typeface="+mn-cs"/>
              </a:rPr>
              <a:t>：</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en-US" altLang="zh-CN" sz="24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Ｑ、Ｐ</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defRPr/>
            </a:pPr>
            <a:r>
              <a:rPr kumimoji="0" lang="zh-CN" altLang="en-US" sz="2400" kern="1200" cap="none" spc="0" normalizeH="0" baseline="0" noProof="0" dirty="0">
                <a:latin typeface="Arial" panose="02080604020202020204" pitchFamily="34" charset="0"/>
                <a:ea typeface="宋体" pitchFamily="2" charset="-122"/>
                <a:cs typeface="+mn-cs"/>
              </a:rPr>
              <a:t>编号为：</a:t>
            </a:r>
            <a:r>
              <a:rPr kumimoji="0" lang="en-US" altLang="zh-CN" sz="2400" kern="1200" cap="none" spc="0" normalizeH="0" baseline="0" noProof="0" dirty="0">
                <a:latin typeface="Arial" panose="02080604020202020204" pitchFamily="34" charset="0"/>
                <a:ea typeface="宋体" pitchFamily="2" charset="-122"/>
                <a:cs typeface="+mn-cs"/>
              </a:rPr>
              <a:t>M00</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 M10</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 M01</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 M11</a:t>
            </a:r>
            <a:r>
              <a:rPr kumimoji="0" lang="zh-CN" altLang="en-US" sz="2400" kern="1200" cap="none" spc="0" normalizeH="0" baseline="0" noProof="0" dirty="0">
                <a:latin typeface="Arial" panose="02080604020202020204" pitchFamily="34" charset="0"/>
                <a:ea typeface="宋体" pitchFamily="2" charset="-122"/>
                <a:cs typeface="+mn-cs"/>
              </a:rPr>
              <a:t>。（简记为：</a:t>
            </a:r>
            <a:r>
              <a:rPr kumimoji="0" lang="en-US" altLang="zh-CN" sz="2400" kern="1200" cap="none" spc="0" normalizeH="0" baseline="0" noProof="0" dirty="0">
                <a:latin typeface="Arial" panose="02080604020202020204" pitchFamily="34" charset="0"/>
                <a:ea typeface="宋体" pitchFamily="2" charset="-122"/>
                <a:cs typeface="+mn-cs"/>
              </a:rPr>
              <a:t>0,1,2,3</a:t>
            </a:r>
            <a:r>
              <a:rPr kumimoji="0" lang="zh-CN" altLang="en-US" sz="2400" kern="1200" cap="none" spc="0" normalizeH="0" baseline="0" noProof="0" dirty="0">
                <a:latin typeface="Arial" panose="02080604020202020204" pitchFamily="34" charset="0"/>
                <a:ea typeface="宋体" pitchFamily="2" charset="-122"/>
                <a:cs typeface="+mn-cs"/>
              </a:rPr>
              <a:t>）</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对三个命题变元讲，极小项有</a:t>
            </a:r>
            <a:r>
              <a:rPr kumimoji="0" lang="en-US" altLang="zh-CN" sz="2800" kern="1200" cap="none" spc="0" normalizeH="0" baseline="0" noProof="0" dirty="0">
                <a:latin typeface="Arial" panose="02080604020202020204" pitchFamily="34" charset="0"/>
                <a:ea typeface="宋体" pitchFamily="2" charset="-122"/>
                <a:cs typeface="+mn-cs"/>
              </a:rPr>
              <a:t>2</a:t>
            </a:r>
            <a:r>
              <a:rPr kumimoji="0" lang="en-US" altLang="zh-CN" sz="2800" kern="1200" cap="none" spc="0" normalizeH="0" baseline="30000" noProof="0" dirty="0">
                <a:latin typeface="Arial" panose="02080604020202020204" pitchFamily="34" charset="0"/>
                <a:ea typeface="宋体" pitchFamily="2" charset="-122"/>
                <a:cs typeface="+mn-cs"/>
              </a:rPr>
              <a:t>3</a:t>
            </a:r>
            <a:r>
              <a:rPr kumimoji="0" lang="en-US" altLang="zh-CN" sz="2800" kern="1200" cap="none" spc="0" normalizeH="0" baseline="0" noProof="0" dirty="0">
                <a:latin typeface="Arial" panose="02080604020202020204" pitchFamily="34" charset="0"/>
                <a:ea typeface="宋体" pitchFamily="2" charset="-122"/>
                <a:cs typeface="+mn-cs"/>
              </a:rPr>
              <a:t>=8</a:t>
            </a:r>
            <a:r>
              <a:rPr kumimoji="0" lang="zh-CN" altLang="en-US" sz="2800" kern="1200" cap="none" spc="0" normalizeH="0" baseline="0" noProof="0" dirty="0">
                <a:latin typeface="Arial" panose="02080604020202020204" pitchFamily="34" charset="0"/>
                <a:ea typeface="宋体" pitchFamily="2" charset="-122"/>
                <a:cs typeface="+mn-cs"/>
              </a:rPr>
              <a:t>个，即：</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      Ｐ</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   Ｐ</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a:t>
            </a:r>
            <a:endParaRPr kumimoji="0" lang="zh-CN" altLang="en-US"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rPr>
              <a:t>         Ｐ</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a:t>
            </a:r>
            <a:endParaRPr kumimoji="0" lang="zh-CN" altLang="en-US"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Ｑ</a:t>
            </a:r>
            <a:r>
              <a:rPr kumimoji="0" lang="en-US" altLang="zh-CN" sz="2400" i="1"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Ｒ</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defRPr/>
            </a:pPr>
            <a:r>
              <a:rPr kumimoji="0" lang="zh-CN" altLang="en-US" sz="2400" kern="1200" cap="none" spc="0" normalizeH="0" baseline="0" noProof="0" dirty="0">
                <a:latin typeface="Arial" panose="02080604020202020204" pitchFamily="34" charset="0"/>
                <a:ea typeface="宋体" pitchFamily="2" charset="-122"/>
                <a:cs typeface="+mn-cs"/>
              </a:rPr>
              <a:t>编号为：（简记为：</a:t>
            </a:r>
            <a:r>
              <a:rPr kumimoji="0" lang="en-US" altLang="zh-CN" sz="2400" kern="1200" cap="none" spc="0" normalizeH="0" baseline="0" noProof="0" dirty="0">
                <a:latin typeface="Arial" panose="02080604020202020204" pitchFamily="34" charset="0"/>
                <a:ea typeface="宋体" pitchFamily="2" charset="-122"/>
                <a:cs typeface="+mn-cs"/>
              </a:rPr>
              <a:t>0,1,2,3,4,5,6,7</a:t>
            </a:r>
            <a:r>
              <a:rPr kumimoji="0" lang="zh-CN" altLang="en-US" sz="2400" kern="1200" cap="none" spc="0" normalizeH="0" baseline="0" noProof="0" dirty="0">
                <a:latin typeface="Arial" panose="02080604020202020204" pitchFamily="34" charset="0"/>
                <a:ea typeface="宋体" pitchFamily="2" charset="-122"/>
                <a:cs typeface="+mn-cs"/>
              </a:rPr>
              <a:t>）</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endParaRPr kumimoji="0" lang="zh-CN" altLang="en-US"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2" panose="05020102010507070707" pitchFamily="18" charset="2"/>
              <a:defRPr/>
            </a:pPr>
            <a:endParaRPr kumimoji="0" lang="en-US" sz="2800" kern="0" cap="none" spc="0" normalizeH="0" baseline="0" noProof="0" dirty="0">
              <a:latin typeface="+mn-lt"/>
              <a:ea typeface="+mn-ea"/>
              <a:cs typeface="+mn-cs"/>
            </a:endParaRPr>
          </a:p>
        </p:txBody>
      </p:sp>
      <p:sp>
        <p:nvSpPr>
          <p:cNvPr id="6861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68612" name="日期占位符 1"/>
          <p:cNvSpPr txBox="1">
            <a:spLocks noGrp="1"/>
          </p:cNvSpPr>
          <p:nvPr/>
        </p:nvSpPr>
        <p:spPr>
          <a:xfrm>
            <a:off x="4211638" y="6284913"/>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8613" name="日期占位符 1"/>
          <p:cNvSpPr txBox="1">
            <a:spLocks noGrp="1"/>
          </p:cNvSpPr>
          <p:nvPr/>
        </p:nvSpPr>
        <p:spPr>
          <a:xfrm>
            <a:off x="1692275" y="6284913"/>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68614" name="标题 3"/>
          <p:cNvSpPr>
            <a:spLocks noGrp="1"/>
          </p:cNvSpPr>
          <p:nvPr>
            <p:ph type="title" idx="4294967295"/>
          </p:nvPr>
        </p:nvSpPr>
        <p:spPr>
          <a:xfrm>
            <a:off x="250825" y="0"/>
            <a:ext cx="7772400" cy="1143000"/>
          </a:xfrm>
        </p:spPr>
        <p:txBody>
          <a:bodyPr vert="horz" wrap="square" lIns="91440" tIns="45720" rIns="91440" bIns="91440" anchor="b"/>
          <a:p>
            <a:pPr>
              <a:buNone/>
            </a:pPr>
            <a:r>
              <a:rPr lang="zh-CN" altLang="zh-CN" b="1" dirty="0">
                <a:solidFill>
                  <a:srgbClr val="FF0000"/>
                </a:solidFill>
              </a:rPr>
              <a:t>§7对偶与范式</a:t>
            </a:r>
            <a:br>
              <a:rPr lang="en-US" altLang="zh-CN" b="1" dirty="0">
                <a:solidFill>
                  <a:srgbClr val="FF0000"/>
                </a:solidFill>
              </a:rPr>
            </a:br>
            <a:r>
              <a:rPr lang="en-US" altLang="zh-CN" sz="2800" b="1" dirty="0">
                <a:solidFill>
                  <a:srgbClr val="000000"/>
                </a:solidFill>
              </a:rPr>
              <a:t>2</a:t>
            </a:r>
            <a:r>
              <a:rPr lang="zh-CN" altLang="zh-CN" sz="2800" b="1" dirty="0">
                <a:solidFill>
                  <a:srgbClr val="000000"/>
                </a:solidFill>
              </a:rPr>
              <a:t>．大项与小项：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charRg st="0" end="24"/>
                                            </p:txEl>
                                          </p:spTgt>
                                        </p:tgtEl>
                                        <p:attrNameLst>
                                          <p:attrName>style.visibility</p:attrName>
                                        </p:attrNameLst>
                                      </p:cBhvr>
                                      <p:to>
                                        <p:strVal val="visible"/>
                                      </p:to>
                                    </p:set>
                                    <p:animEffect transition="in" filter="box(in)">
                                      <p:cBhvr>
                                        <p:cTn id="7" dur="500"/>
                                        <p:tgtEl>
                                          <p:spTgt spid="2">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charRg st="24" end="49"/>
                                            </p:txEl>
                                          </p:spTgt>
                                        </p:tgtEl>
                                        <p:attrNameLst>
                                          <p:attrName>style.visibility</p:attrName>
                                        </p:attrNameLst>
                                      </p:cBhvr>
                                      <p:to>
                                        <p:strVal val="visible"/>
                                      </p:to>
                                    </p:set>
                                    <p:animEffect transition="in" filter="box(in)">
                                      <p:cBhvr>
                                        <p:cTn id="12" dur="500"/>
                                        <p:tgtEl>
                                          <p:spTgt spid="2">
                                            <p:txEl>
                                              <p:charRg st="24"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charRg st="49" end="71"/>
                                            </p:txEl>
                                          </p:spTgt>
                                        </p:tgtEl>
                                        <p:attrNameLst>
                                          <p:attrName>style.visibility</p:attrName>
                                        </p:attrNameLst>
                                      </p:cBhvr>
                                      <p:to>
                                        <p:strVal val="visible"/>
                                      </p:to>
                                    </p:set>
                                    <p:animEffect transition="in" filter="box(in)">
                                      <p:cBhvr>
                                        <p:cTn id="17" dur="500"/>
                                        <p:tgtEl>
                                          <p:spTgt spid="2">
                                            <p:txEl>
                                              <p:charRg st="49"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charRg st="71" end="95"/>
                                            </p:txEl>
                                          </p:spTgt>
                                        </p:tgtEl>
                                        <p:attrNameLst>
                                          <p:attrName>style.visibility</p:attrName>
                                        </p:attrNameLst>
                                      </p:cBhvr>
                                      <p:to>
                                        <p:strVal val="visible"/>
                                      </p:to>
                                    </p:set>
                                    <p:animEffect transition="in" filter="box(in)">
                                      <p:cBhvr>
                                        <p:cTn id="22" dur="500"/>
                                        <p:tgtEl>
                                          <p:spTgt spid="2">
                                            <p:txEl>
                                              <p:charRg st="71"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charRg st="95" end="127"/>
                                            </p:txEl>
                                          </p:spTgt>
                                        </p:tgtEl>
                                        <p:attrNameLst>
                                          <p:attrName>style.visibility</p:attrName>
                                        </p:attrNameLst>
                                      </p:cBhvr>
                                      <p:to>
                                        <p:strVal val="visible"/>
                                      </p:to>
                                    </p:set>
                                    <p:animEffect transition="in" filter="box(in)">
                                      <p:cBhvr>
                                        <p:cTn id="27" dur="500"/>
                                        <p:tgtEl>
                                          <p:spTgt spid="2">
                                            <p:txEl>
                                              <p:charRg st="95"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charRg st="127" end="164"/>
                                            </p:txEl>
                                          </p:spTgt>
                                        </p:tgtEl>
                                        <p:attrNameLst>
                                          <p:attrName>style.visibility</p:attrName>
                                        </p:attrNameLst>
                                      </p:cBhvr>
                                      <p:to>
                                        <p:strVal val="visible"/>
                                      </p:to>
                                    </p:set>
                                    <p:animEffect transition="in" filter="box(in)">
                                      <p:cBhvr>
                                        <p:cTn id="32" dur="500"/>
                                        <p:tgtEl>
                                          <p:spTgt spid="2">
                                            <p:txEl>
                                              <p:charRg st="127"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
                                            <p:txEl>
                                              <p:charRg st="164" end="194"/>
                                            </p:txEl>
                                          </p:spTgt>
                                        </p:tgtEl>
                                        <p:attrNameLst>
                                          <p:attrName>style.visibility</p:attrName>
                                        </p:attrNameLst>
                                      </p:cBhvr>
                                      <p:to>
                                        <p:strVal val="visible"/>
                                      </p:to>
                                    </p:set>
                                    <p:animEffect transition="in" filter="box(in)">
                                      <p:cBhvr>
                                        <p:cTn id="37" dur="500"/>
                                        <p:tgtEl>
                                          <p:spTgt spid="2">
                                            <p:txEl>
                                              <p:charRg st="164"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
                                            <p:txEl>
                                              <p:charRg st="194" end="234"/>
                                            </p:txEl>
                                          </p:spTgt>
                                        </p:tgtEl>
                                        <p:attrNameLst>
                                          <p:attrName>style.visibility</p:attrName>
                                        </p:attrNameLst>
                                      </p:cBhvr>
                                      <p:to>
                                        <p:strVal val="visible"/>
                                      </p:to>
                                    </p:set>
                                    <p:animEffect transition="in" filter="box(in)">
                                      <p:cBhvr>
                                        <p:cTn id="42" dur="500"/>
                                        <p:tgtEl>
                                          <p:spTgt spid="2">
                                            <p:txEl>
                                              <p:charRg st="194" end="23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
                                            <p:txEl>
                                              <p:charRg st="234" end="273"/>
                                            </p:txEl>
                                          </p:spTgt>
                                        </p:tgtEl>
                                        <p:attrNameLst>
                                          <p:attrName>style.visibility</p:attrName>
                                        </p:attrNameLst>
                                      </p:cBhvr>
                                      <p:to>
                                        <p:strVal val="visible"/>
                                      </p:to>
                                    </p:set>
                                    <p:animEffect transition="in" filter="box(in)">
                                      <p:cBhvr>
                                        <p:cTn id="47" dur="500"/>
                                        <p:tgtEl>
                                          <p:spTgt spid="2">
                                            <p:txEl>
                                              <p:charRg st="234" end="27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
                                            <p:txEl>
                                              <p:charRg st="273" end="305"/>
                                            </p:txEl>
                                          </p:spTgt>
                                        </p:tgtEl>
                                        <p:attrNameLst>
                                          <p:attrName>style.visibility</p:attrName>
                                        </p:attrNameLst>
                                      </p:cBhvr>
                                      <p:to>
                                        <p:strVal val="visible"/>
                                      </p:to>
                                    </p:set>
                                    <p:animEffect transition="in" filter="box(in)">
                                      <p:cBhvr>
                                        <p:cTn id="52" dur="500"/>
                                        <p:tgtEl>
                                          <p:spTgt spid="2">
                                            <p:txEl>
                                              <p:charRg st="273" end="30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
                                            <p:txEl>
                                              <p:charRg st="305" end="331"/>
                                            </p:txEl>
                                          </p:spTgt>
                                        </p:tgtEl>
                                        <p:attrNameLst>
                                          <p:attrName>style.visibility</p:attrName>
                                        </p:attrNameLst>
                                      </p:cBhvr>
                                      <p:to>
                                        <p:strVal val="visible"/>
                                      </p:to>
                                    </p:set>
                                    <p:animEffect transition="in" filter="box(in)">
                                      <p:cBhvr>
                                        <p:cTn id="57" dur="500"/>
                                        <p:tgtEl>
                                          <p:spTgt spid="2">
                                            <p:txEl>
                                              <p:charRg st="305" end="3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614363" y="2060575"/>
            <a:ext cx="7772400" cy="457200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sz="2800" b="1" kern="0" cap="none" spc="0" normalizeH="0" baseline="0" noProof="0" dirty="0" smtClean="0">
                <a:latin typeface="+mn-lt"/>
                <a:ea typeface="+mn-ea"/>
                <a:cs typeface="+mn-cs"/>
              </a:rPr>
              <a:t>《</a:t>
            </a:r>
            <a:r>
              <a:rPr kumimoji="0" lang="zh-CN" altLang="en-US" sz="2800" b="1" kern="0" cap="none" spc="0" normalizeH="0" baseline="0" noProof="0" dirty="0">
                <a:latin typeface="+mn-lt"/>
                <a:ea typeface="+mn-ea"/>
                <a:cs typeface="+mn-cs"/>
              </a:rPr>
              <a:t>定义</a:t>
            </a:r>
            <a:r>
              <a:rPr kumimoji="0" lang="en-US" sz="2800" b="1" kern="0" cap="none" spc="0" normalizeH="0" baseline="0" noProof="0" dirty="0">
                <a:latin typeface="+mn-lt"/>
                <a:ea typeface="+mn-ea"/>
                <a:cs typeface="+mn-cs"/>
              </a:rPr>
              <a:t>》</a:t>
            </a:r>
            <a:r>
              <a:rPr kumimoji="0" lang="zh-CN" altLang="en-US" sz="2800" b="1" kern="0" cap="none" spc="0" normalizeH="0" baseline="0" noProof="0" dirty="0">
                <a:latin typeface="Arial" panose="02080604020202020204" pitchFamily="34" charset="0"/>
                <a:ea typeface="宋体" pitchFamily="2" charset="-122"/>
                <a:cs typeface="+mn-cs"/>
              </a:rPr>
              <a:t>主析取范式</a:t>
            </a:r>
            <a:r>
              <a:rPr kumimoji="0" lang="zh-CN" altLang="en-US" sz="2800" b="1"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对给定的命题公式来讲，</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仅含有小项的析取的等价式称为给定命题公式的</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80604020202020204" pitchFamily="34" charset="0"/>
                <a:ea typeface="宋体" pitchFamily="2" charset="-122"/>
                <a:cs typeface="+mn-cs"/>
              </a:rPr>
              <a:t>主析取范式</a:t>
            </a:r>
            <a:r>
              <a:rPr kumimoji="0" lang="zh-CN" altLang="en-US" sz="2800" b="1" kern="0" cap="none" spc="0" normalizeH="0" baseline="0" noProof="0" dirty="0">
                <a:latin typeface="+mn-lt"/>
                <a:ea typeface="+mn-ea"/>
                <a:cs typeface="+mn-cs"/>
              </a:rPr>
              <a:t>。</a:t>
            </a:r>
            <a:endParaRPr kumimoji="0" lang="en-US" altLang="zh-CN" sz="2800" b="1"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b="1" kern="0" cap="none" spc="0" normalizeH="0" baseline="0" noProof="0" dirty="0">
                <a:latin typeface="Arial" panose="02080604020202020204" pitchFamily="34" charset="0"/>
                <a:ea typeface="宋体" pitchFamily="2" charset="-122"/>
                <a:cs typeface="+mn-cs"/>
              </a:rPr>
              <a:t>《</a:t>
            </a:r>
            <a:r>
              <a:rPr kumimoji="0" lang="zh-CN" altLang="en-US" sz="2800" b="1" kern="0" cap="none" spc="0" normalizeH="0" baseline="0" noProof="0" dirty="0">
                <a:latin typeface="Arial" panose="02080604020202020204" pitchFamily="34" charset="0"/>
                <a:ea typeface="宋体" pitchFamily="2" charset="-122"/>
                <a:cs typeface="+mn-cs"/>
              </a:rPr>
              <a:t>定义</a:t>
            </a:r>
            <a:r>
              <a:rPr kumimoji="0" lang="en-US" altLang="zh-CN" sz="2800" b="1" kern="0" cap="none" spc="0" normalizeH="0" baseline="0" noProof="0" dirty="0">
                <a:latin typeface="Arial" panose="02080604020202020204" pitchFamily="34" charset="0"/>
                <a:ea typeface="宋体" pitchFamily="2" charset="-122"/>
                <a:cs typeface="+mn-cs"/>
              </a:rPr>
              <a:t>》</a:t>
            </a:r>
            <a:r>
              <a:rPr kumimoji="0" lang="zh-CN" altLang="en-US" sz="2800" b="1" kern="0" cap="none" spc="0" normalizeH="0" baseline="0" noProof="0" dirty="0">
                <a:latin typeface="Arial" panose="02080604020202020204" pitchFamily="34" charset="0"/>
                <a:ea typeface="宋体" pitchFamily="2" charset="-122"/>
                <a:cs typeface="+mn-cs"/>
              </a:rPr>
              <a:t>主合取范式：</a:t>
            </a:r>
            <a:r>
              <a:rPr kumimoji="0" lang="zh-CN" altLang="en-US" sz="2800" kern="0" cap="none" spc="0" normalizeH="0" baseline="0" noProof="0" dirty="0">
                <a:latin typeface="Arial" panose="02080604020202020204" pitchFamily="34" charset="0"/>
                <a:ea typeface="宋体" pitchFamily="2" charset="-122"/>
                <a:cs typeface="+mn-cs"/>
              </a:rPr>
              <a:t>对给定的命题公式来讲，</a:t>
            </a:r>
            <a:endParaRPr kumimoji="0" lang="en-US" altLang="zh-CN" sz="28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Arial" panose="02080604020202020204" pitchFamily="34" charset="0"/>
                <a:ea typeface="宋体" pitchFamily="2" charset="-122"/>
                <a:cs typeface="+mn-cs"/>
              </a:rPr>
              <a:t>仅含有大项的合取的等价式称为给定命题公式的</a:t>
            </a:r>
            <a:endParaRPr kumimoji="0" lang="en-US" altLang="zh-CN" sz="28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80604020202020204" pitchFamily="34" charset="0"/>
                <a:ea typeface="宋体" pitchFamily="2" charset="-122"/>
                <a:cs typeface="+mn-cs"/>
              </a:rPr>
              <a:t>主合取范式。</a:t>
            </a:r>
            <a:endParaRPr kumimoji="0" lang="zh-CN" altLang="en-US" sz="2800" b="1" kern="0" cap="none" spc="0" normalizeH="0" baseline="0" noProof="0" dirty="0">
              <a:latin typeface="Arial" panose="02080604020202020204" pitchFamily="34" charset="0"/>
              <a:ea typeface="宋体" pitchFamily="2" charset="-122"/>
              <a:cs typeface="+mn-cs"/>
            </a:endParaRPr>
          </a:p>
        </p:txBody>
      </p:sp>
      <p:sp>
        <p:nvSpPr>
          <p:cNvPr id="6963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963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69638" name="标题 2"/>
          <p:cNvSpPr>
            <a:spLocks noGrp="1"/>
          </p:cNvSpPr>
          <p:nvPr>
            <p:ph type="title" idx="4294967295"/>
          </p:nvPr>
        </p:nvSpPr>
        <p:spPr/>
        <p:txBody>
          <a:bodyPr vert="horz" wrap="square" lIns="91440" tIns="45720" rIns="91440" bIns="91440" anchor="b"/>
          <a:p>
            <a:pPr marL="273050" indent="-273050">
              <a:spcBef>
                <a:spcPts val="575"/>
              </a:spcBef>
              <a:buClr>
                <a:schemeClr val="accent1"/>
              </a:buClr>
              <a:buSzPct val="85000"/>
              <a:buNone/>
            </a:pPr>
            <a:r>
              <a:rPr lang="zh-CN" altLang="zh-CN" b="1" dirty="0">
                <a:solidFill>
                  <a:srgbClr val="FF0000"/>
                </a:solidFill>
              </a:rPr>
              <a:t>§7对偶与范式</a:t>
            </a:r>
            <a:br>
              <a:rPr lang="en-US" altLang="zh-CN" b="1" dirty="0">
                <a:solidFill>
                  <a:srgbClr val="FF0000"/>
                </a:solidFill>
              </a:rPr>
            </a:br>
            <a:r>
              <a:rPr lang="en-US" altLang="zh-CN" sz="2800" b="1" dirty="0">
                <a:solidFill>
                  <a:schemeClr val="tx1"/>
                </a:solidFill>
              </a:rPr>
              <a:t>3</a:t>
            </a:r>
            <a:r>
              <a:rPr lang="zh-CN" altLang="en-US" sz="2800" b="1" dirty="0">
                <a:solidFill>
                  <a:schemeClr val="tx1"/>
                </a:solidFill>
              </a:rPr>
              <a:t>．主析取范式与主合取范式</a:t>
            </a:r>
            <a:endParaRPr lang="en-US" altLang="zh-CN"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2" end="4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4"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51"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73"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95" end="1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idx="4294967295"/>
          </p:nvPr>
        </p:nvSpPr>
        <p:spPr>
          <a:xfrm>
            <a:off x="457200" y="376238"/>
            <a:ext cx="8229600" cy="820737"/>
          </a:xfrm>
        </p:spPr>
        <p:txBody>
          <a:bodyPr vert="horz" wrap="square" lIns="91440" tIns="45720" rIns="91440" bIns="91440" anchor="b"/>
          <a:p>
            <a:pPr eaLnBrk="1" hangingPunct="1"/>
            <a:r>
              <a:rPr lang="zh-CN" altLang="en-US" b="1" dirty="0">
                <a:solidFill>
                  <a:srgbClr val="FF0000"/>
                </a:solidFill>
              </a:rPr>
              <a:t>§1命题及其表示法</a:t>
            </a:r>
            <a:endParaRPr lang="zh-CN" altLang="en-US" dirty="0">
              <a:solidFill>
                <a:srgbClr val="FF0000"/>
              </a:solidFill>
            </a:endParaRPr>
          </a:p>
        </p:txBody>
      </p:sp>
      <p:sp>
        <p:nvSpPr>
          <p:cNvPr id="1536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6388" name="Rectangle 3"/>
          <p:cNvSpPr>
            <a:spLocks noGrp="1"/>
          </p:cNvSpPr>
          <p:nvPr>
            <p:ph sz="quarter" idx="1"/>
          </p:nvPr>
        </p:nvSpPr>
        <p:spPr>
          <a:xfrm>
            <a:off x="457200" y="1600200"/>
            <a:ext cx="8229600" cy="4030663"/>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u="sng" dirty="0"/>
              <a:t>祈使句，感叹句，疑问句均不是命题。</a:t>
            </a:r>
            <a:endParaRPr lang="zh-CN" altLang="en-US" sz="2600" u="sng" dirty="0"/>
          </a:p>
          <a:p>
            <a:pPr lvl="0" eaLnBrk="1" hangingPunct="1">
              <a:buFont typeface="Wingdings" panose="05000000000000000000" pitchFamily="2" charset="2"/>
              <a:buNone/>
            </a:pPr>
            <a:r>
              <a:rPr lang="zh-CN" altLang="en-US" sz="2600" dirty="0"/>
              <a:t>　 （</a:t>
            </a:r>
            <a:r>
              <a:rPr lang="en-US" altLang="zh-CN" sz="2600" dirty="0"/>
              <a:t>1</a:t>
            </a:r>
            <a:r>
              <a:rPr lang="zh-CN" altLang="en-US" sz="2600" dirty="0"/>
              <a:t>）把门关上！</a:t>
            </a:r>
            <a:endParaRPr lang="zh-CN" altLang="en-US" sz="2600" dirty="0"/>
          </a:p>
          <a:p>
            <a:pPr lvl="0" eaLnBrk="1" hangingPunct="1">
              <a:buFont typeface="Wingdings" panose="05000000000000000000" pitchFamily="2" charset="2"/>
              <a:buNone/>
            </a:pPr>
            <a:r>
              <a:rPr lang="zh-CN" altLang="en-US" sz="2600" dirty="0"/>
              <a:t>　 （</a:t>
            </a:r>
            <a:r>
              <a:rPr lang="en-US" altLang="zh-CN" sz="2600" dirty="0"/>
              <a:t>2</a:t>
            </a:r>
            <a:r>
              <a:rPr lang="zh-CN" altLang="en-US" sz="2600" dirty="0"/>
              <a:t>）你到哪里去？</a:t>
            </a:r>
            <a:endParaRPr lang="zh-CN" altLang="en-US" sz="2600" dirty="0"/>
          </a:p>
          <a:p>
            <a:pPr lvl="0" eaLnBrk="1" hangingPunct="1">
              <a:buFont typeface="Wingdings" panose="05000000000000000000" pitchFamily="2" charset="2"/>
              <a:buNone/>
            </a:pPr>
            <a:r>
              <a:rPr lang="zh-CN" altLang="en-US" sz="2600" u="sng" dirty="0"/>
              <a:t>“</a:t>
            </a:r>
            <a:r>
              <a:rPr lang="zh-CN" altLang="en-US" sz="2600" b="1" u="sng" dirty="0"/>
              <a:t>悖论</a:t>
            </a:r>
            <a:r>
              <a:rPr lang="zh-CN" altLang="en-US" sz="2600" u="sng" dirty="0"/>
              <a:t>”语句，既为真，同时又包含假的不是命题。</a:t>
            </a:r>
            <a:endParaRPr lang="zh-CN" altLang="en-US" sz="2600" dirty="0"/>
          </a:p>
          <a:p>
            <a:pPr lvl="0" eaLnBrk="1" hangingPunct="1">
              <a:buFont typeface="Wingdings" panose="05000000000000000000" pitchFamily="2" charset="2"/>
              <a:buNone/>
            </a:pPr>
            <a:r>
              <a:rPr lang="zh-CN" altLang="en-US" sz="2600" dirty="0"/>
              <a:t>　 （</a:t>
            </a:r>
            <a:r>
              <a:rPr lang="en-US" altLang="zh-CN" sz="2600" dirty="0"/>
              <a:t>3</a:t>
            </a:r>
            <a:r>
              <a:rPr lang="zh-CN" altLang="en-US" sz="2600" dirty="0"/>
              <a:t>）他正在说谎。    </a:t>
            </a:r>
            <a:endParaRPr lang="zh-CN" altLang="en-US" sz="2600" dirty="0"/>
          </a:p>
          <a:p>
            <a:pPr lvl="0" eaLnBrk="1" hangingPunct="1">
              <a:buFont typeface="Wingdings" panose="05000000000000000000" pitchFamily="2" charset="2"/>
              <a:buNone/>
            </a:pPr>
            <a:r>
              <a:rPr lang="zh-CN" altLang="en-US" sz="2600" dirty="0"/>
              <a:t>（在命题逻辑中不讨论这类问题）</a:t>
            </a:r>
            <a:endParaRPr lang="zh-CN" altLang="en-US" sz="2600" dirty="0"/>
          </a:p>
        </p:txBody>
      </p:sp>
      <p:sp>
        <p:nvSpPr>
          <p:cNvPr id="1536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536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8">
                                            <p:txEl>
                                              <p:charRg st="18"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8">
                                            <p:txEl>
                                              <p:charRg st="29" end="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8">
                                            <p:txEl>
                                              <p:charRg st="41" end="6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8">
                                            <p:txEl>
                                              <p:charRg st="65" end="8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8">
                                            <p:txEl>
                                              <p:charRg st="81" end="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858838" y="2349500"/>
            <a:ext cx="7772400" cy="233997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kern="0" cap="none" spc="0" normalizeH="0" baseline="0" noProof="0" dirty="0" smtClean="0">
                <a:latin typeface="+mn-lt"/>
                <a:ea typeface="+mn-ea"/>
                <a:cs typeface="+mn-cs"/>
              </a:rPr>
              <a:t>否定</a:t>
            </a:r>
            <a:r>
              <a:rPr kumimoji="0" lang="zh-CN" altLang="en-US" sz="2800" kern="0" cap="none" spc="0" normalizeH="0" baseline="0" noProof="0" dirty="0">
                <a:latin typeface="+mn-lt"/>
                <a:ea typeface="+mn-ea"/>
                <a:cs typeface="+mn-cs"/>
              </a:rPr>
              <a:t>深入去条件</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摩根定律否移前</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分配结合成范式</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去掉重复补没有</a:t>
            </a:r>
            <a:endParaRPr kumimoji="0" lang="zh-CN" altLang="en-US" sz="2800" kern="0" cap="none" spc="0" normalizeH="0" baseline="0" noProof="0" dirty="0">
              <a:latin typeface="Arial" panose="02080604020202020204" pitchFamily="34" charset="0"/>
              <a:ea typeface="宋体" pitchFamily="2" charset="-122"/>
              <a:cs typeface="+mn-cs"/>
            </a:endParaRPr>
          </a:p>
        </p:txBody>
      </p:sp>
      <p:sp>
        <p:nvSpPr>
          <p:cNvPr id="70660"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0661"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0662" name="标题 4"/>
          <p:cNvSpPr>
            <a:spLocks noGrp="1"/>
          </p:cNvSpPr>
          <p:nvPr>
            <p:ph type="title" idx="4294967295"/>
          </p:nvPr>
        </p:nvSpPr>
        <p:spPr>
          <a:xfrm>
            <a:off x="858838" y="188913"/>
            <a:ext cx="7772400" cy="1719262"/>
          </a:xfrm>
        </p:spPr>
        <p:txBody>
          <a:bodyPr vert="horz" wrap="square" lIns="91440" tIns="45720" rIns="91440" bIns="91440" anchor="b"/>
          <a:p>
            <a:pPr>
              <a:buNone/>
            </a:pPr>
            <a:r>
              <a:rPr lang="zh-CN" altLang="zh-CN" b="1" dirty="0">
                <a:solidFill>
                  <a:srgbClr val="FF0000"/>
                </a:solidFill>
              </a:rPr>
              <a:t>§7对偶与范式</a:t>
            </a:r>
            <a:br>
              <a:rPr lang="en-US" altLang="zh-CN" b="1" dirty="0">
                <a:solidFill>
                  <a:srgbClr val="FF0000"/>
                </a:solidFill>
              </a:rPr>
            </a:br>
            <a:r>
              <a:rPr lang="en-US" altLang="zh-CN" sz="2800" b="1" dirty="0">
                <a:solidFill>
                  <a:schemeClr val="tx1"/>
                </a:solidFill>
              </a:rPr>
              <a:t>4</a:t>
            </a:r>
            <a:r>
              <a:rPr lang="zh-CN" altLang="en-US" sz="2800" b="1" dirty="0">
                <a:solidFill>
                  <a:schemeClr val="tx1"/>
                </a:solidFill>
              </a:rPr>
              <a:t>．主析取范式与主合取范式的求法</a:t>
            </a:r>
            <a:br>
              <a:rPr lang="en-US" altLang="zh-CN" sz="2800" b="1" dirty="0">
                <a:solidFill>
                  <a:schemeClr val="tx1"/>
                </a:solidFill>
              </a:rPr>
            </a:br>
            <a:r>
              <a:rPr lang="zh-CN" altLang="en-US" sz="2800" b="1" dirty="0">
                <a:solidFill>
                  <a:schemeClr val="tx1"/>
                </a:solidFill>
              </a:rPr>
              <a:t>（</a:t>
            </a:r>
            <a:r>
              <a:rPr lang="en-US" altLang="zh-CN" sz="2800" b="1" dirty="0">
                <a:solidFill>
                  <a:schemeClr val="tx1"/>
                </a:solidFill>
              </a:rPr>
              <a:t>1</a:t>
            </a:r>
            <a:r>
              <a:rPr lang="zh-CN" altLang="en-US" sz="2800" b="1" dirty="0">
                <a:solidFill>
                  <a:schemeClr val="tx1"/>
                </a:solidFill>
              </a:rPr>
              <a:t>）公式法</a:t>
            </a:r>
            <a:endParaRPr lang="zh-CN" alt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8" end="2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27" end="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46"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57200" y="1196975"/>
            <a:ext cx="8435975" cy="475297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说明：</a:t>
            </a:r>
            <a:r>
              <a:rPr kumimoji="0" lang="zh-CN" altLang="en-US" sz="2800" kern="0" cap="none" spc="0" normalizeH="0" baseline="0" noProof="0" dirty="0">
                <a:latin typeface="Arial" panose="02080604020202020204" pitchFamily="34" charset="0"/>
                <a:ea typeface="宋体" pitchFamily="2" charset="-122"/>
                <a:cs typeface="+mn-cs"/>
              </a:rPr>
              <a:t>否定深入去条件，</a:t>
            </a: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摩根定律否移前</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（１）利用等价公式：化去“→”、“</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”联结词，</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把命题公式变为用</a:t>
            </a:r>
            <a:r>
              <a:rPr kumimoji="0" lang="en-US" sz="2800" kern="0" cap="none" spc="0" normalizeH="0" baseline="0" noProof="0" dirty="0">
                <a:latin typeface="+mn-lt"/>
                <a:ea typeface="+mn-ea"/>
                <a:cs typeface="+mn-cs"/>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a:t>
            </a:r>
            <a:r>
              <a:rPr kumimoji="0" lang="en-US" sz="2800"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表达的公式。</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i="1"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例</a:t>
            </a:r>
            <a:r>
              <a:rPr kumimoji="0" 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Ｐ→Ｑ</a:t>
            </a:r>
            <a:r>
              <a:rPr kumimoji="0" lang="zh-CN" altLang="en-US" sz="2800" kern="0" cap="none" spc="0" normalizeH="0" baseline="0" noProof="0" dirty="0">
                <a:latin typeface="+mn-lt"/>
                <a:ea typeface="+mn-ea"/>
                <a:cs typeface="+mn-cs"/>
                <a:sym typeface="Symbol" panose="05050102010706020507" pitchFamily="18" charset="2"/>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Ｐ∨Ｑ， </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Ｐ</a:t>
            </a:r>
            <a:r>
              <a:rPr kumimoji="0" lang="zh-CN" altLang="en-US" sz="2800" kern="0" cap="none" spc="0" normalizeH="0" baseline="0" noProof="0" dirty="0">
                <a:latin typeface="+mn-lt"/>
                <a:ea typeface="+mn-ea"/>
                <a:cs typeface="Arial" panose="02080604020202020204" pitchFamily="34" charset="0"/>
              </a:rPr>
              <a:t>↔</a:t>
            </a:r>
            <a:r>
              <a:rPr kumimoji="0" lang="zh-CN" altLang="en-US" sz="2800" kern="0" cap="none" spc="0" normalizeH="0" baseline="0" noProof="0" dirty="0">
                <a:latin typeface="+mn-lt"/>
                <a:ea typeface="+mn-ea"/>
                <a:cs typeface="+mn-cs"/>
              </a:rPr>
              <a:t>Ｑ</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（Ｐ∧Ｑ）∨（</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 </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Ｐ∨Ｑ）∧（Ｐ∨</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（２）将“</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深入到原子命题变元之前，并使变元之</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前最多只有一个“</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词。</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例：</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a:t>
            </a:r>
            <a:r>
              <a:rPr kumimoji="0" lang="zh-CN" altLang="en-US" sz="2800" kern="0" cap="none" spc="0" normalizeH="0" baseline="0" noProof="0" dirty="0">
                <a:latin typeface="+mn-lt"/>
                <a:ea typeface="+mn-ea"/>
                <a:cs typeface="+mn-cs"/>
                <a:sym typeface="Symbol" panose="05050102010706020507" pitchFamily="18" charset="2"/>
              </a:rPr>
              <a:t></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 </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 </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 </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  </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Ｐ∧Ｑ</a:t>
            </a:r>
            <a:endParaRPr kumimoji="0" lang="zh-CN" altLang="en-US" sz="2800" kern="0" cap="none" spc="0" normalizeH="0" baseline="0" noProof="0" dirty="0">
              <a:latin typeface="+mn-lt"/>
              <a:ea typeface="+mn-ea"/>
              <a:cs typeface="+mn-cs"/>
            </a:endParaRPr>
          </a:p>
        </p:txBody>
      </p:sp>
      <p:sp>
        <p:nvSpPr>
          <p:cNvPr id="7168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168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 name="标题 2"/>
          <p:cNvSpPr>
            <a:spLocks noGrp="1"/>
          </p:cNvSpPr>
          <p:nvPr>
            <p:ph type="title" idx="4294967295"/>
          </p:nvPr>
        </p:nvSpPr>
        <p:spPr>
          <a:xfrm>
            <a:off x="457200" y="0"/>
            <a:ext cx="7772400" cy="11430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Arial" panose="02080604020202020204" pitchFamily="34" charset="0"/>
                <a:ea typeface="宋体" pitchFamily="2" charset="-122"/>
                <a:cs typeface="+mn-cs"/>
              </a:rPr>
              <a:t>主析取范式</a:t>
            </a:r>
            <a:r>
              <a:rPr kumimoji="0" lang="zh-CN" altLang="zh-CN" sz="3200" b="1" i="0" u="none" strike="noStrike" kern="1200" cap="none" spc="0" normalizeH="0" baseline="0" noProof="0" dirty="0" smtClean="0">
                <a:ln>
                  <a:noFill/>
                </a:ln>
                <a:solidFill>
                  <a:srgbClr val="FF0000"/>
                </a:solidFill>
                <a:effectLst/>
                <a:uLnTx/>
                <a:uFillTx/>
                <a:latin typeface="Arial" panose="02080604020202020204" pitchFamily="34" charset="0"/>
                <a:ea typeface="宋体" pitchFamily="2" charset="-122"/>
                <a:cs typeface="+mn-cs"/>
              </a:rPr>
              <a:t>与</a:t>
            </a:r>
            <a:r>
              <a:rPr kumimoji="0" lang="zh-CN" altLang="zh-CN" sz="3200" b="1" i="0" u="none" strike="noStrike" kern="0" cap="none" spc="0" normalizeH="0" baseline="0" noProof="0" dirty="0" smtClean="0">
                <a:ln>
                  <a:noFill/>
                </a:ln>
                <a:solidFill>
                  <a:srgbClr val="FF0000"/>
                </a:solidFill>
                <a:effectLst/>
                <a:uLnTx/>
                <a:uFillTx/>
                <a:latin typeface="Arial" panose="02080604020202020204" pitchFamily="34" charset="0"/>
                <a:ea typeface="宋体" pitchFamily="2" charset="-122"/>
                <a:cs typeface="+mn-cs"/>
              </a:rPr>
              <a:t>主合取范式的求法</a:t>
            </a:r>
            <a:r>
              <a:rPr kumimoji="0" lang="zh-CN" altLang="en-US" sz="3200" b="1" i="0" u="none" strike="noStrike" kern="0" cap="none" spc="0" normalizeH="0" baseline="0" noProof="0" dirty="0" smtClean="0">
                <a:ln>
                  <a:noFill/>
                </a:ln>
                <a:solidFill>
                  <a:srgbClr val="FF0000"/>
                </a:solidFill>
                <a:effectLst/>
                <a:uLnTx/>
                <a:uFillTx/>
                <a:latin typeface="Arial" panose="02080604020202020204" pitchFamily="34" charset="0"/>
                <a:ea typeface="宋体" pitchFamily="2" charset="-122"/>
                <a:cs typeface="+mn-cs"/>
              </a:rPr>
              <a:t>说明</a:t>
            </a:r>
            <a:endParaRPr kumimoji="0" lang="zh-CN" altLang="zh-CN" sz="4400" b="0" i="0" u="none" strike="noStrike" kern="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0" end="4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4" end="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6" end="8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81" end="10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07" end="14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41" end="16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167" end="18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180" end="20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204" end="2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57200" y="1600200"/>
            <a:ext cx="8229600" cy="4421188"/>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说明：</a:t>
            </a:r>
            <a:r>
              <a:rPr kumimoji="0" lang="zh-CN" altLang="en-US" sz="2800" kern="0" cap="none" spc="0" normalizeH="0" baseline="0" noProof="0" dirty="0">
                <a:latin typeface="Arial" panose="02080604020202020204" pitchFamily="34" charset="0"/>
                <a:ea typeface="宋体" pitchFamily="2" charset="-122"/>
                <a:cs typeface="+mn-cs"/>
              </a:rPr>
              <a:t>分配结合成范式，去掉重复补没有</a:t>
            </a:r>
            <a:endParaRPr kumimoji="0" lang="zh-CN" altLang="en-US" sz="28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（３）利用“∧”对“∨”的分配，将公式化成为</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析取或合取范式。</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（４）除去永假或永真项，</a:t>
            </a:r>
            <a:r>
              <a:rPr kumimoji="0" lang="zh-CN" altLang="en-US" sz="2800" kern="1200" cap="none" spc="0" normalizeH="0" baseline="0" noProof="0" dirty="0">
                <a:latin typeface="Arial" panose="02080604020202020204" pitchFamily="34" charset="0"/>
                <a:ea typeface="宋体" pitchFamily="2" charset="-122"/>
                <a:cs typeface="+mn-cs"/>
              </a:rPr>
              <a:t>合并重复的项，补充没</a:t>
            </a:r>
            <a:endParaRPr kumimoji="0" lang="en-US" altLang="zh-CN"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rPr>
              <a:t>有的项</a:t>
            </a:r>
            <a:r>
              <a:rPr kumimoji="0" lang="zh-CN" altLang="en-US" sz="2800" kern="0" cap="none" spc="0" normalizeH="0" baseline="0" noProof="0" dirty="0">
                <a:latin typeface="+mn-lt"/>
                <a:ea typeface="+mn-ea"/>
                <a:cs typeface="+mn-cs"/>
              </a:rPr>
              <a:t>。</a:t>
            </a:r>
            <a:endParaRPr kumimoji="0" lang="zh-CN" altLang="en-US" sz="2800"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例如：二个变元Ｐ、Ｑ，利用“∧”对或“∨”的</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rPr>
              <a:t>分配添项</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Ｐ</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Ｐ∧（Ｑ∨</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（Ｐ∧Ｑ）∨（Ｐ∧</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endParaRPr kumimoji="0" lang="zh-CN" altLang="en-US"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sz="2800" kern="0" cap="none" spc="0" normalizeH="0" baseline="0" noProof="0" dirty="0">
              <a:latin typeface="+mn-lt"/>
              <a:ea typeface="+mn-ea"/>
              <a:cs typeface="+mn-cs"/>
            </a:endParaRPr>
          </a:p>
        </p:txBody>
      </p:sp>
      <p:sp>
        <p:nvSpPr>
          <p:cNvPr id="7270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270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 name="标题 2"/>
          <p:cNvSpPr>
            <a:spLocks noGrp="1"/>
          </p:cNvSpPr>
          <p:nvPr>
            <p:ph type="title" idx="4294967295"/>
          </p:nvPr>
        </p:nvSpPr>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Arial" panose="02080604020202020204" pitchFamily="34" charset="0"/>
                <a:ea typeface="宋体" pitchFamily="2" charset="-122"/>
                <a:cs typeface="+mj-cs"/>
              </a:rPr>
              <a:t>主析取范式</a:t>
            </a:r>
            <a:r>
              <a:rPr kumimoji="0" lang="zh-CN" altLang="zh-CN" sz="3200" b="1" i="0" u="none" strike="noStrike" kern="1200" cap="none" spc="0" normalizeH="0" baseline="0" noProof="0" dirty="0" smtClean="0">
                <a:ln>
                  <a:noFill/>
                </a:ln>
                <a:solidFill>
                  <a:srgbClr val="FF0000"/>
                </a:solidFill>
                <a:effectLst/>
                <a:uLnTx/>
                <a:uFillTx/>
                <a:latin typeface="Arial" panose="02080604020202020204" pitchFamily="34" charset="0"/>
                <a:ea typeface="宋体" pitchFamily="2" charset="-122"/>
                <a:cs typeface="+mj-cs"/>
              </a:rPr>
              <a:t>与</a:t>
            </a:r>
            <a:r>
              <a:rPr kumimoji="0" lang="zh-CN" altLang="zh-CN" sz="3200" b="1" i="0" u="none" strike="noStrike" kern="0" cap="none" spc="0" normalizeH="0" baseline="0" noProof="0" dirty="0" smtClean="0">
                <a:ln>
                  <a:noFill/>
                </a:ln>
                <a:solidFill>
                  <a:srgbClr val="FF0000"/>
                </a:solidFill>
                <a:effectLst/>
                <a:uLnTx/>
                <a:uFillTx/>
                <a:latin typeface="Arial" panose="02080604020202020204" pitchFamily="34" charset="0"/>
                <a:ea typeface="宋体" pitchFamily="2" charset="-122"/>
                <a:cs typeface="+mj-cs"/>
              </a:rPr>
              <a:t>主合取范式的求法说明</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19"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2" end="6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5" end="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88" end="10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03" end="12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26" end="14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141" end="15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156" end="1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901700" y="1836738"/>
            <a:ext cx="7772400" cy="457200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altLang="zh-CN" sz="2800" b="1" kern="1200" cap="none" spc="0" normalizeH="0" baseline="0" noProof="0" dirty="0" smtClean="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定理</a:t>
            </a:r>
            <a:r>
              <a:rPr kumimoji="0" lang="en-US" altLang="zh-CN" sz="2800" b="1" kern="1200" cap="none" spc="0" normalizeH="0" baseline="0" noProof="0" dirty="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在真值表中，一个公式的真值为</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Ｔ的指派所对应的小项的析取，即为此公式的主</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析取范式。（使变元为</a:t>
            </a:r>
            <a:r>
              <a:rPr kumimoji="0" lang="en-US" altLang="zh-CN" sz="2800" kern="1200" cap="none" spc="0" normalizeH="0" baseline="0" noProof="0" dirty="0">
                <a:latin typeface="Arial" panose="02080604020202020204" pitchFamily="34" charset="0"/>
                <a:ea typeface="宋体" pitchFamily="2" charset="-122"/>
                <a:cs typeface="+mn-cs"/>
              </a:rPr>
              <a:t>T</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endParaRPr kumimoji="0" lang="en-US" altLang="zh-CN" sz="2800" b="1"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800" b="1" kern="1200" cap="none" spc="0" normalizeH="0" baseline="0" noProof="0" dirty="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定理</a:t>
            </a:r>
            <a:r>
              <a:rPr kumimoji="0" lang="en-US" altLang="zh-CN" sz="2800" b="1" kern="1200" cap="none" spc="0" normalizeH="0" baseline="0" noProof="0" dirty="0">
                <a:latin typeface="Arial" panose="02080604020202020204" pitchFamily="34" charset="0"/>
                <a:ea typeface="宋体" pitchFamily="2" charset="-122"/>
                <a:cs typeface="+mn-cs"/>
              </a:rPr>
              <a:t>》</a:t>
            </a:r>
            <a:r>
              <a:rPr kumimoji="0" lang="zh-CN" altLang="en-US" sz="2800" b="1" kern="1200" cap="none" spc="0" normalizeH="0" baseline="0" noProof="0" dirty="0">
                <a:latin typeface="Arial" panose="02080604020202020204" pitchFamily="34"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在真值表中，一个公式的真值为</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F</a:t>
            </a:r>
            <a:r>
              <a:rPr kumimoji="0" lang="zh-CN" altLang="en-US" sz="2800" kern="1200" cap="none" spc="0" normalizeH="0" baseline="0" noProof="0" dirty="0">
                <a:latin typeface="Arial" panose="02080604020202020204" pitchFamily="34" charset="0"/>
                <a:ea typeface="宋体" pitchFamily="2" charset="-122"/>
                <a:cs typeface="+mn-cs"/>
              </a:rPr>
              <a:t>的指派所对应的大项的合取，即为此公式的主</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合取范式。（使变元为</a:t>
            </a:r>
            <a:r>
              <a:rPr kumimoji="0" lang="en-US" altLang="zh-CN" sz="2800" kern="1200" cap="none" spc="0" normalizeH="0" baseline="0" noProof="0" dirty="0">
                <a:latin typeface="Arial" panose="02080604020202020204" pitchFamily="34" charset="0"/>
                <a:ea typeface="宋体" pitchFamily="2" charset="-122"/>
                <a:cs typeface="+mn-cs"/>
              </a:rPr>
              <a:t>F</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0" cap="none" spc="0" normalizeH="0" baseline="0" noProof="0" dirty="0">
                <a:latin typeface="Arial" panose="02080604020202020204" pitchFamily="34" charset="0"/>
                <a:ea typeface="宋体" pitchFamily="2" charset="-122"/>
                <a:cs typeface="+mn-cs"/>
              </a:rPr>
              <a:t>       </a:t>
            </a:r>
            <a:endParaRPr kumimoji="0" lang="zh-CN" altLang="en-US" sz="2800" kern="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0" cap="none" spc="0" normalizeH="0" baseline="0" noProof="0" dirty="0">
                <a:latin typeface="Arial" panose="02080604020202020204" pitchFamily="34" charset="0"/>
                <a:ea typeface="宋体" pitchFamily="2" charset="-122"/>
                <a:cs typeface="+mn-cs"/>
              </a:rPr>
              <a:t>主析取范式</a:t>
            </a:r>
            <a:r>
              <a:rPr kumimoji="0" lang="zh-CN" altLang="en-US" sz="2800" kern="1200" cap="none" spc="0" normalizeH="0" baseline="0" noProof="0" dirty="0">
                <a:latin typeface="Arial" panose="02080604020202020204" pitchFamily="34" charset="0"/>
                <a:ea typeface="宋体" pitchFamily="2" charset="-122"/>
                <a:cs typeface="+mn-cs"/>
              </a:rPr>
              <a:t>与</a:t>
            </a:r>
            <a:r>
              <a:rPr kumimoji="0" lang="zh-CN" altLang="en-US" sz="2800" kern="0" cap="none" spc="0" normalizeH="0" baseline="0" noProof="0" dirty="0">
                <a:latin typeface="Arial" panose="02080604020202020204" pitchFamily="34" charset="0"/>
                <a:ea typeface="宋体" pitchFamily="2" charset="-122"/>
                <a:cs typeface="+mn-cs"/>
              </a:rPr>
              <a:t>主合取范式的编号互补。</a:t>
            </a:r>
            <a:r>
              <a:rPr kumimoji="0" lang="en-US" altLang="zh-CN" sz="2800" kern="1200" cap="none" spc="0" normalizeH="0" baseline="0" noProof="0" dirty="0">
                <a:latin typeface="Arial" panose="02080604020202020204" pitchFamily="34" charset="0"/>
                <a:ea typeface="宋体" pitchFamily="2" charset="-122"/>
                <a:cs typeface="+mn-cs"/>
              </a:rPr>
              <a:t>   </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        </a:t>
            </a:r>
            <a:endParaRPr kumimoji="0" lang="zh-CN" altLang="en-US"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endParaRPr kumimoji="0" lang="zh-CN" altLang="en-US" sz="2800" kern="0" cap="none" spc="0" normalizeH="0" baseline="0" noProof="0" dirty="0">
              <a:latin typeface="Arial" panose="02080604020202020204" pitchFamily="34" charset="0"/>
              <a:ea typeface="宋体" pitchFamily="2" charset="-122"/>
              <a:cs typeface="+mn-cs"/>
            </a:endParaRPr>
          </a:p>
        </p:txBody>
      </p:sp>
      <p:sp>
        <p:nvSpPr>
          <p:cNvPr id="7373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373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 name="标题 2"/>
          <p:cNvSpPr>
            <a:spLocks noGrp="1"/>
          </p:cNvSpPr>
          <p:nvPr>
            <p:ph type="title" idx="4294967295"/>
          </p:nvPr>
        </p:nvSpPr>
        <p:spPr>
          <a:xfrm>
            <a:off x="574675" y="0"/>
            <a:ext cx="7772400" cy="1700213"/>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120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t>§7对偶与范式</a:t>
            </a:r>
            <a:br>
              <a:rPr kumimoji="0" lang="en-US" altLang="zh-CN" sz="4800" b="1" i="0" u="none" strike="noStrike" kern="120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br>
            <a:r>
              <a:rPr kumimoji="0" lang="en-US" altLang="zh-CN" sz="2800" b="1" i="0" u="none" strike="noStrike" kern="0" cap="none" spc="0" normalizeH="0" baseline="0" noProof="0" dirty="0" smtClean="0">
                <a:ln>
                  <a:noFill/>
                </a:ln>
                <a:solidFill>
                  <a:srgbClr val="000000"/>
                </a:solidFill>
                <a:effectLst/>
                <a:uLnTx/>
                <a:uFillTx/>
                <a:latin typeface="Arial" panose="02080604020202020204" pitchFamily="34" charset="0"/>
                <a:ea typeface="宋体" pitchFamily="2" charset="-122"/>
                <a:cs typeface="+mn-cs"/>
              </a:rPr>
              <a:t>4</a:t>
            </a:r>
            <a:r>
              <a:rPr kumimoji="0" lang="zh-CN" altLang="zh-CN" sz="2800" b="1" i="0" u="none" strike="noStrike" kern="0" cap="none" spc="0" normalizeH="0" baseline="0" noProof="0" dirty="0" smtClean="0">
                <a:ln>
                  <a:noFill/>
                </a:ln>
                <a:solidFill>
                  <a:srgbClr val="000000"/>
                </a:solidFill>
                <a:effectLst/>
                <a:uLnTx/>
                <a:uFillTx/>
                <a:latin typeface="Arial" panose="02080604020202020204" pitchFamily="34" charset="0"/>
                <a:ea typeface="宋体" pitchFamily="2" charset="-122"/>
                <a:cs typeface="+mn-cs"/>
              </a:rPr>
              <a:t>．主析取范式</a:t>
            </a:r>
            <a:r>
              <a:rPr kumimoji="0" lang="zh-CN" altLang="zh-CN" sz="2800" b="1" i="0" u="none" strike="noStrike" kern="1200" cap="none" spc="0" normalizeH="0" baseline="0" noProof="0" dirty="0" smtClean="0">
                <a:ln>
                  <a:noFill/>
                </a:ln>
                <a:solidFill>
                  <a:srgbClr val="000000"/>
                </a:solidFill>
                <a:effectLst/>
                <a:uLnTx/>
                <a:uFillTx/>
                <a:latin typeface="Arial" panose="02080604020202020204" pitchFamily="34" charset="0"/>
                <a:ea typeface="宋体" pitchFamily="2" charset="-122"/>
                <a:cs typeface="+mn-cs"/>
              </a:rPr>
              <a:t>与</a:t>
            </a:r>
            <a:r>
              <a:rPr kumimoji="0" lang="zh-CN" altLang="zh-CN" sz="2800" b="1" i="0" u="none" strike="noStrike" kern="0" cap="none" spc="0" normalizeH="0" baseline="0" noProof="0" dirty="0" smtClean="0">
                <a:ln>
                  <a:noFill/>
                </a:ln>
                <a:solidFill>
                  <a:srgbClr val="000000"/>
                </a:solidFill>
                <a:effectLst/>
                <a:uLnTx/>
                <a:uFillTx/>
                <a:latin typeface="Arial" panose="02080604020202020204" pitchFamily="34" charset="0"/>
                <a:ea typeface="宋体" pitchFamily="2" charset="-122"/>
                <a:cs typeface="+mn-cs"/>
              </a:rPr>
              <a:t>主合取范式的求法</a:t>
            </a:r>
            <a:endParaRPr kumimoji="0" lang="zh-CN" altLang="zh-CN" sz="4000" b="0" i="0" u="none" strike="noStrike" kern="0" cap="none" spc="0" normalizeH="0" baseline="0" noProof="0" dirty="0" smtClean="0">
              <a:ln>
                <a:noFill/>
              </a:ln>
              <a:solidFill>
                <a:schemeClr val="tx2"/>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dirty="0" smtClean="0">
                <a:ln>
                  <a:noFill/>
                </a:ln>
                <a:solidFill>
                  <a:srgbClr val="000000"/>
                </a:solidFill>
                <a:effectLst/>
                <a:uLnTx/>
                <a:uFillTx/>
                <a:latin typeface="Arial" panose="02080604020202020204" pitchFamily="34" charset="0"/>
                <a:ea typeface="宋体" pitchFamily="2"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Arial" panose="02080604020202020204" pitchFamily="34" charset="0"/>
                <a:ea typeface="宋体" pitchFamily="2" charset="-122"/>
                <a:cs typeface="+mn-cs"/>
              </a:rPr>
              <a:t>2</a:t>
            </a:r>
            <a:r>
              <a:rPr kumimoji="0" lang="zh-CN" altLang="zh-CN" sz="2800" b="1" i="0" u="none" strike="noStrike" kern="0" cap="none" spc="0" normalizeH="0" baseline="0" noProof="0" dirty="0" smtClean="0">
                <a:ln>
                  <a:noFill/>
                </a:ln>
                <a:solidFill>
                  <a:srgbClr val="000000"/>
                </a:solidFill>
                <a:effectLst/>
                <a:uLnTx/>
                <a:uFillTx/>
                <a:latin typeface="Arial" panose="02080604020202020204" pitchFamily="34" charset="0"/>
                <a:ea typeface="宋体" pitchFamily="2" charset="-122"/>
                <a:cs typeface="+mn-cs"/>
              </a:rPr>
              <a:t>）真值表法</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0"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2" end="5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56" end="8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81" end="10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03" end="1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17" end="14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145"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idx="4294967295"/>
          </p:nvPr>
        </p:nvSpPr>
        <p:spPr>
          <a:xfrm>
            <a:off x="457200" y="277813"/>
            <a:ext cx="8229600" cy="919162"/>
          </a:xfrm>
        </p:spPr>
        <p:txBody>
          <a:bodyPr vert="horz" wrap="square" lIns="91440" tIns="45720" rIns="91440" bIns="91440" anchor="b"/>
          <a:p>
            <a:pPr eaLnBrk="1" hangingPunct="1"/>
            <a:r>
              <a:rPr lang="zh-CN" altLang="en-US" sz="3600" b="1" dirty="0">
                <a:solidFill>
                  <a:srgbClr val="FF0000"/>
                </a:solidFill>
              </a:rPr>
              <a:t>例题：</a:t>
            </a:r>
            <a:endParaRPr lang="zh-CN" altLang="en-US" sz="3600" b="1" dirty="0">
              <a:solidFill>
                <a:srgbClr val="FF0000"/>
              </a:solidFill>
            </a:endParaRPr>
          </a:p>
        </p:txBody>
      </p:sp>
      <p:sp>
        <p:nvSpPr>
          <p:cNvPr id="7475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26980" name="Rectangle 3"/>
          <p:cNvSpPr>
            <a:spLocks noGrp="1"/>
          </p:cNvSpPr>
          <p:nvPr>
            <p:ph sz="quarter" idx="1"/>
          </p:nvPr>
        </p:nvSpPr>
        <p:spPr>
          <a:xfrm>
            <a:off x="457200" y="1303338"/>
            <a:ext cx="8229600" cy="5005387"/>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dirty="0"/>
              <a:t>求出Ｐ→Ｑ、Ｐ∨</a:t>
            </a:r>
            <a:r>
              <a:rPr lang="en-US" altLang="zh-CN" sz="2800" dirty="0">
                <a:latin typeface="Times New Roman" panose="02020603050405020304" pitchFamily="18" charset="0"/>
              </a:rPr>
              <a:t>¬</a:t>
            </a:r>
            <a:r>
              <a:rPr lang="zh-CN" altLang="en-US" sz="2800" dirty="0"/>
              <a:t>Ｑ、</a:t>
            </a:r>
            <a:endParaRPr lang="zh-CN" altLang="en-US" sz="2800" dirty="0"/>
          </a:p>
          <a:p>
            <a:pPr lvl="0" eaLnBrk="1" hangingPunct="1">
              <a:buFont typeface="Wingdings" panose="05000000000000000000" pitchFamily="2" charset="2"/>
              <a:buNone/>
            </a:pPr>
            <a:r>
              <a:rPr lang="zh-CN" altLang="en-US" sz="2800" dirty="0"/>
              <a:t>           </a:t>
            </a:r>
            <a:r>
              <a:rPr lang="en-US" altLang="zh-CN" sz="2800" dirty="0">
                <a:latin typeface="Times New Roman" panose="02020603050405020304" pitchFamily="18" charset="0"/>
              </a:rPr>
              <a:t>¬</a:t>
            </a:r>
            <a:r>
              <a:rPr lang="zh-CN" altLang="en-US" sz="2800" dirty="0"/>
              <a:t>（Ｐ∧Ｑ）、Ｐ∧</a:t>
            </a:r>
            <a:r>
              <a:rPr lang="en-US" altLang="zh-CN" sz="2800" dirty="0">
                <a:latin typeface="Times New Roman" panose="02020603050405020304" pitchFamily="18" charset="0"/>
              </a:rPr>
              <a:t>¬</a:t>
            </a:r>
            <a:r>
              <a:rPr lang="zh-CN" altLang="en-US" sz="2800" dirty="0"/>
              <a:t>Ｑ的主析取范式</a:t>
            </a:r>
            <a:endParaRPr lang="zh-CN" altLang="en-US" sz="2800" dirty="0"/>
          </a:p>
          <a:p>
            <a:pPr lvl="0" eaLnBrk="1" hangingPunct="1">
              <a:buFont typeface="Wingdings" panose="05000000000000000000" pitchFamily="2" charset="2"/>
              <a:buNone/>
            </a:pPr>
            <a:endParaRPr lang="en-US" altLang="zh-CN" sz="2800" dirty="0"/>
          </a:p>
        </p:txBody>
      </p:sp>
      <p:graphicFrame>
        <p:nvGraphicFramePr>
          <p:cNvPr id="126981" name="Group 5"/>
          <p:cNvGraphicFramePr>
            <a:graphicFrameLocks noGrp="1"/>
          </p:cNvGraphicFramePr>
          <p:nvPr/>
        </p:nvGraphicFramePr>
        <p:xfrm>
          <a:off x="755650" y="2543175"/>
          <a:ext cx="7848600" cy="2974976"/>
        </p:xfrm>
        <a:graphic>
          <a:graphicData uri="http://schemas.openxmlformats.org/drawingml/2006/table">
            <a:tbl>
              <a:tblPr/>
              <a:tblGrid>
                <a:gridCol w="653020"/>
                <a:gridCol w="655080"/>
                <a:gridCol w="1493499"/>
                <a:gridCol w="2150641"/>
                <a:gridCol w="1493500"/>
                <a:gridCol w="1402859"/>
              </a:tblGrid>
              <a:tr h="9020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0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480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0">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80">
                                            <p:txEl>
                                              <p:charRg st="12"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6981"/>
                                        </p:tgtEl>
                                        <p:attrNameLst>
                                          <p:attrName>style.visibility</p:attrName>
                                        </p:attrNameLst>
                                      </p:cBhvr>
                                      <p:to>
                                        <p:strVal val="visible"/>
                                      </p:to>
                                    </p:set>
                                    <p:animEffect transition="in" filter="box(in)">
                                      <p:cBhvr>
                                        <p:cTn id="15"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57200" y="4149725"/>
            <a:ext cx="8229600" cy="2159000"/>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80604020202020204" pitchFamily="34" charset="0"/>
                <a:ea typeface="宋体" pitchFamily="2" charset="-122"/>
                <a:cs typeface="+mn-cs"/>
              </a:rPr>
              <a:t>直接写出其主析取范式：</a:t>
            </a:r>
            <a:endParaRPr kumimoji="0" lang="en-US" altLang="zh-CN" sz="2800" kern="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80604020202020204" pitchFamily="34" charset="0"/>
                <a:ea typeface="宋体" pitchFamily="2" charset="-122"/>
                <a:cs typeface="+mn-cs"/>
              </a:rPr>
              <a:t>Ｐ∨  </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Ｐ∧ </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Ｑ）∨（Ｐ∧ </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endParaRPr kumimoji="0" lang="en-US" altLang="zh-CN" sz="2800" kern="120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80604020202020204" pitchFamily="34" charset="0"/>
                <a:ea typeface="宋体" pitchFamily="2" charset="-122"/>
                <a:cs typeface="+mn-cs"/>
              </a:rPr>
              <a:t>                     ∨（Ｐ∧Ｑ）</a:t>
            </a:r>
            <a:endParaRPr kumimoji="0" lang="en-US" altLang="zh-CN" sz="2800" kern="120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m00</a:t>
            </a:r>
            <a:r>
              <a:rPr kumimoji="0" lang="zh-CN" altLang="en-US" sz="2800" kern="1200" cap="none" spc="0" normalizeH="0" baseline="0" noProof="0" dirty="0">
                <a:latin typeface="Arial" panose="02080604020202020204" pitchFamily="34" charset="0"/>
                <a:ea typeface="宋体" pitchFamily="2" charset="-122"/>
                <a:cs typeface="+mn-cs"/>
              </a:rPr>
              <a:t> ∨ </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m10</a:t>
            </a:r>
            <a:r>
              <a:rPr kumimoji="0" lang="zh-CN" altLang="en-US" sz="2800" kern="1200" cap="none" spc="0" normalizeH="0" baseline="0" noProof="0" dirty="0">
                <a:latin typeface="Arial" panose="02080604020202020204" pitchFamily="34" charset="0"/>
                <a:ea typeface="宋体" pitchFamily="2" charset="-122"/>
                <a:cs typeface="+mn-cs"/>
              </a:rPr>
              <a:t> ∨ </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m110,2,3</a:t>
            </a:r>
            <a:r>
              <a:rPr kumimoji="0" lang="zh-CN" altLang="en-US" sz="2800" kern="0" cap="none" spc="0" normalizeH="0" baseline="0" noProof="0" dirty="0">
                <a:latin typeface="Arial" panose="02080604020202020204" pitchFamily="34" charset="0"/>
                <a:ea typeface="宋体" pitchFamily="2" charset="-122"/>
                <a:cs typeface="+mn-cs"/>
              </a:rPr>
              <a:t> </a:t>
            </a:r>
            <a:endParaRPr kumimoji="0" lang="zh-CN" altLang="en-US" sz="2800" kern="1200" cap="none" spc="0" normalizeH="0" baseline="0" noProof="0" dirty="0">
              <a:latin typeface="Arial" panose="02080604020202020204" pitchFamily="34" charset="0"/>
              <a:ea typeface="宋体" pitchFamily="2" charset="-122"/>
              <a:cs typeface="+mn-cs"/>
            </a:endParaRPr>
          </a:p>
        </p:txBody>
      </p:sp>
      <p:graphicFrame>
        <p:nvGraphicFramePr>
          <p:cNvPr id="5" name="Group 5"/>
          <p:cNvGraphicFramePr>
            <a:graphicFrameLocks noGrp="1"/>
          </p:cNvGraphicFramePr>
          <p:nvPr/>
        </p:nvGraphicFramePr>
        <p:xfrm>
          <a:off x="755650" y="1484313"/>
          <a:ext cx="7848600" cy="2649538"/>
        </p:xfrm>
        <a:graphic>
          <a:graphicData uri="http://schemas.openxmlformats.org/drawingml/2006/table">
            <a:tbl>
              <a:tblPr/>
              <a:tblGrid>
                <a:gridCol w="653020"/>
                <a:gridCol w="655080"/>
                <a:gridCol w="1493499"/>
                <a:gridCol w="2150641"/>
                <a:gridCol w="1493500"/>
                <a:gridCol w="1402859"/>
              </a:tblGrid>
              <a:tr h="5766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2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582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5826" name="标题 2"/>
          <p:cNvSpPr>
            <a:spLocks noGrp="1"/>
          </p:cNvSpPr>
          <p:nvPr>
            <p:ph type="title" idx="4294967295"/>
          </p:nvPr>
        </p:nvSpPr>
        <p:spPr>
          <a:xfrm>
            <a:off x="603250" y="115888"/>
            <a:ext cx="2239963" cy="936625"/>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
                                            <p:txEl>
                                              <p:charRg st="0" end="1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xEl>
                                              <p:charRg st="12" end="3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
                                            <p:txEl>
                                              <p:charRg st="37" end="6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
                                            <p:txEl>
                                              <p:charRg st="65" end="1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323850" y="4149725"/>
            <a:ext cx="8686800" cy="2159000"/>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80604020202020204" pitchFamily="34" charset="0"/>
                <a:ea typeface="宋体" pitchFamily="2" charset="-122"/>
                <a:cs typeface="+mn-cs"/>
              </a:rPr>
              <a:t>直接写出其主析取范式：</a:t>
            </a:r>
            <a:endParaRPr kumimoji="0" lang="en-US" altLang="zh-CN" sz="2800" kern="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80604020202020204" pitchFamily="34" charset="0"/>
                <a:ea typeface="宋体" pitchFamily="2" charset="-122"/>
                <a:cs typeface="+mn-cs"/>
              </a:rPr>
              <a:t>Ｐ→Ｑ</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Ｐ∧ </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 </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Ｐ∧Ｑ）∨（Ｐ∧Ｑ）</a:t>
            </a:r>
            <a:endParaRPr kumimoji="0" lang="en-US" altLang="zh-CN" sz="2800" kern="120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m00</a:t>
            </a:r>
            <a:r>
              <a:rPr kumimoji="0" lang="zh-CN" altLang="en-US" sz="2800" kern="1200" cap="none" spc="0" normalizeH="0" baseline="0" noProof="0" dirty="0">
                <a:latin typeface="Arial" panose="02080604020202020204" pitchFamily="34" charset="0"/>
                <a:ea typeface="宋体" pitchFamily="2" charset="-122"/>
                <a:cs typeface="+mn-cs"/>
              </a:rPr>
              <a:t> ∨ </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m01</a:t>
            </a:r>
            <a:r>
              <a:rPr kumimoji="0" lang="zh-CN" altLang="en-US" sz="2800" kern="1200" cap="none" spc="0" normalizeH="0" baseline="0" noProof="0" dirty="0">
                <a:latin typeface="Arial" panose="02080604020202020204" pitchFamily="34" charset="0"/>
                <a:ea typeface="宋体" pitchFamily="2" charset="-122"/>
                <a:cs typeface="+mn-cs"/>
              </a:rPr>
              <a:t> ∨ </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m110,1,3</a:t>
            </a:r>
            <a:r>
              <a:rPr kumimoji="0" lang="zh-CN" altLang="en-US" sz="2800" kern="0" cap="none" spc="0" normalizeH="0" baseline="0" noProof="0" dirty="0">
                <a:latin typeface="Arial" panose="02080604020202020204" pitchFamily="34" charset="0"/>
                <a:ea typeface="宋体" pitchFamily="2" charset="-122"/>
                <a:cs typeface="+mn-cs"/>
              </a:rPr>
              <a:t> </a:t>
            </a:r>
            <a:endParaRPr kumimoji="0" lang="en-US" altLang="zh-CN" sz="2800" kern="1200" cap="none" spc="0" normalizeH="0" baseline="0" noProof="0" dirty="0">
              <a:latin typeface="Arial" panose="02080604020202020204" pitchFamily="34" charset="0"/>
              <a:ea typeface="宋体" pitchFamily="2" charset="-122"/>
              <a:cs typeface="+mn-cs"/>
            </a:endParaRPr>
          </a:p>
        </p:txBody>
      </p:sp>
      <p:graphicFrame>
        <p:nvGraphicFramePr>
          <p:cNvPr id="5" name="Group 5"/>
          <p:cNvGraphicFramePr>
            <a:graphicFrameLocks noGrp="1"/>
          </p:cNvGraphicFramePr>
          <p:nvPr/>
        </p:nvGraphicFramePr>
        <p:xfrm>
          <a:off x="539750" y="1484313"/>
          <a:ext cx="7848600" cy="2590800"/>
        </p:xfrm>
        <a:graphic>
          <a:graphicData uri="http://schemas.openxmlformats.org/drawingml/2006/table">
            <a:tbl>
              <a:tblPr/>
              <a:tblGrid>
                <a:gridCol w="653020"/>
                <a:gridCol w="655080"/>
                <a:gridCol w="1493499"/>
                <a:gridCol w="2150641"/>
                <a:gridCol w="1493500"/>
                <a:gridCol w="1402859"/>
              </a:tblGrid>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4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684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6850" name="标题 2"/>
          <p:cNvSpPr>
            <a:spLocks noGrp="1"/>
          </p:cNvSpPr>
          <p:nvPr>
            <p:ph type="title" idx="4294967295"/>
          </p:nvPr>
        </p:nvSpPr>
        <p:spPr>
          <a:xfrm>
            <a:off x="520700" y="266700"/>
            <a:ext cx="7772400" cy="1143000"/>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
                                            <p:txEl>
                                              <p:charRg st="0" end="1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xEl>
                                              <p:charRg st="12" end="3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
                                            <p:txEl>
                                              <p:charRg st="39" end="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4221163"/>
            <a:ext cx="8229600" cy="2016125"/>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80604020202020204" pitchFamily="34" charset="0"/>
                <a:ea typeface="宋体" pitchFamily="2" charset="-122"/>
                <a:cs typeface="+mn-cs"/>
              </a:rPr>
              <a:t>直接写出其主析取范式：</a:t>
            </a:r>
            <a:endParaRPr kumimoji="0" lang="en-US" altLang="zh-CN" sz="2800" kern="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（Ｐ∧Ｑ）</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Ｐ∧</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Ｐ∧Ｑ）</a:t>
            </a:r>
            <a:endParaRPr kumimoji="0" lang="en-US" altLang="zh-CN" sz="2800" kern="120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rPr>
              <a:t>∨（Ｐ∧</a:t>
            </a:r>
            <a:r>
              <a:rPr kumimoji="0" lang="en-US" altLang="zh-CN" sz="2800" kern="1200" cap="none" spc="0" normalizeH="0" baseline="0" noProof="0" dirty="0">
                <a:latin typeface="Times New Roman" panose="02020603050405020304" pitchFamily="18" charset="0"/>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Ｑ）</a:t>
            </a:r>
            <a:endParaRPr kumimoji="0" lang="en-US" altLang="zh-CN" sz="2800" kern="120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m00</a:t>
            </a:r>
            <a:r>
              <a:rPr kumimoji="0" lang="zh-CN" altLang="en-US" sz="2800" kern="1200" cap="none" spc="0" normalizeH="0" baseline="0" noProof="0" dirty="0">
                <a:latin typeface="Arial" panose="02080604020202020204" pitchFamily="34" charset="0"/>
                <a:ea typeface="宋体" pitchFamily="2" charset="-122"/>
                <a:cs typeface="+mn-cs"/>
              </a:rPr>
              <a:t> ∨ </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m01</a:t>
            </a:r>
            <a:r>
              <a:rPr kumimoji="0" lang="zh-CN" altLang="en-US" sz="2800" kern="1200" cap="none" spc="0" normalizeH="0" baseline="0" noProof="0" dirty="0">
                <a:latin typeface="Arial" panose="02080604020202020204" pitchFamily="34" charset="0"/>
                <a:ea typeface="宋体" pitchFamily="2" charset="-122"/>
                <a:cs typeface="+mn-cs"/>
              </a:rPr>
              <a:t> ∨ </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m10 0,1,2</a:t>
            </a:r>
            <a:endParaRPr kumimoji="0" lang="zh-CN" altLang="en-US" sz="2800" kern="1200" cap="none" spc="0" normalizeH="0" baseline="0" noProof="0" dirty="0">
              <a:latin typeface="Arial" panose="02080604020202020204" pitchFamily="34" charset="0"/>
              <a:ea typeface="宋体" pitchFamily="2" charset="-122"/>
              <a:cs typeface="+mn-cs"/>
            </a:endParaRPr>
          </a:p>
        </p:txBody>
      </p:sp>
      <p:graphicFrame>
        <p:nvGraphicFramePr>
          <p:cNvPr id="5" name="Group 5"/>
          <p:cNvGraphicFramePr>
            <a:graphicFrameLocks noGrp="1"/>
          </p:cNvGraphicFramePr>
          <p:nvPr/>
        </p:nvGraphicFramePr>
        <p:xfrm>
          <a:off x="755650" y="1484313"/>
          <a:ext cx="7848600" cy="2590800"/>
        </p:xfrm>
        <a:graphic>
          <a:graphicData uri="http://schemas.openxmlformats.org/drawingml/2006/table">
            <a:tbl>
              <a:tblPr/>
              <a:tblGrid>
                <a:gridCol w="653020"/>
                <a:gridCol w="655080"/>
                <a:gridCol w="1493499"/>
                <a:gridCol w="2150641"/>
                <a:gridCol w="1493500"/>
                <a:gridCol w="1402859"/>
              </a:tblGrid>
              <a:tr h="5045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7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787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7874" name="标题 2"/>
          <p:cNvSpPr>
            <a:spLocks noGrp="1"/>
          </p:cNvSpPr>
          <p:nvPr>
            <p:ph type="title" idx="4294967295"/>
          </p:nvPr>
        </p:nvSpPr>
        <p:spPr>
          <a:xfrm>
            <a:off x="696913" y="195263"/>
            <a:ext cx="7772400" cy="1143000"/>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
                                            <p:txEl>
                                              <p:charRg st="0" end="1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xEl>
                                              <p:charRg st="12" end="3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
                                            <p:txEl>
                                              <p:charRg st="34" end="6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
                                            <p:txEl>
                                              <p:charRg st="67" end="1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28004" name="Rectangle 3"/>
          <p:cNvSpPr>
            <a:spLocks noGrp="1"/>
          </p:cNvSpPr>
          <p:nvPr>
            <p:ph sz="quarter" idx="1"/>
          </p:nvPr>
        </p:nvSpPr>
        <p:spPr>
          <a:xfrm>
            <a:off x="539750" y="4149725"/>
            <a:ext cx="8147050" cy="1652588"/>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dirty="0"/>
              <a:t>则可直接写出各命题公式的主析取范式：</a:t>
            </a:r>
            <a:endParaRPr lang="zh-CN" altLang="en-US" sz="2800" dirty="0"/>
          </a:p>
          <a:p>
            <a:pPr lvl="0" eaLnBrk="1" hangingPunct="1">
              <a:buFont typeface="Wingdings" panose="05000000000000000000" pitchFamily="2" charset="2"/>
              <a:buNone/>
            </a:pPr>
            <a:r>
              <a:rPr lang="zh-CN" altLang="en-US" sz="2800" dirty="0"/>
              <a:t>Ｐ∧</a:t>
            </a:r>
            <a:r>
              <a:rPr lang="en-US" altLang="zh-CN" sz="2800" dirty="0">
                <a:latin typeface="Times New Roman" panose="02020603050405020304" pitchFamily="18" charset="0"/>
              </a:rPr>
              <a:t>¬</a:t>
            </a:r>
            <a:r>
              <a:rPr lang="zh-CN" altLang="en-US" sz="2800" dirty="0"/>
              <a:t>Ｑ</a:t>
            </a:r>
            <a:r>
              <a:rPr lang="zh-CN" altLang="en-US" sz="2800" dirty="0">
                <a:sym typeface="Symbol" panose="05050102010706020507" pitchFamily="18" charset="2"/>
              </a:rPr>
              <a:t></a:t>
            </a:r>
            <a:r>
              <a:rPr lang="zh-CN" altLang="en-US" sz="2800" dirty="0"/>
              <a:t>（Ｐ∧</a:t>
            </a:r>
            <a:r>
              <a:rPr lang="en-US" altLang="zh-CN" sz="2800" dirty="0">
                <a:latin typeface="Times New Roman" panose="02020603050405020304" pitchFamily="18" charset="0"/>
              </a:rPr>
              <a:t>¬</a:t>
            </a:r>
            <a:r>
              <a:rPr lang="zh-CN" altLang="en-US" sz="2800" dirty="0"/>
              <a:t>Ｑ）</a:t>
            </a:r>
            <a:r>
              <a:rPr lang="en-US" altLang="zh-CN" sz="2800" dirty="0">
                <a:latin typeface="Times New Roman" panose="02020603050405020304" pitchFamily="18" charset="0"/>
                <a:sym typeface="Symbol" panose="05050102010706020507" pitchFamily="18" charset="2"/>
              </a:rPr>
              <a:t> m10 2</a:t>
            </a:r>
            <a:endParaRPr lang="zh-CN" altLang="en-US" sz="2800" dirty="0"/>
          </a:p>
        </p:txBody>
      </p:sp>
      <p:sp>
        <p:nvSpPr>
          <p:cNvPr id="7885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885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graphicFrame>
        <p:nvGraphicFramePr>
          <p:cNvPr id="7" name="Group 5"/>
          <p:cNvGraphicFramePr>
            <a:graphicFrameLocks noGrp="1"/>
          </p:cNvGraphicFramePr>
          <p:nvPr/>
        </p:nvGraphicFramePr>
        <p:xfrm>
          <a:off x="755650" y="1484313"/>
          <a:ext cx="7848600" cy="2649538"/>
        </p:xfrm>
        <a:graphic>
          <a:graphicData uri="http://schemas.openxmlformats.org/drawingml/2006/table">
            <a:tbl>
              <a:tblPr/>
              <a:tblGrid>
                <a:gridCol w="653020"/>
                <a:gridCol w="655080"/>
                <a:gridCol w="1493499"/>
                <a:gridCol w="2150641"/>
                <a:gridCol w="1493500"/>
                <a:gridCol w="1402859"/>
              </a:tblGrid>
              <a:tr h="5766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98" name="标题 1"/>
          <p:cNvSpPr>
            <a:spLocks noGrp="1"/>
          </p:cNvSpPr>
          <p:nvPr>
            <p:ph type="title" idx="4294967295"/>
          </p:nvPr>
        </p:nvSpPr>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8004">
                                            <p:txEl>
                                              <p:charRg st="0" end="1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8004">
                                            <p:txEl>
                                              <p:charRg st="19" end="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900113" y="1125538"/>
            <a:ext cx="7772400" cy="5148263"/>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求</a:t>
            </a:r>
            <a:r>
              <a:rPr kumimoji="0" lang="zh-CN" altLang="en-US" sz="2400" kern="0" cap="none" spc="0" normalizeH="0" baseline="0" noProof="0" dirty="0">
                <a:latin typeface="+mn-lt"/>
                <a:ea typeface="+mn-ea"/>
                <a:cs typeface="+mn-cs"/>
              </a:rPr>
              <a:t>（Ｐ∧（Ｐ→Ｑ））∨Ｑ的主析取范式</a:t>
            </a: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mn-lt"/>
                <a:ea typeface="+mn-ea"/>
                <a:cs typeface="+mn-cs"/>
              </a:rPr>
              <a:t>解：原式</a:t>
            </a:r>
            <a:r>
              <a:rPr kumimoji="0" lang="zh-CN" altLang="en-US" sz="2400" kern="0" cap="none" spc="0" normalizeH="0" baseline="0" noProof="0" dirty="0">
                <a:latin typeface="+mn-lt"/>
                <a:ea typeface="+mn-ea"/>
                <a:cs typeface="+mn-cs"/>
                <a:sym typeface="Symbol" panose="05050102010706020507" pitchFamily="18" charset="2"/>
              </a:rPr>
              <a:t></a:t>
            </a:r>
            <a:r>
              <a:rPr kumimoji="0" lang="zh-CN" altLang="en-US" sz="2400" kern="0" cap="none" spc="0" normalizeH="0" baseline="0" noProof="0" dirty="0">
                <a:latin typeface="Arial" panose="02080604020202020204" pitchFamily="34" charset="0"/>
                <a:ea typeface="宋体" pitchFamily="2" charset="-122"/>
                <a:cs typeface="+mn-cs"/>
              </a:rPr>
              <a:t> （Ｐ∧（</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Ｐ∨Ｑ））∨Ｑ</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1</a:t>
            </a:r>
            <a:r>
              <a:rPr kumimoji="0" lang="zh-CN" altLang="en-US" sz="2400" kern="0" cap="none" spc="0" normalizeH="0" baseline="0" noProof="0" dirty="0">
                <a:latin typeface="Arial" panose="02080604020202020204" pitchFamily="34" charset="0"/>
                <a:ea typeface="宋体" pitchFamily="2" charset="-122"/>
                <a:cs typeface="+mn-cs"/>
              </a:rPr>
              <a:t>）化为析取范式</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mn-lt"/>
                <a:ea typeface="+mn-ea"/>
                <a:cs typeface="+mn-cs"/>
              </a:rPr>
              <a:t>（Ｐ∧</a:t>
            </a:r>
            <a:r>
              <a:rPr kumimoji="0" 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Ｐ）∨（Ｐ∧Ｑ）∨Ｑ    </a:t>
            </a: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2</a:t>
            </a:r>
            <a:r>
              <a:rPr kumimoji="0" lang="zh-CN" altLang="en-US" sz="2400" kern="1200" cap="none" spc="0" normalizeH="0" baseline="0" noProof="0" dirty="0">
                <a:latin typeface="Arial" panose="02080604020202020204" pitchFamily="34" charset="0"/>
                <a:ea typeface="宋体" pitchFamily="2" charset="-122"/>
                <a:cs typeface="+mn-cs"/>
              </a:rPr>
              <a:t>）消去永假项，变为最简析取范式</a:t>
            </a: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4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（Ｐ∧Ｑ）∨Ｑ         </a:t>
            </a:r>
            <a:endParaRPr kumimoji="0" lang="en-US" altLang="zh-CN"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3</a:t>
            </a:r>
            <a:r>
              <a:rPr kumimoji="0" lang="zh-CN" altLang="en-US" sz="2400" kern="1200" cap="none" spc="0" normalizeH="0" baseline="0" noProof="0" dirty="0">
                <a:latin typeface="Arial" panose="02080604020202020204" pitchFamily="34" charset="0"/>
                <a:ea typeface="宋体" pitchFamily="2" charset="-122"/>
                <a:cs typeface="+mn-cs"/>
              </a:rPr>
              <a:t>）添项</a:t>
            </a:r>
            <a:endParaRPr kumimoji="0" lang="zh-CN" altLang="en-US"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1200" cap="none" spc="0" normalizeH="0" baseline="0" noProof="0" dirty="0">
                <a:latin typeface="Arial" panose="02080604020202020204" pitchFamily="34" charset="0"/>
                <a:ea typeface="宋体" pitchFamily="2" charset="-122"/>
                <a:cs typeface="+mn-cs"/>
              </a:rPr>
              <a:t>（Ｐ∧Ｑ）∨（Ｑ∧（Ｐ∨</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a:t>
            </a:r>
            <a:endParaRPr kumimoji="0" lang="zh-CN" altLang="en-US"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1200" cap="none" spc="0" normalizeH="0" baseline="0" noProof="0" dirty="0">
                <a:latin typeface="Arial" panose="02080604020202020204" pitchFamily="34" charset="0"/>
                <a:ea typeface="宋体" pitchFamily="2" charset="-122"/>
                <a:cs typeface="+mn-cs"/>
              </a:rPr>
              <a:t>（Ｐ∧Ｑ）∨（Ｐ∧Ｑ）∨（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Ｐ∧Ｑ）</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1200" cap="none" spc="0" normalizeH="0" baseline="0" noProof="0" dirty="0">
                <a:latin typeface="Arial" panose="02080604020202020204" pitchFamily="34" charset="0"/>
                <a:ea typeface="宋体" pitchFamily="2" charset="-122"/>
                <a:cs typeface="+mn-cs"/>
              </a:rPr>
              <a:t>4</a:t>
            </a:r>
            <a:r>
              <a:rPr kumimoji="0" lang="zh-CN" altLang="en-US" sz="2400" kern="1200" cap="none" spc="0" normalizeH="0" baseline="0" noProof="0" dirty="0">
                <a:latin typeface="Arial" panose="02080604020202020204" pitchFamily="34" charset="0"/>
                <a:ea typeface="宋体" pitchFamily="2" charset="-122"/>
                <a:cs typeface="+mn-cs"/>
              </a:rPr>
              <a:t>）合并相同最小项</a:t>
            </a:r>
            <a:endParaRPr kumimoji="0" lang="zh-CN" altLang="en-US"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1200" cap="none" spc="0" normalizeH="0" baseline="0" noProof="0" dirty="0">
                <a:latin typeface="Arial" panose="02080604020202020204" pitchFamily="34" charset="0"/>
                <a:ea typeface="宋体" pitchFamily="2" charset="-122"/>
                <a:cs typeface="+mn-cs"/>
              </a:rPr>
              <a:t>（Ｐ∧Ｑ）∨（</a:t>
            </a:r>
            <a:r>
              <a:rPr kumimoji="0" lang="en-US" altLang="zh-CN" sz="2400" kern="1200" cap="none" spc="0" normalizeH="0" baseline="0" noProof="0" dirty="0">
                <a:latin typeface="Times New Roman" panose="02020603050405020304" pitchFamily="18" charset="0"/>
                <a:ea typeface="宋体" pitchFamily="2" charset="-122"/>
                <a:cs typeface="+mn-cs"/>
              </a:rPr>
              <a:t>¬</a:t>
            </a:r>
            <a:r>
              <a:rPr kumimoji="0" lang="zh-CN" altLang="en-US" sz="2400" kern="1200" cap="none" spc="0" normalizeH="0" baseline="0" noProof="0" dirty="0">
                <a:latin typeface="Arial" panose="02080604020202020204" pitchFamily="34" charset="0"/>
                <a:ea typeface="宋体" pitchFamily="2" charset="-122"/>
                <a:cs typeface="+mn-cs"/>
              </a:rPr>
              <a:t>Ｐ∧Ｑ） </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m11</a:t>
            </a:r>
            <a:r>
              <a:rPr kumimoji="0" lang="zh-CN" altLang="en-US" sz="2400" kern="1200" cap="none" spc="0" normalizeH="0" baseline="0" noProof="0" dirty="0">
                <a:latin typeface="Arial" panose="02080604020202020204" pitchFamily="34" charset="0"/>
                <a:ea typeface="宋体" pitchFamily="2" charset="-122"/>
                <a:cs typeface="+mn-cs"/>
              </a:rPr>
              <a:t> ∨ </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m01 3,1</a:t>
            </a:r>
            <a:r>
              <a:rPr kumimoji="0" lang="zh-CN" altLang="en-US" sz="2400" kern="1200" cap="none" spc="0" normalizeH="0" baseline="0" noProof="0" dirty="0">
                <a:latin typeface="Arial" panose="02080604020202020204" pitchFamily="34" charset="0"/>
                <a:ea typeface="宋体" pitchFamily="2" charset="-122"/>
                <a:cs typeface="+mn-cs"/>
              </a:rPr>
              <a:t>   </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rPr>
              <a:t>    </a:t>
            </a:r>
            <a:endParaRPr kumimoji="0" lang="zh-CN" altLang="en-US"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000" kern="0" cap="none" spc="0" normalizeH="0" baseline="0" noProof="0" dirty="0">
                <a:latin typeface="+mn-lt"/>
                <a:ea typeface="+mn-ea"/>
                <a:cs typeface="+mn-cs"/>
                <a:sym typeface="Symbol" panose="05050102010706020507" pitchFamily="18" charset="2"/>
              </a:rPr>
              <a:t> </a:t>
            </a:r>
            <a:endParaRPr kumimoji="0" lang="zh-CN" altLang="en-US" sz="2000" kern="0" cap="none" spc="0" normalizeH="0" baseline="0" noProof="0" dirty="0">
              <a:latin typeface="+mn-lt"/>
              <a:ea typeface="+mn-ea"/>
              <a:cs typeface="+mn-cs"/>
            </a:endParaRPr>
          </a:p>
        </p:txBody>
      </p:sp>
      <p:sp>
        <p:nvSpPr>
          <p:cNvPr id="7987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987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9878" name="标题 2"/>
          <p:cNvSpPr>
            <a:spLocks noGrp="1"/>
          </p:cNvSpPr>
          <p:nvPr>
            <p:ph type="title" idx="4294967295"/>
          </p:nvPr>
        </p:nvSpPr>
        <p:spPr>
          <a:xfrm>
            <a:off x="914400" y="274638"/>
            <a:ext cx="1641475" cy="715962"/>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19"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39"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8"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04" end="14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41" end="17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75" end="20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00" end="23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34" end="26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269" end="29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299" end="32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xEl>
                                              <p:charRg st="329" end="36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
                                            <p:txEl>
                                              <p:charRg st="365" end="37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
                                            <p:txEl>
                                              <p:charRg st="371" end="3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idx="4294967295"/>
          </p:nvPr>
        </p:nvSpPr>
        <p:spPr>
          <a:xfrm>
            <a:off x="461963" y="315913"/>
            <a:ext cx="8196262" cy="987425"/>
          </a:xfrm>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1638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412" name="Rectangle 3"/>
          <p:cNvSpPr>
            <a:spLocks noGrp="1"/>
          </p:cNvSpPr>
          <p:nvPr>
            <p:ph sz="quarter" idx="1"/>
          </p:nvPr>
        </p:nvSpPr>
        <p:spPr>
          <a:xfrm>
            <a:off x="457200" y="1600200"/>
            <a:ext cx="8229600" cy="4300538"/>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在命题演算中也有类似的日常生活中的联结词称做：</a:t>
            </a:r>
            <a:r>
              <a:rPr lang="zh-CN" altLang="en-US" sz="2600" u="sng" dirty="0"/>
              <a:t>“命题联结词”</a:t>
            </a:r>
            <a:r>
              <a:rPr lang="zh-CN" altLang="en-US" sz="2600" dirty="0"/>
              <a:t>下面先介绍五个常用的命题联结词。</a:t>
            </a:r>
            <a:endParaRPr lang="zh-CN" altLang="en-US" sz="2600" b="1" dirty="0"/>
          </a:p>
          <a:p>
            <a:pPr lvl="0" eaLnBrk="1" hangingPunct="1">
              <a:buFont typeface="Wingdings" panose="05000000000000000000" pitchFamily="2" charset="2"/>
              <a:buNone/>
            </a:pPr>
            <a:r>
              <a:rPr lang="zh-CN" altLang="en-US" sz="2600" b="1" dirty="0"/>
              <a:t>１．</a:t>
            </a:r>
            <a:r>
              <a:rPr lang="zh-CN" altLang="en-US" sz="2600" b="1" u="sng" dirty="0"/>
              <a:t>否定词</a:t>
            </a:r>
            <a:r>
              <a:rPr lang="zh-CN" altLang="en-US" sz="2600" b="1" dirty="0"/>
              <a:t>：</a:t>
            </a:r>
            <a:r>
              <a:rPr lang="zh-CN" altLang="en-US" sz="2600" dirty="0"/>
              <a:t>（否定运算、非运算）</a:t>
            </a:r>
            <a:endParaRPr lang="zh-CN" altLang="en-US" sz="2600" dirty="0"/>
          </a:p>
          <a:p>
            <a:pPr lvl="0" eaLnBrk="1" hangingPunct="1">
              <a:buFont typeface="Wingdings" panose="05000000000000000000" pitchFamily="2" charset="2"/>
              <a:buNone/>
            </a:pPr>
            <a:r>
              <a:rPr lang="zh-CN" altLang="en-US" sz="2600" dirty="0"/>
              <a:t>（１）符号 </a:t>
            </a:r>
            <a:r>
              <a:rPr lang="en-US" altLang="zh-CN" sz="2600" b="1" dirty="0">
                <a:latin typeface="宋体" pitchFamily="2" charset="-122"/>
              </a:rPr>
              <a:t>¬ ,</a:t>
            </a:r>
            <a:r>
              <a:rPr lang="zh-CN" altLang="en-US" sz="2600" dirty="0"/>
              <a:t>读作“非”，“否定”</a:t>
            </a:r>
            <a:endParaRPr lang="zh-CN" altLang="en-US" sz="2600" dirty="0"/>
          </a:p>
          <a:p>
            <a:pPr lvl="0" eaLnBrk="1" hangingPunct="1">
              <a:buFont typeface="Wingdings" panose="05000000000000000000" pitchFamily="2" charset="2"/>
              <a:buNone/>
            </a:pPr>
            <a:r>
              <a:rPr lang="zh-CN" altLang="en-US" sz="2600" dirty="0"/>
              <a:t>         设命题为Ｐ，则在Ｐ的前面加否定词</a:t>
            </a:r>
            <a:r>
              <a:rPr lang="en-US" altLang="zh-CN" sz="2600" b="1" dirty="0">
                <a:latin typeface="宋体" pitchFamily="2" charset="-122"/>
              </a:rPr>
              <a:t>¬</a:t>
            </a:r>
            <a:r>
              <a:rPr lang="en-US" altLang="zh-CN" sz="2600" dirty="0"/>
              <a:t> </a:t>
            </a:r>
            <a:r>
              <a:rPr lang="zh-CN" altLang="en-US" sz="2600" dirty="0"/>
              <a:t>，变成</a:t>
            </a:r>
            <a:r>
              <a:rPr lang="en-US" altLang="zh-CN" sz="2600" b="1" dirty="0">
                <a:latin typeface="宋体" pitchFamily="2" charset="-122"/>
              </a:rPr>
              <a:t>¬</a:t>
            </a:r>
            <a:r>
              <a:rPr lang="zh-CN" altLang="en-US" sz="2600" dirty="0"/>
              <a:t>Ｐ，   </a:t>
            </a:r>
            <a:endParaRPr lang="en-US" altLang="zh-CN" sz="2600" dirty="0"/>
          </a:p>
          <a:p>
            <a:pPr lvl="0" eaLnBrk="1" hangingPunct="1">
              <a:buFont typeface="Wingdings" panose="05000000000000000000" pitchFamily="2" charset="2"/>
              <a:buNone/>
            </a:pPr>
            <a:r>
              <a:rPr lang="en-US" altLang="zh-CN" sz="2600" b="1" dirty="0">
                <a:latin typeface="宋体" pitchFamily="2" charset="-122"/>
              </a:rPr>
              <a:t>    ¬</a:t>
            </a:r>
            <a:r>
              <a:rPr lang="zh-CN" altLang="en-US" sz="2600" dirty="0"/>
              <a:t>Ｐ读做“Ｐ的否定”或“非Ｐ”</a:t>
            </a:r>
            <a:endParaRPr lang="zh-CN" altLang="en-US" sz="2600" dirty="0"/>
          </a:p>
        </p:txBody>
      </p:sp>
      <p:sp>
        <p:nvSpPr>
          <p:cNvPr id="1638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639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2">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2">
                                            <p:txEl>
                                              <p:charRg st="47" end="6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2">
                                            <p:txEl>
                                              <p:charRg st="64" end="8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2">
                                            <p:txEl>
                                              <p:charRg st="84" end="12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2">
                                            <p:txEl>
                                              <p:charRg st="121"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idx="4294967295"/>
          </p:nvPr>
        </p:nvSpPr>
        <p:spPr>
          <a:xfrm>
            <a:off x="457200" y="277813"/>
            <a:ext cx="8229600" cy="847725"/>
          </a:xfrm>
        </p:spPr>
        <p:txBody>
          <a:bodyPr vert="horz" wrap="square" lIns="91440" tIns="45720" rIns="91440" bIns="91440" anchor="b"/>
          <a:p>
            <a:pPr eaLnBrk="1" hangingPunct="1"/>
            <a:r>
              <a:rPr lang="zh-CN" altLang="en-US" sz="3600" b="1" dirty="0">
                <a:solidFill>
                  <a:srgbClr val="FF0000"/>
                </a:solidFill>
              </a:rPr>
              <a:t>§7对偶与范式</a:t>
            </a:r>
            <a:endParaRPr lang="zh-CN" altLang="en-US" sz="3600" b="1" dirty="0"/>
          </a:p>
        </p:txBody>
      </p:sp>
      <p:sp>
        <p:nvSpPr>
          <p:cNvPr id="8089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35172" name="Rectangle 3"/>
          <p:cNvSpPr>
            <a:spLocks noGrp="1"/>
          </p:cNvSpPr>
          <p:nvPr>
            <p:ph sz="quarter" idx="1"/>
          </p:nvPr>
        </p:nvSpPr>
        <p:spPr>
          <a:xfrm>
            <a:off x="539750" y="1052513"/>
            <a:ext cx="7772400" cy="4572000"/>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例题：求出（Ｐ→Ｑ）、（Ｐ∨Ｑ）、</a:t>
            </a:r>
            <a:r>
              <a:rPr lang="en-US" altLang="zh-CN" sz="2600" dirty="0">
                <a:latin typeface="Times New Roman" panose="02020603050405020304" pitchFamily="18" charset="0"/>
              </a:rPr>
              <a:t>¬</a:t>
            </a:r>
            <a:r>
              <a:rPr lang="zh-CN" altLang="en-US" sz="2600" dirty="0"/>
              <a:t>（Ｐ∧Ｑ）、</a:t>
            </a:r>
            <a:br>
              <a:rPr lang="en-US" altLang="zh-CN" sz="2600" dirty="0"/>
            </a:br>
            <a:endParaRPr lang="en-US" altLang="zh-CN" sz="2600" dirty="0"/>
          </a:p>
          <a:p>
            <a:pPr lvl="0" eaLnBrk="1" hangingPunct="1">
              <a:buFont typeface="Wingdings" panose="05000000000000000000" pitchFamily="2" charset="2"/>
              <a:buNone/>
            </a:pPr>
            <a:r>
              <a:rPr lang="zh-CN" altLang="en-US" sz="2600" dirty="0"/>
              <a:t>（Ｐ∧Ｑ）的主合取范式</a:t>
            </a:r>
            <a:endParaRPr lang="zh-CN" altLang="en-US" sz="2600" dirty="0"/>
          </a:p>
        </p:txBody>
      </p:sp>
      <p:sp>
        <p:nvSpPr>
          <p:cNvPr id="8090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090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graphicFrame>
        <p:nvGraphicFramePr>
          <p:cNvPr id="7" name="Group 3"/>
          <p:cNvGraphicFramePr/>
          <p:nvPr/>
        </p:nvGraphicFramePr>
        <p:xfrm>
          <a:off x="539750" y="2636838"/>
          <a:ext cx="8221663" cy="2714627"/>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0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000" b="0"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altLang="en-US"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5172">
                                            <p:txEl>
                                              <p:charRg st="0" end="26"/>
                                            </p:txEl>
                                          </p:spTgt>
                                        </p:tgtEl>
                                        <p:attrNameLst>
                                          <p:attrName>style.visibility</p:attrName>
                                        </p:attrNameLst>
                                      </p:cBhvr>
                                      <p:to>
                                        <p:strVal val="visible"/>
                                      </p:to>
                                    </p:set>
                                    <p:animEffect transition="in" filter="box(in)">
                                      <p:cBhvr>
                                        <p:cTn id="7" dur="500"/>
                                        <p:tgtEl>
                                          <p:spTgt spid="135172">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5172">
                                            <p:txEl>
                                              <p:charRg st="26" end="38"/>
                                            </p:txEl>
                                          </p:spTgt>
                                        </p:tgtEl>
                                        <p:attrNameLst>
                                          <p:attrName>style.visibility</p:attrName>
                                        </p:attrNameLst>
                                      </p:cBhvr>
                                      <p:to>
                                        <p:strVal val="visible"/>
                                      </p:to>
                                    </p:set>
                                    <p:animEffect transition="in" filter="box(in)">
                                      <p:cBhvr>
                                        <p:cTn id="12" dur="500"/>
                                        <p:tgtEl>
                                          <p:spTgt spid="135172">
                                            <p:txEl>
                                              <p:charRg st="26"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539750" y="4292600"/>
            <a:ext cx="7772400" cy="1331913"/>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80604020202020204" pitchFamily="34" charset="0"/>
                <a:ea typeface="宋体" pitchFamily="2" charset="-122"/>
                <a:cs typeface="+mn-cs"/>
              </a:rPr>
              <a:t>直接写出其主合取范式： </a:t>
            </a:r>
            <a:endParaRPr kumimoji="0" lang="en-US" altLang="zh-CN" sz="2800" kern="1200" cap="none" spc="0" normalizeH="0" baseline="0" noProof="0" dirty="0">
              <a:latin typeface="Arial" panose="02080604020202020204" pitchFamily="34" charset="0"/>
              <a:ea typeface="宋体"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80604020202020204" pitchFamily="34" charset="0"/>
                <a:ea typeface="宋体" pitchFamily="2" charset="-122"/>
                <a:cs typeface="+mn-cs"/>
              </a:rPr>
              <a:t>（Ｐ∨Ｑ） </a:t>
            </a:r>
            <a:r>
              <a:rPr kumimoji="0" lang="zh-CN" altLang="en-US"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 （Ｐ∨Ｑ）</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M00 0</a:t>
            </a:r>
            <a:endParaRPr kumimoji="0" lang="zh-CN" altLang="en-US" sz="2800" kern="1200" cap="none" spc="0" normalizeH="0" baseline="0" noProof="0" dirty="0">
              <a:latin typeface="Arial" panose="02080604020202020204" pitchFamily="34" charset="0"/>
              <a:ea typeface="宋体" pitchFamily="2" charset="-122"/>
              <a:cs typeface="+mn-cs"/>
            </a:endParaRPr>
          </a:p>
        </p:txBody>
      </p:sp>
      <p:sp>
        <p:nvSpPr>
          <p:cNvPr id="8192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192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graphicFrame>
        <p:nvGraphicFramePr>
          <p:cNvPr id="7" name="Group 3"/>
          <p:cNvGraphicFramePr/>
          <p:nvPr/>
        </p:nvGraphicFramePr>
        <p:xfrm>
          <a:off x="539750" y="1196975"/>
          <a:ext cx="8221663" cy="2797175"/>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0" name="标题 4"/>
          <p:cNvSpPr>
            <a:spLocks noGrp="1"/>
          </p:cNvSpPr>
          <p:nvPr>
            <p:ph type="title" idx="4294967295"/>
          </p:nvPr>
        </p:nvSpPr>
        <p:spPr>
          <a:xfrm>
            <a:off x="374650" y="-136525"/>
            <a:ext cx="1712913" cy="1143000"/>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xEl>
                                              <p:charRg st="0" end="13"/>
                                            </p:txEl>
                                          </p:spTgt>
                                        </p:tgtEl>
                                        <p:attrNameLst>
                                          <p:attrName>style.visibility</p:attrName>
                                        </p:attrNameLst>
                                      </p:cBhvr>
                                      <p:to>
                                        <p:strVal val="visible"/>
                                      </p:to>
                                    </p:set>
                                    <p:animEffect transition="in" filter="box(in)">
                                      <p:cBhvr>
                                        <p:cTn id="11" dur="500"/>
                                        <p:tgtEl>
                                          <p:spTgt spid="4">
                                            <p:txEl>
                                              <p:charRg st="0" end="1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
                                            <p:txEl>
                                              <p:charRg st="13" end="36"/>
                                            </p:txEl>
                                          </p:spTgt>
                                        </p:tgtEl>
                                        <p:attrNameLst>
                                          <p:attrName>style.visibility</p:attrName>
                                        </p:attrNameLst>
                                      </p:cBhvr>
                                      <p:to>
                                        <p:strVal val="visible"/>
                                      </p:to>
                                    </p:set>
                                    <p:animEffect transition="in" filter="box(in)">
                                      <p:cBhvr>
                                        <p:cTn id="16" dur="500"/>
                                        <p:tgtEl>
                                          <p:spTgt spid="4">
                                            <p:txEl>
                                              <p:charRg st="13"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6195" name="Group 3"/>
          <p:cNvGraphicFramePr>
            <a:graphicFrameLocks noGrp="1"/>
          </p:cNvGraphicFramePr>
          <p:nvPr>
            <p:ph sz="half" idx="1"/>
          </p:nvPr>
        </p:nvGraphicFramePr>
        <p:xfrm>
          <a:off x="539750" y="981075"/>
          <a:ext cx="8221663" cy="2797175"/>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39" name="Rectangle 47"/>
          <p:cNvSpPr>
            <a:spLocks noGrp="1"/>
          </p:cNvSpPr>
          <p:nvPr>
            <p:ph type="body" sz="half" idx="4294967295"/>
          </p:nvPr>
        </p:nvSpPr>
        <p:spPr>
          <a:xfrm>
            <a:off x="468313" y="3860800"/>
            <a:ext cx="8496300" cy="2376488"/>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zh-CN" altLang="en-US" sz="2800" dirty="0"/>
              <a:t>直接写出其主合取范式： </a:t>
            </a:r>
            <a:endParaRPr lang="zh-CN" altLang="en-US" sz="2800" dirty="0"/>
          </a:p>
          <a:p>
            <a:pPr lvl="0" algn="just" eaLnBrk="1" hangingPunct="1">
              <a:buNone/>
            </a:pPr>
            <a:r>
              <a:rPr lang="en-US" altLang="zh-CN" sz="2800" dirty="0">
                <a:latin typeface="Times New Roman" panose="02020603050405020304" pitchFamily="18" charset="0"/>
              </a:rPr>
              <a:t>¬</a:t>
            </a:r>
            <a:r>
              <a:rPr lang="zh-CN" altLang="en-US" sz="2800" dirty="0">
                <a:latin typeface="Arial" panose="02080604020202020204" pitchFamily="34" charset="0"/>
              </a:rPr>
              <a:t>（Ｐ∧Ｑ）</a:t>
            </a:r>
            <a:r>
              <a:rPr lang="zh-CN" altLang="en-US" sz="2800" dirty="0"/>
              <a:t> </a:t>
            </a:r>
            <a:r>
              <a:rPr lang="zh-CN" altLang="en-US" sz="2800" dirty="0">
                <a:sym typeface="Symbol" panose="05050102010706020507" pitchFamily="18" charset="2"/>
              </a:rPr>
              <a:t></a:t>
            </a:r>
            <a:r>
              <a:rPr lang="zh-CN" altLang="en-US" sz="2800" dirty="0"/>
              <a:t>（</a:t>
            </a:r>
            <a:r>
              <a:rPr lang="en-US" altLang="zh-CN" sz="2800" dirty="0">
                <a:latin typeface="Times New Roman" panose="02020603050405020304" pitchFamily="18" charset="0"/>
              </a:rPr>
              <a:t> ¬</a:t>
            </a:r>
            <a:r>
              <a:rPr lang="zh-CN" altLang="en-US" sz="2800" dirty="0"/>
              <a:t>Ｐ∨</a:t>
            </a:r>
            <a:r>
              <a:rPr lang="en-US" altLang="zh-CN" sz="2800" dirty="0">
                <a:latin typeface="Times New Roman" panose="02020603050405020304" pitchFamily="18" charset="0"/>
              </a:rPr>
              <a:t> ¬</a:t>
            </a:r>
            <a:r>
              <a:rPr lang="zh-CN" altLang="en-US" sz="2800" dirty="0"/>
              <a:t>Ｑ）</a:t>
            </a:r>
            <a:r>
              <a:rPr lang="en-US" altLang="zh-CN" sz="2800" dirty="0">
                <a:latin typeface="Times New Roman" panose="02020603050405020304" pitchFamily="18" charset="0"/>
                <a:sym typeface="Symbol" panose="05050102010706020507" pitchFamily="18" charset="2"/>
              </a:rPr>
              <a:t> M10 3</a:t>
            </a:r>
            <a:endParaRPr lang="en-US" altLang="zh-CN" sz="2800" dirty="0"/>
          </a:p>
          <a:p>
            <a:pPr lvl="0" algn="just" eaLnBrk="1" hangingPunct="1">
              <a:buNone/>
            </a:pPr>
            <a:r>
              <a:rPr lang="zh-CN" altLang="en-US" sz="2800" dirty="0"/>
              <a:t>Ｐ∧Ｑ </a:t>
            </a:r>
            <a:r>
              <a:rPr lang="zh-CN" altLang="en-US" sz="2800" dirty="0">
                <a:sym typeface="Symbol" panose="05050102010706020507" pitchFamily="18" charset="2"/>
              </a:rPr>
              <a:t></a:t>
            </a:r>
            <a:r>
              <a:rPr lang="zh-CN" altLang="en-US" sz="2800" dirty="0"/>
              <a:t>（Ｐ∨Ｑ）∧（Ｐ∨ </a:t>
            </a:r>
            <a:r>
              <a:rPr lang="en-US" altLang="zh-CN" sz="2800" dirty="0">
                <a:latin typeface="Times New Roman" panose="02020603050405020304" pitchFamily="18" charset="0"/>
              </a:rPr>
              <a:t>¬</a:t>
            </a:r>
            <a:r>
              <a:rPr lang="zh-CN" altLang="en-US" sz="2800" dirty="0"/>
              <a:t>Ｑ）∧（ </a:t>
            </a:r>
            <a:r>
              <a:rPr lang="en-US" altLang="zh-CN" sz="2800" dirty="0">
                <a:latin typeface="Times New Roman" panose="02020603050405020304" pitchFamily="18" charset="0"/>
              </a:rPr>
              <a:t>¬</a:t>
            </a:r>
            <a:r>
              <a:rPr lang="zh-CN" altLang="en-US" sz="2800" dirty="0"/>
              <a:t>Ｐ∨Ｑ）</a:t>
            </a:r>
            <a:r>
              <a:rPr lang="en-US" altLang="zh-CN" sz="2800" dirty="0">
                <a:latin typeface="Times New Roman" panose="02020603050405020304" pitchFamily="18" charset="0"/>
                <a:sym typeface="Symbol" panose="05050102010706020507" pitchFamily="18" charset="2"/>
              </a:rPr>
              <a:t> </a:t>
            </a:r>
            <a:endParaRPr lang="en-US" altLang="zh-CN" sz="2800" dirty="0">
              <a:latin typeface="Times New Roman" panose="02020603050405020304" pitchFamily="18" charset="0"/>
              <a:sym typeface="Symbol" panose="05050102010706020507" pitchFamily="18" charset="2"/>
            </a:endParaRPr>
          </a:p>
          <a:p>
            <a:pPr lvl="0" algn="just" eaLnBrk="1" hangingPunct="1">
              <a:buNone/>
            </a:pPr>
            <a:r>
              <a:rPr lang="en-US" altLang="zh-CN" sz="2800" dirty="0">
                <a:latin typeface="Times New Roman" panose="02020603050405020304" pitchFamily="18" charset="0"/>
                <a:sym typeface="Symbol" panose="05050102010706020507" pitchFamily="18" charset="2"/>
              </a:rPr>
              <a:t>            M00</a:t>
            </a:r>
            <a:r>
              <a:rPr lang="zh-CN" altLang="en-US" sz="2800" dirty="0"/>
              <a:t> ∧</a:t>
            </a:r>
            <a:r>
              <a:rPr lang="en-US" altLang="zh-CN" sz="2800" dirty="0"/>
              <a:t>M01</a:t>
            </a:r>
            <a:r>
              <a:rPr lang="zh-CN" altLang="en-US" sz="2800" dirty="0"/>
              <a:t> ∧</a:t>
            </a:r>
            <a:r>
              <a:rPr lang="en-US" altLang="zh-CN" sz="2800" dirty="0"/>
              <a:t>M10</a:t>
            </a:r>
            <a:r>
              <a:rPr lang="en-US" altLang="zh-CN" sz="2800" dirty="0">
                <a:latin typeface="Times New Roman" panose="02020603050405020304" pitchFamily="18" charset="0"/>
                <a:sym typeface="Symbol" panose="05050102010706020507" pitchFamily="18" charset="2"/>
              </a:rPr>
              <a:t> 0,1,2</a:t>
            </a:r>
            <a:endParaRPr lang="en-US" altLang="zh-CN" sz="2800" dirty="0"/>
          </a:p>
          <a:p>
            <a:pPr lvl="0" algn="just" eaLnBrk="1" hangingPunct="1">
              <a:buNone/>
            </a:pPr>
            <a:endParaRPr lang="en-US" altLang="zh-CN" sz="2800" dirty="0"/>
          </a:p>
          <a:p>
            <a:pPr lvl="0" algn="just" eaLnBrk="1" hangingPunct="1">
              <a:buFont typeface="Wingdings" panose="05000000000000000000" pitchFamily="2" charset="2"/>
              <a:buNone/>
            </a:pPr>
            <a:endParaRPr lang="zh-CN" altLang="en-US" sz="2800" dirty="0"/>
          </a:p>
        </p:txBody>
      </p:sp>
      <p:sp>
        <p:nvSpPr>
          <p:cNvPr id="82991" name="灯片编号占位符 6"/>
          <p:cNvSpPr>
            <a:spLocks noGrp="1"/>
          </p:cNvSpPr>
          <p:nvPr/>
        </p:nvSpPr>
        <p:spPr>
          <a:xfrm>
            <a:off x="250825" y="6165850"/>
            <a:ext cx="611188" cy="42545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299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299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82994" name="标题 1"/>
          <p:cNvSpPr>
            <a:spLocks noGrp="1"/>
          </p:cNvSpPr>
          <p:nvPr>
            <p:ph type="title" idx="4294967295"/>
          </p:nvPr>
        </p:nvSpPr>
        <p:spPr>
          <a:xfrm>
            <a:off x="527050" y="55563"/>
            <a:ext cx="1741488" cy="760412"/>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6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239">
                                            <p:txEl>
                                              <p:charRg st="0"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239">
                                            <p:txEl>
                                              <p:charRg st="13" end="4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239">
                                            <p:txEl>
                                              <p:charRg st="40" end="6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239">
                                            <p:txEl>
                                              <p:charRg st="68"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3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Group 3"/>
          <p:cNvGraphicFramePr/>
          <p:nvPr/>
        </p:nvGraphicFramePr>
        <p:xfrm>
          <a:off x="539750" y="981075"/>
          <a:ext cx="8221663" cy="2797175"/>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itchFamily="2" charset="-122"/>
                        </a:rPr>
                        <a:t>¬</a:t>
                      </a:r>
                      <a:r>
                        <a:rPr kumimoji="0" lang="zh-CN" altLang="en-US"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altLang="en-US"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47"/>
          <p:cNvSpPr txBox="1">
            <a:spLocks noChangeArrowheads="1"/>
          </p:cNvSpPr>
          <p:nvPr/>
        </p:nvSpPr>
        <p:spPr bwMode="auto">
          <a:xfrm>
            <a:off x="468313" y="3860800"/>
            <a:ext cx="8496300" cy="1512888"/>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直接写出其主合取范式： </a:t>
            </a:r>
            <a:endParaRPr kumimoji="0" lang="zh-CN" altLang="en-US" sz="2800" kern="0" cap="none" spc="0" normalizeH="0" baseline="0" noProof="0" dirty="0">
              <a:latin typeface="+mn-lt"/>
              <a:ea typeface="+mn-ea"/>
              <a:cs typeface="+mn-cs"/>
            </a:endParaRPr>
          </a:p>
          <a:p>
            <a:pPr marL="273050" marR="0" indent="-273050" algn="just" defTabSz="914400" eaLnBrk="1" hangingPunct="1">
              <a:spcBef>
                <a:spcPts val="575"/>
              </a:spcBef>
              <a:buClr>
                <a:schemeClr val="accent1"/>
              </a:buClr>
              <a:buSzPct val="85000"/>
              <a:defRPr/>
            </a:pPr>
            <a:r>
              <a:rPr kumimoji="0" lang="zh-CN" altLang="en-US" sz="2800" kern="0" cap="none" spc="0" normalizeH="0" baseline="0" noProof="0" dirty="0">
                <a:latin typeface="Arial" panose="02080604020202020204" pitchFamily="34" charset="0"/>
                <a:ea typeface="宋体" pitchFamily="2" charset="-122"/>
                <a:cs typeface="+mn-cs"/>
              </a:rPr>
              <a:t>（Ｐ</a:t>
            </a:r>
            <a:r>
              <a:rPr kumimoji="0" lang="zh-CN" altLang="zh-CN" sz="2800" kern="1200" cap="none" spc="0" normalizeH="0" baseline="0" noProof="0" dirty="0">
                <a:latin typeface="Arial" panose="02080604020202020204" pitchFamily="34" charset="0"/>
                <a:ea typeface="宋体" pitchFamily="2" charset="-122"/>
                <a:cs typeface="+mn-cs"/>
              </a:rPr>
              <a:t>→</a:t>
            </a:r>
            <a:r>
              <a:rPr kumimoji="0" lang="zh-CN" altLang="en-US" sz="2800" kern="0" cap="none" spc="0" normalizeH="0" baseline="0" noProof="0" dirty="0">
                <a:latin typeface="Arial" panose="02080604020202020204" pitchFamily="34" charset="0"/>
                <a:ea typeface="宋体" pitchFamily="2" charset="-122"/>
                <a:cs typeface="+mn-cs"/>
              </a:rPr>
              <a:t>Ｑ）</a:t>
            </a:r>
            <a:r>
              <a:rPr kumimoji="0" lang="zh-CN" alt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a:t>
            </a:r>
            <a:r>
              <a:rPr kumimoji="0" lang="en-US" altLang="zh-CN" sz="2800" kern="0" cap="none" spc="0" normalizeH="0" baseline="0" noProof="0" dirty="0">
                <a:latin typeface="Times New Roman" panose="02020603050405020304" pitchFamily="18" charset="0"/>
                <a:ea typeface="+mn-ea"/>
                <a:cs typeface="+mn-cs"/>
              </a:rPr>
              <a:t> ¬</a:t>
            </a:r>
            <a:r>
              <a:rPr kumimoji="0" lang="zh-CN" altLang="en-US" sz="2800" kern="0" cap="none" spc="0" normalizeH="0" baseline="0" noProof="0" dirty="0">
                <a:latin typeface="+mn-lt"/>
                <a:ea typeface="+mn-ea"/>
                <a:cs typeface="+mn-cs"/>
              </a:rPr>
              <a:t>Ｐ∨</a:t>
            </a:r>
            <a:r>
              <a:rPr kumimoji="0" lang="en-US" altLang="zh-CN" sz="2800" kern="0" cap="none" spc="0" normalizeH="0" baseline="0" noProof="0" dirty="0">
                <a:latin typeface="Times New Roman" panose="02020603050405020304" pitchFamily="18" charset="0"/>
                <a:ea typeface="+mn-ea"/>
                <a:cs typeface="+mn-cs"/>
              </a:rPr>
              <a:t> </a:t>
            </a:r>
            <a:r>
              <a:rPr kumimoji="0" lang="zh-CN" altLang="en-US" sz="2800" kern="0" cap="none" spc="0" normalizeH="0" baseline="0" noProof="0" dirty="0">
                <a:latin typeface="+mn-lt"/>
                <a:ea typeface="+mn-ea"/>
                <a:cs typeface="+mn-cs"/>
              </a:rPr>
              <a:t>Ｑ）</a:t>
            </a:r>
            <a:r>
              <a:rPr kumimoji="0" lang="en-US" altLang="zh-CN" sz="28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M10 2</a:t>
            </a:r>
            <a:endParaRPr kumimoji="0" lang="zh-CN" altLang="en-US" sz="2800" kern="0" cap="none" spc="0" normalizeH="0" baseline="0" noProof="0" dirty="0">
              <a:latin typeface="+mn-lt"/>
              <a:ea typeface="+mn-ea"/>
              <a:cs typeface="+mn-cs"/>
            </a:endParaRPr>
          </a:p>
        </p:txBody>
      </p:sp>
      <p:sp>
        <p:nvSpPr>
          <p:cNvPr id="84015" name="灯片编号占位符 6"/>
          <p:cNvSpPr>
            <a:spLocks noGrp="1"/>
          </p:cNvSpPr>
          <p:nvPr/>
        </p:nvSpPr>
        <p:spPr>
          <a:xfrm>
            <a:off x="395288" y="6021388"/>
            <a:ext cx="755650" cy="614362"/>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401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401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84018" name="标题 4"/>
          <p:cNvSpPr>
            <a:spLocks noGrp="1"/>
          </p:cNvSpPr>
          <p:nvPr>
            <p:ph type="title" idx="4294967295"/>
          </p:nvPr>
        </p:nvSpPr>
        <p:spPr>
          <a:xfrm>
            <a:off x="395288" y="127000"/>
            <a:ext cx="1785937" cy="706438"/>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0"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13" end="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179388" y="836613"/>
            <a:ext cx="8964613" cy="6021388"/>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求</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80604020202020204" pitchFamily="34" charset="0"/>
                <a:ea typeface="宋体" pitchFamily="2" charset="-122"/>
                <a:cs typeface="+mn-cs"/>
              </a:rPr>
              <a:t>Ｑ）</a:t>
            </a:r>
            <a:r>
              <a:rPr kumimoji="0" lang="zh-CN" altLang="en-US" sz="2400" kern="0" cap="none" spc="0" normalizeH="0" baseline="0" noProof="0" dirty="0">
                <a:latin typeface="+mn-lt"/>
                <a:ea typeface="+mn-ea"/>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mn-lt"/>
                <a:ea typeface="+mn-ea"/>
                <a:cs typeface="+mn-cs"/>
              </a:rPr>
              <a:t>）的主析</a:t>
            </a:r>
            <a:r>
              <a:rPr kumimoji="0" lang="en-US" altLang="zh-CN" sz="2400" kern="0" cap="none" spc="0" normalizeH="0" baseline="0" noProof="0" dirty="0">
                <a:latin typeface="+mn-lt"/>
                <a:ea typeface="+mn-ea"/>
                <a:cs typeface="+mn-cs"/>
              </a:rPr>
              <a:t>/</a:t>
            </a:r>
            <a:r>
              <a:rPr kumimoji="0" lang="zh-CN" altLang="en-US" sz="2400" kern="0" cap="none" spc="0" normalizeH="0" baseline="0" noProof="0" dirty="0">
                <a:latin typeface="+mn-lt"/>
                <a:ea typeface="+mn-ea"/>
                <a:cs typeface="+mn-cs"/>
              </a:rPr>
              <a:t>合取范式</a:t>
            </a: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mn-lt"/>
                <a:ea typeface="+mn-ea"/>
                <a:cs typeface="+mn-cs"/>
              </a:rPr>
              <a:t>解：原式</a:t>
            </a:r>
            <a:r>
              <a:rPr kumimoji="0" lang="zh-CN" altLang="en-US" sz="2400" kern="0" cap="none" spc="0" normalizeH="0" baseline="0" noProof="0" dirty="0">
                <a:latin typeface="+mn-lt"/>
                <a:ea typeface="+mn-ea"/>
                <a:cs typeface="+mn-cs"/>
                <a:sym typeface="Symbol" panose="05050102010706020507" pitchFamily="18" charset="2"/>
              </a:rPr>
              <a:t></a:t>
            </a:r>
            <a:r>
              <a:rPr kumimoji="0" lang="zh-CN" altLang="en-US" sz="2400" kern="0" cap="none" spc="0" normalizeH="0" baseline="0" noProof="0" dirty="0">
                <a:latin typeface="Arial" panose="02080604020202020204" pitchFamily="34" charset="0"/>
                <a:ea typeface="宋体" pitchFamily="2" charset="-122"/>
                <a:cs typeface="+mn-cs"/>
              </a:rPr>
              <a:t> （（Ｐ∧Ｑ） ∨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 （（Ｐ∧Ｑ） ∨</a:t>
            </a:r>
            <a:r>
              <a:rPr kumimoji="0" lang="en-US" altLang="zh-CN" sz="2400" kern="0" cap="none" spc="0" normalizeH="0" baseline="0" noProof="0" dirty="0">
                <a:latin typeface="Arial" panose="02080604020202020204" pitchFamily="34" charset="0"/>
                <a:ea typeface="宋体" pitchFamily="2" charset="-122"/>
                <a:cs typeface="+mn-cs"/>
              </a:rPr>
              <a:t> R </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80604020202020204" pitchFamily="34" charset="0"/>
                <a:ea typeface="宋体" pitchFamily="2" charset="-122"/>
                <a:cs typeface="+mn-cs"/>
              </a:rPr>
              <a:t>∧（Ｑ∨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 ∧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a:t>
            </a:r>
            <a:r>
              <a:rPr kumimoji="0" lang="zh-CN" altLang="en-US" sz="2400" kern="0" cap="none" spc="0" normalizeH="0" baseline="0" noProof="0" dirty="0">
                <a:latin typeface="+mn-lt"/>
                <a:ea typeface="+mn-ea"/>
                <a:cs typeface="+mn-cs"/>
              </a:rPr>
              <a:t>∧</a:t>
            </a:r>
            <a:r>
              <a:rPr kumimoji="0" lang="zh-CN" altLang="en-US" sz="2400" kern="0" cap="none" spc="0" normalizeH="0" baseline="0" noProof="0" dirty="0">
                <a:latin typeface="Arial" panose="02080604020202020204" pitchFamily="34" charset="0"/>
                <a:ea typeface="宋体" pitchFamily="2" charset="-122"/>
                <a:cs typeface="+mn-cs"/>
              </a:rPr>
              <a:t>（</a:t>
            </a:r>
            <a:r>
              <a:rPr kumimoji="0" lang="zh-CN" altLang="en-US" sz="2400" kern="0" cap="none" spc="0" normalizeH="0" baseline="0" noProof="0" dirty="0">
                <a:latin typeface="+mn-lt"/>
                <a:ea typeface="+mn-ea"/>
                <a:cs typeface="+mn-cs"/>
              </a:rPr>
              <a:t>Ｑ∨</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mn-lt"/>
                <a:ea typeface="+mn-ea"/>
                <a:cs typeface="+mn-cs"/>
              </a:rPr>
              <a:t>）    </a:t>
            </a: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0" cap="none" spc="0" normalizeH="0" baseline="0" noProof="0" dirty="0">
                <a:latin typeface="Arial" panose="02080604020202020204" pitchFamily="34" charset="0"/>
                <a:ea typeface="宋体" pitchFamily="2" charset="-122"/>
                <a:cs typeface="+mn-cs"/>
              </a:rPr>
              <a:t> （Ｑ∨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 ∧ （Ｐ∨</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）∧（Ｑ∨</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400" kern="1200" cap="none" spc="0" normalizeH="0" baseline="0" noProof="0" dirty="0">
                <a:latin typeface="Arial" panose="02080604020202020204" pitchFamily="34"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zh-CN" altLang="en-US" sz="2400" kern="0" cap="none" spc="0" normalizeH="0" baseline="0" noProof="0" dirty="0">
                <a:latin typeface="Arial" panose="02080604020202020204" pitchFamily="34" charset="0"/>
                <a:ea typeface="宋体" pitchFamily="2" charset="-122"/>
                <a:cs typeface="+mn-cs"/>
              </a:rPr>
              <a:t>（Ｑ∨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 ∨（</a:t>
            </a:r>
            <a:r>
              <a:rPr kumimoji="0" lang="en-US" altLang="zh-CN" sz="2400" kern="0" cap="none" spc="0" normalizeH="0" baseline="0" noProof="0" dirty="0">
                <a:latin typeface="Arial" panose="02080604020202020204" pitchFamily="34" charset="0"/>
                <a:ea typeface="宋体" pitchFamily="2" charset="-122"/>
                <a:cs typeface="+mn-cs"/>
              </a:rPr>
              <a:t> R </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 Q </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Q</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（（Ｑ∨</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 P </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P</a:t>
            </a:r>
            <a:r>
              <a:rPr kumimoji="0" lang="zh-CN" altLang="en-US" sz="2400" kern="0" cap="none" spc="0" normalizeH="0" baseline="0" noProof="0" dirty="0">
                <a:latin typeface="Arial" panose="02080604020202020204" pitchFamily="34" charset="0"/>
                <a:ea typeface="宋体" pitchFamily="2" charset="-122"/>
                <a:cs typeface="+mn-cs"/>
              </a:rPr>
              <a:t>） ） </a:t>
            </a:r>
            <a:endParaRPr kumimoji="0" lang="en-US" altLang="zh-CN"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zh-CN" altLang="en-US" sz="2400" kern="0" cap="none" spc="0" normalizeH="0" baseline="0" noProof="0" dirty="0">
                <a:latin typeface="Arial" panose="02080604020202020204" pitchFamily="34" charset="0"/>
                <a:ea typeface="宋体" pitchFamily="2" charset="-122"/>
                <a:cs typeface="+mn-cs"/>
              </a:rPr>
              <a:t>Ｑ∨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 ∨</a:t>
            </a:r>
            <a:r>
              <a:rPr kumimoji="0" lang="en-US" altLang="zh-CN" sz="2400" kern="0" cap="none" spc="0" normalizeH="0" baseline="0" noProof="0" dirty="0">
                <a:latin typeface="Arial" panose="02080604020202020204" pitchFamily="34" charset="0"/>
                <a:ea typeface="宋体" pitchFamily="2" charset="-122"/>
                <a:cs typeface="+mn-cs"/>
              </a:rPr>
              <a:t> R</a:t>
            </a: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zh-CN" altLang="en-US" sz="2400" kern="0" cap="none" spc="0" normalizeH="0" baseline="0" noProof="0" dirty="0">
                <a:latin typeface="Arial" panose="02080604020202020204" pitchFamily="34" charset="0"/>
                <a:ea typeface="宋体" pitchFamily="2" charset="-122"/>
                <a:cs typeface="+mn-cs"/>
              </a:rPr>
              <a:t>Ｑ∨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 ∨</a:t>
            </a:r>
            <a:r>
              <a:rPr kumimoji="0" lang="en-US" altLang="zh-CN"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 Q</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 （Ｐ∨</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Times New Roman" panose="02020603050405020304" pitchFamily="18"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Q</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（Ｑ∨</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 P </a:t>
            </a:r>
            <a:r>
              <a:rPr kumimoji="0" lang="zh-CN" altLang="en-US" sz="2400" kern="0" cap="none" spc="0" normalizeH="0" baseline="0" noProof="0" dirty="0">
                <a:latin typeface="Arial" panose="02080604020202020204" pitchFamily="34" charset="0"/>
                <a:ea typeface="宋体" pitchFamily="2" charset="-122"/>
                <a:cs typeface="+mn-cs"/>
              </a:rPr>
              <a:t>） ∧ （Ｑ∨</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Times New Roman" panose="02020603050405020304" pitchFamily="18"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P</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a:t>
            </a:r>
            <a:r>
              <a:rPr kumimoji="0" lang="zh-CN" altLang="en-US" sz="24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Ｐ∨Ｑ ∨</a:t>
            </a:r>
            <a:r>
              <a:rPr kumimoji="0" lang="en-US" altLang="zh-CN" sz="2400" kern="0" cap="none" spc="0" normalizeH="0" baseline="0" noProof="0" dirty="0">
                <a:latin typeface="Arial" panose="02080604020202020204" pitchFamily="34" charset="0"/>
                <a:ea typeface="宋体" pitchFamily="2" charset="-122"/>
                <a:cs typeface="+mn-cs"/>
              </a:rPr>
              <a:t> R</a:t>
            </a: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1200" cap="none" spc="0" normalizeH="0" baseline="0" noProof="0" dirty="0">
                <a:latin typeface="Arial" panose="02080604020202020204" pitchFamily="34" charset="0"/>
                <a:ea typeface="宋体" pitchFamily="2" charset="-122"/>
                <a:cs typeface="+mn-cs"/>
              </a:rPr>
              <a:t>（</a:t>
            </a: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Ｐ∨Ｑ∨</a:t>
            </a:r>
            <a:r>
              <a:rPr kumimoji="0" lang="en-US" altLang="zh-CN"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（Ｐ∨</a:t>
            </a:r>
            <a:r>
              <a:rPr kumimoji="0" lang="en-US" altLang="zh-CN" sz="2400" kern="0" cap="none" spc="0" normalizeH="0" baseline="0" noProof="0" dirty="0">
                <a:latin typeface="Times New Roman" panose="02020603050405020304" pitchFamily="18"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Q</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R </a:t>
            </a:r>
            <a:r>
              <a:rPr kumimoji="0" lang="zh-CN" altLang="en-US" sz="2400" kern="0" cap="none" spc="0" normalizeH="0" baseline="0" noProof="0" dirty="0">
                <a:latin typeface="Arial" panose="02080604020202020204" pitchFamily="34"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 </a:t>
            </a:r>
            <a:r>
              <a:rPr kumimoji="0" lang="zh-CN" altLang="en-US" sz="2400" kern="0" cap="none" spc="0" normalizeH="0" baseline="0" noProof="0" dirty="0">
                <a:latin typeface="Arial" panose="02080604020202020204" pitchFamily="34" charset="0"/>
                <a:ea typeface="宋体" pitchFamily="2" charset="-122"/>
                <a:cs typeface="+mn-cs"/>
              </a:rPr>
              <a:t>∧ （Ｐ∨</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en-US" altLang="zh-CN" sz="2400" kern="0" cap="none" spc="0" normalizeH="0" baseline="0" noProof="0" dirty="0">
                <a:latin typeface="Arial" panose="02080604020202020204" pitchFamily="34" charset="0"/>
                <a:ea typeface="宋体" pitchFamily="2" charset="-122"/>
                <a:cs typeface="+mn-cs"/>
              </a:rPr>
              <a:t>Q</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         M100</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M101</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M010</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M000 5, 4,2,0</a:t>
            </a:r>
            <a:r>
              <a:rPr kumimoji="0" lang="zh-CN" altLang="en-US" sz="2400" kern="1200" cap="none" spc="0" normalizeH="0" baseline="0" noProof="0" dirty="0">
                <a:latin typeface="Arial" panose="02080604020202020204" pitchFamily="34" charset="0"/>
                <a:ea typeface="宋体" pitchFamily="2" charset="-122"/>
                <a:cs typeface="+mn-cs"/>
              </a:rPr>
              <a:t> </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7,6,3,1</a:t>
            </a:r>
            <a:endParaRPr kumimoji="0" lang="en-US" altLang="zh-CN" sz="24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80604020202020204" pitchFamily="34" charset="0"/>
                <a:ea typeface="宋体" pitchFamily="2" charset="-122"/>
                <a:cs typeface="+mn-cs"/>
              </a:rPr>
              <a:t>    </a:t>
            </a:r>
            <a:endParaRPr kumimoji="0" lang="zh-CN" altLang="en-US" sz="24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sym typeface="Symbol" panose="05050102010706020507" pitchFamily="18" charset="2"/>
              </a:rPr>
              <a:t> </a:t>
            </a:r>
            <a:endParaRPr kumimoji="0" lang="zh-CN" altLang="en-US" sz="2400" kern="0" cap="none" spc="0" normalizeH="0" baseline="0" noProof="0" dirty="0">
              <a:latin typeface="+mn-lt"/>
              <a:ea typeface="+mn-ea"/>
              <a:cs typeface="+mn-cs"/>
            </a:endParaRPr>
          </a:p>
        </p:txBody>
      </p:sp>
      <p:sp>
        <p:nvSpPr>
          <p:cNvPr id="84996" name="标题 2"/>
          <p:cNvSpPr>
            <a:spLocks noGrp="1"/>
          </p:cNvSpPr>
          <p:nvPr>
            <p:ph type="title" idx="4294967295"/>
          </p:nvPr>
        </p:nvSpPr>
        <p:spPr>
          <a:xfrm>
            <a:off x="250825" y="115888"/>
            <a:ext cx="1641475" cy="706437"/>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3" end="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58" end="10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102" end="13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39" end="17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74" end="2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213" end="25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52" end="29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94" end="34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41" end="38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80" end="42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xEl>
                                              <p:charRg st="421" end="46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
                                            <p:txEl>
                                              <p:charRg st="462" end="51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
                                            <p:txEl>
                                              <p:charRg st="519" end="52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
                                            <p:txEl>
                                              <p:charRg st="525" end="5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179388" y="836613"/>
            <a:ext cx="8964613" cy="6021388"/>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求</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80604020202020204" pitchFamily="34" charset="0"/>
                <a:ea typeface="宋体" pitchFamily="2" charset="-122"/>
                <a:cs typeface="+mn-cs"/>
              </a:rPr>
              <a:t>Ｑ）</a:t>
            </a:r>
            <a:r>
              <a:rPr kumimoji="0" lang="zh-CN" altLang="en-US" sz="2400" kern="0" cap="none" spc="0" normalizeH="0" baseline="0" noProof="0" dirty="0">
                <a:latin typeface="+mn-lt"/>
                <a:ea typeface="+mn-ea"/>
                <a:cs typeface="+mn-cs"/>
              </a:rPr>
              <a:t>∨（</a:t>
            </a:r>
            <a:r>
              <a:rPr kumimoji="0" lang="en-US" altLang="zh-CN" sz="2400" kern="0" cap="none" spc="0" normalizeH="0" baseline="0" noProof="0" dirty="0">
                <a:latin typeface="Times New Roman" panose="02020603050405020304" pitchFamily="18" charset="0"/>
                <a:ea typeface="宋体" pitchFamily="2" charset="-122"/>
                <a:cs typeface="+mn-cs"/>
              </a:rPr>
              <a:t>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80604020202020204" pitchFamily="34" charset="0"/>
                <a:ea typeface="宋体" pitchFamily="2" charset="-122"/>
                <a:cs typeface="+mn-cs"/>
              </a:rPr>
              <a:t>∧</a:t>
            </a:r>
            <a:r>
              <a:rPr kumimoji="0" lang="en-US" altLang="zh-CN" sz="2400" kern="0" cap="none" spc="0" normalizeH="0" baseline="0" noProof="0" dirty="0">
                <a:latin typeface="Arial" panose="02080604020202020204" pitchFamily="34" charset="0"/>
                <a:ea typeface="宋体" pitchFamily="2" charset="-122"/>
                <a:cs typeface="+mn-cs"/>
              </a:rPr>
              <a:t>R</a:t>
            </a:r>
            <a:r>
              <a:rPr kumimoji="0" lang="zh-CN" altLang="en-US" sz="2400" kern="0" cap="none" spc="0" normalizeH="0" baseline="0" noProof="0" dirty="0">
                <a:latin typeface="+mn-lt"/>
                <a:ea typeface="+mn-ea"/>
                <a:cs typeface="+mn-cs"/>
              </a:rPr>
              <a:t>）的主析</a:t>
            </a:r>
            <a:r>
              <a:rPr kumimoji="0" lang="en-US" altLang="zh-CN" sz="2400" kern="0" cap="none" spc="0" normalizeH="0" baseline="0" noProof="0" dirty="0">
                <a:latin typeface="+mn-lt"/>
                <a:ea typeface="+mn-ea"/>
                <a:cs typeface="+mn-cs"/>
              </a:rPr>
              <a:t>/</a:t>
            </a:r>
            <a:r>
              <a:rPr kumimoji="0" lang="zh-CN" altLang="en-US" sz="2400" kern="0" cap="none" spc="0" normalizeH="0" baseline="0" noProof="0" dirty="0">
                <a:latin typeface="+mn-lt"/>
                <a:ea typeface="+mn-ea"/>
                <a:cs typeface="+mn-cs"/>
              </a:rPr>
              <a:t>合取范式</a:t>
            </a: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m111</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m110</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m011</a:t>
            </a:r>
            <a:r>
              <a:rPr kumimoji="0" lang="zh-CN" altLang="en-US" sz="2400" kern="0" cap="none" spc="0" normalizeH="0" baseline="0" noProof="0" dirty="0">
                <a:latin typeface="Arial" panose="02080604020202020204" pitchFamily="34" charset="0"/>
                <a:ea typeface="宋体" pitchFamily="2" charset="-122"/>
                <a:cs typeface="+mn-cs"/>
              </a:rPr>
              <a:t> ∨ </a:t>
            </a:r>
            <a:r>
              <a:rPr kumimoji="0" lang="en-US" altLang="zh-CN" sz="2400" kern="0" cap="none" spc="0" normalizeH="0" baseline="0" noProof="0" dirty="0">
                <a:latin typeface="Arial" panose="02080604020202020204" pitchFamily="34" charset="0"/>
                <a:ea typeface="宋体" pitchFamily="2" charset="-122"/>
                <a:cs typeface="+mn-cs"/>
              </a:rPr>
              <a:t>m001</a:t>
            </a:r>
            <a:r>
              <a:rPr kumimoji="0" lang="en-US" altLang="zh-CN" sz="2400" kern="1200" cap="none" spc="0" normalizeH="0" baseline="0" noProof="0" dirty="0">
                <a:latin typeface="Times New Roman" panose="02020603050405020304" pitchFamily="18" charset="0"/>
                <a:ea typeface="宋体" pitchFamily="2" charset="-122"/>
                <a:cs typeface="+mn-cs"/>
                <a:sym typeface="Symbol" panose="05050102010706020507" pitchFamily="18" charset="2"/>
              </a:rPr>
              <a:t>7,6,3,15, 4,2,0</a:t>
            </a:r>
            <a:r>
              <a:rPr kumimoji="0" lang="zh-CN" altLang="en-US" sz="2400" kern="1200" cap="none" spc="0" normalizeH="0" baseline="0" noProof="0" dirty="0">
                <a:latin typeface="Arial" panose="02080604020202020204" pitchFamily="34" charset="0"/>
                <a:ea typeface="宋体" pitchFamily="2" charset="-122"/>
                <a:cs typeface="+mn-cs"/>
              </a:rPr>
              <a:t> </a:t>
            </a:r>
            <a:endParaRPr kumimoji="0" lang="en-US" altLang="zh-CN" sz="2400" kern="0" cap="none" spc="0" normalizeH="0" baseline="0" noProof="0" dirty="0">
              <a:latin typeface="+mn-lt"/>
              <a:ea typeface="+mn-ea"/>
              <a:cs typeface="+mn-cs"/>
            </a:endParaRPr>
          </a:p>
        </p:txBody>
      </p:sp>
      <p:graphicFrame>
        <p:nvGraphicFramePr>
          <p:cNvPr id="5" name="Group 3"/>
          <p:cNvGraphicFramePr/>
          <p:nvPr/>
        </p:nvGraphicFramePr>
        <p:xfrm>
          <a:off x="395288" y="1268413"/>
          <a:ext cx="7704138" cy="4297363"/>
        </p:xfrm>
        <a:graphic>
          <a:graphicData uri="http://schemas.openxmlformats.org/drawingml/2006/table">
            <a:tbl>
              <a:tblPr/>
              <a:tblGrid>
                <a:gridCol w="633706"/>
                <a:gridCol w="635194"/>
                <a:gridCol w="687886"/>
                <a:gridCol w="1214556"/>
                <a:gridCol w="1079605"/>
                <a:gridCol w="3453190"/>
              </a:tblGrid>
              <a:tr h="39620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dirty="0" smtClean="0">
                          <a:ln>
                            <a:noFill/>
                          </a:ln>
                          <a:solidFill>
                            <a:schemeClr val="tx1"/>
                          </a:solidFill>
                          <a:effectLst/>
                          <a:latin typeface="Arial" panose="02080604020202020204" pitchFamily="34" charset="0"/>
                          <a:ea typeface="宋体" pitchFamily="2" charset="-122"/>
                        </a:rPr>
                        <a:t>Ｐ</a:t>
                      </a:r>
                      <a:endParaRPr kumimoji="0" lang="zh-CN" sz="20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80604020202020204" pitchFamily="34" charset="0"/>
                          <a:ea typeface="宋体" pitchFamily="2" charset="-122"/>
                        </a:rPr>
                        <a:t>Ｑ</a:t>
                      </a:r>
                      <a:endParaRPr kumimoji="0" lang="zh-CN"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en-US" altLang="zh-CN" sz="2000" kern="0" dirty="0" smtClean="0"/>
                        <a:t>R</a:t>
                      </a:r>
                      <a:endParaRPr kumimoji="0" lang="zh-CN" sz="20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80604020202020204" pitchFamily="34" charset="0"/>
                          <a:ea typeface="宋体" pitchFamily="2" charset="-122"/>
                        </a:rPr>
                        <a:t>Ｐ∧Ｑ</a:t>
                      </a:r>
                      <a:endParaRPr kumimoji="0" lang="zh-CN" altLang="en-US" sz="20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en-US" altLang="zh-CN" sz="2000" kern="0" dirty="0" smtClean="0">
                          <a:latin typeface="Times New Roman" panose="02020603050405020304" pitchFamily="18" charset="0"/>
                        </a:rPr>
                        <a:t>¬</a:t>
                      </a:r>
                      <a:r>
                        <a:rPr lang="zh-CN" altLang="en-US" sz="2000" kern="0" dirty="0" smtClean="0">
                          <a:latin typeface="+mn-lt"/>
                          <a:ea typeface="+mn-ea"/>
                        </a:rPr>
                        <a:t>Ｐ</a:t>
                      </a:r>
                      <a:r>
                        <a:rPr lang="zh-CN" altLang="en-US" sz="2000" kern="0" dirty="0" smtClean="0"/>
                        <a:t>∧</a:t>
                      </a:r>
                      <a:r>
                        <a:rPr lang="en-US" altLang="zh-CN" sz="2000" kern="0" dirty="0" smtClean="0"/>
                        <a:t>R</a:t>
                      </a:r>
                      <a:endParaRPr kumimoji="0" lang="zh-CN" sz="20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zh-CN" altLang="en-US" sz="2000" kern="0" dirty="0" smtClean="0">
                          <a:latin typeface="+mn-lt"/>
                          <a:ea typeface="+mn-ea"/>
                        </a:rPr>
                        <a:t>（Ｐ∧</a:t>
                      </a:r>
                      <a:r>
                        <a:rPr lang="zh-CN" altLang="en-US" sz="2000" kern="0" dirty="0" smtClean="0"/>
                        <a:t>Ｑ）</a:t>
                      </a:r>
                      <a:r>
                        <a:rPr lang="zh-CN" altLang="en-US" sz="2000" kern="0" dirty="0" smtClean="0">
                          <a:latin typeface="+mn-lt"/>
                          <a:ea typeface="+mn-ea"/>
                        </a:rPr>
                        <a:t>∨（</a:t>
                      </a:r>
                      <a:r>
                        <a:rPr lang="en-US" altLang="zh-CN" sz="2000" kern="0" dirty="0" smtClean="0">
                          <a:latin typeface="Times New Roman" panose="02020603050405020304" pitchFamily="18" charset="0"/>
                        </a:rPr>
                        <a:t> ¬</a:t>
                      </a:r>
                      <a:r>
                        <a:rPr lang="zh-CN" altLang="en-US" sz="2000" kern="0" dirty="0" smtClean="0">
                          <a:latin typeface="+mn-lt"/>
                          <a:ea typeface="+mn-ea"/>
                        </a:rPr>
                        <a:t>Ｐ</a:t>
                      </a:r>
                      <a:r>
                        <a:rPr lang="zh-CN" altLang="en-US" sz="2000" kern="0" dirty="0" smtClean="0"/>
                        <a:t>∧</a:t>
                      </a:r>
                      <a:r>
                        <a:rPr lang="en-US" altLang="zh-CN" sz="2000" kern="0" dirty="0" smtClean="0"/>
                        <a:t>R</a:t>
                      </a:r>
                      <a:r>
                        <a:rPr lang="zh-CN" altLang="en-US" sz="2000" kern="0" dirty="0" smtClean="0">
                          <a:latin typeface="+mn-lt"/>
                          <a:ea typeface="+mn-ea"/>
                        </a:rPr>
                        <a:t>）</a:t>
                      </a:r>
                      <a:endParaRPr kumimoji="0" lang="zh-CN" sz="20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            </a:t>
                      </a:r>
                      <a:r>
                        <a:rPr kumimoji="0" lang="en-US" altLang="zh-CN" sz="2600" b="1" i="0" u="none" strike="noStrike" cap="none" normalizeH="0" baseline="0" dirty="0" smtClean="0">
                          <a:ln>
                            <a:noFill/>
                          </a:ln>
                          <a:solidFill>
                            <a:srgbClr val="FF0000"/>
                          </a:solidFill>
                          <a:effectLst/>
                          <a:latin typeface="Arial" panose="02080604020202020204" pitchFamily="34" charset="0"/>
                          <a:ea typeface="宋体" pitchFamily="2" charset="-122"/>
                        </a:rPr>
                        <a:t>√</a:t>
                      </a:r>
                      <a:endParaRPr kumimoji="0" lang="en-US" sz="2600" b="1" i="0" u="none" strike="noStrike" cap="none" normalizeH="0" baseline="0" dirty="0" smtClean="0">
                        <a:ln>
                          <a:noFill/>
                        </a:ln>
                        <a:solidFill>
                          <a:srgbClr val="FF0000"/>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            </a:t>
                      </a:r>
                      <a:r>
                        <a:rPr kumimoji="0" lang="en-US" altLang="zh-CN" sz="2600" b="1" i="0" u="none" strike="noStrike" cap="none" normalizeH="0" baseline="0" dirty="0" smtClean="0">
                          <a:ln>
                            <a:noFill/>
                          </a:ln>
                          <a:solidFill>
                            <a:srgbClr val="FF0000"/>
                          </a:solidFill>
                          <a:effectLst/>
                          <a:latin typeface="Arial" panose="02080604020202020204" pitchFamily="34" charset="0"/>
                          <a:ea typeface="宋体" pitchFamily="2" charset="-122"/>
                        </a:rPr>
                        <a: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            </a:t>
                      </a:r>
                      <a:r>
                        <a:rPr kumimoji="0" lang="en-US" altLang="zh-CN" sz="2600" b="1" i="0" u="none" strike="noStrike" cap="none" normalizeH="0" baseline="0" dirty="0" smtClean="0">
                          <a:ln>
                            <a:noFill/>
                          </a:ln>
                          <a:solidFill>
                            <a:srgbClr val="FF0000"/>
                          </a:solidFill>
                          <a:effectLst/>
                          <a:latin typeface="Arial" panose="02080604020202020204" pitchFamily="34" charset="0"/>
                          <a:ea typeface="宋体" pitchFamily="2" charset="-122"/>
                        </a:rPr>
                        <a: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            </a:t>
                      </a:r>
                      <a:r>
                        <a:rPr kumimoji="0" lang="en-US" altLang="zh-CN" sz="2600" b="1" i="0" u="none" strike="noStrike" cap="none" normalizeH="0" baseline="0" dirty="0" smtClean="0">
                          <a:ln>
                            <a:noFill/>
                          </a:ln>
                          <a:solidFill>
                            <a:srgbClr val="FF0000"/>
                          </a:solidFill>
                          <a:effectLst/>
                          <a:latin typeface="Arial" panose="02080604020202020204" pitchFamily="34" charset="0"/>
                          <a:ea typeface="宋体" pitchFamily="2" charset="-122"/>
                        </a:rPr>
                        <a: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92" name="标题 2"/>
          <p:cNvSpPr>
            <a:spLocks noGrp="1"/>
          </p:cNvSpPr>
          <p:nvPr>
            <p:ph type="title" idx="4294967295"/>
          </p:nvPr>
        </p:nvSpPr>
        <p:spPr>
          <a:xfrm>
            <a:off x="354013" y="130175"/>
            <a:ext cx="1857375" cy="706438"/>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34" end="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idx="4294967295"/>
          </p:nvPr>
        </p:nvSpPr>
        <p:spPr>
          <a:xfrm>
            <a:off x="23813" y="115888"/>
            <a:ext cx="7772400" cy="865187"/>
          </a:xfrm>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a:spLocks noChangeArrowheads="1"/>
          </p:cNvSpPr>
          <p:nvPr/>
        </p:nvSpPr>
        <p:spPr bwMode="auto">
          <a:xfrm>
            <a:off x="315913" y="908050"/>
            <a:ext cx="8828088" cy="547370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80604020202020204" pitchFamily="34" charset="0"/>
                <a:ea typeface="宋体" pitchFamily="2" charset="-122"/>
                <a:cs typeface="+mn-cs"/>
              </a:rPr>
              <a:t>主析取范式</a:t>
            </a:r>
            <a:r>
              <a:rPr kumimoji="0" lang="zh-CN" altLang="en-US" sz="2800" b="1" kern="1200" cap="none" spc="0" normalizeH="0" baseline="0" noProof="0" dirty="0">
                <a:latin typeface="Arial" panose="02080604020202020204" pitchFamily="34" charset="0"/>
                <a:ea typeface="宋体" pitchFamily="2" charset="-122"/>
                <a:cs typeface="+mn-cs"/>
              </a:rPr>
              <a:t>与</a:t>
            </a:r>
            <a:r>
              <a:rPr kumimoji="0" lang="zh-CN" altLang="en-US" sz="2800" b="1" kern="0" cap="none" spc="0" normalizeH="0" baseline="0" noProof="0" dirty="0">
                <a:latin typeface="Arial" panose="02080604020202020204" pitchFamily="34" charset="0"/>
                <a:ea typeface="宋体" pitchFamily="2" charset="-122"/>
                <a:cs typeface="+mn-cs"/>
              </a:rPr>
              <a:t>主合取范式的求法</a:t>
            </a:r>
            <a:endParaRPr kumimoji="0" lang="en-US" altLang="zh-CN" sz="2800" b="1"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80604020202020204" pitchFamily="34" charset="0"/>
                <a:ea typeface="宋体" pitchFamily="2" charset="-122"/>
                <a:cs typeface="+mn-cs"/>
              </a:rPr>
              <a:t>（</a:t>
            </a:r>
            <a:r>
              <a:rPr kumimoji="0" lang="en-US" altLang="zh-CN" sz="2800" b="1" kern="0" cap="none" spc="0" normalizeH="0" baseline="0" noProof="0" dirty="0">
                <a:latin typeface="Arial" panose="02080604020202020204" pitchFamily="34" charset="0"/>
                <a:ea typeface="宋体" pitchFamily="2" charset="-122"/>
                <a:cs typeface="+mn-cs"/>
              </a:rPr>
              <a:t>1</a:t>
            </a:r>
            <a:r>
              <a:rPr kumimoji="0" lang="zh-CN" altLang="en-US" sz="2800" b="1" kern="0" cap="none" spc="0" normalizeH="0" baseline="0" noProof="0" dirty="0">
                <a:latin typeface="Arial" panose="02080604020202020204" pitchFamily="34" charset="0"/>
                <a:ea typeface="宋体" pitchFamily="2" charset="-122"/>
                <a:cs typeface="+mn-cs"/>
              </a:rPr>
              <a:t>）公式法</a:t>
            </a:r>
            <a:endParaRPr kumimoji="0" lang="en-US" altLang="zh-CN" sz="2800" b="1"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en-US" altLang="zh-CN" sz="2800" b="1"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否定深入去条件</a:t>
            </a: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摩根定律否移前</a:t>
            </a:r>
            <a:endParaRPr kumimoji="0" lang="en-US" altLang="zh-CN" sz="28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分配结合成范式</a:t>
            </a: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去掉重复补没有</a:t>
            </a:r>
            <a:endParaRPr kumimoji="0" lang="zh-CN" altLang="en-US" sz="2800" kern="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2</a:t>
            </a:r>
            <a:r>
              <a:rPr kumimoji="0" lang="zh-CN" altLang="en-US" sz="2800" b="1" kern="0" cap="none" spc="0" normalizeH="0" baseline="0" noProof="0" dirty="0">
                <a:latin typeface="+mn-lt"/>
                <a:ea typeface="+mn-ea"/>
                <a:cs typeface="+mn-cs"/>
              </a:rPr>
              <a:t>）真值表法</a:t>
            </a:r>
            <a:endParaRPr kumimoji="0" lang="en-US" altLang="zh-CN" sz="2800" b="1" kern="0" cap="none" spc="0" normalizeH="0" baseline="0" noProof="0" dirty="0">
              <a:latin typeface="+mn-lt"/>
              <a:ea typeface="+mn-ea"/>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在真值表中，一个公式的真值为Ｔ的指派所对应的小项的析取，即为此公式的主析取范式。（使变元为</a:t>
            </a:r>
            <a:r>
              <a:rPr kumimoji="0" lang="en-US" altLang="zh-CN" sz="2800" kern="1200" cap="none" spc="0" normalizeH="0" baseline="0" noProof="0" dirty="0">
                <a:latin typeface="Arial" panose="02080604020202020204" pitchFamily="34" charset="0"/>
                <a:ea typeface="宋体" pitchFamily="2" charset="-122"/>
                <a:cs typeface="+mn-cs"/>
              </a:rPr>
              <a:t>T</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在真值表中，一个公式的真值为</a:t>
            </a:r>
            <a:r>
              <a:rPr kumimoji="0" lang="en-US" altLang="zh-CN" sz="2800" kern="1200" cap="none" spc="0" normalizeH="0" baseline="0" noProof="0" dirty="0">
                <a:latin typeface="Arial" panose="02080604020202020204" pitchFamily="34" charset="0"/>
                <a:ea typeface="宋体" pitchFamily="2" charset="-122"/>
                <a:cs typeface="+mn-cs"/>
              </a:rPr>
              <a:t>F</a:t>
            </a:r>
            <a:r>
              <a:rPr kumimoji="0" lang="zh-CN" altLang="en-US" sz="2800" kern="1200" cap="none" spc="0" normalizeH="0" baseline="0" noProof="0" dirty="0">
                <a:latin typeface="Arial" panose="02080604020202020204" pitchFamily="34" charset="0"/>
                <a:ea typeface="宋体" pitchFamily="2" charset="-122"/>
                <a:cs typeface="+mn-cs"/>
              </a:rPr>
              <a:t>的指派所对应的大项的合取，即为此公式的主合取范式。（使变元为</a:t>
            </a:r>
            <a:r>
              <a:rPr kumimoji="0" lang="en-US" altLang="zh-CN" sz="2800" kern="1200" cap="none" spc="0" normalizeH="0" baseline="0" noProof="0" dirty="0">
                <a:latin typeface="Arial" panose="02080604020202020204" pitchFamily="34" charset="0"/>
                <a:ea typeface="宋体" pitchFamily="2" charset="-122"/>
                <a:cs typeface="+mn-cs"/>
              </a:rPr>
              <a:t>F</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zh-CN" altLang="en-US" sz="2800" kern="0" cap="none" spc="0" normalizeH="0" baseline="0" noProof="0" dirty="0">
                <a:latin typeface="Arial" panose="02080604020202020204" pitchFamily="34" charset="0"/>
                <a:ea typeface="宋体" pitchFamily="2" charset="-122"/>
                <a:cs typeface="+mn-cs"/>
              </a:rPr>
              <a:t> 主析取范式</a:t>
            </a:r>
            <a:r>
              <a:rPr kumimoji="0" lang="zh-CN" altLang="en-US" sz="2800" kern="1200" cap="none" spc="0" normalizeH="0" baseline="0" noProof="0" dirty="0">
                <a:latin typeface="Arial" panose="02080604020202020204" pitchFamily="34" charset="0"/>
                <a:ea typeface="宋体" pitchFamily="2" charset="-122"/>
                <a:cs typeface="+mn-cs"/>
              </a:rPr>
              <a:t>与</a:t>
            </a:r>
            <a:r>
              <a:rPr kumimoji="0" lang="zh-CN" altLang="en-US" sz="2800" kern="0" cap="none" spc="0" normalizeH="0" baseline="0" noProof="0" dirty="0">
                <a:latin typeface="Arial" panose="02080604020202020204" pitchFamily="34" charset="0"/>
                <a:ea typeface="宋体" pitchFamily="2" charset="-122"/>
                <a:cs typeface="+mn-cs"/>
              </a:rPr>
              <a:t>主合取范式的编号互补。</a:t>
            </a:r>
            <a:r>
              <a:rPr kumimoji="0" lang="en-US" altLang="zh-CN" sz="2800" kern="1200" cap="none" spc="0" normalizeH="0" baseline="0" noProof="0" dirty="0">
                <a:latin typeface="Arial" panose="02080604020202020204" pitchFamily="34" charset="0"/>
                <a:ea typeface="宋体" pitchFamily="2" charset="-122"/>
                <a:cs typeface="+mn-cs"/>
              </a:rPr>
              <a:t>   </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        </a:t>
            </a:r>
            <a:endParaRPr kumimoji="0" lang="zh-CN" altLang="en-US" sz="2800" kern="1200" cap="none" spc="0" normalizeH="0" baseline="0" noProof="0" dirty="0">
              <a:latin typeface="Arial" panose="02080604020202020204" pitchFamily="34" charset="0"/>
              <a:ea typeface="宋体" pitchFamily="2" charset="-122"/>
              <a:cs typeface="+mn-cs"/>
            </a:endParaRPr>
          </a:p>
          <a:p>
            <a:pPr marL="273050" marR="0" indent="-273050" defTabSz="914400" eaLnBrk="1" hangingPunct="1">
              <a:spcBef>
                <a:spcPts val="575"/>
              </a:spcBef>
              <a:buClr>
                <a:schemeClr val="accent1"/>
              </a:buClr>
              <a:buSzPct val="85000"/>
              <a:defRPr/>
            </a:pPr>
            <a:endParaRPr kumimoji="0" lang="zh-CN" altLang="en-US" sz="2800" kern="0" cap="none" spc="0" normalizeH="0" baseline="0" noProof="0" dirty="0">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15" end="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22" end="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59" end="9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96" end="10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104" end="15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charRg st="153" end="20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charRg st="202" end="22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
                                            <p:txEl>
                                              <p:charRg st="224" end="2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idx="4294967295"/>
          </p:nvPr>
        </p:nvSpPr>
        <p:spPr>
          <a:xfrm>
            <a:off x="179388" y="60325"/>
            <a:ext cx="8229600" cy="847725"/>
          </a:xfrm>
        </p:spPr>
        <p:txBody>
          <a:bodyPr vert="horz" wrap="square" lIns="91440" tIns="45720" rIns="91440" bIns="91440" anchor="b"/>
          <a:p>
            <a:pPr eaLnBrk="1" hangingPunct="1"/>
            <a:r>
              <a:rPr lang="zh-CN" altLang="en-US" sz="3600" dirty="0">
                <a:solidFill>
                  <a:srgbClr val="FF0000"/>
                </a:solidFill>
              </a:rPr>
              <a:t>§8</a:t>
            </a:r>
            <a:r>
              <a:rPr lang="zh-CN" altLang="en-US" sz="3600" b="1" dirty="0">
                <a:solidFill>
                  <a:srgbClr val="FF0000"/>
                </a:solidFill>
              </a:rPr>
              <a:t> 推理理论</a:t>
            </a:r>
            <a:endParaRPr lang="zh-CN" altLang="en-US" sz="3600" dirty="0">
              <a:solidFill>
                <a:srgbClr val="FF0000"/>
              </a:solidFill>
            </a:endParaRPr>
          </a:p>
        </p:txBody>
      </p:sp>
      <p:sp>
        <p:nvSpPr>
          <p:cNvPr id="8806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53604" name="Rectangle 3"/>
          <p:cNvSpPr>
            <a:spLocks noGrp="1"/>
          </p:cNvSpPr>
          <p:nvPr>
            <p:ph sz="quarter" idx="1"/>
          </p:nvPr>
        </p:nvSpPr>
        <p:spPr>
          <a:xfrm>
            <a:off x="468313" y="1052513"/>
            <a:ext cx="7343775" cy="4897437"/>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algn="just" eaLnBrk="1" hangingPunct="1">
              <a:lnSpc>
                <a:spcPct val="80000"/>
              </a:lnSpc>
              <a:buFont typeface="Wingdings" panose="05000000000000000000" pitchFamily="2" charset="2"/>
              <a:buNone/>
            </a:pPr>
            <a:r>
              <a:rPr lang="en-US" altLang="zh-CN" sz="2800" dirty="0"/>
              <a:t>1.</a:t>
            </a:r>
            <a:r>
              <a:rPr lang="zh-CN" altLang="en-US" sz="2800" dirty="0"/>
              <a:t> 推理方法：</a:t>
            </a:r>
            <a:endParaRPr lang="zh-CN" altLang="en-US" sz="2800" dirty="0"/>
          </a:p>
          <a:p>
            <a:pPr lvl="0" eaLnBrk="1" hangingPunct="1">
              <a:lnSpc>
                <a:spcPct val="80000"/>
              </a:lnSpc>
              <a:buFont typeface="Wingdings" panose="05000000000000000000" pitchFamily="2" charset="2"/>
              <a:buNone/>
            </a:pPr>
            <a:r>
              <a:rPr lang="zh-CN" altLang="en-US" sz="2800" dirty="0"/>
              <a:t>（一）真值表法；</a:t>
            </a:r>
            <a:endParaRPr lang="zh-CN" altLang="en-US" sz="2800" dirty="0"/>
          </a:p>
          <a:p>
            <a:pPr lvl="0" eaLnBrk="1" hangingPunct="1">
              <a:lnSpc>
                <a:spcPct val="80000"/>
              </a:lnSpc>
              <a:buFont typeface="Wingdings" panose="05000000000000000000" pitchFamily="2" charset="2"/>
              <a:buNone/>
            </a:pPr>
            <a:r>
              <a:rPr lang="zh-CN" altLang="en-US" sz="2800" dirty="0"/>
              <a:t>（二）直接推论法；</a:t>
            </a:r>
            <a:endParaRPr lang="zh-CN" altLang="en-US" sz="2800" dirty="0"/>
          </a:p>
          <a:p>
            <a:pPr lvl="0">
              <a:buFont typeface="Wingdings" panose="05000000000000000000" pitchFamily="2" charset="2"/>
              <a:buNone/>
            </a:pPr>
            <a:r>
              <a:rPr lang="zh-CN" altLang="en-US" sz="2800" dirty="0"/>
              <a:t>（三）间接证明法。</a:t>
            </a:r>
            <a:endParaRPr lang="en-US" altLang="zh-CN" sz="2800" dirty="0"/>
          </a:p>
          <a:p>
            <a:pPr lvl="0">
              <a:buFont typeface="Wingdings" panose="05000000000000000000" pitchFamily="2" charset="2"/>
              <a:buNone/>
            </a:pPr>
            <a:r>
              <a:rPr lang="en-US" altLang="zh-CN" sz="2800" dirty="0"/>
              <a:t>                       </a:t>
            </a:r>
            <a:r>
              <a:rPr lang="zh-CN" altLang="en-US" sz="2800" dirty="0"/>
              <a:t>要证：     </a:t>
            </a:r>
            <a:r>
              <a:rPr lang="en-US" altLang="zh-CN" sz="2800" dirty="0"/>
              <a:t>H</a:t>
            </a:r>
            <a:r>
              <a:rPr lang="en-US" altLang="zh-CN" sz="2800" baseline="-25000" dirty="0"/>
              <a:t>1</a:t>
            </a:r>
            <a:r>
              <a:rPr lang="en-US" altLang="zh-CN" sz="2800" dirty="0">
                <a:sym typeface="Symbol" panose="05050102010706020507" pitchFamily="18" charset="2"/>
              </a:rPr>
              <a:t>  </a:t>
            </a:r>
            <a:r>
              <a:rPr lang="en-US" altLang="zh-CN" sz="2800" dirty="0"/>
              <a:t>H</a:t>
            </a:r>
            <a:r>
              <a:rPr lang="en-US" altLang="zh-CN" sz="2800" baseline="-25000" dirty="0"/>
              <a:t>2</a:t>
            </a:r>
            <a:r>
              <a:rPr lang="en-US" altLang="zh-CN" sz="2800" dirty="0">
                <a:sym typeface="Symbol" panose="05050102010706020507" pitchFamily="18" charset="2"/>
              </a:rPr>
              <a:t>  </a:t>
            </a:r>
            <a:r>
              <a:rPr lang="en-US" altLang="zh-CN" sz="2800" dirty="0">
                <a:latin typeface="Times New Roman" panose="02020603050405020304" pitchFamily="18" charset="0"/>
              </a:rPr>
              <a:t>…</a:t>
            </a:r>
            <a:r>
              <a:rPr lang="en-US" altLang="zh-CN" sz="2800" dirty="0">
                <a:sym typeface="Symbol" panose="05050102010706020507" pitchFamily="18" charset="2"/>
              </a:rPr>
              <a:t>  </a:t>
            </a:r>
            <a:r>
              <a:rPr lang="en-US" altLang="zh-CN" sz="2800" dirty="0"/>
              <a:t>H</a:t>
            </a:r>
            <a:r>
              <a:rPr lang="en-US" altLang="zh-CN" sz="2800" baseline="-25000" dirty="0"/>
              <a:t>m</a:t>
            </a:r>
            <a:r>
              <a:rPr lang="en-US" altLang="zh-CN" sz="2800" dirty="0">
                <a:sym typeface="Symbol" panose="05050102010706020507" pitchFamily="18" charset="2"/>
              </a:rPr>
              <a:t>C</a:t>
            </a:r>
            <a:r>
              <a:rPr lang="en-US" altLang="zh-CN" sz="2800" dirty="0"/>
              <a:t>                      </a:t>
            </a:r>
            <a:endParaRPr lang="en-US" altLang="zh-CN" sz="2800" dirty="0"/>
          </a:p>
          <a:p>
            <a:pPr lvl="0">
              <a:buFont typeface="Wingdings" panose="05000000000000000000" pitchFamily="2" charset="2"/>
              <a:buNone/>
            </a:pPr>
            <a:r>
              <a:rPr lang="en-US" altLang="zh-CN" sz="2800" dirty="0"/>
              <a:t>                       </a:t>
            </a:r>
            <a:r>
              <a:rPr lang="zh-CN" altLang="en-US" sz="2800" dirty="0"/>
              <a:t>只要证：</a:t>
            </a:r>
            <a:r>
              <a:rPr lang="en-US" altLang="zh-CN" sz="2800" dirty="0"/>
              <a:t>H</a:t>
            </a:r>
            <a:r>
              <a:rPr lang="en-US" altLang="zh-CN" sz="2800" baseline="-25000" dirty="0"/>
              <a:t>1</a:t>
            </a:r>
            <a:r>
              <a:rPr lang="en-US" altLang="zh-CN" sz="2800" dirty="0">
                <a:sym typeface="Symbol" panose="05050102010706020507" pitchFamily="18" charset="2"/>
              </a:rPr>
              <a:t></a:t>
            </a:r>
            <a:r>
              <a:rPr lang="en-US" altLang="zh-CN" sz="2800" dirty="0"/>
              <a:t>H</a:t>
            </a:r>
            <a:r>
              <a:rPr lang="en-US" altLang="zh-CN" sz="2800" baseline="-25000" dirty="0"/>
              <a:t>2 </a:t>
            </a:r>
            <a:r>
              <a:rPr lang="en-US" altLang="zh-CN" sz="2800" dirty="0">
                <a:sym typeface="Symbol" panose="05050102010706020507" pitchFamily="18" charset="2"/>
              </a:rPr>
              <a:t></a:t>
            </a:r>
            <a:r>
              <a:rPr lang="en-US" altLang="zh-CN" sz="2800" baseline="-25000" dirty="0"/>
              <a:t> </a:t>
            </a:r>
            <a:r>
              <a:rPr lang="en-US" altLang="zh-CN" sz="2800" dirty="0">
                <a:latin typeface="Times New Roman" panose="02020603050405020304" pitchFamily="18" charset="0"/>
              </a:rPr>
              <a:t>…</a:t>
            </a:r>
            <a:r>
              <a:rPr lang="en-US" altLang="zh-CN" sz="2800" dirty="0"/>
              <a:t> </a:t>
            </a:r>
            <a:r>
              <a:rPr lang="en-US" altLang="zh-CN" sz="2800" dirty="0">
                <a:sym typeface="Symbol" panose="05050102010706020507" pitchFamily="18" charset="2"/>
              </a:rPr>
              <a:t></a:t>
            </a:r>
            <a:r>
              <a:rPr lang="en-US" altLang="zh-CN" sz="2800" dirty="0"/>
              <a:t> H</a:t>
            </a:r>
            <a:r>
              <a:rPr lang="en-US" altLang="zh-CN" sz="2800" baseline="-25000" dirty="0"/>
              <a:t>m</a:t>
            </a:r>
            <a:r>
              <a:rPr lang="en-US" altLang="zh-CN" sz="2800" dirty="0"/>
              <a:t> </a:t>
            </a:r>
            <a:r>
              <a:rPr lang="en-US" altLang="zh-CN" sz="2800" dirty="0">
                <a:sym typeface="Symbol" panose="05050102010706020507" pitchFamily="18" charset="2"/>
              </a:rPr>
              <a:t> </a:t>
            </a:r>
            <a:r>
              <a:rPr lang="en-US" altLang="zh-CN" sz="2800" dirty="0">
                <a:latin typeface="Times New Roman" panose="02020603050405020304" pitchFamily="18" charset="0"/>
              </a:rPr>
              <a:t>¬</a:t>
            </a:r>
            <a:r>
              <a:rPr lang="en-US" altLang="zh-CN" sz="2800" dirty="0"/>
              <a:t>C </a:t>
            </a:r>
            <a:r>
              <a:rPr lang="en-US" altLang="zh-CN" sz="2800" dirty="0">
                <a:sym typeface="Symbol" panose="05050102010706020507" pitchFamily="18" charset="2"/>
              </a:rPr>
              <a:t>F</a:t>
            </a:r>
            <a:endParaRPr lang="en-US" altLang="zh-CN" sz="2800" dirty="0"/>
          </a:p>
          <a:p>
            <a:pPr lvl="0" algn="just" eaLnBrk="1" hangingPunct="1">
              <a:lnSpc>
                <a:spcPct val="80000"/>
              </a:lnSpc>
              <a:buFont typeface="Wingdings" panose="05000000000000000000" pitchFamily="2" charset="2"/>
              <a:buNone/>
            </a:pPr>
            <a:r>
              <a:rPr lang="en-US" altLang="zh-CN" sz="2800" dirty="0"/>
              <a:t>2.</a:t>
            </a:r>
            <a:r>
              <a:rPr lang="zh-CN" altLang="en-US" sz="2800" dirty="0"/>
              <a:t>推论规则</a:t>
            </a:r>
            <a:r>
              <a:rPr lang="en-US" altLang="zh-CN" sz="2800" dirty="0"/>
              <a:t>:</a:t>
            </a:r>
            <a:endParaRPr lang="en-US" altLang="zh-CN" sz="2800" dirty="0"/>
          </a:p>
          <a:p>
            <a:pPr lvl="0" algn="just" eaLnBrk="1" hangingPunct="1">
              <a:lnSpc>
                <a:spcPct val="80000"/>
              </a:lnSpc>
              <a:buFont typeface="Wingdings" panose="05000000000000000000" pitchFamily="2" charset="2"/>
              <a:buNone/>
            </a:pPr>
            <a:r>
              <a:rPr lang="en-US" altLang="zh-CN" sz="2800" dirty="0"/>
              <a:t>    P</a:t>
            </a:r>
            <a:r>
              <a:rPr lang="zh-CN" altLang="en-US" sz="2800" dirty="0"/>
              <a:t>规则：  前提可使用；</a:t>
            </a:r>
            <a:endParaRPr lang="en-US" altLang="zh-CN" sz="2800" dirty="0"/>
          </a:p>
          <a:p>
            <a:pPr lvl="0" algn="just" eaLnBrk="1" hangingPunct="1">
              <a:lnSpc>
                <a:spcPct val="80000"/>
              </a:lnSpc>
              <a:buFont typeface="Wingdings" panose="05000000000000000000" pitchFamily="2" charset="2"/>
              <a:buNone/>
            </a:pPr>
            <a:r>
              <a:rPr lang="en-US" altLang="zh-CN" sz="2800" dirty="0"/>
              <a:t>    T</a:t>
            </a:r>
            <a:r>
              <a:rPr lang="zh-CN" altLang="en-US" sz="2800" dirty="0"/>
              <a:t>规则：  结论可引入；</a:t>
            </a:r>
            <a:endParaRPr lang="en-US" altLang="zh-CN" sz="2800" dirty="0"/>
          </a:p>
          <a:p>
            <a:pPr lvl="0" algn="just" eaLnBrk="1" hangingPunct="1">
              <a:lnSpc>
                <a:spcPct val="80000"/>
              </a:lnSpc>
              <a:buFont typeface="Wingdings" panose="05000000000000000000" pitchFamily="2" charset="2"/>
              <a:buNone/>
            </a:pPr>
            <a:r>
              <a:rPr lang="en-US" altLang="zh-CN" sz="2800" dirty="0"/>
              <a:t>    CP</a:t>
            </a:r>
            <a:r>
              <a:rPr lang="zh-CN" altLang="en-US" sz="2800" dirty="0"/>
              <a:t>规则：要证：   </a:t>
            </a:r>
            <a:r>
              <a:rPr lang="en-US" altLang="zh-CN" sz="2800" dirty="0">
                <a:sym typeface="Wingdings" panose="05000000000000000000" pitchFamily="2" charset="2"/>
              </a:rPr>
              <a:t> </a:t>
            </a:r>
            <a:r>
              <a:rPr lang="en-US" altLang="zh-CN" sz="2800" dirty="0"/>
              <a:t>S</a:t>
            </a:r>
            <a:r>
              <a:rPr lang="en-US" altLang="zh-CN" sz="2800" dirty="0">
                <a:sym typeface="Symbol" panose="05050102010706020507" pitchFamily="18" charset="2"/>
              </a:rPr>
              <a:t></a:t>
            </a:r>
            <a:r>
              <a:rPr lang="en-US" altLang="zh-CN" sz="2800" dirty="0"/>
              <a:t> R</a:t>
            </a:r>
            <a:r>
              <a:rPr lang="en-US" altLang="zh-CN" sz="2800" dirty="0">
                <a:sym typeface="Symbol" panose="05050102010706020507" pitchFamily="18" charset="2"/>
              </a:rPr>
              <a:t>C</a:t>
            </a:r>
            <a:endParaRPr lang="en-US" altLang="zh-CN" sz="2800" dirty="0"/>
          </a:p>
          <a:p>
            <a:pPr lvl="0" algn="just" eaLnBrk="1" hangingPunct="1">
              <a:lnSpc>
                <a:spcPct val="80000"/>
              </a:lnSpc>
              <a:buFont typeface="Wingdings" panose="05000000000000000000" pitchFamily="2" charset="2"/>
              <a:buNone/>
            </a:pPr>
            <a:r>
              <a:rPr lang="en-US" altLang="zh-CN" sz="2800" dirty="0"/>
              <a:t>                      </a:t>
            </a:r>
            <a:r>
              <a:rPr lang="zh-CN" altLang="en-US" sz="2800" dirty="0"/>
              <a:t>只要证：</a:t>
            </a:r>
            <a:r>
              <a:rPr lang="en-US" altLang="zh-CN" sz="2800" dirty="0"/>
              <a:t>S∧R</a:t>
            </a:r>
            <a:r>
              <a:rPr lang="en-US" altLang="zh-CN" sz="2800" dirty="0">
                <a:sym typeface="Symbol" panose="05050102010706020507" pitchFamily="18" charset="2"/>
              </a:rPr>
              <a:t>C</a:t>
            </a:r>
            <a:endParaRPr lang="en-US" altLang="zh-CN" sz="2800" dirty="0"/>
          </a:p>
          <a:p>
            <a:pPr lvl="0" eaLnBrk="1" hangingPunct="1">
              <a:lnSpc>
                <a:spcPct val="80000"/>
              </a:lnSpc>
              <a:buFont typeface="Wingdings" panose="05000000000000000000" pitchFamily="2" charset="2"/>
              <a:buNone/>
            </a:pPr>
            <a:endParaRPr lang="en-US" altLang="zh-CN" sz="2400" dirty="0"/>
          </a:p>
        </p:txBody>
      </p:sp>
      <p:sp>
        <p:nvSpPr>
          <p:cNvPr id="8806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807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4">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04">
                                            <p:txEl>
                                              <p:charRg st="9"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4">
                                            <p:txEl>
                                              <p:charRg st="18"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04">
                                            <p:txEl>
                                              <p:charRg st="28" end="3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04">
                                            <p:txEl>
                                              <p:charRg st="38" end="1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04">
                                            <p:txEl>
                                              <p:charRg st="110" end="16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04">
                                            <p:txEl>
                                              <p:charRg st="160" end="16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3604">
                                            <p:txEl>
                                              <p:charRg st="168" end="18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3604">
                                            <p:txEl>
                                              <p:charRg st="185" end="20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3604">
                                            <p:txEl>
                                              <p:charRg st="202" end="22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3604">
                                            <p:txEl>
                                              <p:charRg st="225" end="2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1052513"/>
            <a:ext cx="7343775" cy="1728788"/>
          </a:xfrm>
          <a:prstGeom prst="rect">
            <a:avLst/>
          </a:prstGeom>
          <a:noFill/>
          <a:ln w="9525">
            <a:noFill/>
            <a:miter lim="800000"/>
          </a:ln>
        </p:spPr>
        <p:txBody>
          <a:bodyPr/>
          <a:lstStyle/>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真值表</a:t>
            </a:r>
            <a:r>
              <a:rPr kumimoji="0" lang="zh-CN" altLang="en-US" sz="2400" kern="0" cap="none" spc="0" normalizeH="0" baseline="0" noProof="0" dirty="0">
                <a:latin typeface="+mn-lt"/>
                <a:ea typeface="+mn-ea"/>
                <a:cs typeface="+mn-cs"/>
              </a:rPr>
              <a:t>技术的主要依据是</a:t>
            </a:r>
            <a:r>
              <a:rPr kumimoji="0" lang="zh-CN" alt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a:t>
            </a:r>
            <a:r>
              <a:rPr kumimoji="0" lang="zh-CN" alt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的真值表定义。</a:t>
            </a:r>
            <a:endParaRPr kumimoji="0" lang="zh-CN" altLang="en-US" sz="2400" kern="0" cap="none" spc="0" normalizeH="0" baseline="0" noProof="0" dirty="0">
              <a:latin typeface="+mn-lt"/>
              <a:ea typeface="+mn-ea"/>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rPr>
              <a:t>若Ｐ</a:t>
            </a:r>
            <a:r>
              <a:rPr kumimoji="0" lang="zh-CN" altLang="en-US" sz="2400" kern="0" cap="none" spc="0" normalizeH="0" baseline="0" noProof="0" dirty="0">
                <a:latin typeface="+mn-lt"/>
                <a:ea typeface="+mn-ea"/>
                <a:cs typeface="+mn-cs"/>
                <a:sym typeface="Symbol" panose="05050102010706020507" pitchFamily="18" charset="2"/>
              </a:rPr>
              <a:t></a:t>
            </a:r>
            <a:r>
              <a:rPr kumimoji="0" lang="zh-CN" altLang="en-US" sz="2400" kern="0" cap="none" spc="0" normalizeH="0" baseline="0" noProof="0" dirty="0">
                <a:latin typeface="+mn-lt"/>
                <a:ea typeface="+mn-ea"/>
                <a:cs typeface="+mn-cs"/>
              </a:rPr>
              <a:t>Ｑ当且仅当</a:t>
            </a:r>
            <a:endParaRPr kumimoji="0" lang="zh-CN" altLang="en-US" sz="2400" kern="0" cap="none" spc="0" normalizeH="0" baseline="0" noProof="0" dirty="0">
              <a:latin typeface="+mn-lt"/>
              <a:ea typeface="+mn-ea"/>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rPr>
              <a:t>（Ｐ→Ｑ）为永真式。</a:t>
            </a:r>
            <a:endParaRPr kumimoji="0" lang="zh-CN" altLang="en-US" sz="2400" kern="0" cap="none" spc="0" normalizeH="0" baseline="0" noProof="0" dirty="0">
              <a:latin typeface="+mn-lt"/>
              <a:ea typeface="+mn-ea"/>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endParaRPr kumimoji="0" lang="zh-CN" altLang="en-US" sz="24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graphicFrame>
        <p:nvGraphicFramePr>
          <p:cNvPr id="5" name="Group 5"/>
          <p:cNvGraphicFramePr>
            <a:graphicFrameLocks noGrp="1"/>
          </p:cNvGraphicFramePr>
          <p:nvPr/>
        </p:nvGraphicFramePr>
        <p:xfrm>
          <a:off x="684213" y="2708275"/>
          <a:ext cx="3635375" cy="2446338"/>
        </p:xfrm>
        <a:graphic>
          <a:graphicData uri="http://schemas.openxmlformats.org/drawingml/2006/table">
            <a:tbl>
              <a:tblPr/>
              <a:tblGrid>
                <a:gridCol w="1123950"/>
                <a:gridCol w="1300162"/>
                <a:gridCol w="1211263"/>
              </a:tblGrid>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80604020202020204" pitchFamily="34" charset="0"/>
                          <a:ea typeface="宋体" pitchFamily="2" charset="-122"/>
                        </a:rPr>
                        <a:t>P</a:t>
                      </a:r>
                      <a:endParaRPr kumimoji="0" lang="en-US" sz="20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80604020202020204" pitchFamily="34" charset="0"/>
                          <a:ea typeface="宋体" pitchFamily="2" charset="-122"/>
                        </a:rPr>
                        <a:t>Q</a:t>
                      </a:r>
                      <a:endParaRPr kumimoji="0" lang="en-US"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80604020202020204" pitchFamily="34" charset="0"/>
                          <a:ea typeface="宋体"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1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911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 name="标题 2"/>
          <p:cNvSpPr>
            <a:spLocks noGrp="1"/>
          </p:cNvSpPr>
          <p:nvPr>
            <p:ph type="title" idx="4294967295"/>
          </p:nvPr>
        </p:nvSpPr>
        <p:spPr>
          <a:xfrm>
            <a:off x="374650" y="266700"/>
            <a:ext cx="3586163" cy="706438"/>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itchFamily="2" charset="-122"/>
                <a:cs typeface="+mn-cs"/>
              </a:rPr>
              <a:t>（一）真值表法</a:t>
            </a:r>
            <a:endParaRPr kumimoji="0" lang="zh-CN" altLang="en-US" sz="32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2"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31"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1700213"/>
            <a:ext cx="8135938" cy="2305050"/>
          </a:xfrm>
          <a:prstGeom prst="rect">
            <a:avLst/>
          </a:prstGeom>
          <a:noFill/>
          <a:ln w="9525">
            <a:noFill/>
            <a:miter lim="800000"/>
          </a:ln>
        </p:spPr>
        <p:txBody>
          <a:bodyPr/>
          <a:lstStyle/>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800" kern="0" cap="none" spc="0" normalizeH="0" baseline="0" noProof="0" dirty="0" smtClean="0">
                <a:latin typeface="+mn-lt"/>
                <a:ea typeface="+mn-ea"/>
                <a:cs typeface="+mn-cs"/>
              </a:rPr>
              <a:t>主要</a:t>
            </a:r>
            <a:r>
              <a:rPr kumimoji="0" lang="zh-CN" altLang="en-US" sz="2800" kern="0" cap="none" spc="0" normalizeH="0" baseline="0" noProof="0" dirty="0">
                <a:latin typeface="+mn-lt"/>
                <a:ea typeface="+mn-ea"/>
                <a:cs typeface="+mn-cs"/>
              </a:rPr>
              <a:t>是指利用等价、蕴含公式，选择合适的规</a:t>
            </a: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则进行的推理。</a:t>
            </a: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注意遵循善意的推导，认为前提和结论都为</a:t>
            </a:r>
            <a:r>
              <a:rPr kumimoji="0" lang="en-US" altLang="zh-CN" sz="2800" kern="0" cap="none" spc="0" normalizeH="0" baseline="0" noProof="0" dirty="0">
                <a:latin typeface="+mn-lt"/>
                <a:ea typeface="+mn-ea"/>
                <a:cs typeface="+mn-cs"/>
              </a:rPr>
              <a:t>T</a:t>
            </a:r>
            <a:r>
              <a:rPr kumimoji="0" lang="zh-CN" altLang="en-US" sz="2800" kern="0" cap="none" spc="0" normalizeH="0" baseline="0" noProof="0" dirty="0">
                <a:latin typeface="+mn-lt"/>
                <a:ea typeface="+mn-ea"/>
                <a:cs typeface="+mn-cs"/>
              </a:rPr>
              <a:t>。</a:t>
            </a: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sp>
        <p:nvSpPr>
          <p:cNvPr id="9011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011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 name="标题 2"/>
          <p:cNvSpPr>
            <a:spLocks noGrp="1"/>
          </p:cNvSpPr>
          <p:nvPr>
            <p:ph type="title" idx="4294967295"/>
          </p:nvPr>
        </p:nvSpPr>
        <p:spPr>
          <a:xfrm>
            <a:off x="914400" y="274638"/>
            <a:ext cx="4089400" cy="993775"/>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0" u="none" strike="noStrike" kern="0" cap="none" spc="0" normalizeH="0" baseline="0" noProof="0" dirty="0" smtClean="0">
                <a:ln>
                  <a:noFill/>
                </a:ln>
                <a:solidFill>
                  <a:srgbClr val="FF0000"/>
                </a:solidFill>
                <a:effectLst/>
                <a:uLnTx/>
                <a:uFillTx/>
                <a:latin typeface="Perpetua" panose="02020502060401020303" pitchFamily="18" charset="0"/>
                <a:ea typeface="宋体" pitchFamily="2" charset="-122"/>
                <a:cs typeface="+mn-cs"/>
              </a:rPr>
              <a:t>（二）直接推论法</a:t>
            </a:r>
            <a:endParaRPr kumimoji="0" lang="zh-CN" altLang="en-US" sz="36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1"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29" end="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idx="4294967295"/>
          </p:nvPr>
        </p:nvSpPr>
        <p:spPr>
          <a:xfrm>
            <a:off x="611188" y="333375"/>
            <a:ext cx="7705725" cy="647700"/>
          </a:xfrm>
        </p:spPr>
        <p:txBody>
          <a:bodyPr vert="horz" wrap="square" lIns="91440" tIns="45720" rIns="91440" bIns="91440" anchor="b"/>
          <a:p>
            <a:pPr eaLnBrk="1" hangingPunct="1"/>
            <a:r>
              <a:rPr lang="zh-CN" altLang="en-US" sz="3400" b="1" dirty="0">
                <a:solidFill>
                  <a:srgbClr val="FF0000"/>
                </a:solidFill>
              </a:rPr>
              <a:t>§2联结词</a:t>
            </a:r>
            <a:endParaRPr lang="zh-CN" altLang="en-US" sz="3400" b="1" dirty="0">
              <a:solidFill>
                <a:srgbClr val="FF0000"/>
              </a:solidFill>
            </a:endParaRPr>
          </a:p>
        </p:txBody>
      </p:sp>
      <p:sp>
        <p:nvSpPr>
          <p:cNvPr id="18435" name="Rectangle 3"/>
          <p:cNvSpPr>
            <a:spLocks noGrp="1"/>
          </p:cNvSpPr>
          <p:nvPr>
            <p:ph type="body" sz="half" idx="4294967295"/>
          </p:nvPr>
        </p:nvSpPr>
        <p:spPr>
          <a:xfrm>
            <a:off x="457200" y="1600200"/>
            <a:ext cx="7643813" cy="4084638"/>
          </a:xfrm>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lnSpc>
                <a:spcPct val="90000"/>
              </a:lnSpc>
              <a:buFont typeface="Wingdings" panose="05000000000000000000" pitchFamily="2" charset="2"/>
              <a:buNone/>
            </a:pPr>
            <a:r>
              <a:rPr lang="zh-CN" altLang="en-US" sz="2600" dirty="0"/>
              <a:t>（２）定义：严格由真值表定义</a:t>
            </a:r>
            <a:endParaRPr lang="zh-CN" altLang="en-US" sz="2600" dirty="0"/>
          </a:p>
          <a:p>
            <a:pPr lvl="0" eaLnBrk="1" hangingPunct="1">
              <a:lnSpc>
                <a:spcPct val="90000"/>
              </a:lnSpc>
              <a:buFont typeface="Wingdings" panose="05000000000000000000" pitchFamily="2" charset="2"/>
              <a:buNone/>
            </a:pPr>
            <a:r>
              <a:rPr lang="zh-CN" altLang="en-US" sz="2600" dirty="0"/>
              <a:t>（３）举例：</a:t>
            </a:r>
            <a:endParaRPr lang="zh-CN" altLang="en-US" sz="2600" dirty="0"/>
          </a:p>
          <a:p>
            <a:pPr lvl="0" eaLnBrk="1" hangingPunct="1">
              <a:lnSpc>
                <a:spcPct val="90000"/>
              </a:lnSpc>
              <a:buFont typeface="Wingdings" panose="05000000000000000000" pitchFamily="2" charset="2"/>
              <a:buNone/>
            </a:pPr>
            <a:r>
              <a:rPr lang="zh-CN" altLang="en-US" sz="2600" dirty="0"/>
              <a:t>Ｐ：北京是一座城市。</a:t>
            </a:r>
            <a:endParaRPr lang="zh-CN" altLang="en-US" sz="2600" dirty="0"/>
          </a:p>
          <a:p>
            <a:pPr lvl="0" eaLnBrk="1" hangingPunct="1">
              <a:lnSpc>
                <a:spcPct val="90000"/>
              </a:lnSpc>
              <a:buFont typeface="Wingdings" panose="05000000000000000000" pitchFamily="2" charset="2"/>
              <a:buNone/>
            </a:pPr>
            <a:r>
              <a:rPr lang="en-US" altLang="zh-CN" sz="2600" dirty="0">
                <a:latin typeface="宋体" pitchFamily="2" charset="-122"/>
              </a:rPr>
              <a:t>¬</a:t>
            </a:r>
            <a:r>
              <a:rPr lang="zh-CN" altLang="en-US" sz="2600" dirty="0"/>
              <a:t>Ｐ：北京不是一座城市。</a:t>
            </a:r>
            <a:endParaRPr lang="zh-CN" altLang="en-US" sz="2600" dirty="0"/>
          </a:p>
          <a:p>
            <a:pPr lvl="0" eaLnBrk="1" hangingPunct="1">
              <a:lnSpc>
                <a:spcPct val="90000"/>
              </a:lnSpc>
              <a:buFont typeface="Wingdings" panose="05000000000000000000" pitchFamily="2" charset="2"/>
              <a:buNone/>
            </a:pPr>
            <a:r>
              <a:rPr lang="zh-CN" altLang="en-US" sz="2600" dirty="0"/>
              <a:t>Ｑ：每一种生物均是动物。</a:t>
            </a:r>
            <a:r>
              <a:rPr lang="en-US" altLang="zh-CN" sz="2600" dirty="0"/>
              <a:t>F</a:t>
            </a:r>
            <a:endParaRPr lang="en-US" altLang="zh-CN" sz="2600" dirty="0"/>
          </a:p>
          <a:p>
            <a:pPr lvl="0" eaLnBrk="1" hangingPunct="1">
              <a:lnSpc>
                <a:spcPct val="90000"/>
              </a:lnSpc>
              <a:buFont typeface="Wingdings" panose="05000000000000000000" pitchFamily="2" charset="2"/>
              <a:buNone/>
            </a:pPr>
            <a:r>
              <a:rPr lang="en-US" altLang="zh-CN" sz="2600" dirty="0">
                <a:latin typeface="宋体" pitchFamily="2" charset="-122"/>
              </a:rPr>
              <a:t>¬</a:t>
            </a:r>
            <a:r>
              <a:rPr lang="zh-CN" altLang="en-US" sz="2600" dirty="0"/>
              <a:t>Ｑ：有一些生物不是动物。</a:t>
            </a:r>
            <a:r>
              <a:rPr lang="en-US" altLang="zh-CN" sz="2600" dirty="0"/>
              <a:t>T</a:t>
            </a:r>
            <a:endParaRPr lang="en-US" altLang="zh-CN" sz="2600" dirty="0"/>
          </a:p>
          <a:p>
            <a:pPr lvl="0" eaLnBrk="1" hangingPunct="1">
              <a:lnSpc>
                <a:spcPct val="90000"/>
              </a:lnSpc>
              <a:buFont typeface="Wingdings" panose="05000000000000000000" pitchFamily="2" charset="2"/>
              <a:buNone/>
            </a:pPr>
            <a:r>
              <a:rPr lang="zh-CN" altLang="en-US" sz="2600" dirty="0"/>
              <a:t> </a:t>
            </a:r>
            <a:r>
              <a:rPr lang="en-US" altLang="zh-CN" sz="2600" dirty="0">
                <a:latin typeface="宋体" pitchFamily="2" charset="-122"/>
              </a:rPr>
              <a:t>¬</a:t>
            </a:r>
            <a:r>
              <a:rPr lang="zh-CN" altLang="en-US" sz="2600" dirty="0"/>
              <a:t>Ｑ不能讲成“每一种生物都不是动物” 。</a:t>
            </a:r>
            <a:endParaRPr lang="zh-CN" altLang="en-US" sz="2600" dirty="0"/>
          </a:p>
          <a:p>
            <a:pPr lvl="0" eaLnBrk="1" hangingPunct="1">
              <a:lnSpc>
                <a:spcPct val="90000"/>
              </a:lnSpc>
              <a:buFont typeface="Wingdings" panose="05000000000000000000" pitchFamily="2" charset="2"/>
              <a:buNone/>
            </a:pPr>
            <a:r>
              <a:rPr lang="zh-CN" altLang="en-US" sz="2600" dirty="0"/>
              <a:t>对量化命题的否定，除对动词进行否定外，</a:t>
            </a:r>
            <a:endParaRPr lang="en-US" altLang="zh-CN" sz="2600" dirty="0"/>
          </a:p>
          <a:p>
            <a:pPr lvl="0" eaLnBrk="1" hangingPunct="1">
              <a:lnSpc>
                <a:spcPct val="90000"/>
              </a:lnSpc>
              <a:buFont typeface="Wingdings" panose="05000000000000000000" pitchFamily="2" charset="2"/>
              <a:buNone/>
            </a:pPr>
            <a:r>
              <a:rPr lang="zh-CN" altLang="en-US" sz="2600" dirty="0"/>
              <a:t>同时对量化词也要加以否定。</a:t>
            </a:r>
            <a:endParaRPr lang="zh-CN" altLang="en-US" sz="2600" dirty="0"/>
          </a:p>
        </p:txBody>
      </p:sp>
      <p:graphicFrame>
        <p:nvGraphicFramePr>
          <p:cNvPr id="18436" name="Group 4"/>
          <p:cNvGraphicFramePr>
            <a:graphicFrameLocks noGrp="1"/>
          </p:cNvGraphicFramePr>
          <p:nvPr>
            <p:ph sz="half" idx="1"/>
          </p:nvPr>
        </p:nvGraphicFramePr>
        <p:xfrm>
          <a:off x="6443663" y="1773238"/>
          <a:ext cx="1152525" cy="2111376"/>
        </p:xfrm>
        <a:graphic>
          <a:graphicData uri="http://schemas.openxmlformats.org/drawingml/2006/table">
            <a:tbl>
              <a:tblPr/>
              <a:tblGrid>
                <a:gridCol w="576262"/>
                <a:gridCol w="576263"/>
              </a:tblGrid>
              <a:tr h="703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宋体" pitchFamily="2" charset="-122"/>
                          <a:ea typeface="宋体" pitchFamily="2" charset="-122"/>
                        </a:rPr>
                        <a:t>¬</a:t>
                      </a: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80604020202020204" pitchFamily="34" charset="0"/>
                          <a:ea typeface="宋体"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26" name="灯片编号占位符 6"/>
          <p:cNvSpPr>
            <a:spLocks noGrp="1"/>
          </p:cNvSpPr>
          <p:nvPr/>
        </p:nvSpPr>
        <p:spPr>
          <a:xfrm>
            <a:off x="0" y="6400800"/>
            <a:ext cx="53975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42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742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charRg st="15"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charRg st="22" end="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charRg st="33" end="4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5">
                                            <p:txEl>
                                              <p:charRg st="46" end="6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5">
                                            <p:txEl>
                                              <p:charRg st="60" end="7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35">
                                            <p:txEl>
                                              <p:charRg st="75" end="9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35">
                                            <p:txEl>
                                              <p:charRg st="97" end="1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435">
                                            <p:txEl>
                                              <p:charRg st="117" end="1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395288" y="908050"/>
            <a:ext cx="7343775" cy="5184775"/>
          </a:xfrm>
          <a:prstGeom prst="rect">
            <a:avLst/>
          </a:prstGeom>
          <a:noFill/>
          <a:ln w="9525">
            <a:noFill/>
            <a:miter lim="800000"/>
          </a:ln>
        </p:spPr>
        <p:txBody>
          <a:bodyPr/>
          <a:lstStyle/>
          <a:p>
            <a:pPr marL="273050" marR="0" indent="-273050" defTabSz="914400">
              <a:spcBef>
                <a:spcPts val="575"/>
              </a:spcBef>
              <a:buClr>
                <a:schemeClr val="accent1"/>
              </a:buClr>
              <a:buSzPct val="85000"/>
              <a:buFont typeface="Wingdings" panose="05000000000000000000" pitchFamily="2" charset="2"/>
              <a:defRPr/>
            </a:pPr>
            <a:r>
              <a:rPr kumimoji="0" lang="zh-CN" altLang="en-US" sz="2800" kern="0" cap="none" spc="0" normalizeH="0" baseline="0" noProof="0" dirty="0" smtClean="0">
                <a:latin typeface="+mn-lt"/>
                <a:ea typeface="+mn-ea"/>
                <a:cs typeface="+mn-cs"/>
              </a:rPr>
              <a:t>要</a:t>
            </a:r>
            <a:r>
              <a:rPr kumimoji="0" lang="zh-CN" altLang="en-US" sz="2800" kern="0" cap="none" spc="0" normalizeH="0" baseline="0" noProof="0" dirty="0">
                <a:latin typeface="+mn-lt"/>
                <a:ea typeface="+mn-ea"/>
                <a:cs typeface="+mn-cs"/>
              </a:rPr>
              <a:t>证：     </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1</a:t>
            </a:r>
            <a:r>
              <a:rPr kumimoji="0" lang="en-US" altLang="zh-CN" sz="2800" kern="0" cap="none" spc="0" normalizeH="0" baseline="0" noProof="0" dirty="0">
                <a:latin typeface="+mn-lt"/>
                <a:ea typeface="+mn-ea"/>
                <a:cs typeface="+mn-cs"/>
                <a:sym typeface="Symbol" panose="05050102010706020507" pitchFamily="18" charset="2"/>
              </a:rPr>
              <a:t>  </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2</a:t>
            </a:r>
            <a:r>
              <a:rPr kumimoji="0" lang="en-US" altLang="zh-CN" sz="2800" kern="0" cap="none" spc="0" normalizeH="0" baseline="0" noProof="0" dirty="0">
                <a:latin typeface="+mn-lt"/>
                <a:ea typeface="+mn-ea"/>
                <a:cs typeface="+mn-cs"/>
                <a:sym typeface="Symbol" panose="05050102010706020507" pitchFamily="18" charset="2"/>
              </a:rPr>
              <a:t>  </a:t>
            </a:r>
            <a:r>
              <a:rPr kumimoji="0" lang="en-US" altLang="zh-CN" sz="2800" kern="0" cap="none" spc="0" normalizeH="0" baseline="0" noProof="0" dirty="0">
                <a:latin typeface="Times New Roman" panose="02020603050405020304"/>
                <a:ea typeface="+mn-ea"/>
                <a:cs typeface="+mn-cs"/>
              </a:rPr>
              <a:t>…</a:t>
            </a:r>
            <a:r>
              <a:rPr kumimoji="0" lang="en-US" altLang="zh-CN" sz="2800" kern="0" cap="none" spc="0" normalizeH="0" baseline="0" noProof="0" dirty="0">
                <a:latin typeface="+mn-lt"/>
                <a:ea typeface="+mn-ea"/>
                <a:cs typeface="+mn-cs"/>
                <a:sym typeface="Symbol" panose="05050102010706020507" pitchFamily="18" charset="2"/>
              </a:rPr>
              <a:t>  </a:t>
            </a:r>
            <a:r>
              <a:rPr kumimoji="0" lang="en-US" altLang="zh-CN" sz="2800" kern="0" cap="none" spc="0" normalizeH="0" baseline="0" noProof="0" dirty="0" err="1">
                <a:latin typeface="+mn-lt"/>
                <a:ea typeface="+mn-ea"/>
                <a:cs typeface="+mn-cs"/>
              </a:rPr>
              <a:t>H</a:t>
            </a:r>
            <a:r>
              <a:rPr kumimoji="0" lang="en-US" altLang="zh-CN" sz="2800" kern="0" cap="none" spc="0" normalizeH="0" baseline="-25000" noProof="0" dirty="0" err="1">
                <a:latin typeface="+mn-lt"/>
                <a:ea typeface="+mn-ea"/>
                <a:cs typeface="+mn-cs"/>
              </a:rPr>
              <a:t>m</a:t>
            </a:r>
            <a:r>
              <a:rPr kumimoji="0" lang="en-US" altLang="zh-CN" sz="2800" kern="0" cap="none" spc="0" normalizeH="0" baseline="0" noProof="0" dirty="0" err="1">
                <a:latin typeface="+mn-lt"/>
                <a:ea typeface="+mn-ea"/>
                <a:cs typeface="+mn-cs"/>
                <a:sym typeface="Symbol" panose="05050102010706020507" pitchFamily="18" charset="2"/>
              </a:rPr>
              <a:t>C</a:t>
            </a:r>
            <a:r>
              <a:rPr kumimoji="0" lang="en-US" altLang="zh-CN" sz="2800" kern="0" cap="none" spc="0" normalizeH="0" baseline="0" noProof="0" dirty="0">
                <a:latin typeface="+mn-lt"/>
                <a:ea typeface="+mn-ea"/>
                <a:cs typeface="+mn-cs"/>
              </a:rPr>
              <a:t>                      </a:t>
            </a:r>
            <a:endParaRPr kumimoji="0" lang="en-US" altLang="zh-CN" sz="2800" kern="0" cap="none" spc="0" normalizeH="0" baseline="0" noProof="0" dirty="0">
              <a:latin typeface="+mn-lt"/>
              <a:ea typeface="+mn-ea"/>
              <a:cs typeface="+mn-cs"/>
            </a:endParaRPr>
          </a:p>
          <a:p>
            <a:pPr marL="273050" marR="0" indent="-273050" defTabSz="914400">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只</a:t>
            </a:r>
            <a:r>
              <a:rPr kumimoji="0" lang="zh-CN" altLang="en-US" sz="2800" kern="0" cap="none" spc="0" normalizeH="0" baseline="0" noProof="0" dirty="0">
                <a:latin typeface="Arial" panose="02080604020202020204" pitchFamily="34" charset="0"/>
                <a:ea typeface="宋体" pitchFamily="2" charset="-122"/>
                <a:cs typeface="+mn-cs"/>
              </a:rPr>
              <a:t>要</a:t>
            </a:r>
            <a:r>
              <a:rPr kumimoji="0" lang="zh-CN" altLang="en-US" sz="2800" kern="0" cap="none" spc="0" normalizeH="0" baseline="0" noProof="0" dirty="0">
                <a:latin typeface="+mn-lt"/>
                <a:ea typeface="+mn-ea"/>
                <a:cs typeface="+mn-cs"/>
              </a:rPr>
              <a:t>证：</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1</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2 </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25000" noProof="0" dirty="0">
                <a:latin typeface="+mn-lt"/>
                <a:ea typeface="+mn-ea"/>
                <a:cs typeface="+mn-cs"/>
              </a:rPr>
              <a:t> </a:t>
            </a:r>
            <a:r>
              <a:rPr kumimoji="0" lang="en-US" altLang="zh-CN" sz="2800" kern="0" cap="none" spc="0" normalizeH="0" baseline="0" noProof="0" dirty="0">
                <a:latin typeface="Times New Roman" panose="02020603050405020304"/>
                <a:ea typeface="+mn-ea"/>
                <a:cs typeface="+mn-cs"/>
              </a:rPr>
              <a:t>…</a:t>
            </a:r>
            <a:r>
              <a:rPr kumimoji="0" lang="en-US" altLang="zh-CN" sz="2800" kern="0" cap="none" spc="0" normalizeH="0" baseline="0" noProof="0" dirty="0">
                <a:latin typeface="+mn-lt"/>
                <a:ea typeface="+mn-ea"/>
                <a:cs typeface="+mn-cs"/>
              </a:rPr>
              <a:t> </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0" noProof="0" dirty="0">
                <a:latin typeface="+mn-lt"/>
                <a:ea typeface="+mn-ea"/>
                <a:cs typeface="+mn-cs"/>
              </a:rPr>
              <a:t> </a:t>
            </a:r>
            <a:r>
              <a:rPr kumimoji="0" lang="en-US" altLang="zh-CN" sz="2800" kern="0" cap="none" spc="0" normalizeH="0" baseline="0" noProof="0" dirty="0" err="1">
                <a:latin typeface="+mn-lt"/>
                <a:ea typeface="+mn-ea"/>
                <a:cs typeface="+mn-cs"/>
              </a:rPr>
              <a:t>H</a:t>
            </a:r>
            <a:r>
              <a:rPr kumimoji="0" lang="en-US" altLang="zh-CN" sz="2800" kern="0" cap="none" spc="0" normalizeH="0" baseline="-25000" noProof="0" dirty="0" err="1">
                <a:latin typeface="+mn-lt"/>
                <a:ea typeface="+mn-ea"/>
                <a:cs typeface="+mn-cs"/>
              </a:rPr>
              <a:t>m</a:t>
            </a:r>
            <a:r>
              <a:rPr kumimoji="0" lang="en-US" altLang="zh-CN" sz="2800" kern="0" cap="none" spc="0" normalizeH="0" baseline="0" noProof="0" dirty="0">
                <a:latin typeface="+mn-lt"/>
                <a:ea typeface="+mn-ea"/>
                <a:cs typeface="+mn-cs"/>
              </a:rPr>
              <a:t> </a:t>
            </a:r>
            <a:r>
              <a:rPr kumimoji="0" lang="en-US" altLang="zh-CN" sz="2800" kern="0" cap="none" spc="0" normalizeH="0" baseline="0" noProof="0" dirty="0">
                <a:latin typeface="+mn-lt"/>
                <a:ea typeface="+mn-ea"/>
                <a:cs typeface="+mn-cs"/>
                <a:sym typeface="Symbol" panose="05050102010706020507" pitchFamily="18" charset="2"/>
              </a:rPr>
              <a:t> </a:t>
            </a:r>
            <a:r>
              <a:rPr kumimoji="0" lang="en-US" altLang="zh-CN" sz="2800" kern="0" cap="none" spc="0" normalizeH="0" baseline="0" noProof="0" dirty="0">
                <a:latin typeface="Times New Roman" panose="02020603050405020304"/>
                <a:ea typeface="+mn-ea"/>
                <a:cs typeface="+mn-cs"/>
              </a:rPr>
              <a:t>¬</a:t>
            </a:r>
            <a:r>
              <a:rPr kumimoji="0" lang="en-US" altLang="zh-CN" sz="2800" kern="0" cap="none" spc="0" normalizeH="0" baseline="0" noProof="0" dirty="0">
                <a:latin typeface="+mn-lt"/>
                <a:ea typeface="+mn-ea"/>
                <a:cs typeface="+mn-cs"/>
              </a:rPr>
              <a:t>C </a:t>
            </a:r>
            <a:r>
              <a:rPr kumimoji="0" lang="en-US" altLang="zh-CN" sz="2800" kern="0" cap="none" spc="0" normalizeH="0" baseline="0" noProof="0" dirty="0">
                <a:latin typeface="+mn-lt"/>
                <a:ea typeface="+mn-ea"/>
                <a:cs typeface="+mn-cs"/>
                <a:sym typeface="Symbol" panose="05050102010706020507" pitchFamily="18" charset="2"/>
              </a:rPr>
              <a:t>F</a:t>
            </a:r>
            <a:endParaRPr kumimoji="0" lang="en-US" altLang="zh-CN" sz="2800" kern="0" cap="none" spc="0" normalizeH="0" baseline="0" noProof="0" dirty="0">
              <a:latin typeface="+mn-lt"/>
              <a:ea typeface="+mn-ea"/>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证明：由条件</a:t>
            </a:r>
            <a:r>
              <a:rPr kumimoji="0" lang="en-US" altLang="zh-CN" sz="2800" kern="1200" cap="none" spc="0" normalizeH="0" baseline="0" noProof="0" dirty="0">
                <a:latin typeface="Arial" panose="02080604020202020204" pitchFamily="34" charset="0"/>
                <a:ea typeface="宋体" pitchFamily="2" charset="-122"/>
                <a:cs typeface="+mn-cs"/>
              </a:rPr>
              <a:t>H</a:t>
            </a:r>
            <a:r>
              <a:rPr kumimoji="0" lang="en-US" altLang="zh-CN" sz="2800" kern="1200" cap="none" spc="0" normalizeH="0" baseline="-25000" noProof="0" dirty="0">
                <a:latin typeface="Arial" panose="02080604020202020204" pitchFamily="34" charset="0"/>
                <a:ea typeface="宋体" pitchFamily="2" charset="-122"/>
                <a:cs typeface="+mn-cs"/>
              </a:rPr>
              <a:t>1</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0" noProof="0" dirty="0">
                <a:latin typeface="Arial" panose="02080604020202020204" pitchFamily="34" charset="0"/>
                <a:ea typeface="宋体" pitchFamily="2" charset="-122"/>
                <a:cs typeface="+mn-cs"/>
              </a:rPr>
              <a:t>H</a:t>
            </a:r>
            <a:r>
              <a:rPr kumimoji="0" lang="en-US" altLang="zh-CN" sz="2800" kern="1200" cap="none" spc="0" normalizeH="0" baseline="-25000" noProof="0" dirty="0">
                <a:latin typeface="Arial" panose="02080604020202020204" pitchFamily="34" charset="0"/>
                <a:ea typeface="宋体" pitchFamily="2" charset="-122"/>
                <a:cs typeface="+mn-cs"/>
              </a:rPr>
              <a:t>2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2500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err="1">
                <a:latin typeface="Arial" panose="02080604020202020204" pitchFamily="34" charset="0"/>
                <a:ea typeface="宋体" pitchFamily="2" charset="-122"/>
                <a:cs typeface="+mn-cs"/>
              </a:rPr>
              <a:t>H</a:t>
            </a:r>
            <a:r>
              <a:rPr kumimoji="0" lang="en-US" altLang="zh-CN" sz="2800" kern="1200" cap="none" spc="0" normalizeH="0" baseline="-25000" noProof="0" dirty="0" err="1">
                <a:latin typeface="Arial" panose="02080604020202020204" pitchFamily="34" charset="0"/>
                <a:ea typeface="宋体" pitchFamily="2" charset="-122"/>
                <a:cs typeface="+mn-cs"/>
              </a:rPr>
              <a:t>m</a:t>
            </a: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C</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1200" cap="none" spc="0" normalizeH="0" baseline="0" noProof="0" dirty="0">
                <a:latin typeface="Arial" panose="02080604020202020204" pitchFamily="34" charset="0"/>
                <a:ea typeface="宋体" pitchFamily="2" charset="-122"/>
                <a:cs typeface="+mn-cs"/>
              </a:rPr>
              <a:t>记作</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  </a:t>
            </a:r>
            <a:r>
              <a:rPr kumimoji="0" lang="en-US" altLang="zh-CN" sz="2800" kern="1200" cap="none" spc="0" normalizeH="0" baseline="0" noProof="0" dirty="0">
                <a:latin typeface="Arial" panose="02080604020202020204" pitchFamily="34" charset="0"/>
                <a:ea typeface="宋体" pitchFamily="2" charset="-122"/>
                <a:cs typeface="+mn-cs"/>
              </a:rPr>
              <a:t>C</a:t>
            </a:r>
            <a:r>
              <a:rPr kumimoji="0" lang="zh-CN" altLang="en-US" sz="2800" kern="1200" cap="none" spc="0" normalizeH="0" baseline="0" noProof="0" dirty="0">
                <a:latin typeface="Arial" panose="02080604020202020204" pitchFamily="34" charset="0"/>
                <a:ea typeface="宋体" pitchFamily="2" charset="-122"/>
                <a:cs typeface="+mn-cs"/>
              </a:rPr>
              <a:t>，即</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C</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800" kern="1200" cap="none" spc="0" normalizeH="0" baseline="0" noProof="0" dirty="0">
                <a:latin typeface="Arial" panose="02080604020202020204" pitchFamily="34" charset="0"/>
                <a:ea typeface="宋体" pitchFamily="2" charset="-122"/>
                <a:cs typeface="+mn-cs"/>
              </a:rPr>
              <a:t>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C</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S</a:t>
            </a:r>
            <a:r>
              <a:rPr kumimoji="0" lang="zh-CN" altLang="en-US" sz="2800" kern="1200" cap="none" spc="0" normalizeH="0" baseline="0" noProof="0" dirty="0">
                <a:latin typeface="Arial" panose="02080604020202020204" pitchFamily="34" charset="0"/>
                <a:ea typeface="宋体" pitchFamily="2" charset="-122"/>
                <a:cs typeface="+mn-cs"/>
              </a:rPr>
              <a:t>为永真式；   </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C</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S</a:t>
            </a:r>
            <a:r>
              <a:rPr kumimoji="0" lang="zh-CN" altLang="en-US" sz="2800" kern="1200" cap="none" spc="0" normalizeH="0" baseline="0" noProof="0" dirty="0">
                <a:latin typeface="Arial" panose="02080604020202020204" pitchFamily="34" charset="0"/>
                <a:ea typeface="宋体" pitchFamily="2" charset="-122"/>
                <a:cs typeface="+mn-cs"/>
              </a:rPr>
              <a:t>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itchFamily="2" charset="-122"/>
                <a:cs typeface="+mn-cs"/>
              </a:rPr>
              <a:t>¬ </a:t>
            </a:r>
            <a:r>
              <a:rPr kumimoji="0" lang="zh-CN" altLang="en-US"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C</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S</a:t>
            </a:r>
            <a:r>
              <a:rPr kumimoji="0" lang="zh-CN" altLang="en-US" sz="2800" kern="1200" cap="none" spc="0" normalizeH="0" baseline="0" noProof="0" dirty="0">
                <a:latin typeface="Times New Roman" panose="02020603050405020304"/>
                <a:ea typeface="宋体" pitchFamily="2" charset="-122"/>
                <a:cs typeface="+mn-cs"/>
              </a:rPr>
              <a:t>）</a:t>
            </a:r>
            <a:r>
              <a:rPr kumimoji="0" lang="zh-CN" altLang="en-US" sz="2800" kern="1200" cap="none" spc="0" normalizeH="0" baseline="0" noProof="0" dirty="0">
                <a:latin typeface="Arial" panose="02080604020202020204" pitchFamily="34" charset="0"/>
                <a:ea typeface="宋体" pitchFamily="2" charset="-122"/>
                <a:cs typeface="+mn-cs"/>
              </a:rPr>
              <a:t>为永假式；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 </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1200" cap="none" spc="0" normalizeH="0" baseline="-2500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2500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Times New Roman" panose="02020603050405020304"/>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rPr>
              <a:t>C</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800" kern="1200" cap="none" spc="0" normalizeH="0" baseline="0" noProof="0" dirty="0">
                <a:latin typeface="Arial" panose="02080604020202020204" pitchFamily="34" charset="0"/>
                <a:ea typeface="宋体" pitchFamily="2" charset="-122"/>
                <a:cs typeface="+mn-cs"/>
              </a:rPr>
              <a:t>为永假式，</a:t>
            </a:r>
            <a:endParaRPr kumimoji="0" lang="zh-CN" altLang="en-US"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故，</a:t>
            </a:r>
            <a:r>
              <a:rPr kumimoji="0" lang="zh-CN" altLang="en-US" sz="2800" kern="0" cap="none" spc="0" normalizeH="0" baseline="0" noProof="0" dirty="0">
                <a:latin typeface="Arial" panose="02080604020202020204" pitchFamily="34" charset="0"/>
                <a:ea typeface="宋体" pitchFamily="2" charset="-122"/>
                <a:cs typeface="+mn-cs"/>
              </a:rPr>
              <a:t>要证：</a:t>
            </a:r>
            <a:r>
              <a:rPr kumimoji="0" lang="en-US" altLang="zh-CN" sz="2800" kern="1200" cap="none" spc="0" normalizeH="0" baseline="0" noProof="0" dirty="0">
                <a:latin typeface="Arial" panose="02080604020202020204" pitchFamily="34" charset="0"/>
                <a:ea typeface="宋体" pitchFamily="2" charset="-122"/>
                <a:cs typeface="+mn-cs"/>
              </a:rPr>
              <a:t>H</a:t>
            </a:r>
            <a:r>
              <a:rPr kumimoji="0" lang="en-US" altLang="zh-CN" sz="2800" kern="1200" cap="none" spc="0" normalizeH="0" baseline="-25000" noProof="0" dirty="0">
                <a:latin typeface="Arial" panose="02080604020202020204" pitchFamily="34" charset="0"/>
                <a:ea typeface="宋体" pitchFamily="2" charset="-122"/>
                <a:cs typeface="+mn-cs"/>
              </a:rPr>
              <a:t>1</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0" noProof="0" dirty="0">
                <a:latin typeface="Arial" panose="02080604020202020204" pitchFamily="34" charset="0"/>
                <a:ea typeface="宋体" pitchFamily="2" charset="-122"/>
                <a:cs typeface="+mn-cs"/>
              </a:rPr>
              <a:t>H</a:t>
            </a:r>
            <a:r>
              <a:rPr kumimoji="0" lang="en-US" altLang="zh-CN" sz="2800" kern="1200" cap="none" spc="0" normalizeH="0" baseline="-25000" noProof="0" dirty="0">
                <a:latin typeface="Arial" panose="02080604020202020204" pitchFamily="34" charset="0"/>
                <a:ea typeface="宋体" pitchFamily="2" charset="-122"/>
                <a:cs typeface="+mn-cs"/>
              </a:rPr>
              <a:t>2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2500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err="1">
                <a:latin typeface="Arial" panose="02080604020202020204" pitchFamily="34" charset="0"/>
                <a:ea typeface="宋体" pitchFamily="2" charset="-122"/>
                <a:cs typeface="+mn-cs"/>
              </a:rPr>
              <a:t>H</a:t>
            </a:r>
            <a:r>
              <a:rPr kumimoji="0" lang="en-US" altLang="zh-CN" sz="2800" kern="1200" cap="none" spc="0" normalizeH="0" baseline="-25000" noProof="0" dirty="0" err="1">
                <a:latin typeface="Arial" panose="02080604020202020204" pitchFamily="34" charset="0"/>
                <a:ea typeface="宋体" pitchFamily="2" charset="-122"/>
                <a:cs typeface="+mn-cs"/>
              </a:rPr>
              <a:t>m</a:t>
            </a:r>
            <a:r>
              <a:rPr kumimoji="0" lang="en-US" altLang="zh-CN" sz="2800" kern="1200" cap="none" spc="0" normalizeH="0" baseline="0" noProof="0" dirty="0" err="1">
                <a:latin typeface="Arial" panose="02080604020202020204" pitchFamily="34" charset="0"/>
                <a:ea typeface="宋体" pitchFamily="2" charset="-122"/>
                <a:cs typeface="+mn-cs"/>
                <a:sym typeface="Symbol" panose="05050102010706020507" pitchFamily="18" charset="2"/>
              </a:rPr>
              <a:t>C</a:t>
            </a:r>
            <a:r>
              <a:rPr kumimoji="0" lang="zh-CN" altLang="en-US" sz="2800" kern="1200" cap="none" spc="0" normalizeH="0" baseline="0" noProof="0" dirty="0">
                <a:latin typeface="Arial" panose="02080604020202020204" pitchFamily="34" charset="0"/>
                <a:ea typeface="宋体" pitchFamily="2" charset="-122"/>
                <a:cs typeface="+mn-cs"/>
              </a:rPr>
              <a:t>成立</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0" cap="none" spc="0" normalizeH="0" baseline="0" noProof="0" dirty="0">
                <a:latin typeface="Arial" panose="02080604020202020204" pitchFamily="34" charset="0"/>
                <a:ea typeface="宋体" pitchFamily="2" charset="-122"/>
                <a:cs typeface="+mn-cs"/>
              </a:rPr>
              <a:t>         只要证：</a:t>
            </a:r>
            <a:r>
              <a:rPr kumimoji="0" lang="en-US" altLang="zh-CN" sz="2800" kern="0" cap="none" spc="0" normalizeH="0" baseline="0" noProof="0" dirty="0">
                <a:latin typeface="Arial" panose="02080604020202020204" pitchFamily="34" charset="0"/>
                <a:ea typeface="宋体" pitchFamily="2" charset="-122"/>
                <a:cs typeface="+mn-cs"/>
              </a:rPr>
              <a:t>H</a:t>
            </a:r>
            <a:r>
              <a:rPr kumimoji="0" lang="en-US" altLang="zh-CN" sz="2800" kern="0" cap="none" spc="0" normalizeH="0" baseline="-25000" noProof="0" dirty="0">
                <a:latin typeface="Arial" panose="02080604020202020204" pitchFamily="34" charset="0"/>
                <a:ea typeface="宋体" pitchFamily="2" charset="-122"/>
                <a:cs typeface="+mn-cs"/>
              </a:rPr>
              <a:t>1</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0" cap="none" spc="0" normalizeH="0" baseline="0" noProof="0" dirty="0">
                <a:latin typeface="Arial" panose="02080604020202020204" pitchFamily="34" charset="0"/>
                <a:ea typeface="宋体" pitchFamily="2" charset="-122"/>
                <a:cs typeface="+mn-cs"/>
              </a:rPr>
              <a:t>H</a:t>
            </a:r>
            <a:r>
              <a:rPr kumimoji="0" lang="en-US" altLang="zh-CN" sz="2800" kern="0" cap="none" spc="0" normalizeH="0" baseline="-25000" noProof="0" dirty="0">
                <a:latin typeface="Arial" panose="02080604020202020204" pitchFamily="34" charset="0"/>
                <a:ea typeface="宋体" pitchFamily="2" charset="-122"/>
                <a:cs typeface="+mn-cs"/>
              </a:rPr>
              <a:t>2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0" cap="none" spc="0" normalizeH="0" baseline="-25000" noProof="0" dirty="0">
                <a:latin typeface="Arial" panose="02080604020202020204" pitchFamily="34" charset="0"/>
                <a:ea typeface="宋体" pitchFamily="2" charset="-122"/>
                <a:cs typeface="+mn-cs"/>
              </a:rPr>
              <a:t> </a:t>
            </a:r>
            <a:r>
              <a:rPr kumimoji="0" lang="en-US" altLang="zh-CN" sz="2800" kern="0" cap="none" spc="0" normalizeH="0" baseline="0" noProof="0" dirty="0">
                <a:latin typeface="Times New Roman" panose="02020603050405020304"/>
                <a:ea typeface="宋体" pitchFamily="2" charset="-122"/>
                <a:cs typeface="+mn-cs"/>
              </a:rPr>
              <a:t>…</a:t>
            </a:r>
            <a:r>
              <a:rPr kumimoji="0" lang="en-US" altLang="zh-CN" sz="2800" kern="0" cap="none" spc="0" normalizeH="0" baseline="0" noProof="0" dirty="0">
                <a:latin typeface="Arial" panose="02080604020202020204" pitchFamily="34" charset="0"/>
                <a:ea typeface="宋体" pitchFamily="2" charset="-122"/>
                <a:cs typeface="+mn-cs"/>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0" cap="none" spc="0" normalizeH="0" baseline="0" noProof="0" dirty="0">
                <a:latin typeface="Arial" panose="02080604020202020204" pitchFamily="34" charset="0"/>
                <a:ea typeface="宋体" pitchFamily="2" charset="-122"/>
                <a:cs typeface="+mn-cs"/>
              </a:rPr>
              <a:t> </a:t>
            </a:r>
            <a:r>
              <a:rPr kumimoji="0" lang="en-US" altLang="zh-CN" sz="2800" kern="0" cap="none" spc="0" normalizeH="0" baseline="0" noProof="0" dirty="0" err="1">
                <a:latin typeface="Arial" panose="02080604020202020204" pitchFamily="34" charset="0"/>
                <a:ea typeface="宋体" pitchFamily="2" charset="-122"/>
                <a:cs typeface="+mn-cs"/>
              </a:rPr>
              <a:t>H</a:t>
            </a:r>
            <a:r>
              <a:rPr kumimoji="0" lang="en-US" altLang="zh-CN" sz="2800" kern="0" cap="none" spc="0" normalizeH="0" baseline="-25000" noProof="0" dirty="0" err="1">
                <a:latin typeface="Arial" panose="02080604020202020204" pitchFamily="34" charset="0"/>
                <a:ea typeface="宋体" pitchFamily="2" charset="-122"/>
                <a:cs typeface="+mn-cs"/>
              </a:rPr>
              <a:t>m</a:t>
            </a:r>
            <a:r>
              <a:rPr kumimoji="0" lang="en-US" altLang="zh-CN" sz="2800" kern="0" cap="none" spc="0" normalizeH="0" baseline="0" noProof="0" dirty="0">
                <a:latin typeface="Arial" panose="02080604020202020204" pitchFamily="34" charset="0"/>
                <a:ea typeface="宋体" pitchFamily="2" charset="-122"/>
                <a:cs typeface="+mn-cs"/>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Times New Roman" panose="02020603050405020304"/>
                <a:ea typeface="宋体" pitchFamily="2" charset="-122"/>
                <a:cs typeface="+mn-cs"/>
              </a:rPr>
              <a:t>¬</a:t>
            </a:r>
            <a:r>
              <a:rPr kumimoji="0" lang="en-US" altLang="zh-CN" sz="2800" kern="0" cap="none" spc="0" normalizeH="0" baseline="0" noProof="0" dirty="0">
                <a:latin typeface="Arial" panose="02080604020202020204" pitchFamily="34" charset="0"/>
                <a:ea typeface="宋体" pitchFamily="2" charset="-122"/>
                <a:cs typeface="+mn-cs"/>
              </a:rPr>
              <a:t>C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F </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zh-CN" altLang="en-US" sz="2800" kern="1200" cap="none" spc="0" normalizeH="0" baseline="0" noProof="0" dirty="0">
              <a:latin typeface="Arial" panose="02080604020202020204" pitchFamily="34" charset="0"/>
              <a:ea typeface="宋体" pitchFamily="2" charset="-122"/>
              <a:cs typeface="+mn-cs"/>
            </a:endParaRPr>
          </a:p>
          <a:p>
            <a:pPr marL="273050" marR="0" indent="-273050" defTabSz="914400">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sp>
        <p:nvSpPr>
          <p:cNvPr id="91140" name="日期占位符 1"/>
          <p:cNvSpPr txBox="1">
            <a:spLocks noGrp="1"/>
          </p:cNvSpPr>
          <p:nvPr/>
        </p:nvSpPr>
        <p:spPr>
          <a:xfrm>
            <a:off x="4211638" y="6284913"/>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1141" name="日期占位符 1"/>
          <p:cNvSpPr txBox="1">
            <a:spLocks noGrp="1"/>
          </p:cNvSpPr>
          <p:nvPr/>
        </p:nvSpPr>
        <p:spPr>
          <a:xfrm>
            <a:off x="1692275" y="6284913"/>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 name="标题 2"/>
          <p:cNvSpPr>
            <a:spLocks noGrp="1"/>
          </p:cNvSpPr>
          <p:nvPr>
            <p:ph type="title" idx="4294967295"/>
          </p:nvPr>
        </p:nvSpPr>
        <p:spPr>
          <a:xfrm>
            <a:off x="249238" y="74613"/>
            <a:ext cx="3800475" cy="8509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itchFamily="2" charset="-122"/>
                <a:cs typeface="+mn-cs"/>
              </a:rPr>
              <a:t>（三）间接证明法</a:t>
            </a:r>
            <a:endParaRPr kumimoji="0" lang="zh-CN" altLang="en-US" sz="44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4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49" end="9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99" end="12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127" end="15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58" end="18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88" end="2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214" end="24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44" end="27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71" end="30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05" end="3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1052513"/>
            <a:ext cx="8496300" cy="5400675"/>
          </a:xfrm>
          <a:prstGeom prst="rect">
            <a:avLst/>
          </a:prstGeom>
          <a:noFill/>
          <a:ln w="9525">
            <a:noFill/>
            <a:miter lim="800000"/>
          </a:ln>
        </p:spPr>
        <p:txBody>
          <a:bodyPr/>
          <a:lstStyle/>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CP</a:t>
            </a:r>
            <a:r>
              <a:rPr kumimoji="0" lang="zh-CN" altLang="en-US" sz="2800" kern="0" cap="none" spc="0" normalizeH="0" baseline="0" noProof="0" dirty="0">
                <a:latin typeface="+mn-lt"/>
                <a:ea typeface="+mn-ea"/>
                <a:cs typeface="+mn-cs"/>
              </a:rPr>
              <a:t>规则：要证：   </a:t>
            </a:r>
            <a:r>
              <a:rPr kumimoji="0" lang="en-US" altLang="zh-CN" sz="2800" kern="0" cap="none" spc="0" normalizeH="0" baseline="0" noProof="0" dirty="0">
                <a:latin typeface="+mn-lt"/>
                <a:ea typeface="+mn-ea"/>
                <a:cs typeface="+mn-cs"/>
                <a:sym typeface="Wingdings" panose="05000000000000000000" pitchFamily="2" charset="2"/>
              </a:rPr>
              <a:t> </a:t>
            </a:r>
            <a:r>
              <a:rPr kumimoji="0" lang="en-US" altLang="zh-CN" sz="2800" kern="0" cap="none" spc="0" normalizeH="0" baseline="0" noProof="0" dirty="0">
                <a:latin typeface="+mn-lt"/>
                <a:ea typeface="+mn-ea"/>
                <a:cs typeface="+mn-cs"/>
              </a:rPr>
              <a:t>S</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0" noProof="0" dirty="0">
                <a:latin typeface="+mn-lt"/>
                <a:ea typeface="+mn-ea"/>
                <a:cs typeface="+mn-cs"/>
              </a:rPr>
              <a:t> R</a:t>
            </a:r>
            <a:r>
              <a:rPr kumimoji="0" lang="en-US" altLang="zh-CN" sz="2800" kern="0" cap="none" spc="0" normalizeH="0" baseline="0" noProof="0" dirty="0">
                <a:latin typeface="+mn-lt"/>
                <a:ea typeface="+mn-ea"/>
                <a:cs typeface="+mn-cs"/>
                <a:sym typeface="Symbol" panose="05050102010706020507" pitchFamily="18" charset="2"/>
              </a:rPr>
              <a:t>C</a:t>
            </a:r>
            <a:endParaRPr kumimoji="0" lang="en-US" altLang="zh-CN" sz="2800" kern="0" cap="none" spc="0" normalizeH="0" baseline="0" noProof="0" dirty="0">
              <a:latin typeface="+mn-lt"/>
              <a:ea typeface="+mn-ea"/>
              <a:cs typeface="+mn-cs"/>
            </a:endParaRPr>
          </a:p>
          <a:p>
            <a:pPr marR="0" defTabSz="914400" eaLnBrk="1" hangingPunct="1">
              <a:lnSpc>
                <a:spcPct val="105000"/>
              </a:lnSpc>
              <a:buClrTx/>
              <a:buSzTx/>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只要证：</a:t>
            </a:r>
            <a:r>
              <a:rPr kumimoji="0" lang="en-US" altLang="zh-CN" sz="2800" kern="0" cap="none" spc="0" normalizeH="0" baseline="0" noProof="0" dirty="0">
                <a:latin typeface="+mn-lt"/>
                <a:ea typeface="+mn-ea"/>
                <a:cs typeface="+mn-cs"/>
              </a:rPr>
              <a:t>S∧R</a:t>
            </a:r>
            <a:r>
              <a:rPr kumimoji="0" lang="en-US" altLang="zh-CN" sz="2800" kern="0" cap="none" spc="0" normalizeH="0" baseline="0" noProof="0" dirty="0">
                <a:latin typeface="+mn-lt"/>
                <a:ea typeface="+mn-ea"/>
                <a:cs typeface="+mn-cs"/>
                <a:sym typeface="Symbol" panose="05050102010706020507" pitchFamily="18" charset="2"/>
              </a:rPr>
              <a:t>C</a:t>
            </a:r>
            <a:endParaRPr kumimoji="0" lang="en-US" altLang="zh-CN" sz="2800" kern="0" cap="none" spc="0" normalizeH="0" baseline="0" noProof="0" dirty="0">
              <a:latin typeface="+mn-lt"/>
              <a:ea typeface="+mn-ea"/>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证明：由条件</a:t>
            </a:r>
            <a:r>
              <a:rPr kumimoji="0" lang="en-US" altLang="zh-CN" sz="2800" kern="0" cap="none" spc="0" normalizeH="0" baseline="0" noProof="0" dirty="0">
                <a:latin typeface="Arial" panose="02080604020202020204" pitchFamily="34" charset="0"/>
                <a:ea typeface="宋体" pitchFamily="2" charset="-122"/>
                <a:cs typeface="+mn-cs"/>
              </a:rPr>
              <a:t>S</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0" cap="none" spc="0" normalizeH="0" baseline="0" noProof="0" dirty="0">
                <a:latin typeface="Arial" panose="02080604020202020204" pitchFamily="34" charset="0"/>
                <a:ea typeface="宋体" pitchFamily="2" charset="-122"/>
                <a:cs typeface="+mn-cs"/>
              </a:rPr>
              <a:t> R</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即</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a:t>
            </a:r>
            <a:r>
              <a:rPr kumimoji="0" lang="en-US" altLang="zh-CN" sz="2800" kern="0" cap="none" spc="0" normalizeH="0" baseline="0" noProof="0" dirty="0">
                <a:latin typeface="Arial" panose="02080604020202020204" pitchFamily="34" charset="0"/>
                <a:ea typeface="宋体" pitchFamily="2" charset="-122"/>
                <a:cs typeface="+mn-cs"/>
              </a:rPr>
              <a:t>R</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Times New Roman" panose="02020603050405020304"/>
                <a:ea typeface="宋体" pitchFamily="2" charset="-122"/>
                <a:cs typeface="+mn-cs"/>
              </a:rPr>
              <a:t> ¬ </a:t>
            </a:r>
            <a:r>
              <a:rPr kumimoji="0" lang="en-US" altLang="zh-CN" sz="2800" kern="0" cap="none" spc="0" normalizeH="0" baseline="0" noProof="0" dirty="0">
                <a:latin typeface="Arial" panose="02080604020202020204" pitchFamily="34" charset="0"/>
                <a:ea typeface="宋体" pitchFamily="2" charset="-122"/>
                <a:cs typeface="+mn-cs"/>
              </a:rPr>
              <a:t>R</a:t>
            </a: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为永真式；   </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S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800" kern="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Times New Roman" panose="02020603050405020304"/>
                <a:ea typeface="宋体" pitchFamily="2" charset="-122"/>
                <a:cs typeface="+mn-cs"/>
              </a:rPr>
              <a:t> ¬ </a:t>
            </a:r>
            <a:r>
              <a:rPr kumimoji="0" lang="en-US" altLang="zh-CN" sz="2800" kern="0" cap="none" spc="0" normalizeH="0" baseline="0" noProof="0" dirty="0">
                <a:latin typeface="Arial" panose="02080604020202020204" pitchFamily="34" charset="0"/>
                <a:ea typeface="宋体" pitchFamily="2" charset="-122"/>
                <a:cs typeface="+mn-cs"/>
              </a:rPr>
              <a:t>R</a:t>
            </a: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zh-CN" altLang="en-US" sz="2800" kern="1200" cap="none" spc="0" normalizeH="0" baseline="0" noProof="0" dirty="0">
                <a:latin typeface="Arial" panose="02080604020202020204" pitchFamily="34" charset="0"/>
                <a:ea typeface="宋体" pitchFamily="2" charset="-122"/>
                <a:cs typeface="+mn-cs"/>
              </a:rPr>
              <a:t>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800" kern="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S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itchFamily="2" charset="-122"/>
                <a:cs typeface="+mn-cs"/>
              </a:rPr>
              <a:t>¬ </a:t>
            </a:r>
            <a:r>
              <a:rPr kumimoji="0" lang="en-US" altLang="zh-CN" sz="2800" kern="0" cap="none" spc="0" normalizeH="0" baseline="0" noProof="0" dirty="0">
                <a:latin typeface="Arial" panose="02080604020202020204" pitchFamily="34" charset="0"/>
                <a:ea typeface="宋体" pitchFamily="2" charset="-122"/>
                <a:cs typeface="+mn-cs"/>
              </a:rPr>
              <a:t>R</a:t>
            </a: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r>
              <a:rPr kumimoji="0" lang="zh-CN" altLang="en-US" sz="2800" kern="1200" cap="none" spc="0" normalizeH="0" baseline="0" noProof="0" dirty="0">
                <a:latin typeface="Arial" panose="02080604020202020204" pitchFamily="34" charset="0"/>
                <a:ea typeface="宋体" pitchFamily="2" charset="-122"/>
                <a:cs typeface="+mn-cs"/>
              </a:rPr>
              <a:t>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 </a:t>
            </a:r>
            <a:r>
              <a:rPr kumimoji="0" lang="en-US" altLang="zh-CN" sz="2800" kern="0" cap="none" spc="0" normalizeH="0" baseline="0" noProof="0" dirty="0">
                <a:latin typeface="Arial" panose="02080604020202020204" pitchFamily="34" charset="0"/>
                <a:ea typeface="宋体" pitchFamily="2" charset="-122"/>
                <a:cs typeface="+mn-cs"/>
              </a:rPr>
              <a:t>R</a:t>
            </a: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120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r>
              <a:rPr kumimoji="0" lang="zh-CN" altLang="en-US" sz="2800" kern="1200" cap="none" spc="0" normalizeH="0" baseline="0" noProof="0" dirty="0">
                <a:latin typeface="Arial" panose="02080604020202020204" pitchFamily="34" charset="0"/>
                <a:ea typeface="宋体" pitchFamily="2" charset="-122"/>
                <a:cs typeface="+mn-cs"/>
              </a:rPr>
              <a:t>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800" kern="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 </a:t>
            </a:r>
            <a:r>
              <a:rPr kumimoji="0" lang="en-US" altLang="zh-CN" sz="2800" kern="0" cap="none" spc="0" normalizeH="0" baseline="0" noProof="0" dirty="0">
                <a:latin typeface="Arial" panose="02080604020202020204" pitchFamily="34" charset="0"/>
                <a:ea typeface="宋体" pitchFamily="2" charset="-122"/>
                <a:cs typeface="+mn-cs"/>
              </a:rPr>
              <a:t>R</a:t>
            </a: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r>
              <a:rPr kumimoji="0" lang="zh-CN" altLang="en-US" sz="2800" kern="1200" cap="none" spc="0" normalizeH="0" baseline="0" noProof="0" dirty="0">
                <a:latin typeface="Arial" panose="02080604020202020204" pitchFamily="34" charset="0"/>
                <a:ea typeface="宋体" pitchFamily="2" charset="-122"/>
                <a:cs typeface="+mn-cs"/>
              </a:rPr>
              <a:t>为永真式；</a:t>
            </a:r>
            <a:endParaRPr kumimoji="0" lang="en-US" altLang="zh-CN" sz="2800" kern="120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en-US" altLang="zh-CN" sz="2800" kern="1200" cap="none" spc="0" normalizeH="0" baseline="0" noProof="0" dirty="0">
                <a:latin typeface="Arial" panose="02080604020202020204" pitchFamily="34" charset="0"/>
                <a:ea typeface="宋体" pitchFamily="2" charset="-122"/>
                <a:cs typeface="+mn-cs"/>
              </a:rPr>
              <a:t>           </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a:t>
            </a:r>
            <a:r>
              <a:rPr kumimoji="0" lang="zh-CN" altLang="en-US" sz="2800" kern="0" cap="none" spc="0" normalizeH="0" baseline="0" noProof="0" dirty="0">
                <a:latin typeface="Arial" panose="02080604020202020204" pitchFamily="34" charset="0"/>
                <a:ea typeface="宋体" pitchFamily="2" charset="-122"/>
                <a:cs typeface="+mn-cs"/>
              </a:rPr>
              <a:t>（</a:t>
            </a:r>
            <a:r>
              <a:rPr kumimoji="0" lang="en-US" altLang="zh-CN" sz="2800" kern="1200" cap="none" spc="0" normalizeH="0" baseline="0" noProof="0" dirty="0">
                <a:latin typeface="Arial" panose="02080604020202020204" pitchFamily="34" charset="0"/>
                <a:ea typeface="宋体" pitchFamily="2" charset="-122"/>
                <a:cs typeface="+mn-cs"/>
              </a:rPr>
              <a:t>S</a:t>
            </a:r>
            <a:r>
              <a:rPr kumimoji="0" lang="en-US" altLang="zh-CN" sz="2800" kern="1200" cap="none" spc="0" normalizeH="0" baseline="0" noProof="0" dirty="0">
                <a:latin typeface="Arial" panose="02080604020202020204" pitchFamily="34" charset="0"/>
                <a:ea typeface="宋体" pitchFamily="2" charset="-122"/>
                <a:cs typeface="+mn-cs"/>
                <a:sym typeface="Symbol" panose="05050102010706020507" pitchFamily="18" charset="2"/>
              </a:rPr>
              <a:t>  </a:t>
            </a:r>
            <a:r>
              <a:rPr kumimoji="0" lang="en-US" altLang="zh-CN" sz="2800" kern="0" cap="none" spc="0" normalizeH="0" baseline="0" noProof="0" dirty="0">
                <a:latin typeface="Arial" panose="02080604020202020204" pitchFamily="34" charset="0"/>
                <a:ea typeface="宋体" pitchFamily="2" charset="-122"/>
                <a:cs typeface="+mn-cs"/>
              </a:rPr>
              <a:t>R</a:t>
            </a:r>
            <a:r>
              <a:rPr kumimoji="0" lang="en-US" altLang="zh-CN" sz="2800" kern="120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  C</a:t>
            </a:r>
            <a:r>
              <a:rPr kumimoji="0" lang="zh-CN" altLang="en-US" sz="2800" kern="1200" cap="none" spc="0" normalizeH="0" baseline="0" noProof="0" dirty="0">
                <a:latin typeface="Arial" panose="02080604020202020204" pitchFamily="34" charset="0"/>
                <a:ea typeface="宋体" pitchFamily="2" charset="-122"/>
                <a:cs typeface="+mn-cs"/>
              </a:rPr>
              <a:t>；</a:t>
            </a:r>
            <a:endParaRPr kumimoji="0" lang="zh-CN" altLang="en-US" sz="2800" kern="1200" cap="none" spc="0" normalizeH="0" baseline="0" noProof="0" dirty="0">
              <a:latin typeface="Arial" panose="02080604020202020204" pitchFamily="34" charset="0"/>
              <a:ea typeface="宋体" pitchFamily="2" charset="-122"/>
              <a:cs typeface="+mn-cs"/>
            </a:endParaRPr>
          </a:p>
          <a:p>
            <a:pPr marL="273050" marR="0" indent="-273050" algn="just" defTabSz="914400" eaLnBrk="1" hangingPunct="1">
              <a:lnSpc>
                <a:spcPct val="80000"/>
              </a:lnSpc>
              <a:spcBef>
                <a:spcPts val="575"/>
              </a:spcBef>
              <a:buClr>
                <a:schemeClr val="accent1"/>
              </a:buClr>
              <a:buSzPct val="85000"/>
              <a:defRPr/>
            </a:pPr>
            <a:r>
              <a:rPr kumimoji="0" lang="zh-CN" altLang="en-US" sz="2800" kern="1200" cap="none" spc="0" normalizeH="0" baseline="0" noProof="0" dirty="0">
                <a:latin typeface="Arial" panose="02080604020202020204" pitchFamily="34" charset="0"/>
                <a:ea typeface="宋体" pitchFamily="2" charset="-122"/>
                <a:cs typeface="+mn-cs"/>
              </a:rPr>
              <a:t>          故，</a:t>
            </a:r>
            <a:r>
              <a:rPr kumimoji="0" lang="zh-CN" altLang="en-US" sz="2800" kern="0" cap="none" spc="0" normalizeH="0" baseline="0" noProof="0" dirty="0">
                <a:latin typeface="Arial" panose="02080604020202020204" pitchFamily="34" charset="0"/>
                <a:ea typeface="宋体" pitchFamily="2" charset="-122"/>
                <a:cs typeface="+mn-cs"/>
              </a:rPr>
              <a:t>要证：   </a:t>
            </a:r>
            <a:r>
              <a:rPr kumimoji="0" lang="en-US" altLang="zh-CN" sz="2800" kern="0" cap="none" spc="0" normalizeH="0" baseline="0" noProof="0" dirty="0">
                <a:latin typeface="Arial" panose="02080604020202020204" pitchFamily="34" charset="0"/>
                <a:ea typeface="宋体" pitchFamily="2" charset="-122"/>
                <a:cs typeface="+mn-cs"/>
                <a:sym typeface="Wingdings" panose="05000000000000000000" pitchFamily="2" charset="2"/>
              </a:rPr>
              <a:t> </a:t>
            </a:r>
            <a:r>
              <a:rPr kumimoji="0" lang="en-US" altLang="zh-CN" sz="2800" kern="0" cap="none" spc="0" normalizeH="0" baseline="0" noProof="0" dirty="0">
                <a:latin typeface="Arial" panose="02080604020202020204" pitchFamily="34" charset="0"/>
                <a:ea typeface="宋体" pitchFamily="2" charset="-122"/>
                <a:cs typeface="+mn-cs"/>
              </a:rPr>
              <a:t>S</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a:t>
            </a:r>
            <a:r>
              <a:rPr kumimoji="0" lang="en-US" altLang="zh-CN" sz="2800" kern="0" cap="none" spc="0" normalizeH="0" baseline="0" noProof="0" dirty="0">
                <a:latin typeface="Arial" panose="02080604020202020204" pitchFamily="34" charset="0"/>
                <a:ea typeface="宋体" pitchFamily="2" charset="-122"/>
                <a:cs typeface="+mn-cs"/>
              </a:rPr>
              <a:t> R</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endParaRPr kumimoji="0" lang="en-US" altLang="zh-CN" sz="2800" kern="0" cap="none" spc="0" normalizeH="0" baseline="0" noProof="0" dirty="0">
              <a:latin typeface="Arial" panose="02080604020202020204" pitchFamily="34" charset="0"/>
              <a:ea typeface="宋体" pitchFamily="2" charset="-122"/>
              <a:cs typeface="+mn-cs"/>
            </a:endParaRPr>
          </a:p>
          <a:p>
            <a:pPr marR="0" defTabSz="914400" eaLnBrk="1" hangingPunct="1">
              <a:lnSpc>
                <a:spcPct val="105000"/>
              </a:lnSpc>
              <a:buClrTx/>
              <a:buSzTx/>
              <a:buFont typeface="Wingdings" panose="05000000000000000000" pitchFamily="2" charset="2"/>
              <a:defRPr/>
            </a:pPr>
            <a:r>
              <a:rPr kumimoji="0" lang="en-US" altLang="zh-CN" sz="2800" kern="0" cap="none" spc="0" normalizeH="0" baseline="0" noProof="0" dirty="0">
                <a:latin typeface="Arial" panose="02080604020202020204" pitchFamily="34" charset="0"/>
                <a:ea typeface="宋体" pitchFamily="2" charset="-122"/>
                <a:cs typeface="+mn-cs"/>
              </a:rPr>
              <a:t>                 </a:t>
            </a:r>
            <a:r>
              <a:rPr kumimoji="0" lang="zh-CN" altLang="en-US" sz="2800" kern="0" cap="none" spc="0" normalizeH="0" baseline="0" noProof="0" dirty="0">
                <a:latin typeface="Arial" panose="02080604020202020204" pitchFamily="34" charset="0"/>
                <a:ea typeface="宋体" pitchFamily="2" charset="-122"/>
                <a:cs typeface="+mn-cs"/>
              </a:rPr>
              <a:t>只要证：</a:t>
            </a:r>
            <a:r>
              <a:rPr kumimoji="0" lang="en-US" altLang="zh-CN" sz="2800" kern="0" cap="none" spc="0" normalizeH="0" baseline="0" noProof="0" dirty="0">
                <a:latin typeface="Arial" panose="02080604020202020204" pitchFamily="34" charset="0"/>
                <a:ea typeface="宋体" pitchFamily="2" charset="-122"/>
                <a:cs typeface="+mn-cs"/>
              </a:rPr>
              <a:t>S∧R</a:t>
            </a:r>
            <a:r>
              <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rPr>
              <a:t>C</a:t>
            </a:r>
            <a:endParaRPr kumimoji="0" lang="en-US" altLang="zh-CN" sz="2800" kern="0" cap="none" spc="0" normalizeH="0" baseline="0" noProof="0" dirty="0">
              <a:latin typeface="Arial" panose="02080604020202020204" pitchFamily="34" charset="0"/>
              <a:ea typeface="宋体" pitchFamily="2" charset="-122"/>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endParaRPr kumimoji="0" lang="zh-CN" altLang="en-US" sz="2800" kern="1200" cap="none" spc="0" normalizeH="0" baseline="0" noProof="0" dirty="0">
              <a:latin typeface="Arial" panose="02080604020202020204" pitchFamily="34" charset="0"/>
              <a:ea typeface="宋体" pitchFamily="2" charset="-122"/>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sp>
        <p:nvSpPr>
          <p:cNvPr id="92164" name="日期占位符 1"/>
          <p:cNvSpPr txBox="1">
            <a:spLocks noGrp="1"/>
          </p:cNvSpPr>
          <p:nvPr/>
        </p:nvSpPr>
        <p:spPr>
          <a:xfrm>
            <a:off x="4211638" y="6356350"/>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2165" name="日期占位符 1"/>
          <p:cNvSpPr txBox="1">
            <a:spLocks noGrp="1"/>
          </p:cNvSpPr>
          <p:nvPr/>
        </p:nvSpPr>
        <p:spPr>
          <a:xfrm>
            <a:off x="1692275" y="6356350"/>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3" name="标题 2"/>
          <p:cNvSpPr>
            <a:spLocks noGrp="1"/>
          </p:cNvSpPr>
          <p:nvPr>
            <p:ph type="title" idx="4294967295"/>
          </p:nvPr>
        </p:nvSpPr>
        <p:spPr>
          <a:xfrm>
            <a:off x="468313" y="22225"/>
            <a:ext cx="2963863" cy="815975"/>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itchFamily="2" charset="-122"/>
                <a:cs typeface="+mn-cs"/>
              </a:rPr>
              <a:t>CP</a:t>
            </a:r>
            <a:r>
              <a:rPr kumimoji="0" lang="zh-CN"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itchFamily="2" charset="-122"/>
                <a:cs typeface="+mn-cs"/>
              </a:rPr>
              <a:t>规则</a:t>
            </a:r>
            <a:r>
              <a:rPr kumimoji="0" lang="zh-CN" altLang="en-US"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itchFamily="2" charset="-122"/>
                <a:cs typeface="+mn-cs"/>
              </a:rPr>
              <a:t>的推导</a:t>
            </a:r>
            <a:endParaRPr kumimoji="0" lang="zh-CN" altLang="en-US" sz="44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19" end="4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7" end="7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77" end="1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13" end="14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49" end="18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84" end="2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16" end="24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47" end="27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274" end="30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00" end="3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idx="4294967295"/>
          </p:nvPr>
        </p:nvSpPr>
        <p:spPr>
          <a:xfrm>
            <a:off x="457200" y="277813"/>
            <a:ext cx="8229600" cy="774700"/>
          </a:xfrm>
        </p:spPr>
        <p:txBody>
          <a:bodyPr vert="horz" wrap="square" lIns="91440" tIns="45720" rIns="91440" bIns="91440" anchor="b"/>
          <a:p>
            <a:pPr eaLnBrk="1" hangingPunct="1">
              <a:buNone/>
            </a:pPr>
            <a:r>
              <a:rPr lang="zh-CN" altLang="en-US" sz="3600" b="1" dirty="0">
                <a:solidFill>
                  <a:srgbClr val="FF0000"/>
                </a:solidFill>
              </a:rPr>
              <a:t>例题</a:t>
            </a:r>
            <a:endParaRPr lang="zh-CN" altLang="en-US" sz="3600" b="1" dirty="0">
              <a:solidFill>
                <a:srgbClr val="FF0000"/>
              </a:solidFill>
            </a:endParaRPr>
          </a:p>
        </p:txBody>
      </p:sp>
      <p:sp>
        <p:nvSpPr>
          <p:cNvPr id="9318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62820" name="Rectangle 3"/>
          <p:cNvSpPr>
            <a:spLocks noGrp="1"/>
          </p:cNvSpPr>
          <p:nvPr>
            <p:ph sz="quarter" idx="1"/>
          </p:nvPr>
        </p:nvSpPr>
        <p:spPr>
          <a:xfrm>
            <a:off x="468313" y="1196975"/>
            <a:ext cx="8229600" cy="4824413"/>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500" dirty="0"/>
              <a:t>证明： </a:t>
            </a:r>
            <a:r>
              <a:rPr lang="en-US" altLang="zh-CN" sz="2500" dirty="0"/>
              <a:t>(P∨Q),(P </a:t>
            </a:r>
            <a:r>
              <a:rPr lang="en-US" altLang="zh-CN" sz="2500" dirty="0">
                <a:sym typeface="Symbol" panose="05050102010706020507" pitchFamily="18" charset="2"/>
              </a:rPr>
              <a:t>R</a:t>
            </a:r>
            <a:r>
              <a:rPr lang="en-US" altLang="zh-CN" sz="2500" dirty="0"/>
              <a:t>),(Q </a:t>
            </a:r>
            <a:r>
              <a:rPr lang="en-US" altLang="zh-CN" sz="2500" dirty="0">
                <a:sym typeface="Symbol" panose="05050102010706020507" pitchFamily="18" charset="2"/>
              </a:rPr>
              <a:t>S)S</a:t>
            </a:r>
            <a:r>
              <a:rPr lang="en-US" altLang="zh-CN" sz="2500" dirty="0"/>
              <a:t>∨R</a:t>
            </a:r>
            <a:r>
              <a:rPr lang="en-US" altLang="zh-CN" sz="2500" dirty="0">
                <a:sym typeface="Symbol" panose="05050102010706020507" pitchFamily="18" charset="2"/>
              </a:rPr>
              <a:t> </a:t>
            </a:r>
            <a:endParaRPr lang="en-US" altLang="zh-CN" sz="25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(1)       </a:t>
            </a:r>
            <a:r>
              <a:rPr lang="en-US" altLang="zh-CN" sz="2500" dirty="0"/>
              <a:t>(P∨Q)</a:t>
            </a:r>
            <a:r>
              <a:rPr lang="en-US" altLang="zh-CN" sz="2500" dirty="0">
                <a:sym typeface="Symbol" panose="05050102010706020507" pitchFamily="18" charset="2"/>
              </a:rPr>
              <a:t>            P</a:t>
            </a:r>
            <a:endParaRPr lang="en-US" altLang="zh-CN" sz="25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(2)       </a:t>
            </a:r>
            <a:r>
              <a:rPr lang="en-US" altLang="zh-CN" sz="2500" dirty="0"/>
              <a:t> </a:t>
            </a:r>
            <a:r>
              <a:rPr lang="en-US" altLang="zh-CN" sz="2400" dirty="0"/>
              <a:t>P </a:t>
            </a:r>
            <a:r>
              <a:rPr lang="en-US" altLang="zh-CN" sz="2400" dirty="0">
                <a:sym typeface="Symbol" panose="05050102010706020507" pitchFamily="18" charset="2"/>
              </a:rPr>
              <a:t>R               P</a:t>
            </a:r>
            <a:endParaRPr lang="en-US" altLang="zh-CN" sz="2500" baseline="-250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(3)        </a:t>
            </a:r>
            <a:r>
              <a:rPr lang="en-US" altLang="zh-CN" sz="2500" dirty="0"/>
              <a:t>Q </a:t>
            </a:r>
            <a:r>
              <a:rPr lang="en-US" altLang="zh-CN" sz="2500" dirty="0">
                <a:sym typeface="Symbol" panose="05050102010706020507" pitchFamily="18" charset="2"/>
              </a:rPr>
              <a:t>S</a:t>
            </a:r>
            <a:r>
              <a:rPr lang="en-US" altLang="zh-CN" sz="2500" dirty="0"/>
              <a:t>              P</a:t>
            </a:r>
            <a:endParaRPr lang="en-US" altLang="zh-CN" sz="2500" dirty="0"/>
          </a:p>
          <a:p>
            <a:pPr lvl="0" eaLnBrk="1" hangingPunct="1">
              <a:buFont typeface="Wingdings" panose="05000000000000000000" pitchFamily="2" charset="2"/>
              <a:buNone/>
            </a:pPr>
            <a:r>
              <a:rPr lang="en-US" altLang="zh-CN" sz="2500" dirty="0"/>
              <a:t>    (4)       </a:t>
            </a:r>
            <a:r>
              <a:rPr lang="en-US" altLang="zh-CN" sz="2400" dirty="0">
                <a:sym typeface="Symbol" panose="05050102010706020507" pitchFamily="18" charset="2"/>
              </a:rPr>
              <a:t> </a:t>
            </a:r>
            <a:r>
              <a:rPr lang="en-US" altLang="zh-CN" sz="2400" dirty="0"/>
              <a:t>P </a:t>
            </a:r>
            <a:r>
              <a:rPr lang="en-US" altLang="zh-CN" sz="2400" dirty="0">
                <a:sym typeface="Symbol" panose="05050102010706020507" pitchFamily="18" charset="2"/>
              </a:rPr>
              <a:t>Q           T (1) E</a:t>
            </a:r>
            <a:endParaRPr lang="en-US" altLang="zh-CN" sz="2500" baseline="-250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(5)        </a:t>
            </a:r>
            <a:r>
              <a:rPr lang="en-US" altLang="zh-CN" sz="2500" dirty="0"/>
              <a:t>P </a:t>
            </a:r>
            <a:r>
              <a:rPr lang="en-US" altLang="zh-CN" sz="2500" dirty="0">
                <a:sym typeface="Symbol" panose="05050102010706020507" pitchFamily="18" charset="2"/>
              </a:rPr>
              <a:t>S            T</a:t>
            </a:r>
            <a:r>
              <a:rPr lang="en-US" altLang="zh-CN" sz="2500" dirty="0"/>
              <a:t> (4) (3) </a:t>
            </a:r>
            <a:r>
              <a:rPr lang="en-US" altLang="zh-CN" sz="2500" dirty="0">
                <a:sym typeface="Symbol" panose="05050102010706020507" pitchFamily="18" charset="2"/>
              </a:rPr>
              <a:t>I</a:t>
            </a:r>
            <a:endParaRPr lang="en-US" altLang="zh-CN" sz="2500" baseline="-25000" dirty="0">
              <a:sym typeface="Symbol" panose="05050102010706020507" pitchFamily="18" charset="2"/>
            </a:endParaRPr>
          </a:p>
          <a:p>
            <a:pPr lvl="0" eaLnBrk="1" hangingPunct="1">
              <a:lnSpc>
                <a:spcPct val="90000"/>
              </a:lnSpc>
              <a:buFont typeface="Wingdings" panose="05000000000000000000" pitchFamily="2" charset="2"/>
              <a:buNone/>
            </a:pPr>
            <a:r>
              <a:rPr lang="en-US" altLang="zh-CN" sz="2800" dirty="0">
                <a:sym typeface="Symbol" panose="05050102010706020507" pitchFamily="18" charset="2"/>
              </a:rPr>
              <a:t>    (6)       </a:t>
            </a:r>
            <a:r>
              <a:rPr lang="en-US" altLang="zh-CN" sz="2800" dirty="0"/>
              <a:t>S </a:t>
            </a:r>
            <a:r>
              <a:rPr lang="en-US" altLang="zh-CN" sz="2800" dirty="0">
                <a:sym typeface="Symbol" panose="05050102010706020507" pitchFamily="18" charset="2"/>
              </a:rPr>
              <a:t>P        T (5) E</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en-US" altLang="zh-CN" sz="2800" dirty="0">
                <a:sym typeface="Symbol" panose="05050102010706020507" pitchFamily="18" charset="2"/>
              </a:rPr>
              <a:t>    (7)        </a:t>
            </a:r>
            <a:r>
              <a:rPr lang="en-US" altLang="zh-CN" sz="2800" dirty="0"/>
              <a:t>S </a:t>
            </a:r>
            <a:r>
              <a:rPr lang="en-US" altLang="zh-CN" sz="2800" dirty="0">
                <a:sym typeface="Symbol" panose="05050102010706020507" pitchFamily="18" charset="2"/>
              </a:rPr>
              <a:t>R       T (6) (2) I</a:t>
            </a:r>
            <a:endParaRPr lang="en-US" altLang="zh-CN" sz="2800" baseline="-25000" dirty="0">
              <a:sym typeface="Symbol" panose="05050102010706020507" pitchFamily="18" charset="2"/>
            </a:endParaRPr>
          </a:p>
          <a:p>
            <a:pPr lvl="0" eaLnBrk="1" hangingPunct="1">
              <a:lnSpc>
                <a:spcPct val="90000"/>
              </a:lnSpc>
              <a:buFont typeface="Wingdings" panose="05000000000000000000" pitchFamily="2" charset="2"/>
              <a:buNone/>
            </a:pPr>
            <a:r>
              <a:rPr lang="en-US" altLang="zh-CN" sz="2800" dirty="0">
                <a:sym typeface="Symbol" panose="05050102010706020507" pitchFamily="18" charset="2"/>
              </a:rPr>
              <a:t>    (8)       S</a:t>
            </a:r>
            <a:r>
              <a:rPr lang="en-US" altLang="zh-CN" sz="2800" dirty="0"/>
              <a:t>∨R         </a:t>
            </a:r>
            <a:r>
              <a:rPr lang="en-US" altLang="zh-CN" sz="2800" dirty="0">
                <a:sym typeface="Symbol" panose="05050102010706020507" pitchFamily="18" charset="2"/>
              </a:rPr>
              <a:t>   T(7) E</a:t>
            </a:r>
            <a:endParaRPr lang="en-US" altLang="zh-CN" sz="2800" baseline="-25000" dirty="0">
              <a:sym typeface="Symbol" panose="05050102010706020507" pitchFamily="18" charset="2"/>
            </a:endParaRPr>
          </a:p>
          <a:p>
            <a:pPr lvl="0" eaLnBrk="1" hangingPunct="1">
              <a:buFont typeface="Wingdings" panose="05000000000000000000" pitchFamily="2" charset="2"/>
              <a:buNone/>
            </a:pPr>
            <a:endParaRPr lang="en-US" altLang="zh-CN" sz="2500" baseline="-250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a:t>
            </a:r>
            <a:endParaRPr lang="en-US" altLang="zh-CN" sz="2500" baseline="-25000" dirty="0">
              <a:sym typeface="Symbol" panose="05050102010706020507" pitchFamily="18" charset="2"/>
            </a:endParaRPr>
          </a:p>
        </p:txBody>
      </p:sp>
      <p:sp>
        <p:nvSpPr>
          <p:cNvPr id="9318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319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 name="圆角矩形标注 6"/>
          <p:cNvSpPr/>
          <p:nvPr/>
        </p:nvSpPr>
        <p:spPr>
          <a:xfrm>
            <a:off x="6227763" y="2708275"/>
            <a:ext cx="1800225" cy="792163"/>
          </a:xfrm>
          <a:prstGeom prst="wedgeRoundRectCallout">
            <a:avLst>
              <a:gd name="adj1" fmla="val -88634"/>
              <a:gd name="adj2" fmla="val -138722"/>
              <a:gd name="adj3" fmla="val 16667"/>
            </a:avLst>
          </a:prstGeom>
          <a:solidFill>
            <a:srgbClr val="00B050"/>
          </a:solid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b="1" dirty="0">
                <a:solidFill>
                  <a:srgbClr val="FF0000"/>
                </a:solidFill>
                <a:latin typeface="Arial" panose="02080604020202020204" pitchFamily="34" charset="0"/>
              </a:rPr>
              <a:t>直接法</a:t>
            </a:r>
            <a:endParaRPr lang="zh-CN" altLang="en-US" sz="2800" b="1" dirty="0">
              <a:solidFill>
                <a:srgbClr val="FF0000"/>
              </a:solidFill>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20">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20">
                                            <p:txEl>
                                              <p:charRg st="29" end="6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20">
                                            <p:txEl>
                                              <p:charRg st="62" end="9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2820">
                                            <p:txEl>
                                              <p:charRg st="98" end="1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820">
                                            <p:txEl>
                                              <p:charRg st="133" end="17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2820">
                                            <p:txEl>
                                              <p:charRg st="172" end="2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2820">
                                            <p:txEl>
                                              <p:charRg st="216" end="25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2820">
                                            <p:txEl>
                                              <p:charRg st="251" end="29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2820">
                                            <p:txEl>
                                              <p:charRg st="290" end="32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2820">
                                            <p:txEl>
                                              <p:charRg st="327" end="33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
                                            <p:txEl>
                                              <p:charRg st="0" end="4"/>
                                            </p:txEl>
                                          </p:spTgt>
                                        </p:tgtEl>
                                        <p:attrNameLst>
                                          <p:attrName>style.visibility</p:attrName>
                                        </p:attrNameLst>
                                      </p:cBhvr>
                                      <p:to>
                                        <p:strVal val="visible"/>
                                      </p:to>
                                    </p:set>
                                    <p:animEffect transition="in" filter="box(in)">
                                      <p:cBhvr>
                                        <p:cTn id="47" dur="500"/>
                                        <p:tgtEl>
                                          <p:spTgt spid="7">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692150"/>
            <a:ext cx="8229600" cy="4824413"/>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证明</a:t>
            </a:r>
            <a:r>
              <a:rPr kumimoji="0" lang="zh-CN" altLang="en-US" sz="2400" kern="0" cap="none" spc="0" normalizeH="0" baseline="0" noProof="0" dirty="0">
                <a:latin typeface="+mn-lt"/>
                <a:ea typeface="+mn-ea"/>
                <a:cs typeface="+mn-cs"/>
              </a:rPr>
              <a:t>：</a:t>
            </a:r>
            <a:endParaRPr kumimoji="0" lang="zh-CN" altLang="en-US" sz="24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sym typeface="Symbol" panose="05050102010706020507" pitchFamily="18" charset="2"/>
              </a:rPr>
              <a:t>       </a:t>
            </a:r>
            <a:r>
              <a:rPr kumimoji="0" lang="en-US" altLang="zh-CN" sz="2400" kern="0" cap="none" spc="0" normalizeH="0" baseline="0" noProof="0" dirty="0">
                <a:latin typeface="+mn-lt"/>
                <a:ea typeface="+mn-ea"/>
                <a:cs typeface="+mn-cs"/>
                <a:sym typeface="Symbol" panose="05050102010706020507" pitchFamily="18" charset="2"/>
              </a:rPr>
              <a:t>(P∨Q),(P R),(Q S)S∨R</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zh-CN" altLang="en-US" sz="2400" kern="0" cap="none" spc="0" normalizeH="0" baseline="0" noProof="0" dirty="0">
                <a:latin typeface="+mn-lt"/>
                <a:ea typeface="+mn-ea"/>
                <a:cs typeface="+mn-cs"/>
                <a:sym typeface="Symbol" panose="05050102010706020507" pitchFamily="18" charset="2"/>
              </a:rPr>
              <a:t>只要证</a:t>
            </a:r>
            <a:r>
              <a:rPr kumimoji="0" lang="en-US" altLang="zh-CN" sz="2400" kern="0" cap="none" spc="0" normalizeH="0" baseline="0" noProof="0" dirty="0">
                <a:latin typeface="+mn-lt"/>
                <a:ea typeface="+mn-ea"/>
                <a:cs typeface="+mn-cs"/>
                <a:sym typeface="Symbol" panose="05050102010706020507" pitchFamily="18" charset="2"/>
              </a:rPr>
              <a:t>(P∨Q),(P R),(Q S)  S  R</a:t>
            </a:r>
            <a:r>
              <a:rPr kumimoji="0" lang="zh-CN" altLang="en-US" sz="2400" kern="0" cap="none" spc="0" normalizeH="0" baseline="0" noProof="0" dirty="0">
                <a:latin typeface="+mn-lt"/>
                <a:ea typeface="+mn-ea"/>
                <a:cs typeface="+mn-cs"/>
                <a:sym typeface="Symbol" panose="05050102010706020507" pitchFamily="18" charset="2"/>
              </a:rPr>
              <a:t>，</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(1)       (P∨Q)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(2)        P R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(3)        Q S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(4)         S                 P </a:t>
            </a:r>
            <a:r>
              <a:rPr kumimoji="0" lang="zh-CN" altLang="en-US" sz="2400" kern="0" cap="none" spc="0" normalizeH="0" baseline="0" noProof="0" dirty="0">
                <a:latin typeface="+mn-lt"/>
                <a:ea typeface="+mn-ea"/>
                <a:cs typeface="+mn-cs"/>
                <a:sym typeface="Symbol" panose="05050102010706020507" pitchFamily="18" charset="2"/>
              </a:rPr>
              <a:t>（附加）</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(5)        Q                 T (4) (3)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(6)       P                       T (5)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(7)       R                      T (6) (2)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(8)        S  R         CP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altLang="zh-CN" sz="2500" kern="0" cap="none" spc="0" normalizeH="0" baseline="-2500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500" kern="0" cap="none" spc="0" normalizeH="0" baseline="0" noProof="0" dirty="0">
                <a:latin typeface="+mn-lt"/>
                <a:ea typeface="+mn-ea"/>
                <a:cs typeface="+mn-cs"/>
                <a:sym typeface="Symbol" panose="05050102010706020507" pitchFamily="18" charset="2"/>
              </a:rPr>
              <a:t>    </a:t>
            </a:r>
            <a:endParaRPr kumimoji="0" lang="en-US" altLang="zh-CN" sz="2500" kern="0" cap="none" spc="0" normalizeH="0" baseline="-25000" noProof="0" dirty="0">
              <a:latin typeface="+mn-lt"/>
              <a:ea typeface="+mn-ea"/>
              <a:cs typeface="+mn-cs"/>
              <a:sym typeface="Symbol" panose="05050102010706020507" pitchFamily="18" charset="2"/>
            </a:endParaRPr>
          </a:p>
        </p:txBody>
      </p:sp>
      <p:sp>
        <p:nvSpPr>
          <p:cNvPr id="9421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421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12" name="圆角矩形标注 11"/>
          <p:cNvSpPr/>
          <p:nvPr/>
        </p:nvSpPr>
        <p:spPr>
          <a:xfrm>
            <a:off x="6227763" y="2708275"/>
            <a:ext cx="2160587" cy="865188"/>
          </a:xfrm>
          <a:prstGeom prst="wedgeRoundRectCallout">
            <a:avLst>
              <a:gd name="adj1" fmla="val -88634"/>
              <a:gd name="adj2" fmla="val -138722"/>
              <a:gd name="adj3" fmla="val 16667"/>
            </a:avLst>
          </a:prstGeom>
          <a:solidFill>
            <a:srgbClr val="00B050"/>
          </a:solid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en-US" altLang="zh-CN" sz="2800" b="1" dirty="0">
                <a:solidFill>
                  <a:srgbClr val="FF0000"/>
                </a:solidFill>
                <a:latin typeface="Arial" panose="02080604020202020204" pitchFamily="34" charset="0"/>
              </a:rPr>
              <a:t>CP</a:t>
            </a:r>
            <a:r>
              <a:rPr lang="zh-CN" altLang="en-US" sz="2800" b="1" dirty="0">
                <a:solidFill>
                  <a:srgbClr val="FF0000"/>
                </a:solidFill>
                <a:latin typeface="Arial" panose="02080604020202020204" pitchFamily="34" charset="0"/>
              </a:rPr>
              <a:t>规则法</a:t>
            </a:r>
            <a:endParaRPr lang="zh-CN" altLang="en-US" sz="2800" b="1" dirty="0">
              <a:solidFill>
                <a:srgbClr val="FF0000"/>
              </a:solidFill>
              <a:latin typeface="Arial" panose="02080604020202020204" pitchFamily="34" charset="0"/>
            </a:endParaRPr>
          </a:p>
        </p:txBody>
      </p:sp>
      <p:sp>
        <p:nvSpPr>
          <p:cNvPr id="94215" name="标题 2"/>
          <p:cNvSpPr>
            <a:spLocks noGrp="1"/>
          </p:cNvSpPr>
          <p:nvPr>
            <p:ph type="title" idx="4294967295"/>
          </p:nvPr>
        </p:nvSpPr>
        <p:spPr>
          <a:xfrm>
            <a:off x="468313" y="157163"/>
            <a:ext cx="1857375" cy="635000"/>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4"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35"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8" end="10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01" end="13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36" end="17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71" end="2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13" end="25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59" end="30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05" end="35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54" end="38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xEl>
                                              <p:charRg st="388" end="39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2">
                                            <p:txEl>
                                              <p:charRg st="0" end="6"/>
                                            </p:txEl>
                                          </p:spTgt>
                                        </p:tgtEl>
                                        <p:attrNameLst>
                                          <p:attrName>style.visibility</p:attrName>
                                        </p:attrNameLst>
                                      </p:cBhvr>
                                      <p:to>
                                        <p:strVal val="visible"/>
                                      </p:to>
                                    </p:set>
                                    <p:animEffect transition="in" filter="box(in)">
                                      <p:cBhvr>
                                        <p:cTn id="55" dur="500"/>
                                        <p:tgtEl>
                                          <p:spTgt spid="12">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323850" y="692150"/>
            <a:ext cx="8229600" cy="540067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sym typeface="Symbol" panose="05050102010706020507" pitchFamily="18" charset="2"/>
              </a:rPr>
              <a:t>证明</a:t>
            </a:r>
            <a:r>
              <a:rPr kumimoji="0" lang="zh-CN" altLang="en-US" sz="2400" kern="0" cap="none" spc="0" normalizeH="0" baseline="0" noProof="0" dirty="0">
                <a:latin typeface="+mn-lt"/>
                <a:ea typeface="+mn-ea"/>
                <a:cs typeface="+mn-cs"/>
                <a:sym typeface="Symbol" panose="05050102010706020507" pitchFamily="18" charset="2"/>
              </a:rPr>
              <a:t>： </a:t>
            </a:r>
            <a:r>
              <a:rPr kumimoji="0" lang="en-US" altLang="zh-CN" sz="2400" kern="0" cap="none" spc="0" normalizeH="0" baseline="0" noProof="0" dirty="0">
                <a:latin typeface="+mn-lt"/>
                <a:ea typeface="+mn-ea"/>
                <a:cs typeface="+mn-cs"/>
                <a:sym typeface="Symbol" panose="05050102010706020507" pitchFamily="18" charset="2"/>
              </a:rPr>
              <a:t>(P∨Q),(P R),(Q S)S∨R</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(1)       (P∨Q)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(2)        P R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(3)        Q S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(4)         </a:t>
            </a:r>
            <a:r>
              <a:rPr kumimoji="0" lang="zh-CN" altLang="en-US" sz="2400" kern="0" cap="none" spc="0" normalizeH="0" baseline="0" noProof="0" dirty="0">
                <a:latin typeface="+mn-lt"/>
                <a:ea typeface="+mn-ea"/>
                <a:cs typeface="+mn-cs"/>
                <a:sym typeface="Symbol" panose="05050102010706020507" pitchFamily="18" charset="2"/>
              </a:rPr>
              <a:t>（</a:t>
            </a:r>
            <a:r>
              <a:rPr kumimoji="0" lang="en-US" altLang="zh-CN" sz="2400" kern="0" cap="none" spc="0" normalizeH="0" baseline="0" noProof="0" dirty="0">
                <a:latin typeface="+mn-lt"/>
                <a:ea typeface="+mn-ea"/>
                <a:cs typeface="+mn-cs"/>
                <a:sym typeface="Symbol" panose="05050102010706020507" pitchFamily="18" charset="2"/>
              </a:rPr>
              <a:t>S∨R </a:t>
            </a:r>
            <a:r>
              <a:rPr kumimoji="0" lang="zh-CN" altLang="en-US" sz="2400" kern="0" cap="none" spc="0" normalizeH="0" baseline="0" noProof="0" dirty="0">
                <a:latin typeface="+mn-lt"/>
                <a:ea typeface="+mn-ea"/>
                <a:cs typeface="+mn-cs"/>
                <a:sym typeface="Symbol" panose="05050102010706020507" pitchFamily="18" charset="2"/>
              </a:rPr>
              <a:t>） </a:t>
            </a:r>
            <a:r>
              <a:rPr kumimoji="0" lang="en-US" altLang="zh-CN" sz="2400" kern="0" cap="none" spc="0" normalizeH="0" baseline="0" noProof="0" dirty="0">
                <a:latin typeface="+mn-lt"/>
                <a:ea typeface="+mn-ea"/>
                <a:cs typeface="+mn-cs"/>
                <a:sym typeface="Symbol" panose="05050102010706020507" pitchFamily="18" charset="2"/>
              </a:rPr>
              <a:t>P </a:t>
            </a:r>
            <a:r>
              <a:rPr kumimoji="0" lang="zh-CN" altLang="en-US" sz="2400" kern="0" cap="none" spc="0" normalizeH="0" baseline="0" noProof="0" dirty="0">
                <a:latin typeface="+mn-lt"/>
                <a:ea typeface="+mn-ea"/>
                <a:cs typeface="+mn-cs"/>
                <a:sym typeface="Symbol" panose="05050102010706020507" pitchFamily="18" charset="2"/>
              </a:rPr>
              <a:t>（附加）</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(5)        S                  T (4)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(6)        R                 T (4)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(7)        Q                 T (5) (3)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(8)         P                 T (6) (2) I </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(9)       P                       T (7) (1)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(10)         P ∧ P         T (8) (9) I</a:t>
            </a:r>
            <a:r>
              <a:rPr kumimoji="0" lang="zh-CN" altLang="en-US" sz="2400" kern="0" cap="none" spc="0" normalizeH="0" baseline="0" noProof="0" dirty="0">
                <a:latin typeface="+mn-lt"/>
                <a:ea typeface="+mn-ea"/>
                <a:cs typeface="+mn-cs"/>
                <a:sym typeface="Symbol" panose="05050102010706020507" pitchFamily="18" charset="2"/>
              </a:rPr>
              <a:t>矛盾</a:t>
            </a:r>
            <a:endParaRPr kumimoji="0" lang="en-US" altLang="zh-CN" sz="2400" kern="0" cap="none" spc="0" normalizeH="0" baseline="0" noProof="0" dirty="0">
              <a:latin typeface="+mn-lt"/>
              <a:ea typeface="+mn-ea"/>
              <a:cs typeface="+mn-cs"/>
              <a:sym typeface="Symbol" panose="05050102010706020507" pitchFamily="18" charset="2"/>
            </a:endParaRPr>
          </a:p>
        </p:txBody>
      </p:sp>
      <p:sp>
        <p:nvSpPr>
          <p:cNvPr id="9523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 name="圆角矩形标注 6"/>
          <p:cNvSpPr/>
          <p:nvPr/>
        </p:nvSpPr>
        <p:spPr>
          <a:xfrm>
            <a:off x="6227763" y="2708275"/>
            <a:ext cx="1800225" cy="792163"/>
          </a:xfrm>
          <a:prstGeom prst="wedgeRoundRectCallout">
            <a:avLst>
              <a:gd name="adj1" fmla="val -88634"/>
              <a:gd name="adj2" fmla="val -138722"/>
              <a:gd name="adj3" fmla="val 16667"/>
            </a:avLst>
          </a:prstGeom>
          <a:solidFill>
            <a:srgbClr val="00B050"/>
          </a:solid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80604020202020204" pitchFamily="34" charset="0"/>
              <a:buNone/>
            </a:pPr>
            <a:r>
              <a:rPr lang="zh-CN" altLang="en-US" sz="2800" b="1" dirty="0">
                <a:solidFill>
                  <a:srgbClr val="FF0000"/>
                </a:solidFill>
                <a:latin typeface="Arial" panose="02080604020202020204" pitchFamily="34" charset="0"/>
              </a:rPr>
              <a:t>间接法</a:t>
            </a:r>
            <a:endParaRPr lang="zh-CN" altLang="en-US" sz="2800" b="1" dirty="0">
              <a:solidFill>
                <a:srgbClr val="FF0000"/>
              </a:solidFill>
              <a:latin typeface="Arial" panose="02080604020202020204" pitchFamily="34" charset="0"/>
            </a:endParaRPr>
          </a:p>
        </p:txBody>
      </p:sp>
      <p:sp>
        <p:nvSpPr>
          <p:cNvPr id="95238" name="标题 2"/>
          <p:cNvSpPr>
            <a:spLocks noGrp="1"/>
          </p:cNvSpPr>
          <p:nvPr>
            <p:ph type="title" idx="4294967295"/>
          </p:nvPr>
        </p:nvSpPr>
        <p:spPr>
          <a:xfrm>
            <a:off x="323850" y="23813"/>
            <a:ext cx="1785938" cy="704850"/>
          </a:xfrm>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8" end="6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61"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96" end="13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31" end="16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62" end="20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205" end="24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47" end="29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93" end="34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41" end="39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90" end="43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7">
                                            <p:txEl>
                                              <p:charRg st="0" end="4"/>
                                            </p:txEl>
                                          </p:spTgt>
                                        </p:tgtEl>
                                        <p:attrNameLst>
                                          <p:attrName>style.visibility</p:attrName>
                                        </p:attrNameLst>
                                      </p:cBhvr>
                                      <p:to>
                                        <p:strVal val="visible"/>
                                      </p:to>
                                    </p:set>
                                    <p:animEffect transition="in" filter="box(in)">
                                      <p:cBhvr>
                                        <p:cTn id="51" dur="500"/>
                                        <p:tgtEl>
                                          <p:spTgt spid="7">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idx="4294967295"/>
          </p:nvPr>
        </p:nvSpPr>
        <p:spPr>
          <a:xfrm>
            <a:off x="501650" y="269875"/>
            <a:ext cx="7772400" cy="1143000"/>
          </a:xfrm>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p:nvPr/>
        </p:nvSpPr>
        <p:spPr>
          <a:xfrm>
            <a:off x="468313" y="1412875"/>
            <a:ext cx="7343775" cy="4897438"/>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273050" lvl="0" indent="-273050" algn="just" eaLnBrk="1" hangingPunct="1">
              <a:lnSpc>
                <a:spcPct val="80000"/>
              </a:lnSpc>
              <a:buFont typeface="Wingdings" panose="05000000000000000000" pitchFamily="2" charset="2"/>
              <a:buNone/>
            </a:pPr>
            <a:r>
              <a:rPr lang="en-US" altLang="zh-CN" sz="2800" dirty="0"/>
              <a:t>1.</a:t>
            </a:r>
            <a:r>
              <a:rPr lang="zh-CN" altLang="en-US" sz="2800" dirty="0"/>
              <a:t> 推理方法：</a:t>
            </a:r>
            <a:endParaRPr lang="zh-CN" altLang="en-US" sz="2800" dirty="0"/>
          </a:p>
          <a:p>
            <a:pPr marL="273050" lvl="0" indent="-273050" eaLnBrk="1" hangingPunct="1">
              <a:lnSpc>
                <a:spcPct val="80000"/>
              </a:lnSpc>
              <a:buFont typeface="Wingdings" panose="05000000000000000000" pitchFamily="2" charset="2"/>
              <a:buNone/>
            </a:pPr>
            <a:r>
              <a:rPr lang="zh-CN" altLang="en-US" sz="2800" dirty="0"/>
              <a:t>（一）真值表法；</a:t>
            </a:r>
            <a:endParaRPr lang="zh-CN" altLang="en-US" sz="2800" dirty="0"/>
          </a:p>
          <a:p>
            <a:pPr marL="273050" lvl="0" indent="-273050" eaLnBrk="1" hangingPunct="1">
              <a:lnSpc>
                <a:spcPct val="80000"/>
              </a:lnSpc>
              <a:buFont typeface="Wingdings" panose="05000000000000000000" pitchFamily="2" charset="2"/>
              <a:buNone/>
            </a:pPr>
            <a:r>
              <a:rPr lang="zh-CN" altLang="en-US" sz="2800" dirty="0"/>
              <a:t>（二）直接推论法；</a:t>
            </a:r>
            <a:endParaRPr lang="zh-CN" altLang="en-US" sz="2800" dirty="0"/>
          </a:p>
          <a:p>
            <a:pPr marL="273050" lvl="0" indent="-273050">
              <a:buFont typeface="Wingdings" panose="05000000000000000000" pitchFamily="2" charset="2"/>
              <a:buNone/>
            </a:pPr>
            <a:r>
              <a:rPr lang="zh-CN" altLang="en-US" sz="2800" dirty="0"/>
              <a:t>（三）间接证明法。</a:t>
            </a:r>
            <a:endParaRPr lang="en-US" altLang="zh-CN" sz="2800" dirty="0"/>
          </a:p>
          <a:p>
            <a:pPr marL="273050" lvl="0" indent="-273050">
              <a:buFont typeface="Wingdings" panose="05000000000000000000" pitchFamily="2" charset="2"/>
              <a:buNone/>
            </a:pPr>
            <a:r>
              <a:rPr lang="en-US" altLang="zh-CN" sz="2800" dirty="0"/>
              <a:t>                       </a:t>
            </a:r>
            <a:r>
              <a:rPr lang="zh-CN" altLang="en-US" sz="2800" dirty="0"/>
              <a:t>要证：     </a:t>
            </a:r>
            <a:r>
              <a:rPr lang="en-US" altLang="zh-CN" sz="2800" dirty="0"/>
              <a:t>H</a:t>
            </a:r>
            <a:r>
              <a:rPr lang="en-US" altLang="zh-CN" sz="2800" baseline="-25000" dirty="0"/>
              <a:t>1</a:t>
            </a:r>
            <a:r>
              <a:rPr lang="en-US" altLang="zh-CN" sz="2800" dirty="0">
                <a:sym typeface="Symbol" panose="05050102010706020507" pitchFamily="18" charset="2"/>
              </a:rPr>
              <a:t>  </a:t>
            </a:r>
            <a:r>
              <a:rPr lang="en-US" altLang="zh-CN" sz="2800" dirty="0"/>
              <a:t>H</a:t>
            </a:r>
            <a:r>
              <a:rPr lang="en-US" altLang="zh-CN" sz="2800" baseline="-25000" dirty="0"/>
              <a:t>2</a:t>
            </a:r>
            <a:r>
              <a:rPr lang="en-US" altLang="zh-CN" sz="2800" dirty="0">
                <a:sym typeface="Symbol" panose="05050102010706020507" pitchFamily="18" charset="2"/>
              </a:rPr>
              <a:t>  </a:t>
            </a:r>
            <a:r>
              <a:rPr lang="en-US" altLang="zh-CN" sz="2800" dirty="0">
                <a:latin typeface="Times New Roman" panose="02020603050405020304" pitchFamily="18" charset="0"/>
              </a:rPr>
              <a:t>…</a:t>
            </a:r>
            <a:r>
              <a:rPr lang="en-US" altLang="zh-CN" sz="2800" dirty="0">
                <a:sym typeface="Symbol" panose="05050102010706020507" pitchFamily="18" charset="2"/>
              </a:rPr>
              <a:t>  </a:t>
            </a:r>
            <a:r>
              <a:rPr lang="en-US" altLang="zh-CN" sz="2800" dirty="0"/>
              <a:t>H</a:t>
            </a:r>
            <a:r>
              <a:rPr lang="en-US" altLang="zh-CN" sz="2800" baseline="-25000" dirty="0"/>
              <a:t>m</a:t>
            </a:r>
            <a:r>
              <a:rPr lang="en-US" altLang="zh-CN" sz="2800" dirty="0">
                <a:sym typeface="Symbol" panose="05050102010706020507" pitchFamily="18" charset="2"/>
              </a:rPr>
              <a:t>C</a:t>
            </a:r>
            <a:r>
              <a:rPr lang="en-US" altLang="zh-CN" sz="2800" dirty="0"/>
              <a:t>                      </a:t>
            </a:r>
            <a:endParaRPr lang="en-US" altLang="zh-CN" sz="2800" dirty="0"/>
          </a:p>
          <a:p>
            <a:pPr marL="273050" lvl="0" indent="-273050">
              <a:buFont typeface="Wingdings" panose="05000000000000000000" pitchFamily="2" charset="2"/>
              <a:buNone/>
            </a:pPr>
            <a:r>
              <a:rPr lang="en-US" altLang="zh-CN" sz="2800" dirty="0"/>
              <a:t>                       </a:t>
            </a:r>
            <a:r>
              <a:rPr lang="zh-CN" altLang="en-US" sz="2800" dirty="0"/>
              <a:t>只要证：</a:t>
            </a:r>
            <a:r>
              <a:rPr lang="en-US" altLang="zh-CN" sz="2800" dirty="0"/>
              <a:t>H</a:t>
            </a:r>
            <a:r>
              <a:rPr lang="en-US" altLang="zh-CN" sz="2800" baseline="-25000" dirty="0"/>
              <a:t>1</a:t>
            </a:r>
            <a:r>
              <a:rPr lang="en-US" altLang="zh-CN" sz="2800" dirty="0">
                <a:sym typeface="Symbol" panose="05050102010706020507" pitchFamily="18" charset="2"/>
              </a:rPr>
              <a:t></a:t>
            </a:r>
            <a:r>
              <a:rPr lang="en-US" altLang="zh-CN" sz="2800" dirty="0"/>
              <a:t>H</a:t>
            </a:r>
            <a:r>
              <a:rPr lang="en-US" altLang="zh-CN" sz="2800" baseline="-25000" dirty="0"/>
              <a:t>2 </a:t>
            </a:r>
            <a:r>
              <a:rPr lang="en-US" altLang="zh-CN" sz="2800" dirty="0">
                <a:sym typeface="Symbol" panose="05050102010706020507" pitchFamily="18" charset="2"/>
              </a:rPr>
              <a:t></a:t>
            </a:r>
            <a:r>
              <a:rPr lang="en-US" altLang="zh-CN" sz="2800" baseline="-25000" dirty="0"/>
              <a:t> </a:t>
            </a:r>
            <a:r>
              <a:rPr lang="en-US" altLang="zh-CN" sz="2800" dirty="0">
                <a:latin typeface="Times New Roman" panose="02020603050405020304" pitchFamily="18" charset="0"/>
              </a:rPr>
              <a:t>…</a:t>
            </a:r>
            <a:r>
              <a:rPr lang="en-US" altLang="zh-CN" sz="2800" dirty="0"/>
              <a:t> </a:t>
            </a:r>
            <a:r>
              <a:rPr lang="en-US" altLang="zh-CN" sz="2800" dirty="0">
                <a:sym typeface="Symbol" panose="05050102010706020507" pitchFamily="18" charset="2"/>
              </a:rPr>
              <a:t></a:t>
            </a:r>
            <a:r>
              <a:rPr lang="en-US" altLang="zh-CN" sz="2800" dirty="0"/>
              <a:t> H</a:t>
            </a:r>
            <a:r>
              <a:rPr lang="en-US" altLang="zh-CN" sz="2800" baseline="-25000" dirty="0"/>
              <a:t>m</a:t>
            </a:r>
            <a:r>
              <a:rPr lang="en-US" altLang="zh-CN" sz="2800" dirty="0"/>
              <a:t> </a:t>
            </a:r>
            <a:r>
              <a:rPr lang="en-US" altLang="zh-CN" sz="2800" dirty="0">
                <a:sym typeface="Symbol" panose="05050102010706020507" pitchFamily="18" charset="2"/>
              </a:rPr>
              <a:t> </a:t>
            </a:r>
            <a:r>
              <a:rPr lang="en-US" altLang="zh-CN" sz="2800" dirty="0">
                <a:latin typeface="Times New Roman" panose="02020603050405020304" pitchFamily="18" charset="0"/>
              </a:rPr>
              <a:t>¬</a:t>
            </a:r>
            <a:r>
              <a:rPr lang="en-US" altLang="zh-CN" sz="2800" dirty="0"/>
              <a:t>C </a:t>
            </a:r>
            <a:r>
              <a:rPr lang="en-US" altLang="zh-CN" sz="2800" dirty="0">
                <a:sym typeface="Symbol" panose="05050102010706020507" pitchFamily="18" charset="2"/>
              </a:rPr>
              <a:t>F</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2.</a:t>
            </a:r>
            <a:r>
              <a:rPr lang="zh-CN" altLang="en-US" sz="2800" dirty="0"/>
              <a:t>推论规则</a:t>
            </a:r>
            <a:r>
              <a:rPr lang="en-US" altLang="zh-CN" sz="2800" dirty="0"/>
              <a:t>:</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P</a:t>
            </a:r>
            <a:r>
              <a:rPr lang="zh-CN" altLang="en-US" sz="2800" dirty="0"/>
              <a:t>规则：  前提可使用；</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T</a:t>
            </a:r>
            <a:r>
              <a:rPr lang="zh-CN" altLang="en-US" sz="2800" dirty="0"/>
              <a:t>规则：  结论可引入；</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CP</a:t>
            </a:r>
            <a:r>
              <a:rPr lang="zh-CN" altLang="en-US" sz="2800" dirty="0"/>
              <a:t>规则：要证：   </a:t>
            </a:r>
            <a:r>
              <a:rPr lang="en-US" altLang="zh-CN" sz="2800" dirty="0">
                <a:sym typeface="Wingdings" panose="05000000000000000000" pitchFamily="2" charset="2"/>
              </a:rPr>
              <a:t> </a:t>
            </a:r>
            <a:r>
              <a:rPr lang="en-US" altLang="zh-CN" sz="2800" dirty="0"/>
              <a:t>S</a:t>
            </a:r>
            <a:r>
              <a:rPr lang="en-US" altLang="zh-CN" sz="2800" dirty="0">
                <a:sym typeface="Symbol" panose="05050102010706020507" pitchFamily="18" charset="2"/>
              </a:rPr>
              <a:t></a:t>
            </a:r>
            <a:r>
              <a:rPr lang="en-US" altLang="zh-CN" sz="2800" dirty="0"/>
              <a:t> R</a:t>
            </a:r>
            <a:r>
              <a:rPr lang="en-US" altLang="zh-CN" sz="2800" dirty="0">
                <a:sym typeface="Symbol" panose="05050102010706020507" pitchFamily="18" charset="2"/>
              </a:rPr>
              <a:t>C</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a:t>
            </a:r>
            <a:r>
              <a:rPr lang="zh-CN" altLang="en-US" sz="2800" dirty="0"/>
              <a:t>只要证：</a:t>
            </a:r>
            <a:r>
              <a:rPr lang="en-US" altLang="zh-CN" sz="2800" dirty="0"/>
              <a:t>S∧R</a:t>
            </a:r>
            <a:r>
              <a:rPr lang="en-US" altLang="zh-CN" sz="2800" dirty="0">
                <a:sym typeface="Symbol" panose="05050102010706020507" pitchFamily="18" charset="2"/>
              </a:rPr>
              <a:t>C</a:t>
            </a:r>
            <a:endParaRPr lang="en-US" altLang="zh-CN" sz="2800" dirty="0"/>
          </a:p>
          <a:p>
            <a:pPr marL="273050" lvl="0" indent="-273050" eaLnBrk="1" hangingPunct="1">
              <a:lnSpc>
                <a:spcPct val="80000"/>
              </a:lnSpc>
              <a:buFont typeface="Wingdings" panose="05000000000000000000" pitchFamily="2" charset="2"/>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9"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18"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28" end="3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38" end="1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110" end="16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charRg st="160" end="16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charRg st="168" end="18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
                                            <p:txEl>
                                              <p:charRg st="185" end="20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
                                            <p:txEl>
                                              <p:charRg st="202" end="22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
                                            <p:txEl>
                                              <p:charRg st="225" end="2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idx="4294967295"/>
          </p:nvPr>
        </p:nvSpPr>
        <p:spPr>
          <a:xfrm>
            <a:off x="457200" y="277813"/>
            <a:ext cx="8229600" cy="847725"/>
          </a:xfrm>
        </p:spPr>
        <p:txBody>
          <a:bodyPr vert="horz" wrap="square" lIns="91440" tIns="45720" rIns="91440" bIns="91440" anchor="b"/>
          <a:p>
            <a:pPr eaLnBrk="1" hangingPunct="1"/>
            <a:r>
              <a:rPr lang="zh-CN" altLang="en-US" sz="3600" b="1" dirty="0">
                <a:solidFill>
                  <a:srgbClr val="FF0000"/>
                </a:solidFill>
              </a:rPr>
              <a:t>第一章小结</a:t>
            </a:r>
            <a:endParaRPr lang="zh-CN" altLang="en-US" sz="3600" b="1" dirty="0">
              <a:solidFill>
                <a:srgbClr val="FF0000"/>
              </a:solidFill>
            </a:endParaRPr>
          </a:p>
        </p:txBody>
      </p:sp>
      <p:sp>
        <p:nvSpPr>
          <p:cNvPr id="9728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6132"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1</a:t>
            </a:r>
            <a:r>
              <a:rPr lang="zh-CN" altLang="en-US" sz="2800" dirty="0">
                <a:sym typeface="Symbol" panose="05050102010706020507" pitchFamily="18" charset="2"/>
              </a:rPr>
              <a:t>）理解命题的定义。</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2</a:t>
            </a:r>
            <a:r>
              <a:rPr lang="zh-CN" altLang="en-US" sz="2800" dirty="0">
                <a:sym typeface="Symbol" panose="05050102010706020507" pitchFamily="18" charset="2"/>
              </a:rPr>
              <a:t>）熟悉常用联结词，并能进行翻译。</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3</a:t>
            </a:r>
            <a:r>
              <a:rPr lang="zh-CN" altLang="en-US" sz="2800" dirty="0">
                <a:sym typeface="Symbol" panose="05050102010706020507" pitchFamily="18" charset="2"/>
              </a:rPr>
              <a:t>）掌握常用的的命题公式。</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4</a:t>
            </a:r>
            <a:r>
              <a:rPr lang="zh-CN" altLang="en-US" sz="2800" dirty="0">
                <a:sym typeface="Symbol" panose="05050102010706020507" pitchFamily="18" charset="2"/>
              </a:rPr>
              <a:t>）熟练掌握主析取范式和主合取范式的求法。</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5</a:t>
            </a:r>
            <a:r>
              <a:rPr lang="zh-CN" altLang="en-US" sz="2800" dirty="0">
                <a:sym typeface="Symbol" panose="05050102010706020507" pitchFamily="18" charset="2"/>
              </a:rPr>
              <a:t>）熟练运用推理的规则和方法。</a:t>
            </a:r>
            <a:endParaRPr lang="zh-CN" altLang="en-US" sz="2800" dirty="0"/>
          </a:p>
        </p:txBody>
      </p:sp>
      <p:sp>
        <p:nvSpPr>
          <p:cNvPr id="9728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728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
        <p:nvSpPr>
          <p:cNvPr id="7" name="AutoShape 37"/>
          <p:cNvSpPr/>
          <p:nvPr/>
        </p:nvSpPr>
        <p:spPr>
          <a:xfrm>
            <a:off x="8459788" y="2852738"/>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
        <p:nvSpPr>
          <p:cNvPr id="8" name="AutoShape 37"/>
          <p:cNvSpPr/>
          <p:nvPr/>
        </p:nvSpPr>
        <p:spPr>
          <a:xfrm>
            <a:off x="6227763" y="3284538"/>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6132">
                                            <p:txEl>
                                              <p:charRg st="0" end="12"/>
                                            </p:txEl>
                                          </p:spTgt>
                                        </p:tgtEl>
                                        <p:attrNameLst>
                                          <p:attrName>style.visibility</p:attrName>
                                        </p:attrNameLst>
                                      </p:cBhvr>
                                      <p:to>
                                        <p:strVal val="visible"/>
                                      </p:to>
                                    </p:set>
                                    <p:animEffect transition="in" filter="box(in)">
                                      <p:cBhvr>
                                        <p:cTn id="7" dur="500"/>
                                        <p:tgtEl>
                                          <p:spTgt spid="176132">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6132">
                                            <p:txEl>
                                              <p:charRg st="12" end="31"/>
                                            </p:txEl>
                                          </p:spTgt>
                                        </p:tgtEl>
                                        <p:attrNameLst>
                                          <p:attrName>style.visibility</p:attrName>
                                        </p:attrNameLst>
                                      </p:cBhvr>
                                      <p:to>
                                        <p:strVal val="visible"/>
                                      </p:to>
                                    </p:set>
                                    <p:animEffect transition="in" filter="box(in)">
                                      <p:cBhvr>
                                        <p:cTn id="12" dur="500"/>
                                        <p:tgtEl>
                                          <p:spTgt spid="176132">
                                            <p:txEl>
                                              <p:charRg st="12"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6132">
                                            <p:txEl>
                                              <p:charRg st="31" end="46"/>
                                            </p:txEl>
                                          </p:spTgt>
                                        </p:tgtEl>
                                        <p:attrNameLst>
                                          <p:attrName>style.visibility</p:attrName>
                                        </p:attrNameLst>
                                      </p:cBhvr>
                                      <p:to>
                                        <p:strVal val="visible"/>
                                      </p:to>
                                    </p:set>
                                    <p:animEffect transition="in" filter="box(in)">
                                      <p:cBhvr>
                                        <p:cTn id="17" dur="500"/>
                                        <p:tgtEl>
                                          <p:spTgt spid="176132">
                                            <p:txEl>
                                              <p:charRg st="31"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6132">
                                            <p:txEl>
                                              <p:charRg st="46" end="69"/>
                                            </p:txEl>
                                          </p:spTgt>
                                        </p:tgtEl>
                                        <p:attrNameLst>
                                          <p:attrName>style.visibility</p:attrName>
                                        </p:attrNameLst>
                                      </p:cBhvr>
                                      <p:to>
                                        <p:strVal val="visible"/>
                                      </p:to>
                                    </p:set>
                                    <p:animEffect transition="in" filter="box(in)">
                                      <p:cBhvr>
                                        <p:cTn id="22" dur="500"/>
                                        <p:tgtEl>
                                          <p:spTgt spid="176132">
                                            <p:txEl>
                                              <p:charRg st="46"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6132">
                                            <p:txEl>
                                              <p:charRg st="69" end="86"/>
                                            </p:txEl>
                                          </p:spTgt>
                                        </p:tgtEl>
                                        <p:attrNameLst>
                                          <p:attrName>style.visibility</p:attrName>
                                        </p:attrNameLst>
                                      </p:cBhvr>
                                      <p:to>
                                        <p:strVal val="visible"/>
                                      </p:to>
                                    </p:set>
                                    <p:animEffect transition="in" filter="box(in)">
                                      <p:cBhvr>
                                        <p:cTn id="27" dur="500"/>
                                        <p:tgtEl>
                                          <p:spTgt spid="176132">
                                            <p:txEl>
                                              <p:charRg st="69" end="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idx="4294967295"/>
          </p:nvPr>
        </p:nvSpPr>
        <p:spPr/>
        <p:txBody>
          <a:bodyPr vert="horz" wrap="square" lIns="91440" tIns="45720" rIns="91440" bIns="91440" anchor="b"/>
          <a:p>
            <a:pPr eaLnBrk="1" hangingPunct="1"/>
            <a:r>
              <a:rPr lang="zh-CN" altLang="en-US" sz="3600" b="1" dirty="0">
                <a:solidFill>
                  <a:srgbClr val="FF0000"/>
                </a:solidFill>
              </a:rPr>
              <a:t>第一章 作业</a:t>
            </a:r>
            <a:endParaRPr lang="zh-CN" altLang="en-US" sz="3600" b="1" dirty="0">
              <a:solidFill>
                <a:srgbClr val="FF0000"/>
              </a:solidFill>
            </a:endParaRPr>
          </a:p>
        </p:txBody>
      </p:sp>
      <p:sp>
        <p:nvSpPr>
          <p:cNvPr id="9830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7156" name="Rectangle 3"/>
          <p:cNvSpPr>
            <a:spLocks noGrp="1"/>
          </p:cNvSpPr>
          <p:nvPr>
            <p:ph sz="quarter" idx="1"/>
          </p:nvPr>
        </p:nvSpPr>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800" b="1" dirty="0"/>
              <a:t>P8    (3)</a:t>
            </a:r>
            <a:endParaRPr lang="en-US" altLang="zh-CN" sz="2800" b="1" dirty="0"/>
          </a:p>
          <a:p>
            <a:pPr lvl="0" eaLnBrk="1" hangingPunct="1">
              <a:buFont typeface="Wingdings" panose="05000000000000000000" pitchFamily="2" charset="2"/>
              <a:buNone/>
            </a:pPr>
            <a:r>
              <a:rPr lang="en-US" altLang="zh-CN" sz="2800" b="1" dirty="0"/>
              <a:t>P12   (5),(7)</a:t>
            </a:r>
            <a:endParaRPr lang="en-US" altLang="zh-CN" sz="2800" b="1" dirty="0"/>
          </a:p>
          <a:p>
            <a:pPr lvl="0" eaLnBrk="1" hangingPunct="1">
              <a:buFont typeface="Wingdings" panose="05000000000000000000" pitchFamily="2" charset="2"/>
              <a:buNone/>
            </a:pPr>
            <a:r>
              <a:rPr lang="en-US" altLang="zh-CN" sz="2800" b="1" dirty="0"/>
              <a:t>P18   (4)</a:t>
            </a:r>
            <a:endParaRPr lang="en-US" altLang="zh-CN" sz="2800" b="1" dirty="0"/>
          </a:p>
          <a:p>
            <a:pPr lvl="0" eaLnBrk="1" hangingPunct="1">
              <a:buFont typeface="Wingdings" panose="05000000000000000000" pitchFamily="2" charset="2"/>
              <a:buNone/>
            </a:pPr>
            <a:r>
              <a:rPr lang="en-US" altLang="zh-CN" sz="2800" b="1" dirty="0"/>
              <a:t>P23   (1)b),c)</a:t>
            </a:r>
            <a:endParaRPr lang="en-US" altLang="zh-CN" sz="2800" b="1" dirty="0"/>
          </a:p>
          <a:p>
            <a:pPr lvl="0" eaLnBrk="1" hangingPunct="1">
              <a:buFont typeface="Wingdings" panose="05000000000000000000" pitchFamily="2" charset="2"/>
              <a:buNone/>
            </a:pPr>
            <a:r>
              <a:rPr lang="en-US" altLang="zh-CN" sz="2800" b="1" dirty="0"/>
              <a:t>         (2)b),c)</a:t>
            </a:r>
            <a:endParaRPr lang="en-US" altLang="zh-CN" sz="2800" b="1" dirty="0"/>
          </a:p>
          <a:p>
            <a:pPr lvl="0" eaLnBrk="1" hangingPunct="1">
              <a:buFont typeface="Wingdings" panose="05000000000000000000" pitchFamily="2" charset="2"/>
              <a:buNone/>
            </a:pPr>
            <a:r>
              <a:rPr lang="en-US" altLang="zh-CN" sz="2800" b="1" dirty="0"/>
              <a:t>         (8)d),e),f)</a:t>
            </a:r>
            <a:endParaRPr lang="en-US" altLang="zh-CN" sz="2800" b="1" dirty="0"/>
          </a:p>
          <a:p>
            <a:pPr lvl="0" eaLnBrk="1" hangingPunct="1">
              <a:buFont typeface="Wingdings" panose="05000000000000000000" pitchFamily="2" charset="2"/>
              <a:buNone/>
            </a:pPr>
            <a:r>
              <a:rPr lang="en-US" altLang="zh-CN" sz="2800" b="1" dirty="0"/>
              <a:t>P39  (4)c),d)</a:t>
            </a:r>
            <a:endParaRPr lang="en-US" altLang="zh-CN" sz="2800" b="1" dirty="0"/>
          </a:p>
          <a:p>
            <a:pPr lvl="0" eaLnBrk="1" hangingPunct="1">
              <a:buFont typeface="Wingdings" panose="05000000000000000000" pitchFamily="2" charset="2"/>
              <a:buNone/>
            </a:pPr>
            <a:r>
              <a:rPr lang="en-US" altLang="zh-CN" sz="2800" b="1" dirty="0"/>
              <a:t>P47  (1)b),d)   </a:t>
            </a:r>
            <a:r>
              <a:rPr lang="zh-CN" altLang="en-US" sz="2800" b="1" dirty="0"/>
              <a:t>（</a:t>
            </a:r>
            <a:r>
              <a:rPr lang="en-US" altLang="zh-CN" sz="2800" b="1" dirty="0"/>
              <a:t>2</a:t>
            </a:r>
            <a:r>
              <a:rPr lang="zh-CN" altLang="en-US" sz="2800" b="1" dirty="0"/>
              <a:t>）</a:t>
            </a:r>
            <a:r>
              <a:rPr lang="en-US" altLang="zh-CN" sz="2800" b="1" dirty="0"/>
              <a:t>b),c),e)  (3)a)   (4)a)</a:t>
            </a:r>
            <a:endParaRPr lang="en-US" altLang="zh-CN" sz="2800" b="1" dirty="0"/>
          </a:p>
        </p:txBody>
      </p:sp>
      <p:sp>
        <p:nvSpPr>
          <p:cNvPr id="9830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831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7156">
                                            <p:txEl>
                                              <p:charRg st="0" end="10"/>
                                            </p:txEl>
                                          </p:spTgt>
                                        </p:tgtEl>
                                        <p:attrNameLst>
                                          <p:attrName>style.visibility</p:attrName>
                                        </p:attrNameLst>
                                      </p:cBhvr>
                                      <p:to>
                                        <p:strVal val="visible"/>
                                      </p:to>
                                    </p:set>
                                    <p:animEffect transition="in" filter="box(in)">
                                      <p:cBhvr>
                                        <p:cTn id="7" dur="500"/>
                                        <p:tgtEl>
                                          <p:spTgt spid="177156">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7156">
                                            <p:txEl>
                                              <p:charRg st="10" end="24"/>
                                            </p:txEl>
                                          </p:spTgt>
                                        </p:tgtEl>
                                        <p:attrNameLst>
                                          <p:attrName>style.visibility</p:attrName>
                                        </p:attrNameLst>
                                      </p:cBhvr>
                                      <p:to>
                                        <p:strVal val="visible"/>
                                      </p:to>
                                    </p:set>
                                    <p:animEffect transition="in" filter="box(in)">
                                      <p:cBhvr>
                                        <p:cTn id="12" dur="500"/>
                                        <p:tgtEl>
                                          <p:spTgt spid="177156">
                                            <p:txEl>
                                              <p:charRg st="1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7156">
                                            <p:txEl>
                                              <p:charRg st="24" end="34"/>
                                            </p:txEl>
                                          </p:spTgt>
                                        </p:tgtEl>
                                        <p:attrNameLst>
                                          <p:attrName>style.visibility</p:attrName>
                                        </p:attrNameLst>
                                      </p:cBhvr>
                                      <p:to>
                                        <p:strVal val="visible"/>
                                      </p:to>
                                    </p:set>
                                    <p:animEffect transition="in" filter="box(in)">
                                      <p:cBhvr>
                                        <p:cTn id="17" dur="500"/>
                                        <p:tgtEl>
                                          <p:spTgt spid="177156">
                                            <p:txEl>
                                              <p:charRg st="24"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7156">
                                            <p:txEl>
                                              <p:charRg st="34" end="49"/>
                                            </p:txEl>
                                          </p:spTgt>
                                        </p:tgtEl>
                                        <p:attrNameLst>
                                          <p:attrName>style.visibility</p:attrName>
                                        </p:attrNameLst>
                                      </p:cBhvr>
                                      <p:to>
                                        <p:strVal val="visible"/>
                                      </p:to>
                                    </p:set>
                                    <p:animEffect transition="in" filter="box(in)">
                                      <p:cBhvr>
                                        <p:cTn id="22" dur="500"/>
                                        <p:tgtEl>
                                          <p:spTgt spid="177156">
                                            <p:txEl>
                                              <p:charRg st="34" end="4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7156">
                                            <p:txEl>
                                              <p:charRg st="49" end="67"/>
                                            </p:txEl>
                                          </p:spTgt>
                                        </p:tgtEl>
                                        <p:attrNameLst>
                                          <p:attrName>style.visibility</p:attrName>
                                        </p:attrNameLst>
                                      </p:cBhvr>
                                      <p:to>
                                        <p:strVal val="visible"/>
                                      </p:to>
                                    </p:set>
                                    <p:animEffect transition="in" filter="box(in)">
                                      <p:cBhvr>
                                        <p:cTn id="27" dur="500"/>
                                        <p:tgtEl>
                                          <p:spTgt spid="177156">
                                            <p:txEl>
                                              <p:charRg st="49" end="6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7156">
                                            <p:txEl>
                                              <p:charRg st="67" end="88"/>
                                            </p:txEl>
                                          </p:spTgt>
                                        </p:tgtEl>
                                        <p:attrNameLst>
                                          <p:attrName>style.visibility</p:attrName>
                                        </p:attrNameLst>
                                      </p:cBhvr>
                                      <p:to>
                                        <p:strVal val="visible"/>
                                      </p:to>
                                    </p:set>
                                    <p:animEffect transition="in" filter="box(in)">
                                      <p:cBhvr>
                                        <p:cTn id="32" dur="500"/>
                                        <p:tgtEl>
                                          <p:spTgt spid="177156">
                                            <p:txEl>
                                              <p:charRg st="67" end="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7156">
                                            <p:txEl>
                                              <p:charRg st="88" end="102"/>
                                            </p:txEl>
                                          </p:spTgt>
                                        </p:tgtEl>
                                        <p:attrNameLst>
                                          <p:attrName>style.visibility</p:attrName>
                                        </p:attrNameLst>
                                      </p:cBhvr>
                                      <p:to>
                                        <p:strVal val="visible"/>
                                      </p:to>
                                    </p:set>
                                    <p:animEffect transition="in" filter="box(in)">
                                      <p:cBhvr>
                                        <p:cTn id="37" dur="500"/>
                                        <p:tgtEl>
                                          <p:spTgt spid="177156">
                                            <p:txEl>
                                              <p:charRg st="88" end="1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7156">
                                            <p:txEl>
                                              <p:charRg st="102" end="145"/>
                                            </p:txEl>
                                          </p:spTgt>
                                        </p:tgtEl>
                                        <p:attrNameLst>
                                          <p:attrName>style.visibility</p:attrName>
                                        </p:attrNameLst>
                                      </p:cBhvr>
                                      <p:to>
                                        <p:strVal val="visible"/>
                                      </p:to>
                                    </p:set>
                                    <p:animEffect transition="in" filter="box(in)">
                                      <p:cBhvr>
                                        <p:cTn id="42" dur="500"/>
                                        <p:tgtEl>
                                          <p:spTgt spid="177156">
                                            <p:txEl>
                                              <p:charRg st="102"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idx="4294967295"/>
          </p:nvPr>
        </p:nvSpPr>
        <p:spPr>
          <a:xfrm>
            <a:off x="611188" y="404813"/>
            <a:ext cx="7632700" cy="720725"/>
          </a:xfrm>
        </p:spPr>
        <p:txBody>
          <a:bodyPr vert="horz" wrap="square" lIns="91440" tIns="45720" rIns="91440" bIns="91440" anchor="b"/>
          <a:p>
            <a:pPr eaLnBrk="1" hangingPunct="1"/>
            <a:r>
              <a:rPr lang="zh-CN" altLang="en-US" sz="3800" b="1" dirty="0">
                <a:solidFill>
                  <a:srgbClr val="FF0000"/>
                </a:solidFill>
              </a:rPr>
              <a:t>§2联结词</a:t>
            </a:r>
            <a:endParaRPr lang="zh-CN" altLang="en-US" sz="3800" b="1" dirty="0">
              <a:solidFill>
                <a:srgbClr val="FF0000"/>
              </a:solidFill>
            </a:endParaRPr>
          </a:p>
        </p:txBody>
      </p:sp>
      <p:sp>
        <p:nvSpPr>
          <p:cNvPr id="1843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8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9460" name="Rectangle 3"/>
          <p:cNvSpPr>
            <a:spLocks noGrp="1"/>
          </p:cNvSpPr>
          <p:nvPr>
            <p:ph sz="quarter" idx="1"/>
          </p:nvPr>
        </p:nvSpPr>
        <p:spPr>
          <a:xfrm>
            <a:off x="457200" y="1600200"/>
            <a:ext cx="8229600" cy="4246563"/>
          </a:xfrm>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zh-CN" altLang="en-US" sz="2600" b="1" dirty="0"/>
              <a:t>２．合取词</a:t>
            </a:r>
            <a:r>
              <a:rPr lang="zh-CN" altLang="en-US" sz="2600" dirty="0"/>
              <a:t>（“合取”、“积”、“与”运算）</a:t>
            </a:r>
            <a:endParaRPr lang="zh-CN" altLang="en-US" sz="2600" u="sng" dirty="0"/>
          </a:p>
          <a:p>
            <a:pPr marL="812800" lvl="0" indent="-812800" eaLnBrk="1" hangingPunct="1">
              <a:buFont typeface="Wingdings" panose="05000000000000000000" pitchFamily="2" charset="2"/>
              <a:buNone/>
            </a:pPr>
            <a:r>
              <a:rPr lang="zh-CN" altLang="en-US" sz="2600" dirty="0"/>
              <a:t>符号　“</a:t>
            </a:r>
            <a:r>
              <a:rPr lang="en-US" altLang="zh-CN" sz="2600" dirty="0"/>
              <a:t>Λ”</a:t>
            </a:r>
            <a:endParaRPr lang="en-US" altLang="zh-CN" sz="2600" dirty="0"/>
          </a:p>
          <a:p>
            <a:pPr marL="812800" lvl="0" indent="-812800" eaLnBrk="1" hangingPunct="1">
              <a:buFont typeface="Wingdings" panose="05000000000000000000" pitchFamily="2" charset="2"/>
              <a:buNone/>
            </a:pPr>
            <a:r>
              <a:rPr lang="zh-CN" altLang="en-US" sz="2600" dirty="0"/>
              <a:t>设Ｐ，Ｑ为两个命题，则Ｐ</a:t>
            </a:r>
            <a:r>
              <a:rPr lang="en-US" altLang="zh-CN" sz="2600" dirty="0"/>
              <a:t>Λ</a:t>
            </a:r>
            <a:r>
              <a:rPr lang="zh-CN" altLang="en-US" sz="2600" dirty="0"/>
              <a:t>Ｑ称Ｐ与Ｑ的合取，</a:t>
            </a:r>
            <a:endParaRPr lang="en-US" altLang="zh-CN" sz="2600" dirty="0"/>
          </a:p>
          <a:p>
            <a:pPr marL="812800" lvl="0" indent="-812800" eaLnBrk="1" hangingPunct="1">
              <a:buFont typeface="Wingdings" panose="05000000000000000000" pitchFamily="2" charset="2"/>
              <a:buNone/>
            </a:pPr>
            <a:r>
              <a:rPr lang="zh-CN" altLang="en-US" sz="2600" dirty="0"/>
              <a:t>读作：“Ｐ与Ｑ”、“Ｐ与Ｑ的合取”、</a:t>
            </a:r>
            <a:endParaRPr lang="en-US" altLang="zh-CN" sz="2600" dirty="0"/>
          </a:p>
          <a:p>
            <a:pPr marL="812800" lvl="0" indent="-812800" eaLnBrk="1" hangingPunct="1">
              <a:buFont typeface="Wingdings" panose="05000000000000000000" pitchFamily="2" charset="2"/>
              <a:buNone/>
            </a:pPr>
            <a:r>
              <a:rPr lang="zh-CN" altLang="en-US" sz="2600" dirty="0"/>
              <a:t>“Ｐ并且Ｑ”等。</a:t>
            </a:r>
            <a:endParaRPr lang="zh-CN" altLang="en-US" sz="2600" dirty="0"/>
          </a:p>
        </p:txBody>
      </p:sp>
      <p:sp>
        <p:nvSpPr>
          <p:cNvPr id="1843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843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80604020202020204" pitchFamily="34" charset="0"/>
              <a:buNone/>
            </a:pPr>
            <a:r>
              <a:rPr lang="en-US" altLang="zh-CN" sz="1400" dirty="0">
                <a:latin typeface="Arial" panose="02080604020202020204" pitchFamily="34" charset="0"/>
              </a:rPr>
              <a:t>                    </a:t>
            </a:r>
            <a:fld id="{BB962C8B-B14F-4D97-AF65-F5344CB8AC3E}" type="datetime10">
              <a:rPr lang="zh-CN" altLang="en-US" sz="1400" dirty="0">
                <a:latin typeface="Arial" panose="02080604020202020204" pitchFamily="34" charset="0"/>
              </a:rPr>
            </a:fld>
            <a:r>
              <a:rPr lang="en-US" altLang="zh-CN" sz="1400" dirty="0">
                <a:latin typeface="Arial" panose="02080604020202020204" pitchFamily="34" charset="0"/>
              </a:rPr>
              <a:t>        </a:t>
            </a:r>
            <a:endParaRPr lang="en-US" altLang="zh-CN" sz="1400" dirty="0">
              <a:latin typeface="Arial" panose="0208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0">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xEl>
                                              <p:charRg st="22"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0">
                                            <p:txEl>
                                              <p:charRg st="29" end="5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0">
                                            <p:txEl>
                                              <p:charRg st="52" end="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0">
                                            <p:txEl>
                                              <p:charRg st="71" end="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theme/theme1.xml><?xml version="1.0" encoding="utf-8"?>
<a:theme xmlns:a="http://schemas.openxmlformats.org/drawingml/2006/main" name="平衡">
  <a:themeElements>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平衡">
  <a:themeElements>
    <a:clrScheme name="1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1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1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平衡">
  <a:themeElements>
    <a:clrScheme name="2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2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2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平衡">
  <a:themeElements>
    <a:clrScheme name="3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3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3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平衡">
  <a:themeElements>
    <a:clrScheme name="4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4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4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平衡">
  <a:themeElements>
    <a:clrScheme name="5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5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5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平衡">
  <a:themeElements>
    <a:clrScheme name="6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6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6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平衡">
  <a:themeElements>
    <a:clrScheme name="7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7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7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17366</Words>
  <Application>WPS Presentation</Application>
  <PresentationFormat>全屏显示(4:3)</PresentationFormat>
  <Paragraphs>2667</Paragraphs>
  <Slides>87</Slides>
  <Notes>0</Notes>
  <HiddenSlides>0</HiddenSlides>
  <MMClips>0</MMClips>
  <ScaleCrop>false</ScaleCrop>
  <HeadingPairs>
    <vt:vector size="6" baseType="variant">
      <vt:variant>
        <vt:lpstr>已用的字体</vt:lpstr>
      </vt:variant>
      <vt:variant>
        <vt:i4>34</vt:i4>
      </vt:variant>
      <vt:variant>
        <vt:lpstr>主题</vt:lpstr>
      </vt:variant>
      <vt:variant>
        <vt:i4>8</vt:i4>
      </vt:variant>
      <vt:variant>
        <vt:lpstr>幻灯片标题</vt:lpstr>
      </vt:variant>
      <vt:variant>
        <vt:i4>87</vt:i4>
      </vt:variant>
    </vt:vector>
  </HeadingPairs>
  <TitlesOfParts>
    <vt:vector size="129" baseType="lpstr">
      <vt:lpstr>Arial</vt:lpstr>
      <vt:lpstr>宋体</vt:lpstr>
      <vt:lpstr>Wingdings</vt:lpstr>
      <vt:lpstr>DejaVu Sans</vt:lpstr>
      <vt:lpstr>Droid Sans Fallback</vt:lpstr>
      <vt:lpstr>Perpetua</vt:lpstr>
      <vt:lpstr>Franklin Gothic Book</vt:lpstr>
      <vt:lpstr>FreeSans</vt:lpstr>
      <vt:lpstr>幼圆</vt:lpstr>
      <vt:lpstr>AR PL UMing CN</vt:lpstr>
      <vt:lpstr>Wingdings 2</vt:lpstr>
      <vt:lpstr>MT Extra</vt:lpstr>
      <vt:lpstr>Times New Roman</vt:lpstr>
      <vt:lpstr>Symbol</vt:lpstr>
      <vt:lpstr>黑体</vt:lpstr>
      <vt:lpstr>MingLiU</vt:lpstr>
      <vt:lpstr>MingLiU</vt:lpstr>
      <vt:lpstr>Perpetua</vt:lpstr>
      <vt:lpstr>Tahoma</vt:lpstr>
      <vt:lpstr>Ubuntu</vt:lpstr>
      <vt:lpstr>楷体_GB2312</vt:lpstr>
      <vt:lpstr>Arial Unicode MS</vt:lpstr>
      <vt:lpstr>Batang</vt:lpstr>
      <vt:lpstr>Times New Roman</vt:lpstr>
      <vt:lpstr>FreeSerif</vt:lpstr>
      <vt:lpstr>Abyssinica SIL</vt:lpstr>
      <vt:lpstr>微软雅黑</vt:lpstr>
      <vt:lpstr>宋体</vt:lpstr>
      <vt:lpstr>Arial Unicode MS</vt:lpstr>
      <vt:lpstr>AR PL UKai CN</vt:lpstr>
      <vt:lpstr>DejaVu Math TeX Gyre</vt:lpstr>
      <vt:lpstr>幼圆</vt:lpstr>
      <vt:lpstr>Gubbi</vt:lpstr>
      <vt:lpstr>Noto Serif CJK JP</vt:lpstr>
      <vt:lpstr>平衡</vt:lpstr>
      <vt:lpstr>1_平衡</vt:lpstr>
      <vt:lpstr>2_平衡</vt:lpstr>
      <vt:lpstr>3_平衡</vt:lpstr>
      <vt:lpstr>4_平衡</vt:lpstr>
      <vt:lpstr>5_平衡</vt:lpstr>
      <vt:lpstr>6_平衡</vt:lpstr>
      <vt:lpstr>7_平衡</vt:lpstr>
      <vt:lpstr>第一章  命题逻辑</vt:lpstr>
      <vt:lpstr>学习目标</vt:lpstr>
      <vt:lpstr>§1命题及其表示法</vt:lpstr>
      <vt:lpstr>§1命题及其表示法</vt:lpstr>
      <vt:lpstr>§1命题及其表示法</vt:lpstr>
      <vt:lpstr>§1命题及其表示法</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§2联结词</vt:lpstr>
      <vt:lpstr>重点回顾</vt:lpstr>
      <vt:lpstr>重点回顾</vt:lpstr>
      <vt:lpstr>§３命题公式与翻译</vt:lpstr>
      <vt:lpstr>§３命题公式与翻译</vt:lpstr>
      <vt:lpstr>PowerPoint 演示文稿</vt:lpstr>
      <vt:lpstr>§4真值表与等价式</vt:lpstr>
      <vt:lpstr>§4真值表与等价式</vt:lpstr>
      <vt:lpstr>§4真值表与等价式</vt:lpstr>
      <vt:lpstr>§4真值表与等价式</vt:lpstr>
      <vt:lpstr>§4真值表与等价式</vt:lpstr>
      <vt:lpstr>§4真值表与等价式</vt:lpstr>
      <vt:lpstr>§4真值表与等价式</vt:lpstr>
      <vt:lpstr>§4真值表与等价式</vt:lpstr>
      <vt:lpstr>§4真值表与等价式</vt:lpstr>
      <vt:lpstr>重点回顾</vt:lpstr>
      <vt:lpstr>重点回顾</vt:lpstr>
      <vt:lpstr>§5重言式与蕴含式</vt:lpstr>
      <vt:lpstr>§5重言式与蕴含式</vt:lpstr>
      <vt:lpstr>§5重言式与蕴含式</vt:lpstr>
      <vt:lpstr>§5重言式与蕴含式</vt:lpstr>
      <vt:lpstr>§5重言式与蕴含式</vt:lpstr>
      <vt:lpstr>§5重言式与蕴含式</vt:lpstr>
      <vt:lpstr>§6其他联结词</vt:lpstr>
      <vt:lpstr>§6其他联结词</vt:lpstr>
      <vt:lpstr>§6其他联结词</vt:lpstr>
      <vt:lpstr>§6其他联结词</vt:lpstr>
      <vt:lpstr>§6其他联结词</vt:lpstr>
      <vt:lpstr>重点回顾</vt:lpstr>
      <vt:lpstr>重点回顾</vt:lpstr>
      <vt:lpstr>§7对偶与范式</vt:lpstr>
      <vt:lpstr>§7对偶与范式 2．大项与小项：</vt:lpstr>
      <vt:lpstr>§7对偶与范式 2．大项与小项：</vt:lpstr>
      <vt:lpstr>§7对偶与范式 3．主析取范式与主合取范式</vt:lpstr>
      <vt:lpstr>§7对偶与范式 4．主析取范式与主合取范式的求法 （1）公式法</vt:lpstr>
      <vt:lpstr>主析取范式与主合取范式的求法说明</vt:lpstr>
      <vt:lpstr>主析取范式与主合取范式的求法说明</vt:lpstr>
      <vt:lpstr>（2）真值表法</vt:lpstr>
      <vt:lpstr>例题：</vt:lpstr>
      <vt:lpstr>例题：</vt:lpstr>
      <vt:lpstr>例题：</vt:lpstr>
      <vt:lpstr>例题：</vt:lpstr>
      <vt:lpstr>例题：</vt:lpstr>
      <vt:lpstr>例题：</vt:lpstr>
      <vt:lpstr>§7对偶与范式</vt:lpstr>
      <vt:lpstr>例题：</vt:lpstr>
      <vt:lpstr>例题：</vt:lpstr>
      <vt:lpstr>例题：</vt:lpstr>
      <vt:lpstr>例题：</vt:lpstr>
      <vt:lpstr>例题：</vt:lpstr>
      <vt:lpstr>重点回顾</vt:lpstr>
      <vt:lpstr>§8 推理理论</vt:lpstr>
      <vt:lpstr>（一）真值表法</vt:lpstr>
      <vt:lpstr>（二）直接推论法</vt:lpstr>
      <vt:lpstr>（三）间接证明法</vt:lpstr>
      <vt:lpstr>CP规则的推导</vt:lpstr>
      <vt:lpstr>例题</vt:lpstr>
      <vt:lpstr>例题</vt:lpstr>
      <vt:lpstr>例题</vt:lpstr>
      <vt:lpstr>重点回顾</vt:lpstr>
      <vt:lpstr>第一章小结</vt:lpstr>
      <vt:lpstr>第一章 作业</vt:lpstr>
    </vt:vector>
  </TitlesOfParts>
  <Company>ZTE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  散  数  学</dc:title>
  <dc:creator>王振英</dc:creator>
  <cp:lastModifiedBy>ko king</cp:lastModifiedBy>
  <cp:revision>164</cp:revision>
  <dcterms:created xsi:type="dcterms:W3CDTF">2019-12-30T12:27:39Z</dcterms:created>
  <dcterms:modified xsi:type="dcterms:W3CDTF">2019-12-30T12:27:39Z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