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9144000" cy="6858000" type="screen4x3"/>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idx="11" sz="quarter" type="ftr"/>
          </p:nvPr>
        </p:nvSpPr>
        <p:spPr/>
        <p:txBody>
          <a:bodyPr/>
          <a:lstStyle/>
          <a:p>
            <a:endParaRPr lang="en-US"/>
          </a:p>
        </p:txBody>
      </p:sp>
      <p:sp>
        <p:nvSpPr>
          <p:cNvPr id="9" name="Slide Number Placeholder 8"/>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idx="11" sz="quarter" type="ftr"/>
          </p:nvPr>
        </p:nvSpPr>
        <p:spPr/>
        <p:txBody>
          <a:bodyPr/>
          <a:lstStyle/>
          <a:p>
            <a:endParaRPr lang="en-US"/>
          </a:p>
        </p:txBody>
      </p:sp>
      <p:sp>
        <p:nvSpPr>
          <p:cNvPr id="5" name="Slide Number Placeholder 4"/>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idx="11" sz="quarter" type="ftr"/>
          </p:nvPr>
        </p:nvSpPr>
        <p:spPr/>
        <p:txBody>
          <a:bodyPr/>
          <a:lstStyle/>
          <a:p>
            <a:endParaRPr lang="en-US"/>
          </a:p>
        </p:txBody>
      </p:sp>
      <p:sp>
        <p:nvSpPr>
          <p:cNvPr id="4" name="Slide Number Placeholder 3"/>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kern="1200" sz="4400">
          <a:solidFill>
            <a:schemeClr val="tx1"/>
          </a:solidFill>
          <a:latin typeface="+mj-lt"/>
          <a:ea typeface="+mj-ea"/>
          <a:cs typeface="+mj-cs"/>
        </a:defRPr>
      </a:lvl1pPr>
    </p:titleStyle>
    <p:bodyStyle>
      <a:lvl1pPr algn="l" defTabSz="914400" eaLnBrk="1" hangingPunct="1" indent="-342900" latinLnBrk="0" marL="342900" rtl="0">
        <a:spcBef>
          <a:spcPct val="20000"/>
        </a:spcBef>
        <a:buFont charset="0" pitchFamily="34" typeface="Arial"/>
        <a:buChar char="•"/>
        <a:defRPr kern="1200" sz="3200">
          <a:solidFill>
            <a:schemeClr val="tx1"/>
          </a:solidFill>
          <a:latin typeface="+mn-lt"/>
          <a:ea typeface="+mn-ea"/>
          <a:cs typeface="+mn-cs"/>
        </a:defRPr>
      </a:lvl1pPr>
      <a:lvl2pPr algn="l" defTabSz="914400" eaLnBrk="1" hangingPunct="1" indent="-285750" latinLnBrk="0" marL="742950" rtl="0">
        <a:spcBef>
          <a:spcPct val="20000"/>
        </a:spcBef>
        <a:buFont charset="0" pitchFamily="34" typeface="Arial"/>
        <a:buChar char="–"/>
        <a:defRPr kern="1200" sz="2800">
          <a:solidFill>
            <a:schemeClr val="tx1"/>
          </a:solidFill>
          <a:latin typeface="+mn-lt"/>
          <a:ea typeface="+mn-ea"/>
          <a:cs typeface="+mn-cs"/>
        </a:defRPr>
      </a:lvl2pPr>
      <a:lvl3pPr algn="l" defTabSz="914400" eaLnBrk="1" hangingPunct="1" indent="-228600" latinLnBrk="0" marL="1143000" rtl="0">
        <a:spcBef>
          <a:spcPct val="20000"/>
        </a:spcBef>
        <a:buFont charset="0" pitchFamily="34" typeface="Arial"/>
        <a:buChar char="•"/>
        <a:defRPr kern="1200" sz="2400">
          <a:solidFill>
            <a:schemeClr val="tx1"/>
          </a:solidFill>
          <a:latin typeface="+mn-lt"/>
          <a:ea typeface="+mn-ea"/>
          <a:cs typeface="+mn-cs"/>
        </a:defRPr>
      </a:lvl3pPr>
      <a:lvl4pPr algn="l" defTabSz="914400" eaLnBrk="1" hangingPunct="1" indent="-228600" latinLnBrk="0" marL="1600200" rtl="0">
        <a:spcBef>
          <a:spcPct val="20000"/>
        </a:spcBef>
        <a:buFont charset="0" pitchFamily="34" typeface="Arial"/>
        <a:buChar char="–"/>
        <a:defRPr kern="1200" sz="2000">
          <a:solidFill>
            <a:schemeClr val="tx1"/>
          </a:solidFill>
          <a:latin typeface="+mn-lt"/>
          <a:ea typeface="+mn-ea"/>
          <a:cs typeface="+mn-cs"/>
        </a:defRPr>
      </a:lvl4pPr>
      <a:lvl5pPr algn="l" defTabSz="914400" eaLnBrk="1" hangingPunct="1" indent="-228600" latinLnBrk="0" marL="2057400" rtl="0">
        <a:spcBef>
          <a:spcPct val="20000"/>
        </a:spcBef>
        <a:buFont charset="0" pitchFamily="34" typeface="Arial"/>
        <a:buChar char="»"/>
        <a:defRPr kern="1200" sz="2000">
          <a:solidFill>
            <a:schemeClr val="tx1"/>
          </a:solidFill>
          <a:latin typeface="+mn-lt"/>
          <a:ea typeface="+mn-ea"/>
          <a:cs typeface="+mn-cs"/>
        </a:defRPr>
      </a:lvl5pPr>
      <a:lvl6pPr algn="l" defTabSz="914400" eaLnBrk="1" hangingPunct="1" indent="-228600" latinLnBrk="0" marL="2514600" rtl="0">
        <a:spcBef>
          <a:spcPct val="20000"/>
        </a:spcBef>
        <a:buFont charset="0" pitchFamily="34" typeface="Arial"/>
        <a:buChar char="•"/>
        <a:defRPr kern="1200" sz="2000">
          <a:solidFill>
            <a:schemeClr val="tx1"/>
          </a:solidFill>
          <a:latin typeface="+mn-lt"/>
          <a:ea typeface="+mn-ea"/>
          <a:cs typeface="+mn-cs"/>
        </a:defRPr>
      </a:lvl6pPr>
      <a:lvl7pPr algn="l" defTabSz="914400" eaLnBrk="1" hangingPunct="1" indent="-228600" latinLnBrk="0" marL="2971800" rtl="0">
        <a:spcBef>
          <a:spcPct val="20000"/>
        </a:spcBef>
        <a:buFont charset="0" pitchFamily="34" typeface="Arial"/>
        <a:buChar char="•"/>
        <a:defRPr kern="1200" sz="2000">
          <a:solidFill>
            <a:schemeClr val="tx1"/>
          </a:solidFill>
          <a:latin typeface="+mn-lt"/>
          <a:ea typeface="+mn-ea"/>
          <a:cs typeface="+mn-cs"/>
        </a:defRPr>
      </a:lvl7pPr>
      <a:lvl8pPr algn="l" defTabSz="914400" eaLnBrk="1" hangingPunct="1" indent="-228600" latinLnBrk="0" marL="3429000" rtl="0">
        <a:spcBef>
          <a:spcPct val="20000"/>
        </a:spcBef>
        <a:buFont charset="0" pitchFamily="34" typeface="Arial"/>
        <a:buChar char="•"/>
        <a:defRPr kern="1200" sz="2000">
          <a:solidFill>
            <a:schemeClr val="tx1"/>
          </a:solidFill>
          <a:latin typeface="+mn-lt"/>
          <a:ea typeface="+mn-ea"/>
          <a:cs typeface="+mn-cs"/>
        </a:defRPr>
      </a:lvl8pPr>
      <a:lvl9pPr algn="l" defTabSz="914400" eaLnBrk="1" hangingPunct="1" indent="-228600" latinLnBrk="0" marL="3886200" rtl="0">
        <a:spcBef>
          <a:spcPct val="20000"/>
        </a:spcBef>
        <a:buFont charset="0" pitchFamily="34" typeface="Arial"/>
        <a:buChar char="•"/>
        <a:defRPr kern="1200" sz="20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1.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第三章辛亥革命与君主专制制度的终结</a:t>
            </a:r>
            <a:endParaRPr lang="en-US" smtClean="0"/>
          </a:p>
        </p:txBody>
      </p:sp>
      <p:sp xmlns:r="http://schemas.openxmlformats.org/officeDocument/2006/relationships">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思维导图</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第一节举起近代民族民主革命的旗帜</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一、辛亥革命爆发的历史条件</a:t>
            </a:r>
          </a:p>
          <a:p>
            <a:pPr lvl="1"/>
            <a:r>
              <a:rPr lang="en-US" sz="1200">
                <a:solidFill>
                  <a:srgbClr val="000000"/>
                </a:solidFill>
              </a:rPr>
              <a:t>民族危机加深，社会矛盾激化。</a:t>
            </a:r>
          </a:p>
          <a:p>
            <a:pPr lvl="1"/>
            <a:r>
              <a:rPr lang="en-US" sz="1200">
                <a:solidFill>
                  <a:srgbClr val="000000"/>
                </a:solidFill>
              </a:rPr>
              <a:t>清末新政及其破产。</a:t>
            </a:r>
          </a:p>
          <a:p>
            <a:pPr lvl="1"/>
            <a:r>
              <a:rPr lang="en-US" sz="1200">
                <a:solidFill>
                  <a:srgbClr val="000000"/>
                </a:solidFill>
              </a:rPr>
              <a:t>资产阶级革命派的阶级基础和骨干力量。</a:t>
            </a:r>
          </a:p>
          <a:p>
            <a:pPr lvl="0"/>
            <a:r>
              <a:rPr lang="en-US" sz="1200">
                <a:solidFill>
                  <a:srgbClr val="000000"/>
                </a:solidFill>
              </a:rPr>
              <a:t>二、资产阶级革命派的活动</a:t>
            </a:r>
          </a:p>
          <a:p>
            <a:pPr lvl="1"/>
            <a:r>
              <a:rPr lang="en-US" sz="1200">
                <a:solidFill>
                  <a:srgbClr val="000000"/>
                </a:solidFill>
              </a:rPr>
              <a:t>孙中山与资产阶级民主革命的开始</a:t>
            </a:r>
          </a:p>
          <a:p>
            <a:pPr lvl="1"/>
            <a:r>
              <a:rPr lang="en-US" sz="1200">
                <a:solidFill>
                  <a:srgbClr val="000000"/>
                </a:solidFill>
              </a:rPr>
              <a:t>资产阶级革命派的宣传与组织工作</a:t>
            </a:r>
          </a:p>
          <a:p>
            <a:pPr lvl="2"/>
            <a:r>
              <a:rPr lang="en-US" sz="1200">
                <a:solidFill>
                  <a:srgbClr val="000000"/>
                </a:solidFill>
              </a:rPr>
              <a:t>中国同盟会：近代中国第一个领导资产阶级革命的全国性政党，它的成立标志着中国资产阶级民族革命进入了一个新的阶段。</a:t>
            </a:r>
          </a:p>
          <a:p>
            <a:pPr lvl="0"/>
            <a:r>
              <a:rPr lang="en-US" sz="1200">
                <a:solidFill>
                  <a:srgbClr val="000000"/>
                </a:solidFill>
              </a:rPr>
              <a:t>三、三民主义学说和资产阶级共和国</a:t>
            </a:r>
          </a:p>
          <a:p>
            <a:pPr lvl="1"/>
            <a:r>
              <a:rPr lang="en-US" sz="1200">
                <a:solidFill>
                  <a:srgbClr val="000000"/>
                </a:solidFill>
              </a:rPr>
              <a:t>同盟会的政治纲领是“驱除鞑虏，恢复中华，创立民国，平均地权”。在同盟会机关报《民报》发刊词中，孙中山将同盟会的纲领概括为三民主义，即民族主义、民权主义、民生主义，被称为三民主义。</a:t>
            </a:r>
          </a:p>
          <a:p>
            <a:pPr lvl="1"/>
            <a:r>
              <a:rPr lang="en-US" sz="1200">
                <a:solidFill>
                  <a:srgbClr val="000000"/>
                </a:solidFill>
              </a:rPr>
              <a:t>民族主义</a:t>
            </a:r>
          </a:p>
          <a:p>
            <a:pPr lvl="2"/>
            <a:r>
              <a:rPr lang="en-US" sz="1200">
                <a:solidFill>
                  <a:srgbClr val="000000"/>
                </a:solidFill>
              </a:rPr>
              <a:t>民族主义包括“驱除鞑虏，恢复中华”两项内容，一是要以革命手段推翻清朝政府，改变它一贯推行的民族歧视和民族压迫政策；二是建立中华民族“独立的国家”。</a:t>
            </a:r>
          </a:p>
          <a:p>
            <a:pPr lvl="1"/>
            <a:r>
              <a:rPr lang="en-US" sz="1200">
                <a:solidFill>
                  <a:srgbClr val="000000"/>
                </a:solidFill>
              </a:rPr>
              <a:t>民权主义</a:t>
            </a:r>
          </a:p>
          <a:p>
            <a:pPr lvl="2"/>
            <a:r>
              <a:rPr lang="en-US" sz="1200">
                <a:solidFill>
                  <a:srgbClr val="000000"/>
                </a:solidFill>
              </a:rPr>
              <a:t>民权主义的内容是“创立民国”，即推翻封建君主专制制度，建立资产阶级共和国。</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第一节举起近代民族民主革命的旗帜</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1"/>
            <a:r>
              <a:rPr lang="en-US" sz="1200">
                <a:solidFill>
                  <a:srgbClr val="000000"/>
                </a:solidFill>
              </a:rPr>
              <a:t>民生主义</a:t>
            </a:r>
          </a:p>
          <a:p>
            <a:pPr lvl="2"/>
            <a:r>
              <a:rPr lang="en-US" sz="1200">
                <a:solidFill>
                  <a:srgbClr val="000000"/>
                </a:solidFill>
              </a:rPr>
              <a:t>民生主义在当时指的是“平均地权”，也就是孙中山所说的社会革命。</a:t>
            </a:r>
          </a:p>
          <a:p>
            <a:pPr lvl="1"/>
            <a:r>
              <a:rPr lang="en-US" sz="1200">
                <a:solidFill>
                  <a:srgbClr val="000000"/>
                </a:solidFill>
              </a:rPr>
              <a:t>孙中山的三民主义学说，初步描绘出中国还不曾有有过的资产阶级共和国方案，是一个比较完备而明确的资产阶级民主革命纲领，它的提出，对推动革命的发展产生了重大而积极的影响。</a:t>
            </a:r>
          </a:p>
          <a:p>
            <a:pPr lvl="0"/>
            <a:r>
              <a:rPr lang="en-US" sz="1200">
                <a:solidFill>
                  <a:srgbClr val="000000"/>
                </a:solidFill>
              </a:rPr>
              <a:t>四、关于革命与改良的辩论</a:t>
            </a:r>
          </a:p>
          <a:p>
            <a:pPr lvl="1"/>
            <a:r>
              <a:rPr lang="en-US" sz="1200">
                <a:solidFill>
                  <a:srgbClr val="000000"/>
                </a:solidFill>
              </a:rPr>
              <a:t>要不要以革命手段推翻清王朝</a:t>
            </a:r>
          </a:p>
          <a:p>
            <a:pPr lvl="1"/>
            <a:r>
              <a:rPr lang="en-US" sz="1200">
                <a:solidFill>
                  <a:srgbClr val="000000"/>
                </a:solidFill>
              </a:rPr>
              <a:t>要不要推翻帝制，实行共和</a:t>
            </a:r>
          </a:p>
          <a:p>
            <a:pPr lvl="1"/>
            <a:r>
              <a:rPr lang="en-US" sz="1200">
                <a:solidFill>
                  <a:srgbClr val="000000"/>
                </a:solidFill>
              </a:rPr>
              <a:t>要不要进行社会革命</a:t>
            </a:r>
          </a:p>
          <a:p>
            <a:pPr lvl="1"/>
            <a:r>
              <a:rPr lang="en-US" sz="1200">
                <a:solidFill>
                  <a:srgbClr val="000000"/>
                </a:solidFill>
              </a:rPr>
              <a:t>通过这次论战，划清了革命与改良的界限，传播了民主革命思想，促进了革命形势的发展。</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第二节辛亥革命与建立民国</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一、封建帝制的覆灭</a:t>
            </a:r>
          </a:p>
          <a:p>
            <a:pPr lvl="1"/>
            <a:r>
              <a:rPr lang="en-US" sz="1200">
                <a:solidFill>
                  <a:srgbClr val="000000"/>
                </a:solidFill>
              </a:rPr>
              <a:t>武装起义与保路风潮</a:t>
            </a:r>
          </a:p>
          <a:p>
            <a:pPr lvl="1"/>
            <a:r>
              <a:rPr lang="en-US" sz="1200">
                <a:solidFill>
                  <a:srgbClr val="000000"/>
                </a:solidFill>
              </a:rPr>
              <a:t>武昌首义与各地响应</a:t>
            </a:r>
          </a:p>
          <a:p>
            <a:pPr lvl="0"/>
            <a:r>
              <a:rPr lang="en-US" sz="1200">
                <a:solidFill>
                  <a:srgbClr val="000000"/>
                </a:solidFill>
              </a:rPr>
              <a:t>二、中华民国的建立</a:t>
            </a:r>
          </a:p>
          <a:p>
            <a:pPr lvl="1"/>
            <a:r>
              <a:rPr lang="en-US" sz="1200">
                <a:solidFill>
                  <a:srgbClr val="000000"/>
                </a:solidFill>
              </a:rPr>
              <a:t>中华民国临时政府宣告成立</a:t>
            </a:r>
          </a:p>
          <a:p>
            <a:pPr lvl="1"/>
            <a:r>
              <a:rPr lang="en-US" sz="1200">
                <a:solidFill>
                  <a:srgbClr val="000000"/>
                </a:solidFill>
              </a:rPr>
              <a:t>中华民国临时约法</a:t>
            </a:r>
          </a:p>
          <a:p>
            <a:pPr lvl="2"/>
            <a:r>
              <a:rPr lang="en-US" sz="1200">
                <a:solidFill>
                  <a:srgbClr val="000000"/>
                </a:solidFill>
              </a:rPr>
              <a:t>这是中国历史上第一部具有阶级共和国宪法性质的法典。</a:t>
            </a:r>
          </a:p>
          <a:p>
            <a:pPr lvl="2"/>
            <a:r>
              <a:rPr lang="en-US" sz="1200">
                <a:solidFill>
                  <a:srgbClr val="000000"/>
                </a:solidFill>
              </a:rPr>
              <a:t>以根本大法的形式废除了两千多年来的封建君主专制制度，确认了资产阶级共和国的政治制度。</a:t>
            </a:r>
          </a:p>
          <a:p>
            <a:pPr lvl="1"/>
            <a:r>
              <a:rPr lang="en-US" sz="1200">
                <a:solidFill>
                  <a:srgbClr val="000000"/>
                </a:solidFill>
              </a:rPr>
              <a:t>辛亥革命的历史意义</a:t>
            </a:r>
          </a:p>
          <a:p>
            <a:pPr lvl="2"/>
            <a:r>
              <a:rPr lang="en-US" sz="1200">
                <a:solidFill>
                  <a:srgbClr val="000000"/>
                </a:solidFill>
              </a:rPr>
              <a:t>辛亥革命是资产阶级领导的以反对封建君主专制制度、建立资产阶级共和国为目的的革命，是一次比较完全意义上的资产阶级民主革命。在近代历史上，辛亥革命是中国人民为救亡图存、振兴中华而奋起革命的一个里程碑，它使中国发生了历史性的巨变，具有伟大的历史意义。</a:t>
            </a:r>
          </a:p>
          <a:p>
            <a:pPr lvl="2"/>
            <a:r>
              <a:rPr lang="en-US" sz="1200">
                <a:solidFill>
                  <a:srgbClr val="000000"/>
                </a:solidFill>
              </a:rPr>
              <a:t>第一、辛亥革命推翻了封建势力的政治代表、帝国主义在中国的代理人清王朝的统治，沉重打击了中外反动势力，使中国反动统治者在政治上乱了阵脚。</a:t>
            </a:r>
          </a:p>
          <a:p>
            <a:pPr lvl="2"/>
            <a:r>
              <a:rPr lang="en-US" sz="1200">
                <a:solidFill>
                  <a:srgbClr val="000000"/>
                </a:solidFill>
              </a:rPr>
              <a:t>第二、辛亥革命结束了中国两千多年封建社会的君主专制制度，建立了中国历史上第一个资产阶级共和政府，使民主共和的观念开始深入人心，并在中国形成了“敢有帝制自为者，天下共击之”的民主主义观念。</a:t>
            </a:r>
          </a:p>
          <a:p>
            <a:pPr lvl="2"/>
            <a:r>
              <a:rPr lang="en-US" sz="1200">
                <a:solidFill>
                  <a:srgbClr val="000000"/>
                </a:solidFill>
              </a:rPr>
              <a:t>第三、辛亥革命推动了中国人民的思想解放。</a:t>
            </a:r>
          </a:p>
          <a:p>
            <a:pPr lvl="2"/>
            <a:r>
              <a:rPr lang="en-US" sz="1200">
                <a:solidFill>
                  <a:srgbClr val="000000"/>
                </a:solidFill>
              </a:rPr>
              <a:t>第四、辛亥革命推动了中国的社会变革，促使中国的社会经济思想习惯和社会风俗等方面发生了新的积极变化。</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第二节辛亥革命与建立民国</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
            </a:r>
          </a:p>
          <a:p>
            <a:pPr lvl="2"/>
            <a:r>
              <a:rPr lang="en-US" sz="1200">
                <a:solidFill>
                  <a:srgbClr val="000000"/>
                </a:solidFill>
              </a:rPr>
              <a:t>第五、辛亥革命不仅在一定程度上打击了帝国主义的侵略势力，而且推动了亚洲各国民族解放运动的高涨。</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第三节辛亥革命的失败</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一、封建军阀专制统治的形成</a:t>
            </a:r>
          </a:p>
          <a:p>
            <a:pPr lvl="1"/>
            <a:r>
              <a:rPr lang="en-US" sz="1200">
                <a:solidFill>
                  <a:srgbClr val="000000"/>
                </a:solidFill>
              </a:rPr>
              <a:t>袁世凯窃国，辛亥革命流产。</a:t>
            </a:r>
          </a:p>
          <a:p>
            <a:pPr lvl="1"/>
            <a:r>
              <a:rPr lang="en-US" sz="1200">
                <a:solidFill>
                  <a:srgbClr val="000000"/>
                </a:solidFill>
              </a:rPr>
              <a:t>北洋军阀的专制统治。</a:t>
            </a:r>
          </a:p>
          <a:p>
            <a:pPr lvl="2"/>
            <a:r>
              <a:rPr lang="en-US" sz="1200">
                <a:solidFill>
                  <a:srgbClr val="000000"/>
                </a:solidFill>
              </a:rPr>
              <a:t>首先，在政治上，北洋政府实行军阀官僚的专制统治。</a:t>
            </a:r>
          </a:p>
          <a:p>
            <a:pPr lvl="2"/>
            <a:r>
              <a:rPr lang="en-US" sz="1200">
                <a:solidFill>
                  <a:srgbClr val="000000"/>
                </a:solidFill>
              </a:rPr>
              <a:t>其次，在经济上，北洋政府竭力维护帝国主义、地主阶级和买卖资产阶级的利益。</a:t>
            </a:r>
          </a:p>
          <a:p>
            <a:pPr lvl="2"/>
            <a:r>
              <a:rPr lang="en-US" sz="1200">
                <a:solidFill>
                  <a:srgbClr val="000000"/>
                </a:solidFill>
              </a:rPr>
              <a:t>最后，在文化思想方面，遵孔复古思潮猖獗一时。</a:t>
            </a:r>
          </a:p>
          <a:p>
            <a:pPr lvl="0"/>
            <a:r>
              <a:rPr lang="en-US" sz="1200">
                <a:solidFill>
                  <a:srgbClr val="000000"/>
                </a:solidFill>
              </a:rPr>
              <a:t>二、旧民主主义革命的失败</a:t>
            </a:r>
          </a:p>
          <a:p>
            <a:pPr lvl="1"/>
            <a:r>
              <a:rPr lang="en-US" sz="1200">
                <a:solidFill>
                  <a:srgbClr val="000000"/>
                </a:solidFill>
              </a:rPr>
              <a:t>挽救共和的努力及其受挫</a:t>
            </a:r>
          </a:p>
          <a:p>
            <a:pPr lvl="1"/>
            <a:r>
              <a:rPr lang="en-US" sz="1200">
                <a:solidFill>
                  <a:srgbClr val="000000"/>
                </a:solidFill>
              </a:rPr>
              <a:t>辛亥革命失败的原因和教训</a:t>
            </a:r>
          </a:p>
          <a:p>
            <a:pPr lvl="2"/>
            <a:r>
              <a:rPr lang="en-US" sz="1200">
                <a:solidFill>
                  <a:srgbClr val="000000"/>
                </a:solidFill>
              </a:rPr>
              <a:t>辛亥革命为什么会失败？</a:t>
            </a:r>
          </a:p>
          <a:p>
            <a:pPr lvl="3"/>
            <a:r>
              <a:rPr lang="en-US" sz="1200">
                <a:solidFill>
                  <a:srgbClr val="000000"/>
                </a:solidFill>
              </a:rPr>
              <a:t>从根本上说，是因为在帝国主义时代，在半殖民地半封建的中国，资本主义的建国方案是行不通的。</a:t>
            </a:r>
          </a:p>
          <a:p>
            <a:pPr lvl="3"/>
            <a:r>
              <a:rPr lang="en-US" sz="1200">
                <a:solidFill>
                  <a:srgbClr val="000000"/>
                </a:solidFill>
              </a:rPr>
              <a:t>从主观方面说，在于它的领导者资产阶级革命派本身存在许多弱点和错误，资产阶级革命派的这些弱点、错误，根源于中国民族资产阶级的软弱性和妥协性。</a:t>
            </a:r>
          </a:p>
          <a:p>
            <a:pPr lvl="4"/>
            <a:r>
              <a:rPr lang="en-US" sz="1200">
                <a:solidFill>
                  <a:srgbClr val="000000"/>
                </a:solidFill>
              </a:rPr>
              <a:t>第一，没有提出彻底的反帝反封建的革命纲领。</a:t>
            </a:r>
          </a:p>
          <a:p>
            <a:pPr lvl="4"/>
            <a:r>
              <a:rPr lang="en-US" sz="1200">
                <a:solidFill>
                  <a:srgbClr val="000000"/>
                </a:solidFill>
              </a:rPr>
              <a:t>第二，不能充分发动和依靠人民群众。</a:t>
            </a:r>
          </a:p>
          <a:p>
            <a:pPr lvl="2"/>
            <a:r>
              <a:rPr lang="en-US" sz="1200">
                <a:solidFill>
                  <a:srgbClr val="000000"/>
                </a:solidFill>
              </a:rPr>
              <a:t>教训</a:t>
            </a:r>
          </a:p>
          <a:p>
            <a:pPr lvl="3"/>
            <a:r>
              <a:rPr lang="en-US" sz="1200">
                <a:solidFill>
                  <a:srgbClr val="000000"/>
                </a:solidFill>
              </a:rPr>
              <a:t>辛亥革命的失败表明，资产阶级共和国的方案没有能够救中国，先进的中国人需要进行新的探索，为中国谋求新的出路。</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第三节辛亥革命的失败</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经过辛亥革命，民主共和的思想从此流传广远，人们对革命的继续追求也绵延不绝。接受过这场革命洗礼的中国先进分子和中国人民继续顽强探索民族复兴的道路。</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学习思考</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革命派在与改良派论战中是如何论述革命的必要性、正义性、进步性的？</a:t>
            </a:r>
          </a:p>
          <a:p>
            <a:pPr lvl="1"/>
            <a:r>
              <a:rPr lang="en-US" sz="1200">
                <a:solidFill>
                  <a:srgbClr val="000000"/>
                </a:solidFill>
              </a:rPr>
              <a:t>必要性：资产阶级革命派指出，清政府是帝国主义的“鹰犬”，因此爱国必须革命，只有通过革命，才能免“瓜分之祸”，获得民族独立和社会进步。人们在革命过程中所付出的努力乃至作出的牺牲，是以换取历史的进步作为补偿的。</a:t>
            </a:r>
          </a:p>
          <a:p>
            <a:pPr lvl="1"/>
            <a:r>
              <a:rPr lang="en-US" sz="1200">
                <a:solidFill>
                  <a:srgbClr val="000000"/>
                </a:solidFill>
              </a:rPr>
              <a:t>正义性:对于改良派所提出的“中国国民恶劣”说，革命派针锋相对地指出，不是“国民恶劣”，而是“政府恶劣”，民主共和是大势所趋，人心所向，拯救中国与建设中国都必须取法乎上，直接推行民主制度。只有“兴民权改民主”才是中国的唯一出路。</a:t>
            </a:r>
          </a:p>
          <a:p>
            <a:pPr lvl="1"/>
            <a:r>
              <a:rPr lang="en-US" sz="1200">
                <a:solidFill>
                  <a:srgbClr val="000000"/>
                </a:solidFill>
              </a:rPr>
              <a:t>进步性：革命派强调，当时的中国存在着严重的“地主强权”和“地权失平”的现象，只有通过平均地权一实现土地国有，在进行政治革命的同时实现社会革命，才能避免贫富不均等一系列问题的出现。</a:t>
            </a:r>
          </a:p>
          <a:p>
            <a:pPr lvl="0"/>
            <a:r>
              <a:rPr lang="en-US" sz="1200">
                <a:solidFill>
                  <a:srgbClr val="000000"/>
                </a:solidFill>
              </a:rPr>
              <a:t>为什么说孙中山领导的辛亥革命引起了近代中国的历史性巨大变化？</a:t>
            </a:r>
          </a:p>
          <a:p>
            <a:pPr lvl="1"/>
            <a:r>
              <a:rPr lang="en-US" sz="1200">
                <a:solidFill>
                  <a:srgbClr val="000000"/>
                </a:solidFill>
              </a:rPr>
              <a:t>辛亥革命作为伟大的资产阶级民主革命虽然失败了，但它是中国近代社会演变和发展过程中的重要环节，具有重大的历史意义，在中国历史上竖立起一座不朽的丰碑。</a:t>
            </a:r>
          </a:p>
          <a:p>
            <a:pPr lvl="1"/>
            <a:r>
              <a:rPr lang="en-US" sz="1200">
                <a:solidFill>
                  <a:srgbClr val="000000"/>
                </a:solidFill>
              </a:rPr>
              <a:t>从政治制度发展史的角度看，辛亥革命推翻了腐朽的清王朝，埋葬了统治中国长达两千年之久的封建专制制度，建立了中国历史上第一个民主共和国，具有划时代的历史意义。</a:t>
            </a:r>
          </a:p>
          <a:p>
            <a:pPr lvl="1"/>
            <a:r>
              <a:rPr lang="en-US" sz="1200">
                <a:solidFill>
                  <a:srgbClr val="000000"/>
                </a:solidFill>
              </a:rPr>
              <a:t>从思想史的角度看，辛亥革命不仅是一次革命运动，而且是一场深刻的思想启蒙运动，它开阔了人们的视野，提高了人们的政治热情，促进了民族觉醒，这是更具历史价值的功绩。</a:t>
            </a:r>
          </a:p>
          <a:p>
            <a:pPr lvl="1"/>
            <a:r>
              <a:rPr lang="en-US" sz="1200">
                <a:solidFill>
                  <a:srgbClr val="000000"/>
                </a:solidFill>
              </a:rPr>
              <a:t>从革命史的角度看，辛亥革命首次把反帝反封建两个方面结合起来，使旧民主主义革命进入了一个新的历史阶段。</a:t>
            </a:r>
          </a:p>
          <a:p>
            <a:pPr lvl="1"/>
            <a:r>
              <a:rPr lang="en-US" sz="1200">
                <a:solidFill>
                  <a:srgbClr val="000000"/>
                </a:solidFill>
              </a:rPr>
              <a:t>从经济史的角度看，辛亥革命推翻了帝制，动摇了封建的经济基础，有力推动了中国资本主义的发展。</a:t>
            </a:r>
          </a:p>
          <a:p>
            <a:pPr lvl="1"/>
            <a:r>
              <a:rPr lang="en-US" sz="1200">
                <a:solidFill>
                  <a:srgbClr val="000000"/>
                </a:solidFill>
              </a:rPr>
              <a:t>总而言之，辛亥革命是中国历史上一次伟大的资产阶级民主革命，达到了旧民主革命的最高水平，并为后来的革命开辟了道路。</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学习思考</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辛亥革命为什么会失败？它的失败说明了什么？</a:t>
            </a:r>
          </a:p>
          <a:p>
            <a:pPr lvl="1"/>
            <a:r>
              <a:rPr lang="en-US" sz="1200">
                <a:solidFill>
                  <a:srgbClr val="000000"/>
                </a:solidFill>
              </a:rPr>
              <a:t>失败原因</a:t>
            </a:r>
          </a:p>
          <a:p>
            <a:pPr lvl="2"/>
            <a:r>
              <a:rPr lang="en-US" sz="1200">
                <a:solidFill>
                  <a:srgbClr val="000000"/>
                </a:solidFill>
              </a:rPr>
              <a:t>首先，从根本上说，是因为在帝国主义时代，在半殖民地半封建的中国，资本主义的建国方案是行不通的。帝国主义与袁世凯为代表的大地主、大买办以及旧官僚、立宪派一起勾结起来，从外部和内部绞杀了这场革命。</a:t>
            </a:r>
          </a:p>
          <a:p>
            <a:pPr lvl="2"/>
            <a:r>
              <a:rPr lang="en-US" sz="1200">
                <a:solidFill>
                  <a:srgbClr val="000000"/>
                </a:solidFill>
              </a:rPr>
              <a:t>其次，从主观方面来说，在于它的领导者资产阶级革命派本身存在着许多弱点和错误。</a:t>
            </a:r>
          </a:p>
          <a:p>
            <a:pPr lvl="3"/>
            <a:r>
              <a:rPr lang="en-US" sz="1200">
                <a:solidFill>
                  <a:srgbClr val="000000"/>
                </a:solidFill>
              </a:rPr>
              <a:t>第一，没有提出彻底的反帝反封建的革命纲领。</a:t>
            </a:r>
          </a:p>
          <a:p>
            <a:pPr lvl="3"/>
            <a:r>
              <a:rPr lang="en-US" sz="1200">
                <a:solidFill>
                  <a:srgbClr val="000000"/>
                </a:solidFill>
              </a:rPr>
              <a:t>第二，不能充分发动和依靠人民群众。</a:t>
            </a:r>
          </a:p>
          <a:p>
            <a:pPr lvl="3"/>
            <a:r>
              <a:rPr lang="en-US" sz="1200">
                <a:solidFill>
                  <a:srgbClr val="000000"/>
                </a:solidFill>
              </a:rPr>
              <a:t>第三，不能建立坚强的革命政党，作为团结一切革命力量的强有力的核心。</a:t>
            </a:r>
          </a:p>
          <a:p>
            <a:pPr lvl="1"/>
            <a:r>
              <a:rPr lang="en-US" sz="1200">
                <a:solidFill>
                  <a:srgbClr val="000000"/>
                </a:solidFill>
              </a:rPr>
              <a:t>教训</a:t>
            </a:r>
          </a:p>
          <a:p>
            <a:pPr lvl="2"/>
            <a:r>
              <a:rPr lang="en-US" sz="1200">
                <a:solidFill>
                  <a:srgbClr val="000000"/>
                </a:solidFill>
              </a:rPr>
              <a:t>辛亥革命的失败表明，资产阶级共和国的方案没有能够救中国，先进的中国人需要进行新的探索，为中国谋求新的出路。</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baseType="variant" size="4">
      <vt:variant>
        <vt:lpstr>Theme</vt:lpstr>
      </vt:variant>
      <vt:variant>
        <vt:i4>1</vt:i4>
      </vt:variant>
      <vt:variant>
        <vt:lpstr>Slide Titles</vt:lpstr>
      </vt:variant>
      <vt:variant>
        <vt:i4>0</vt:i4>
      </vt:variant>
    </vt:vector>
  </HeadingPairs>
  <TitlesOfParts>
    <vt:vector baseType="lpstr" size="1">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xsi="http://www.w3.org/2001/XMLSchema-instance" xmlns:dcterms="http://purl.org/dc/terms/">
  <dcterms:created xsi:type="dcterms:W3CDTF">2006-08-16T00:00:00Z</dcterms:created>
  <dcterms:modified xsi:type="dcterms:W3CDTF">2011-08-01T06:04:30Z</dcterms:modified>
  <cp:revision>1</cp:revision>
</cp:coreProperties>
</file>