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第二章对国家出路的早期探索</a:t>
            </a:r>
            <a:endParaRPr lang="en-US" smtClean="0"/>
          </a:p>
        </p:txBody>
      </p:sp>
      <p:sp xmlns:r="http://schemas.openxmlformats.org/officeDocument/2006/relationships">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思维导图</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学习思考</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如何认识太平天国农民战争的意义和失败的原因、教训？</a:t>
            </a:r>
          </a:p>
          <a:p>
            <a:pPr lvl="1"/>
            <a:r>
              <a:rPr lang="en-US" sz="1200">
                <a:solidFill>
                  <a:srgbClr val="000000"/>
                </a:solidFill>
              </a:rPr>
              <a:t>意义</a:t>
            </a:r>
          </a:p>
          <a:p>
            <a:pPr lvl="2"/>
            <a:r>
              <a:rPr lang="en-US" sz="1200">
                <a:solidFill>
                  <a:srgbClr val="000000"/>
                </a:solidFill>
              </a:rPr>
              <a:t>1.沉重打击了封建统治阶级，强烈撼动了清政府的统治根基，加速了清王朝的衰败过程</a:t>
            </a:r>
          </a:p>
          <a:p>
            <a:pPr lvl="2"/>
            <a:r>
              <a:rPr lang="en-US" sz="1200">
                <a:solidFill>
                  <a:srgbClr val="000000"/>
                </a:solidFill>
              </a:rPr>
              <a:t>2.太平天国起义是中国旧式农民战争的最高峰</a:t>
            </a:r>
          </a:p>
          <a:p>
            <a:pPr lvl="2"/>
            <a:r>
              <a:rPr lang="en-US" sz="1200">
                <a:solidFill>
                  <a:srgbClr val="000000"/>
                </a:solidFill>
              </a:rPr>
              <a:t>3.冲击了孔子和儒家经典的正统权威</a:t>
            </a:r>
          </a:p>
          <a:p>
            <a:pPr lvl="2"/>
            <a:r>
              <a:rPr lang="en-US" sz="1200">
                <a:solidFill>
                  <a:srgbClr val="000000"/>
                </a:solidFill>
              </a:rPr>
              <a:t>4.打击了外国侵略势力</a:t>
            </a:r>
          </a:p>
          <a:p>
            <a:pPr lvl="1"/>
            <a:r>
              <a:rPr lang="en-US" sz="1200">
                <a:solidFill>
                  <a:srgbClr val="000000"/>
                </a:solidFill>
              </a:rPr>
              <a:t>原因</a:t>
            </a:r>
          </a:p>
          <a:p>
            <a:pPr lvl="2"/>
            <a:r>
              <a:rPr lang="en-US" sz="1200">
                <a:solidFill>
                  <a:srgbClr val="000000"/>
                </a:solidFill>
              </a:rPr>
              <a:t>1.农民阶级不是新的生产力和生产关系的代表，无法克服小生产者所固有的阶级局限性，缺乏科学思想理论的指导，没有先进的阶级的领导</a:t>
            </a:r>
          </a:p>
          <a:p>
            <a:pPr lvl="2"/>
            <a:r>
              <a:rPr lang="en-US" sz="1200">
                <a:solidFill>
                  <a:srgbClr val="000000"/>
                </a:solidFill>
              </a:rPr>
              <a:t>2.领导集团的一些人在生活上追求享乐，在政治上争权夺利</a:t>
            </a:r>
          </a:p>
          <a:p>
            <a:pPr lvl="2"/>
            <a:r>
              <a:rPr lang="en-US" sz="1200">
                <a:solidFill>
                  <a:srgbClr val="000000"/>
                </a:solidFill>
              </a:rPr>
              <a:t>3.太平天国军事战略上出现了重大失误</a:t>
            </a:r>
          </a:p>
          <a:p>
            <a:pPr lvl="2"/>
            <a:r>
              <a:rPr lang="en-US" sz="1200">
                <a:solidFill>
                  <a:srgbClr val="000000"/>
                </a:solidFill>
              </a:rPr>
              <a:t>4.太平天国也未能正确对待儒学</a:t>
            </a:r>
          </a:p>
          <a:p>
            <a:pPr lvl="1"/>
            <a:r>
              <a:rPr lang="en-US" sz="1200">
                <a:solidFill>
                  <a:srgbClr val="000000"/>
                </a:solidFill>
              </a:rPr>
              <a:t>教训</a:t>
            </a:r>
          </a:p>
          <a:p>
            <a:pPr lvl="2"/>
            <a:r>
              <a:rPr lang="en-US" sz="1200">
                <a:solidFill>
                  <a:srgbClr val="000000"/>
                </a:solidFill>
              </a:rPr>
              <a:t>在半殖民地半封建的中国，农民具有伟大的革命潜力，但它自身不能担负起领导反帝反封建斗争取得胜利的重任。单纯的农民战争不可能完成争取民族独立和人民解放的历史任务。</a:t>
            </a:r>
          </a:p>
          <a:p>
            <a:pPr lvl="0"/>
            <a:r>
              <a:rPr lang="en-US" sz="1200">
                <a:solidFill>
                  <a:srgbClr val="000000"/>
                </a:solidFill>
              </a:rPr>
              <a:t>如何认识洋务运动的性质和失败的原因、教训？</a:t>
            </a:r>
          </a:p>
          <a:p>
            <a:pPr lvl="1"/>
            <a:r>
              <a:rPr lang="en-US" sz="1200">
                <a:solidFill>
                  <a:srgbClr val="000000"/>
                </a:solidFill>
              </a:rPr>
              <a:t>原因</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学习思考</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洋务运动具有封建性。</a:t>
            </a:r>
          </a:p>
          <a:p>
            <a:pPr lvl="2"/>
            <a:r>
              <a:rPr lang="en-US" sz="1200">
                <a:solidFill>
                  <a:srgbClr val="000000"/>
                </a:solidFill>
              </a:rPr>
              <a:t>洋务运动对西方列强具有依赖性。</a:t>
            </a:r>
          </a:p>
          <a:p>
            <a:pPr lvl="2"/>
            <a:r>
              <a:rPr lang="en-US" sz="1200">
                <a:solidFill>
                  <a:srgbClr val="000000"/>
                </a:solidFill>
              </a:rPr>
              <a:t>洋务企业的管理具有腐朽性。</a:t>
            </a:r>
          </a:p>
          <a:p>
            <a:pPr lvl="1"/>
            <a:r>
              <a:rPr lang="en-US" sz="1200">
                <a:solidFill>
                  <a:srgbClr val="000000"/>
                </a:solidFill>
              </a:rPr>
              <a:t>教训</a:t>
            </a:r>
          </a:p>
          <a:p>
            <a:pPr lvl="2"/>
            <a:r>
              <a:rPr lang="en-US" sz="1200">
                <a:solidFill>
                  <a:srgbClr val="000000"/>
                </a:solidFill>
              </a:rPr>
              <a:t>在半殖民地半封建的社会环境下，地主阶级有其自身的局限性和软弱性,无法引导中国人民走向民主解放的胜利.</a:t>
            </a:r>
          </a:p>
          <a:p>
            <a:pPr lvl="0"/>
            <a:r>
              <a:rPr lang="en-US" sz="1200">
                <a:solidFill>
                  <a:srgbClr val="000000"/>
                </a:solidFill>
              </a:rPr>
              <a:t>如何认识戊戌维新运动的意义和失败的原因、教训？</a:t>
            </a:r>
          </a:p>
          <a:p>
            <a:pPr lvl="1"/>
            <a:r>
              <a:rPr lang="en-US" sz="1200">
                <a:solidFill>
                  <a:srgbClr val="000000"/>
                </a:solidFill>
              </a:rPr>
              <a:t>意义</a:t>
            </a:r>
          </a:p>
          <a:p>
            <a:pPr lvl="2"/>
            <a:r>
              <a:rPr lang="en-US" sz="1200">
                <a:solidFill>
                  <a:srgbClr val="000000"/>
                </a:solidFill>
              </a:rPr>
              <a:t>①戊戌变法，是一次资产阶级改良运动，是资产阶级变革社会制度的初步尝试。维新派试图在政治上建立资产阶级君主立宪制。在经济上发展民族资本主义，符合历史发展趋势。</a:t>
            </a:r>
          </a:p>
          <a:p>
            <a:pPr lvl="2"/>
            <a:r>
              <a:rPr lang="en-US" sz="1200">
                <a:solidFill>
                  <a:srgbClr val="000000"/>
                </a:solidFill>
              </a:rPr>
              <a:t>②它是一次爱国救亡的政治运动。在民族危机加剧的时刻维新派希望通过变法使中国走向强大，从而摆脱帝国主义列强的侵略，表现出强烈的爱国热情，激发人民爱国思想和民族意识。</a:t>
            </a:r>
          </a:p>
          <a:p>
            <a:pPr lvl="2"/>
            <a:r>
              <a:rPr lang="en-US" sz="1200">
                <a:solidFill>
                  <a:srgbClr val="000000"/>
                </a:solidFill>
              </a:rPr>
              <a:t>③戊戌变法也是近代中国一次思想潮流的解放。资产阶级维新派提倡新学，主张兴民权，对封建思想进行了猛烈的抨击，在这起了思想启蒙作用，促进了中国人民的觉醒。</a:t>
            </a:r>
          </a:p>
          <a:p>
            <a:pPr lvl="1"/>
            <a:r>
              <a:rPr lang="en-US" sz="1200">
                <a:solidFill>
                  <a:srgbClr val="000000"/>
                </a:solidFill>
              </a:rPr>
              <a:t>原因</a:t>
            </a:r>
          </a:p>
          <a:p>
            <a:pPr lvl="2"/>
            <a:r>
              <a:rPr lang="en-US" sz="1200">
                <a:solidFill>
                  <a:srgbClr val="000000"/>
                </a:solidFill>
              </a:rPr>
              <a:t>根本原因</a:t>
            </a:r>
          </a:p>
          <a:p>
            <a:pPr lvl="3"/>
            <a:r>
              <a:rPr lang="en-US" sz="1200">
                <a:solidFill>
                  <a:srgbClr val="000000"/>
                </a:solidFill>
              </a:rPr>
              <a:t>资产阶级维新派力量过于弱小，即资产阶级的软弱性</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学习思考</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慈禧所代表的顽固派掌握实权，实力强大</a:t>
            </a:r>
          </a:p>
          <a:p>
            <a:pPr lvl="2"/>
            <a:r>
              <a:rPr lang="en-US" sz="1200">
                <a:solidFill>
                  <a:srgbClr val="000000"/>
                </a:solidFill>
              </a:rPr>
              <a:t>直接原因</a:t>
            </a:r>
          </a:p>
          <a:p>
            <a:pPr lvl="3"/>
            <a:r>
              <a:rPr lang="en-US" sz="1200">
                <a:solidFill>
                  <a:srgbClr val="000000"/>
                </a:solidFill>
              </a:rPr>
              <a:t>守旧派势力强大</a:t>
            </a:r>
          </a:p>
          <a:p>
            <a:pPr lvl="3"/>
            <a:r>
              <a:rPr lang="en-US" sz="1200">
                <a:solidFill>
                  <a:srgbClr val="000000"/>
                </a:solidFill>
              </a:rPr>
              <a:t>维新派缺乏正确的理论指导</a:t>
            </a:r>
          </a:p>
          <a:p>
            <a:pPr lvl="3"/>
            <a:r>
              <a:rPr lang="en-US" sz="1200">
                <a:solidFill>
                  <a:srgbClr val="000000"/>
                </a:solidFill>
              </a:rPr>
              <a:t>维新派缺乏坚强的组织领导，脱离广大人民群众，只寄希望于没有实权的皇帝和极少数的官僚，甚至对帝国主义抱有不切实际的幻想。</a:t>
            </a:r>
          </a:p>
          <a:p>
            <a:pPr lvl="3"/>
            <a:r>
              <a:rPr lang="en-US" sz="1200">
                <a:solidFill>
                  <a:srgbClr val="000000"/>
                </a:solidFill>
              </a:rPr>
              <a:t>维新派及光绪皇帝在实施变法上的某些冒进措施</a:t>
            </a:r>
          </a:p>
          <a:p>
            <a:pPr lvl="3"/>
            <a:r>
              <a:rPr lang="en-US" sz="1200">
                <a:solidFill>
                  <a:srgbClr val="000000"/>
                </a:solidFill>
              </a:rPr>
              <a:t>变法手段单一：采取单纯的自上而下的“和平”“合法”方式</a:t>
            </a:r>
          </a:p>
          <a:p>
            <a:pPr lvl="1"/>
            <a:r>
              <a:rPr lang="en-US" sz="1200">
                <a:solidFill>
                  <a:srgbClr val="000000"/>
                </a:solidFill>
              </a:rPr>
              <a:t>教训</a:t>
            </a:r>
          </a:p>
          <a:p>
            <a:pPr lvl="2"/>
            <a:r>
              <a:rPr lang="en-US" sz="1200">
                <a:solidFill>
                  <a:srgbClr val="000000"/>
                </a:solidFill>
              </a:rPr>
              <a:t>说明在半殖民地半封建的旧中国，企图通过统治者自上而下的改良道路，是根本行不通的。要想争取国家的独立、民主、富强，必须用革命的手段，推翻帝国主义、封建主义联合统治的半殖民地半封建的社会制度。</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阅读文献</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《天朝田亩制度》</a:t>
            </a:r>
          </a:p>
          <a:p>
            <a:pPr lvl="0"/>
            <a:r>
              <a:rPr lang="en-US" sz="1200">
                <a:solidFill>
                  <a:srgbClr val="000000"/>
                </a:solidFill>
              </a:rPr>
              <a:t>康有为</a:t>
            </a:r>
          </a:p>
          <a:p>
            <a:pPr lvl="1"/>
            <a:r>
              <a:rPr lang="en-US" sz="1200">
                <a:solidFill>
                  <a:srgbClr val="000000"/>
                </a:solidFill>
              </a:rPr>
              <a:t>《上清帝第二书》</a:t>
            </a:r>
          </a:p>
          <a:p>
            <a:pPr lvl="0"/>
            <a:r>
              <a:rPr lang="en-US" sz="1200">
                <a:solidFill>
                  <a:srgbClr val="000000"/>
                </a:solidFill>
              </a:rPr>
              <a:t>洪仁玕</a:t>
            </a:r>
          </a:p>
          <a:p>
            <a:pPr lvl="1"/>
            <a:r>
              <a:rPr lang="en-US" sz="1200">
                <a:solidFill>
                  <a:srgbClr val="000000"/>
                </a:solidFill>
              </a:rPr>
              <a:t>《资政新篇》</a:t>
            </a:r>
          </a:p>
          <a:p>
            <a:pPr lvl="0"/>
            <a:r>
              <a:rPr lang="en-US" sz="1200">
                <a:solidFill>
                  <a:srgbClr val="000000"/>
                </a:solidFill>
              </a:rPr>
              <a:t>梁启超</a:t>
            </a:r>
          </a:p>
          <a:p>
            <a:pPr lvl="1"/>
            <a:r>
              <a:rPr lang="en-US" sz="1200">
                <a:solidFill>
                  <a:srgbClr val="000000"/>
                </a:solidFill>
              </a:rPr>
              <a:t>《变法通议》</a:t>
            </a:r>
          </a:p>
          <a:p>
            <a:pPr lvl="0"/>
            <a:r>
              <a:rPr lang="en-US" sz="1200">
                <a:solidFill>
                  <a:srgbClr val="000000"/>
                </a:solidFill>
              </a:rPr>
              <a:t>严复</a:t>
            </a:r>
          </a:p>
          <a:p>
            <a:pPr lvl="1"/>
            <a:r>
              <a:rPr lang="en-US" sz="1200">
                <a:solidFill>
                  <a:srgbClr val="000000"/>
                </a:solidFill>
              </a:rPr>
              <a:t>《原强》</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第一节农民群众斗争风暴的起落</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一、太平天国农民战争</a:t>
            </a:r>
          </a:p>
          <a:p>
            <a:pPr lvl="1"/>
            <a:r>
              <a:rPr lang="en-US" sz="1200">
                <a:solidFill>
                  <a:srgbClr val="000000"/>
                </a:solidFill>
              </a:rPr>
              <a:t>金田起义和太平天国的建立</a:t>
            </a:r>
          </a:p>
          <a:p>
            <a:pPr lvl="2"/>
            <a:r>
              <a:rPr lang="en-US" sz="1200">
                <a:solidFill>
                  <a:srgbClr val="000000"/>
                </a:solidFill>
              </a:rPr>
              <a:t>随着资本——帝国主义的入侵，中国的民族危机和社会危机日益加深，农民阶级、地主阶级洋务派、资产阶级维新派、资产阶级革命派，对国家的出路进行探索，先后提出了不同的主张和方案。</a:t>
            </a:r>
          </a:p>
          <a:p>
            <a:pPr lvl="2"/>
            <a:r>
              <a:rPr lang="en-US" sz="1200">
                <a:solidFill>
                  <a:srgbClr val="000000"/>
                </a:solidFill>
              </a:rPr>
              <a:t>太平军所进行的战争，是一次反对清政府腐朽统治和地主阶级压迫、剥削的正义战争，有力地冲击了封建统治秩序。</a:t>
            </a:r>
          </a:p>
          <a:p>
            <a:pPr lvl="1"/>
            <a:r>
              <a:rPr lang="en-US" sz="1200">
                <a:solidFill>
                  <a:srgbClr val="000000"/>
                </a:solidFill>
              </a:rPr>
              <a:t>《天朝田亩制度》和《资政新篇》</a:t>
            </a:r>
          </a:p>
          <a:p>
            <a:pPr lvl="2"/>
            <a:r>
              <a:rPr lang="en-US" sz="1200">
                <a:solidFill>
                  <a:srgbClr val="000000"/>
                </a:solidFill>
              </a:rPr>
              <a:t>《天朝田亩制度》</a:t>
            </a:r>
          </a:p>
          <a:p>
            <a:pPr lvl="3"/>
            <a:r>
              <a:rPr lang="en-US" sz="1200">
                <a:solidFill>
                  <a:srgbClr val="000000"/>
                </a:solidFill>
              </a:rPr>
              <a:t>《天朝田亩制度》是最能体现太平天国社会理想和这次农民起义特色的纲领性文件，它确立了平均分配土地的的方案。</a:t>
            </a:r>
          </a:p>
          <a:p>
            <a:pPr lvl="3"/>
            <a:r>
              <a:rPr lang="en-US" sz="1200">
                <a:solidFill>
                  <a:srgbClr val="000000"/>
                </a:solidFill>
              </a:rPr>
              <a:t>《天朝田亩制度》实际上是一个以解决土地问题为中心的比较完整的社会改革方案。</a:t>
            </a:r>
          </a:p>
          <a:p>
            <a:pPr lvl="3"/>
            <a:r>
              <a:rPr lang="en-US" sz="1200">
                <a:solidFill>
                  <a:srgbClr val="000000"/>
                </a:solidFill>
              </a:rPr>
              <a:t>《天朝田亩制度》的主张，从根本上否定了封建社会的基础即封建地主的土地所有制，体现了广大农民要求平均分配土地的强烈愿望。</a:t>
            </a:r>
          </a:p>
          <a:p>
            <a:pPr lvl="2"/>
            <a:r>
              <a:rPr lang="en-US" sz="1200">
                <a:solidFill>
                  <a:srgbClr val="000000"/>
                </a:solidFill>
              </a:rPr>
              <a:t>《资政新篇》</a:t>
            </a:r>
          </a:p>
          <a:p>
            <a:pPr lvl="3"/>
            <a:r>
              <a:rPr lang="en-US" sz="1200">
                <a:solidFill>
                  <a:srgbClr val="000000"/>
                </a:solidFill>
              </a:rPr>
              <a:t>《资政新篇》是太平天国后期颁布的社会发展方案。</a:t>
            </a:r>
          </a:p>
          <a:p>
            <a:pPr lvl="3"/>
            <a:r>
              <a:rPr lang="en-US" sz="1200">
                <a:solidFill>
                  <a:srgbClr val="000000"/>
                </a:solidFill>
              </a:rPr>
              <a:t>主要内容</a:t>
            </a:r>
          </a:p>
          <a:p>
            <a:pPr lvl="4"/>
            <a:r>
              <a:rPr lang="en-US" sz="1200">
                <a:solidFill>
                  <a:srgbClr val="000000"/>
                </a:solidFill>
              </a:rPr>
              <a:t>政治方面：主张“禁朋党之弊”，加强中央集权，并学习西方，制定法律、制度。</a:t>
            </a:r>
          </a:p>
          <a:p>
            <a:pPr lvl="4"/>
            <a:r>
              <a:rPr lang="en-US" sz="1200">
                <a:solidFill>
                  <a:srgbClr val="000000"/>
                </a:solidFill>
              </a:rPr>
              <a:t>经济方面：主张发展近代工矿、交通、邮政、银行等事业，奖励科技发明和机器制造。</a:t>
            </a:r>
          </a:p>
          <a:p>
            <a:pPr lvl="4"/>
            <a:r>
              <a:rPr lang="en-US" sz="1200">
                <a:solidFill>
                  <a:srgbClr val="000000"/>
                </a:solidFill>
              </a:rPr>
              <a:t>文化方面：建议设立新闻馆，“以报时事常变”，破除陈贵陋俗，提倡兴办学校、医院和社会福利事业。</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第一节农民群众斗争风暴的起落</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4"/>
            <a:r>
              <a:rPr lang="en-US" sz="1200">
                <a:solidFill>
                  <a:srgbClr val="000000"/>
                </a:solidFill>
              </a:rPr>
              <a:t>外交方面：主张同外国平等交往、自由通商，但严禁鸦片输入。</a:t>
            </a:r>
          </a:p>
          <a:p>
            <a:pPr lvl="3"/>
            <a:r>
              <a:rPr lang="en-US" sz="1200">
                <a:solidFill>
                  <a:srgbClr val="000000"/>
                </a:solidFill>
              </a:rPr>
              <a:t>《资政新篇》是一个具有资本主义色彩的方案。</a:t>
            </a:r>
          </a:p>
          <a:p>
            <a:pPr lvl="1"/>
            <a:r>
              <a:rPr lang="en-US" sz="1200">
                <a:solidFill>
                  <a:srgbClr val="000000"/>
                </a:solidFill>
              </a:rPr>
              <a:t>从天京事变到太平天国败亡</a:t>
            </a:r>
          </a:p>
          <a:p>
            <a:pPr lvl="2"/>
            <a:r>
              <a:rPr lang="en-US" sz="1200">
                <a:solidFill>
                  <a:srgbClr val="000000"/>
                </a:solidFill>
              </a:rPr>
              <a:t>太平天国起义者想要建立一个以“天王”为首的农民政权，但是，在以小农业和家庭手工业相结合的分散的小生产基础上，虽然可以建立暂时的劳动者政权，但它最终还是会走向封建专制政权演变的。</a:t>
            </a:r>
          </a:p>
          <a:p>
            <a:pPr lvl="0"/>
            <a:r>
              <a:rPr lang="en-US" sz="1200">
                <a:solidFill>
                  <a:srgbClr val="000000"/>
                </a:solidFill>
              </a:rPr>
              <a:t>二、农民斗争的意义和局限</a:t>
            </a:r>
          </a:p>
          <a:p>
            <a:pPr lvl="1"/>
            <a:r>
              <a:rPr lang="en-US" sz="1200">
                <a:solidFill>
                  <a:srgbClr val="000000"/>
                </a:solidFill>
              </a:rPr>
              <a:t>太平天国农民起义的历史意义</a:t>
            </a:r>
          </a:p>
          <a:p>
            <a:pPr lvl="2"/>
            <a:r>
              <a:rPr lang="en-US" sz="1200">
                <a:solidFill>
                  <a:srgbClr val="000000"/>
                </a:solidFill>
              </a:rPr>
              <a:t>太平天国起义沉重打击了封建统治阶级，强烈撼动了清政府的统治根基，这些斗争加速了清王朝的衰败过程。</a:t>
            </a:r>
          </a:p>
          <a:p>
            <a:pPr lvl="2"/>
            <a:r>
              <a:rPr lang="en-US" sz="1200">
                <a:solidFill>
                  <a:srgbClr val="000000"/>
                </a:solidFill>
              </a:rPr>
              <a:t>太平天国起义是中国旧式农民战争的最高峰。</a:t>
            </a:r>
          </a:p>
          <a:p>
            <a:pPr lvl="2"/>
            <a:r>
              <a:rPr lang="en-US" sz="1200">
                <a:solidFill>
                  <a:srgbClr val="000000"/>
                </a:solidFill>
              </a:rPr>
              <a:t>《资政新篇》则是中国近代历史上第一个比较系统的发展资本主义的方案。</a:t>
            </a:r>
          </a:p>
          <a:p>
            <a:pPr lvl="2"/>
            <a:r>
              <a:rPr lang="en-US" sz="1200">
                <a:solidFill>
                  <a:srgbClr val="000000"/>
                </a:solidFill>
              </a:rPr>
              <a:t>太平天国起义也冲击了孔子和儒家经典的正统权威。</a:t>
            </a:r>
          </a:p>
          <a:p>
            <a:pPr lvl="2"/>
            <a:r>
              <a:rPr lang="en-US" sz="1200">
                <a:solidFill>
                  <a:srgbClr val="000000"/>
                </a:solidFill>
              </a:rPr>
              <a:t>太平天国起义还有力地打击了外国侵略势力。</a:t>
            </a:r>
          </a:p>
          <a:p>
            <a:pPr lvl="2"/>
            <a:r>
              <a:rPr lang="en-US" sz="1200">
                <a:solidFill>
                  <a:srgbClr val="000000"/>
                </a:solidFill>
              </a:rPr>
              <a:t>在19世纪中叶的亚洲民族解放运动中，太平天国起义是其中时间最久、规模最大、影响最深的一次，它和其他亚洲国家的民族解放运动汇合在一起，冲击了西方殖民主义者在亚洲的统治。</a:t>
            </a:r>
          </a:p>
          <a:p>
            <a:pPr lvl="1"/>
            <a:r>
              <a:rPr lang="en-US" sz="1200">
                <a:solidFill>
                  <a:srgbClr val="000000"/>
                </a:solidFill>
              </a:rPr>
              <a:t>太平天国农民起义失败的原因和教训</a:t>
            </a:r>
          </a:p>
          <a:p>
            <a:pPr lvl="2"/>
            <a:r>
              <a:rPr lang="en-US" sz="1200">
                <a:solidFill>
                  <a:srgbClr val="000000"/>
                </a:solidFill>
              </a:rPr>
              <a:t>原因</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第一节农民群众斗争风暴的起落</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太平天国农民起义动摇了清王朝封建统治的基础，有力地打击了西方资本主义侵略者，显示了农民阶级的反抗精神和战斗力量，然而，其失败的原因和教训是深刻的。</a:t>
            </a:r>
          </a:p>
          <a:p>
            <a:pPr lvl="3"/>
            <a:r>
              <a:rPr lang="en-US" sz="1200">
                <a:solidFill>
                  <a:srgbClr val="000000"/>
                </a:solidFill>
              </a:rPr>
              <a:t>农民阶级不是新的生产力和生产关系的代表，无法克服小生产者所固有的阶级局限性，缺乏科学思想理论的指导，没有先进阶级的领导，因而无法从根本上提出完整的、正确的政治纲领和社会改革方案。</a:t>
            </a:r>
          </a:p>
          <a:p>
            <a:pPr lvl="3"/>
            <a:r>
              <a:rPr lang="en-US" sz="1200">
                <a:solidFill>
                  <a:srgbClr val="000000"/>
                </a:solidFill>
              </a:rPr>
              <a:t>太平天国后期无法制止和克服领导集团自身腐败现象的滋生，领导集团的一些人在生活上追求享乐，在政治上争权夺利。</a:t>
            </a:r>
          </a:p>
          <a:p>
            <a:pPr lvl="3"/>
            <a:r>
              <a:rPr lang="en-US" sz="1200">
                <a:solidFill>
                  <a:srgbClr val="000000"/>
                </a:solidFill>
              </a:rPr>
              <a:t>太平天国军事战略上出现了重大失误。</a:t>
            </a:r>
          </a:p>
          <a:p>
            <a:pPr lvl="3"/>
            <a:r>
              <a:rPr lang="en-US" sz="1200">
                <a:solidFill>
                  <a:srgbClr val="000000"/>
                </a:solidFill>
              </a:rPr>
              <a:t>太平天国是以宗教来发动、组织群众的，但是，拜上帝教教义不仅不能正确指导斗争，而且给农民战争带来了危害。</a:t>
            </a:r>
          </a:p>
          <a:p>
            <a:pPr lvl="3"/>
            <a:r>
              <a:rPr lang="en-US" sz="1200">
                <a:solidFill>
                  <a:srgbClr val="000000"/>
                </a:solidFill>
              </a:rPr>
              <a:t>太平天国未能正确地对待儒学。</a:t>
            </a:r>
          </a:p>
          <a:p>
            <a:pPr lvl="2"/>
            <a:r>
              <a:rPr lang="en-US" sz="1200">
                <a:solidFill>
                  <a:srgbClr val="000000"/>
                </a:solidFill>
              </a:rPr>
              <a:t>教训</a:t>
            </a:r>
          </a:p>
          <a:p>
            <a:pPr lvl="3"/>
            <a:r>
              <a:rPr lang="en-US" sz="1200">
                <a:solidFill>
                  <a:srgbClr val="000000"/>
                </a:solidFill>
              </a:rPr>
              <a:t>太平天国起义及其失败表明，在半殖民地半封建的中国，农民具有伟大的革命潜力，但它自身不能担负起领导反帝反封建斗争取得胜利的重任，单纯的农民战争不可能完成争取民族独立和人民解放的历史任务。</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第二节洋务运动的兴衰</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一、洋务事业的兴办</a:t>
            </a:r>
          </a:p>
          <a:p>
            <a:pPr lvl="1"/>
            <a:r>
              <a:rPr lang="en-US" sz="1200">
                <a:solidFill>
                  <a:srgbClr val="000000"/>
                </a:solidFill>
              </a:rPr>
              <a:t>洋务运动是在19世纪60年代初清政府镇压太平天国起义的过程中和第二次鸦片战争结束后兴起的。</a:t>
            </a:r>
          </a:p>
          <a:p>
            <a:pPr lvl="1"/>
            <a:r>
              <a:rPr lang="en-US" sz="1200">
                <a:solidFill>
                  <a:srgbClr val="000000"/>
                </a:solidFill>
              </a:rPr>
              <a:t>为了挽救清政府的统治危机，封建统治阶级中的部分成员，主张引进、仿造西方的武器装备和学习西方的科学技术，创设近代企业，兴办洋务。</a:t>
            </a:r>
          </a:p>
          <a:p>
            <a:pPr lvl="1"/>
            <a:r>
              <a:rPr lang="en-US" sz="1200">
                <a:solidFill>
                  <a:srgbClr val="000000"/>
                </a:solidFill>
              </a:rPr>
              <a:t>洋务派兴办洋务事业，首先是为了购买和制造洋枪洋炮以镇压农民起义，同时也有借此加强海防、边防，并乘机发展本集团的政治、经济、军事实力的意图。</a:t>
            </a:r>
          </a:p>
          <a:p>
            <a:pPr lvl="1"/>
            <a:r>
              <a:rPr lang="en-US" sz="1200">
                <a:solidFill>
                  <a:srgbClr val="000000"/>
                </a:solidFill>
              </a:rPr>
              <a:t>“中体西用”，就是以中国封建伦理纲常所维护的统治秩序为主体，用西方的近代工业和技术为辅助，并以前者来支配后者。</a:t>
            </a:r>
          </a:p>
          <a:p>
            <a:pPr lvl="1"/>
            <a:r>
              <a:rPr lang="en-US" sz="1200">
                <a:solidFill>
                  <a:srgbClr val="000000"/>
                </a:solidFill>
              </a:rPr>
              <a:t>洋务派举办的洋务事业</a:t>
            </a:r>
          </a:p>
          <a:p>
            <a:pPr lvl="2"/>
            <a:r>
              <a:rPr lang="en-US" sz="1200">
                <a:solidFill>
                  <a:srgbClr val="000000"/>
                </a:solidFill>
              </a:rPr>
              <a:t>（一）兴办近代企业</a:t>
            </a:r>
          </a:p>
          <a:p>
            <a:pPr lvl="3"/>
            <a:r>
              <a:rPr lang="en-US" sz="1200">
                <a:solidFill>
                  <a:srgbClr val="000000"/>
                </a:solidFill>
              </a:rPr>
              <a:t>洋务派首先兴办的是军用工业。</a:t>
            </a:r>
          </a:p>
          <a:p>
            <a:pPr lvl="3"/>
            <a:r>
              <a:rPr lang="en-US" sz="1200">
                <a:solidFill>
                  <a:srgbClr val="000000"/>
                </a:solidFill>
              </a:rPr>
              <a:t>洋务派还兴办了一些民用企业。</a:t>
            </a:r>
          </a:p>
          <a:p>
            <a:pPr lvl="2"/>
            <a:r>
              <a:rPr lang="en-US" sz="1200">
                <a:solidFill>
                  <a:srgbClr val="000000"/>
                </a:solidFill>
              </a:rPr>
              <a:t>（二）建立新式海陆军</a:t>
            </a:r>
          </a:p>
          <a:p>
            <a:pPr lvl="2"/>
            <a:r>
              <a:rPr lang="en-US" sz="1200">
                <a:solidFill>
                  <a:srgbClr val="000000"/>
                </a:solidFill>
              </a:rPr>
              <a:t>（三）创办新式学堂，派遣留学生</a:t>
            </a:r>
          </a:p>
          <a:p>
            <a:pPr lvl="3"/>
            <a:r>
              <a:rPr lang="en-US" sz="1200">
                <a:solidFill>
                  <a:srgbClr val="000000"/>
                </a:solidFill>
              </a:rPr>
              <a:t>洋务派创办的新式学堂</a:t>
            </a:r>
          </a:p>
          <a:p>
            <a:pPr lvl="4"/>
            <a:r>
              <a:rPr lang="en-US" sz="1200">
                <a:solidFill>
                  <a:srgbClr val="000000"/>
                </a:solidFill>
              </a:rPr>
              <a:t>翻译学堂</a:t>
            </a:r>
          </a:p>
          <a:p>
            <a:pPr lvl="4"/>
            <a:r>
              <a:rPr lang="en-US" sz="1200">
                <a:solidFill>
                  <a:srgbClr val="000000"/>
                </a:solidFill>
              </a:rPr>
              <a:t>工艺学堂</a:t>
            </a:r>
          </a:p>
          <a:p>
            <a:pPr lvl="4"/>
            <a:r>
              <a:rPr lang="en-US" sz="1200">
                <a:solidFill>
                  <a:srgbClr val="000000"/>
                </a:solidFill>
              </a:rPr>
              <a:t>军事学堂</a:t>
            </a:r>
          </a:p>
          <a:p>
            <a:pPr lvl="0"/>
            <a:r>
              <a:rPr lang="en-US" sz="1200">
                <a:solidFill>
                  <a:srgbClr val="000000"/>
                </a:solidFill>
              </a:rPr>
              <a:t>二、洋务运动的历史作用及失败</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第二节洋务运动的兴衰</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洋务运动的历史作用</a:t>
            </a:r>
          </a:p>
          <a:p>
            <a:pPr lvl="2"/>
            <a:r>
              <a:rPr lang="en-US" sz="1200">
                <a:solidFill>
                  <a:srgbClr val="000000"/>
                </a:solidFill>
              </a:rPr>
              <a:t>洋务派提出“自强”“求富”的主张，通过所掌握的国家权力集中力量优先发展军事工业，同时也试图“稍分洋商之利”，发展若干民用企业，在客观上对中国的早期工业和民族资本主义的发展起了某些促进作用，但是，洋务派兴办洋务新政，主要是为了维护封建统治，并不是要使中国朝着独立的资本主义方向发展。</a:t>
            </a:r>
          </a:p>
          <a:p>
            <a:pPr lvl="1"/>
            <a:r>
              <a:rPr lang="en-US" sz="1200">
                <a:solidFill>
                  <a:srgbClr val="000000"/>
                </a:solidFill>
              </a:rPr>
              <a:t>洋务运动失败的原因</a:t>
            </a:r>
          </a:p>
          <a:p>
            <a:pPr lvl="2"/>
            <a:r>
              <a:rPr lang="en-US" sz="1200">
                <a:solidFill>
                  <a:srgbClr val="000000"/>
                </a:solidFill>
              </a:rPr>
              <a:t>首先，洋务运动具有封建性。</a:t>
            </a:r>
          </a:p>
          <a:p>
            <a:pPr lvl="2"/>
            <a:r>
              <a:rPr lang="en-US" sz="1200">
                <a:solidFill>
                  <a:srgbClr val="000000"/>
                </a:solidFill>
              </a:rPr>
              <a:t>其次，洋务运动对列强具有依赖性。</a:t>
            </a:r>
          </a:p>
          <a:p>
            <a:pPr lvl="2"/>
            <a:r>
              <a:rPr lang="en-US" sz="1200">
                <a:solidFill>
                  <a:srgbClr val="000000"/>
                </a:solidFill>
              </a:rPr>
              <a:t>再次，洋务企业的管理具有腐朽性。</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第三节维新运动的兴起和夭折</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一、戊戌维新运动的开展</a:t>
            </a:r>
          </a:p>
          <a:p>
            <a:pPr lvl="1"/>
            <a:r>
              <a:rPr lang="en-US" sz="1200">
                <a:solidFill>
                  <a:srgbClr val="000000"/>
                </a:solidFill>
              </a:rPr>
              <a:t>维新派倡导救亡和变法的活动</a:t>
            </a:r>
          </a:p>
          <a:p>
            <a:pPr lvl="2"/>
            <a:r>
              <a:rPr lang="en-US" sz="1200">
                <a:solidFill>
                  <a:srgbClr val="000000"/>
                </a:solidFill>
              </a:rPr>
              <a:t>采取了下列行动宣传维新主张</a:t>
            </a:r>
          </a:p>
          <a:p>
            <a:pPr lvl="3"/>
            <a:r>
              <a:rPr lang="en-US" sz="1200">
                <a:solidFill>
                  <a:srgbClr val="000000"/>
                </a:solidFill>
              </a:rPr>
              <a:t>（一）向皇帝上书</a:t>
            </a:r>
          </a:p>
          <a:p>
            <a:pPr lvl="3"/>
            <a:r>
              <a:rPr lang="en-US" sz="1200">
                <a:solidFill>
                  <a:srgbClr val="000000"/>
                </a:solidFill>
              </a:rPr>
              <a:t>（二）著书立说</a:t>
            </a:r>
          </a:p>
          <a:p>
            <a:pPr lvl="3"/>
            <a:r>
              <a:rPr lang="en-US" sz="1200">
                <a:solidFill>
                  <a:srgbClr val="000000"/>
                </a:solidFill>
              </a:rPr>
              <a:t>（三）介绍外国变法的经验教训</a:t>
            </a:r>
          </a:p>
          <a:p>
            <a:pPr lvl="3"/>
            <a:r>
              <a:rPr lang="en-US" sz="1200">
                <a:solidFill>
                  <a:srgbClr val="000000"/>
                </a:solidFill>
              </a:rPr>
              <a:t>（四）办学会</a:t>
            </a:r>
          </a:p>
          <a:p>
            <a:pPr lvl="3"/>
            <a:r>
              <a:rPr lang="en-US" sz="1200">
                <a:solidFill>
                  <a:srgbClr val="000000"/>
                </a:solidFill>
              </a:rPr>
              <a:t>（五）设学堂</a:t>
            </a:r>
          </a:p>
          <a:p>
            <a:pPr lvl="3"/>
            <a:r>
              <a:rPr lang="en-US" sz="1200">
                <a:solidFill>
                  <a:srgbClr val="000000"/>
                </a:solidFill>
              </a:rPr>
              <a:t>（六）办报纸</a:t>
            </a:r>
          </a:p>
          <a:p>
            <a:pPr lvl="1"/>
            <a:r>
              <a:rPr lang="en-US" sz="1200">
                <a:solidFill>
                  <a:srgbClr val="000000"/>
                </a:solidFill>
              </a:rPr>
              <a:t>维新派与守旧派的论战</a:t>
            </a:r>
          </a:p>
          <a:p>
            <a:pPr lvl="2"/>
            <a:r>
              <a:rPr lang="en-US" sz="1200">
                <a:solidFill>
                  <a:srgbClr val="000000"/>
                </a:solidFill>
              </a:rPr>
              <a:t>论战的主要问题</a:t>
            </a:r>
          </a:p>
          <a:p>
            <a:pPr lvl="3"/>
            <a:r>
              <a:rPr lang="en-US" sz="1200">
                <a:solidFill>
                  <a:srgbClr val="000000"/>
                </a:solidFill>
              </a:rPr>
              <a:t>第一，要不要变法</a:t>
            </a:r>
          </a:p>
          <a:p>
            <a:pPr lvl="3"/>
            <a:r>
              <a:rPr lang="en-US" sz="1200">
                <a:solidFill>
                  <a:srgbClr val="000000"/>
                </a:solidFill>
              </a:rPr>
              <a:t>第二，要不要兴民权、设议院，实行君主立宪</a:t>
            </a:r>
          </a:p>
          <a:p>
            <a:pPr lvl="3"/>
            <a:r>
              <a:rPr lang="en-US" sz="1200">
                <a:solidFill>
                  <a:srgbClr val="000000"/>
                </a:solidFill>
              </a:rPr>
              <a:t>第三，要不要废八股、改科举和兴西学</a:t>
            </a:r>
          </a:p>
          <a:p>
            <a:pPr lvl="1"/>
            <a:r>
              <a:rPr lang="en-US" sz="1200">
                <a:solidFill>
                  <a:srgbClr val="000000"/>
                </a:solidFill>
              </a:rPr>
              <a:t>昙花一现的的百日维新</a:t>
            </a:r>
          </a:p>
          <a:p>
            <a:pPr lvl="2"/>
            <a:r>
              <a:rPr lang="en-US" sz="1200">
                <a:solidFill>
                  <a:srgbClr val="000000"/>
                </a:solidFill>
              </a:rPr>
              <a:t>戊戌变法主要内容</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第三节维新运动的兴起和夭折</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政治方面：改革行政机构，裁撤闲散、重叠机构；裁撤冗员，澄清吏治，提倡廉洁；提倡向皇帝上书言事；准许旗人自谋生计，取消他们享受国家供养的特权。</a:t>
            </a:r>
          </a:p>
          <a:p>
            <a:pPr lvl="3"/>
            <a:r>
              <a:rPr lang="en-US" sz="1200">
                <a:solidFill>
                  <a:srgbClr val="000000"/>
                </a:solidFill>
              </a:rPr>
              <a:t>经济方面：保护、奖励农工商业和交通采矿业，中央设立农工商总局与铁路矿物总局，各省设立商务局；提倡开办实业，奖励发明创造；注重农业发展，提倡西法垦殖，建立新式农场；广办邮政，修筑铁路；开办商学、商报，设立商会等各类组织；改革财政，编制国家预决算。</a:t>
            </a:r>
          </a:p>
          <a:p>
            <a:pPr lvl="3"/>
            <a:r>
              <a:rPr lang="en-US" sz="1200">
                <a:solidFill>
                  <a:srgbClr val="000000"/>
                </a:solidFill>
              </a:rPr>
              <a:t>军事方面：裁减旧式绿营兵，改练新式陆军；采用西洋兵制，练洋操，习洋枪等。</a:t>
            </a:r>
          </a:p>
          <a:p>
            <a:pPr lvl="3"/>
            <a:r>
              <a:rPr lang="en-US" sz="1200">
                <a:solidFill>
                  <a:srgbClr val="000000"/>
                </a:solidFill>
              </a:rPr>
              <a:t>文化教育方面：创设京师大学堂，各省书院改为高等学堂，在各地设立中、小学堂；提倡西学，废除八股，改试策论，开经济特科；设立译书局，翻译外国书籍，派人出国留学；奖励新著，奖励创办报刊，准许自由组织学会。</a:t>
            </a:r>
          </a:p>
          <a:p>
            <a:pPr lvl="2"/>
            <a:r>
              <a:rPr lang="en-US" sz="1200">
                <a:solidFill>
                  <a:srgbClr val="000000"/>
                </a:solidFill>
              </a:rPr>
              <a:t>戊戌维新是一场资产阶级性质的改良运动。</a:t>
            </a:r>
          </a:p>
          <a:p>
            <a:pPr lvl="0"/>
            <a:r>
              <a:rPr lang="en-US" sz="1200">
                <a:solidFill>
                  <a:srgbClr val="000000"/>
                </a:solidFill>
              </a:rPr>
              <a:t>二、戊戌维新运动的意义和教训</a:t>
            </a:r>
          </a:p>
          <a:p>
            <a:pPr lvl="1"/>
            <a:r>
              <a:rPr lang="en-US" sz="1200">
                <a:solidFill>
                  <a:srgbClr val="000000"/>
                </a:solidFill>
              </a:rPr>
              <a:t>戊戌维新运动的意义</a:t>
            </a:r>
          </a:p>
          <a:p>
            <a:pPr lvl="2"/>
            <a:r>
              <a:rPr lang="en-US" sz="1200">
                <a:solidFill>
                  <a:srgbClr val="000000"/>
                </a:solidFill>
              </a:rPr>
              <a:t>第一，戊戌维新运动是一次爱国救亡运动。</a:t>
            </a:r>
          </a:p>
          <a:p>
            <a:pPr lvl="2"/>
            <a:r>
              <a:rPr lang="en-US" sz="1200">
                <a:solidFill>
                  <a:srgbClr val="000000"/>
                </a:solidFill>
              </a:rPr>
              <a:t>第二，戊戌维新运动是一场资产阶级性质的政治改良运动。</a:t>
            </a:r>
          </a:p>
          <a:p>
            <a:pPr lvl="2"/>
            <a:r>
              <a:rPr lang="en-US" sz="1200">
                <a:solidFill>
                  <a:srgbClr val="000000"/>
                </a:solidFill>
              </a:rPr>
              <a:t>第三，戊戌维新运动更是一场思想启蒙运动。</a:t>
            </a:r>
          </a:p>
          <a:p>
            <a:pPr lvl="1"/>
            <a:r>
              <a:rPr lang="en-US" sz="1200">
                <a:solidFill>
                  <a:srgbClr val="000000"/>
                </a:solidFill>
              </a:rPr>
              <a:t>戊戌维新运动失败的原因和教训</a:t>
            </a:r>
          </a:p>
          <a:p>
            <a:pPr lvl="2"/>
            <a:r>
              <a:rPr lang="en-US" sz="1200">
                <a:solidFill>
                  <a:srgbClr val="000000"/>
                </a:solidFill>
              </a:rPr>
              <a:t>原因</a:t>
            </a:r>
          </a:p>
          <a:p>
            <a:pPr lvl="3"/>
            <a:r>
              <a:rPr lang="en-US" sz="1200">
                <a:solidFill>
                  <a:srgbClr val="000000"/>
                </a:solidFill>
              </a:rPr>
              <a:t>首先，不敢否定封建主义。</a:t>
            </a:r>
          </a:p>
          <a:p>
            <a:pPr lvl="3"/>
            <a:r>
              <a:rPr lang="en-US" sz="1200">
                <a:solidFill>
                  <a:srgbClr val="000000"/>
                </a:solidFill>
              </a:rPr>
              <a:t>其次，对帝国主义抱有幻想。</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第三节维新运动的兴起和夭折</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最后，惧怕人民群众。</a:t>
            </a:r>
          </a:p>
          <a:p>
            <a:pPr lvl="2"/>
            <a:r>
              <a:rPr lang="en-US" sz="1200">
                <a:solidFill>
                  <a:srgbClr val="000000"/>
                </a:solidFill>
              </a:rPr>
              <a:t>教训</a:t>
            </a:r>
          </a:p>
          <a:p>
            <a:pPr lvl="3"/>
            <a:r>
              <a:rPr lang="en-US" sz="1200">
                <a:solidFill>
                  <a:srgbClr val="000000"/>
                </a:solidFill>
              </a:rPr>
              <a:t>说明在半殖民地半封建的旧中国，企图通过统治者走自上而下的改良的道路，是根本行不通的。</a:t>
            </a:r>
          </a:p>
          <a:p>
            <a:pPr lvl="3"/>
            <a:r>
              <a:rPr lang="en-US" sz="1200">
                <a:solidFill>
                  <a:srgbClr val="000000"/>
                </a:solidFill>
              </a:rPr>
              <a:t>戊戌维新运动的失败再次暴露出清朝统治集团的腐朽和顽固。</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xsi="http://www.w3.org/2001/XMLSchema-instance" xmlns:dcterms="http://purl.org/dc/terms/">
  <dcterms:created xsi:type="dcterms:W3CDTF">2006-08-16T00:00:00Z</dcterms:created>
  <dcterms:modified xsi:type="dcterms:W3CDTF">2011-08-01T06:04:30Z</dcterms:modified>
  <cp:revision>1</cp:revision>
</cp:coreProperties>
</file>