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9144000" cy="6858000" type="screen4x3"/>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idx="1" orient="vert" type="body"/>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idx="11" sz="quarter" type="ftr"/>
          </p:nvPr>
        </p:nvSpPr>
        <p:spPr/>
        <p:txBody>
          <a:bodyPr/>
          <a:lstStyle/>
          <a:p>
            <a:endParaRPr lang="en-US"/>
          </a:p>
        </p:txBody>
      </p:sp>
      <p:sp>
        <p:nvSpPr>
          <p:cNvPr id="6" name="Slide Number Placeholder 5"/>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idx="11" sz="quarter" type="ftr"/>
          </p:nvPr>
        </p:nvSpPr>
        <p:spPr/>
        <p:txBody>
          <a:bodyPr/>
          <a:lstStyle/>
          <a:p>
            <a:endParaRPr lang="en-US"/>
          </a:p>
        </p:txBody>
      </p:sp>
      <p:sp>
        <p:nvSpPr>
          <p:cNvPr id="9" name="Slide Number Placeholder 8"/>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idx="10" sz="half" type="dt"/>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idx="11" sz="quarter" type="ftr"/>
          </p:nvPr>
        </p:nvSpPr>
        <p:spPr/>
        <p:txBody>
          <a:bodyPr/>
          <a:lstStyle/>
          <a:p>
            <a:endParaRPr lang="en-US"/>
          </a:p>
        </p:txBody>
      </p:sp>
      <p:sp>
        <p:nvSpPr>
          <p:cNvPr id="5" name="Slide Number Placeholder 4"/>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idx="11" sz="quarter" type="ftr"/>
          </p:nvPr>
        </p:nvSpPr>
        <p:spPr/>
        <p:txBody>
          <a:bodyPr/>
          <a:lstStyle/>
          <a:p>
            <a:endParaRPr lang="en-US"/>
          </a:p>
        </p:txBody>
      </p:sp>
      <p:sp>
        <p:nvSpPr>
          <p:cNvPr id="4" name="Slide Number Placeholder 3"/>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idx="11" sz="quarter" type="ftr"/>
          </p:nvPr>
        </p:nvSpPr>
        <p:spPr/>
        <p:txBody>
          <a:bodyPr/>
          <a:lstStyle/>
          <a:p>
            <a:endParaRPr lang="en-US"/>
          </a:p>
        </p:txBody>
      </p:sp>
      <p:sp>
        <p:nvSpPr>
          <p:cNvPr id="7" name="Slide Number Placeholder 6"/>
          <p:cNvSpPr>
            <a:spLocks noGrp="1"/>
          </p:cNvSpPr>
          <p:nvPr>
            <p:ph idx="12" sz="quarter" type="sldNum"/>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kern="1200" sz="4400">
          <a:solidFill>
            <a:schemeClr val="tx1"/>
          </a:solidFill>
          <a:latin typeface="+mj-lt"/>
          <a:ea typeface="+mj-ea"/>
          <a:cs typeface="+mj-cs"/>
        </a:defRPr>
      </a:lvl1pPr>
    </p:titleStyle>
    <p:bodyStyle>
      <a:lvl1pPr algn="l" defTabSz="914400" eaLnBrk="1" hangingPunct="1" indent="-342900" latinLnBrk="0" marL="342900" rtl="0">
        <a:spcBef>
          <a:spcPct val="20000"/>
        </a:spcBef>
        <a:buFont charset="0" pitchFamily="34" typeface="Arial"/>
        <a:buChar char="•"/>
        <a:defRPr kern="1200" sz="3200">
          <a:solidFill>
            <a:schemeClr val="tx1"/>
          </a:solidFill>
          <a:latin typeface="+mn-lt"/>
          <a:ea typeface="+mn-ea"/>
          <a:cs typeface="+mn-cs"/>
        </a:defRPr>
      </a:lvl1pPr>
      <a:lvl2pPr algn="l" defTabSz="914400" eaLnBrk="1" hangingPunct="1" indent="-285750" latinLnBrk="0" marL="742950" rtl="0">
        <a:spcBef>
          <a:spcPct val="20000"/>
        </a:spcBef>
        <a:buFont charset="0" pitchFamily="34" typeface="Arial"/>
        <a:buChar char="–"/>
        <a:defRPr kern="1200" sz="2800">
          <a:solidFill>
            <a:schemeClr val="tx1"/>
          </a:solidFill>
          <a:latin typeface="+mn-lt"/>
          <a:ea typeface="+mn-ea"/>
          <a:cs typeface="+mn-cs"/>
        </a:defRPr>
      </a:lvl2pPr>
      <a:lvl3pPr algn="l" defTabSz="914400" eaLnBrk="1" hangingPunct="1" indent="-228600" latinLnBrk="0" marL="1143000" rtl="0">
        <a:spcBef>
          <a:spcPct val="20000"/>
        </a:spcBef>
        <a:buFont charset="0" pitchFamily="34" typeface="Arial"/>
        <a:buChar char="•"/>
        <a:defRPr kern="1200" sz="2400">
          <a:solidFill>
            <a:schemeClr val="tx1"/>
          </a:solidFill>
          <a:latin typeface="+mn-lt"/>
          <a:ea typeface="+mn-ea"/>
          <a:cs typeface="+mn-cs"/>
        </a:defRPr>
      </a:lvl3pPr>
      <a:lvl4pPr algn="l" defTabSz="914400" eaLnBrk="1" hangingPunct="1" indent="-228600" latinLnBrk="0" marL="1600200" rtl="0">
        <a:spcBef>
          <a:spcPct val="20000"/>
        </a:spcBef>
        <a:buFont charset="0" pitchFamily="34" typeface="Arial"/>
        <a:buChar char="–"/>
        <a:defRPr kern="1200" sz="2000">
          <a:solidFill>
            <a:schemeClr val="tx1"/>
          </a:solidFill>
          <a:latin typeface="+mn-lt"/>
          <a:ea typeface="+mn-ea"/>
          <a:cs typeface="+mn-cs"/>
        </a:defRPr>
      </a:lvl4pPr>
      <a:lvl5pPr algn="l" defTabSz="914400" eaLnBrk="1" hangingPunct="1" indent="-228600" latinLnBrk="0" marL="2057400" rtl="0">
        <a:spcBef>
          <a:spcPct val="20000"/>
        </a:spcBef>
        <a:buFont charset="0" pitchFamily="34" typeface="Arial"/>
        <a:buChar char="»"/>
        <a:defRPr kern="1200" sz="2000">
          <a:solidFill>
            <a:schemeClr val="tx1"/>
          </a:solidFill>
          <a:latin typeface="+mn-lt"/>
          <a:ea typeface="+mn-ea"/>
          <a:cs typeface="+mn-cs"/>
        </a:defRPr>
      </a:lvl5pPr>
      <a:lvl6pPr algn="l" defTabSz="914400" eaLnBrk="1" hangingPunct="1" indent="-228600" latinLnBrk="0" marL="2514600" rtl="0">
        <a:spcBef>
          <a:spcPct val="20000"/>
        </a:spcBef>
        <a:buFont charset="0" pitchFamily="34" typeface="Arial"/>
        <a:buChar char="•"/>
        <a:defRPr kern="1200" sz="2000">
          <a:solidFill>
            <a:schemeClr val="tx1"/>
          </a:solidFill>
          <a:latin typeface="+mn-lt"/>
          <a:ea typeface="+mn-ea"/>
          <a:cs typeface="+mn-cs"/>
        </a:defRPr>
      </a:lvl6pPr>
      <a:lvl7pPr algn="l" defTabSz="914400" eaLnBrk="1" hangingPunct="1" indent="-228600" latinLnBrk="0" marL="2971800" rtl="0">
        <a:spcBef>
          <a:spcPct val="20000"/>
        </a:spcBef>
        <a:buFont charset="0" pitchFamily="34" typeface="Arial"/>
        <a:buChar char="•"/>
        <a:defRPr kern="1200" sz="2000">
          <a:solidFill>
            <a:schemeClr val="tx1"/>
          </a:solidFill>
          <a:latin typeface="+mn-lt"/>
          <a:ea typeface="+mn-ea"/>
          <a:cs typeface="+mn-cs"/>
        </a:defRPr>
      </a:lvl7pPr>
      <a:lvl8pPr algn="l" defTabSz="914400" eaLnBrk="1" hangingPunct="1" indent="-228600" latinLnBrk="0" marL="3429000" rtl="0">
        <a:spcBef>
          <a:spcPct val="20000"/>
        </a:spcBef>
        <a:buFont charset="0" pitchFamily="34" typeface="Arial"/>
        <a:buChar char="•"/>
        <a:defRPr kern="1200" sz="2000">
          <a:solidFill>
            <a:schemeClr val="tx1"/>
          </a:solidFill>
          <a:latin typeface="+mn-lt"/>
          <a:ea typeface="+mn-ea"/>
          <a:cs typeface="+mn-cs"/>
        </a:defRPr>
      </a:lvl8pPr>
      <a:lvl9pPr algn="l" defTabSz="914400" eaLnBrk="1" hangingPunct="1" indent="-228600" latinLnBrk="0" marL="3886200" rtl="0">
        <a:spcBef>
          <a:spcPct val="20000"/>
        </a:spcBef>
        <a:buFont charset="0" pitchFamily="34" typeface="Arial"/>
        <a:buChar char="•"/>
        <a:defRPr kern="1200" sz="20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第五章中国革命的新道路</a:t>
            </a:r>
            <a:endParaRPr lang="en-US" smtClean="0"/>
          </a:p>
        </p:txBody>
      </p:sp>
      <p:sp xmlns:r="http://schemas.openxmlformats.org/officeDocument/2006/relationships">
        <p:nvSpPr>
          <p:cNvPr id="3" name="Subtitle 2"/>
          <p:cNvSpPr>
            <a:spLocks noGrp="1"/>
          </p:cNvSpPr>
          <p:nvPr>
            <p:ph idx="1" type="subTitle"/>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思维导图</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思考题</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以毛泽东为主要代表的中国共产党人是如何探索和开辟中国革命新道路的？</a:t>
            </a:r>
          </a:p>
          <a:p>
            <a:pPr lvl="1"/>
            <a:r>
              <a:rPr lang="en-US" sz="1200">
                <a:solidFill>
                  <a:srgbClr val="000000"/>
                </a:solidFill>
              </a:rPr>
              <a:t>开展武装反抗国民党统治的斗争</a:t>
            </a:r>
          </a:p>
          <a:p>
            <a:pPr lvl="1"/>
            <a:r>
              <a:rPr lang="en-US" sz="1200">
                <a:solidFill>
                  <a:srgbClr val="000000"/>
                </a:solidFill>
              </a:rPr>
              <a:t>走农村包围城市的革命道路</a:t>
            </a:r>
          </a:p>
          <a:p>
            <a:pPr lvl="1"/>
            <a:r>
              <a:rPr lang="en-US" sz="1200">
                <a:solidFill>
                  <a:srgbClr val="000000"/>
                </a:solidFill>
              </a:rPr>
              <a:t>阐明了武装斗争的极端重要性和农村应当成为党的工作中心的思想</a:t>
            </a:r>
          </a:p>
          <a:p>
            <a:pPr lvl="0"/>
            <a:r>
              <a:rPr lang="en-US" sz="1200">
                <a:solidFill>
                  <a:srgbClr val="000000"/>
                </a:solidFill>
              </a:rPr>
              <a:t>中国共产党是如何总结历史经验、加强党的思想理论建设的？</a:t>
            </a:r>
          </a:p>
          <a:p>
            <a:pPr lvl="1"/>
            <a:r>
              <a:rPr lang="en-US" sz="1200">
                <a:solidFill>
                  <a:srgbClr val="000000"/>
                </a:solidFill>
              </a:rPr>
              <a:t>毛泽东强调，为了纠正错误，必须端正思想路线，实行马克思列宁主义与中国相结合的原则。</a:t>
            </a:r>
          </a:p>
          <a:p>
            <a:pPr lvl="1"/>
            <a:r>
              <a:rPr lang="en-US" sz="1200">
                <a:solidFill>
                  <a:srgbClr val="000000"/>
                </a:solidFill>
              </a:rPr>
              <a:t>重视总结经验，加强党的思想理论建设，注重调查研究，反对本本主义。</a:t>
            </a:r>
          </a:p>
          <a:p>
            <a:pPr lvl="1"/>
            <a:r>
              <a:rPr lang="en-US" sz="1200">
                <a:solidFill>
                  <a:srgbClr val="000000"/>
                </a:solidFill>
              </a:rPr>
              <a:t>阐明党的抗日民族统一战线政策，批判了关门主义和对于革命的急性病，系统的解决了党的政治路线问题。</a:t>
            </a:r>
          </a:p>
          <a:p>
            <a:pPr lvl="1"/>
            <a:r>
              <a:rPr lang="en-US" sz="1200">
                <a:solidFill>
                  <a:srgbClr val="000000"/>
                </a:solidFill>
              </a:rPr>
              <a:t>总结土地革命战争中党内在军事问题上的大争论，系统地说明了有关中国革命战争战略方面的诸问题。</a:t>
            </a:r>
          </a:p>
          <a:p>
            <a:pPr lvl="1"/>
            <a:r>
              <a:rPr lang="en-US" sz="1200">
                <a:solidFill>
                  <a:srgbClr val="000000"/>
                </a:solidFill>
              </a:rPr>
              <a:t>总结中国共产党的历史经验，揭露和批判党内的主观主义尤其是教条主义的错误，深入论证马克思列宁主义基本原理同中国实际相结合的原则，科学地阐明了党的思想路线。</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第一节对革命新道路的艰苦探索</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一、国民党在全国统治地位的确立</a:t>
            </a:r>
          </a:p>
          <a:p>
            <a:pPr lvl="1"/>
            <a:r>
              <a:rPr lang="en-US" sz="1200">
                <a:solidFill>
                  <a:srgbClr val="000000"/>
                </a:solidFill>
              </a:rPr>
              <a:t>1927年七一五政变以后国民党的南京政府与武汉政府经过几番周折，实现了宁汉合流。1928年12月29日，张学良宣布遵守三民主义，服从国民政府。改易旗帜。国民党确立了在全国的统治。但这种同意是表面的、不稳定的。</a:t>
            </a:r>
          </a:p>
          <a:p>
            <a:pPr lvl="1"/>
            <a:r>
              <a:rPr lang="en-US" sz="1200">
                <a:solidFill>
                  <a:srgbClr val="000000"/>
                </a:solidFill>
              </a:rPr>
              <a:t>国民党实行一党专政的军事独裁统治</a:t>
            </a:r>
          </a:p>
          <a:p>
            <a:pPr lvl="2"/>
            <a:r>
              <a:rPr lang="en-US" sz="1200">
                <a:solidFill>
                  <a:srgbClr val="000000"/>
                </a:solidFill>
              </a:rPr>
              <a:t>首先，为了镇压人民和消灭异己力量，国民党建立了庞大的军队。</a:t>
            </a:r>
          </a:p>
          <a:p>
            <a:pPr lvl="2"/>
            <a:r>
              <a:rPr lang="en-US" sz="1200">
                <a:solidFill>
                  <a:srgbClr val="000000"/>
                </a:solidFill>
              </a:rPr>
              <a:t>其次，为了镇压人民和消灭异己力量，国民党建立了庞大的特务系统——军统和中统。</a:t>
            </a:r>
          </a:p>
          <a:p>
            <a:pPr lvl="2"/>
            <a:r>
              <a:rPr lang="en-US" sz="1200">
                <a:solidFill>
                  <a:srgbClr val="000000"/>
                </a:solidFill>
              </a:rPr>
              <a:t>再次，推行保甲制度，以控制人民，禁止革命活动。</a:t>
            </a:r>
          </a:p>
          <a:p>
            <a:pPr lvl="2"/>
            <a:r>
              <a:rPr lang="en-US" sz="1200">
                <a:solidFill>
                  <a:srgbClr val="000000"/>
                </a:solidFill>
              </a:rPr>
              <a:t>最后，实行文化专制主义，剥夺人民的言论和出版自由。</a:t>
            </a:r>
          </a:p>
          <a:p>
            <a:pPr lvl="0"/>
            <a:r>
              <a:rPr lang="en-US" sz="1200">
                <a:solidFill>
                  <a:srgbClr val="000000"/>
                </a:solidFill>
              </a:rPr>
              <a:t>二、土地革命战争的兴起</a:t>
            </a:r>
          </a:p>
          <a:p>
            <a:pPr lvl="1"/>
            <a:r>
              <a:rPr lang="en-US" sz="1200">
                <a:solidFill>
                  <a:srgbClr val="000000"/>
                </a:solidFill>
              </a:rPr>
              <a:t>大革命失败后的艰难环境</a:t>
            </a:r>
          </a:p>
          <a:p>
            <a:pPr lvl="2"/>
            <a:r>
              <a:rPr lang="en-US" sz="1200">
                <a:solidFill>
                  <a:srgbClr val="000000"/>
                </a:solidFill>
              </a:rPr>
              <a:t>两次反革命政变失败后，中国革命转入低潮；中国共产党遇到了前所未有的困难，共产党被宣布为“非法”，组织遭到破坏，许多党员和领导干部被捕被杀；党内一些不坚定分子纷纷脱离共产党，有的投降变节；革命的工会农会也遭到查禁或解散；工农运动走线低落。反革命力量大大超过了革命力量。</a:t>
            </a:r>
          </a:p>
          <a:p>
            <a:pPr lvl="2"/>
            <a:r>
              <a:rPr lang="en-US" sz="1200">
                <a:solidFill>
                  <a:srgbClr val="000000"/>
                </a:solidFill>
              </a:rPr>
              <a:t>1927年8月，党中央召开了著名的八七会议，确定了土地革命和武装反抗国民党反动统治的总方针，毛泽东在会议上提出了枪杆子里出政权的著名论断。八七会议使中国共产党在政治上前进了一大步，开始了从大革命失败到土地革命战争兴起的转折。</a:t>
            </a:r>
          </a:p>
          <a:p>
            <a:pPr lvl="1"/>
            <a:r>
              <a:rPr lang="en-US" sz="1200">
                <a:solidFill>
                  <a:srgbClr val="000000"/>
                </a:solidFill>
              </a:rPr>
              <a:t>开展武装反抗国民党反动统治的斗争</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第一节对革命新道路的艰苦探索</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2"/>
            <a:r>
              <a:rPr lang="en-US" sz="1200">
                <a:solidFill>
                  <a:srgbClr val="000000"/>
                </a:solidFill>
              </a:rPr>
              <a:t>南昌起义</a:t>
            </a:r>
          </a:p>
          <a:p>
            <a:pPr lvl="3"/>
            <a:r>
              <a:rPr lang="en-US" sz="1200">
                <a:solidFill>
                  <a:srgbClr val="000000"/>
                </a:solidFill>
              </a:rPr>
              <a:t>1927年8月1日，周恩来、贺龙、叶挺、朱德、刘伯承等人领导的南昌起义，打响了武装反抗国民党反动派的第一枪。</a:t>
            </a:r>
          </a:p>
          <a:p>
            <a:pPr lvl="2"/>
            <a:r>
              <a:rPr lang="en-US" sz="1200">
                <a:solidFill>
                  <a:srgbClr val="000000"/>
                </a:solidFill>
              </a:rPr>
              <a:t>秋收起义</a:t>
            </a:r>
          </a:p>
          <a:p>
            <a:pPr lvl="3"/>
            <a:r>
              <a:rPr lang="en-US" sz="1200">
                <a:solidFill>
                  <a:srgbClr val="000000"/>
                </a:solidFill>
              </a:rPr>
              <a:t>1927年9月9日，毛泽东领导了湘赣边秋收起义，开创了中国第一个农村根据地：井冈山根据地。</a:t>
            </a:r>
          </a:p>
          <a:p>
            <a:pPr lvl="2"/>
            <a:r>
              <a:rPr lang="en-US" sz="1200">
                <a:solidFill>
                  <a:srgbClr val="000000"/>
                </a:solidFill>
              </a:rPr>
              <a:t>广州起义</a:t>
            </a:r>
          </a:p>
          <a:p>
            <a:pPr lvl="3"/>
            <a:r>
              <a:rPr lang="en-US" sz="1200">
                <a:solidFill>
                  <a:srgbClr val="000000"/>
                </a:solidFill>
              </a:rPr>
              <a:t>1927年12月11日，张太雷、叶挺、叶剑英等人领导了广州起义，对国民党反动派的屠杀政策发动了反击。</a:t>
            </a:r>
          </a:p>
          <a:p>
            <a:pPr lvl="0"/>
            <a:r>
              <a:rPr lang="en-US" sz="1200">
                <a:solidFill>
                  <a:srgbClr val="000000"/>
                </a:solidFill>
              </a:rPr>
              <a:t>三、走农村包围城市、武装夺取政权</a:t>
            </a:r>
          </a:p>
          <a:p>
            <a:pPr lvl="1"/>
            <a:r>
              <a:rPr lang="en-US" sz="1200">
                <a:solidFill>
                  <a:srgbClr val="000000"/>
                </a:solidFill>
              </a:rPr>
              <a:t>对中国革命新道路的探索</a:t>
            </a:r>
          </a:p>
          <a:p>
            <a:pPr lvl="2"/>
            <a:r>
              <a:rPr lang="en-US" sz="1200">
                <a:solidFill>
                  <a:srgbClr val="000000"/>
                </a:solidFill>
              </a:rPr>
              <a:t>中国共产党人对革命道路的初步探索</a:t>
            </a:r>
          </a:p>
          <a:p>
            <a:pPr lvl="3"/>
            <a:r>
              <a:rPr lang="en-US" sz="1200">
                <a:solidFill>
                  <a:srgbClr val="000000"/>
                </a:solidFill>
              </a:rPr>
              <a:t>以占领中心城市为目标的起义失败后保留下来的部队，经过摸索，逐步转移到了远离国民党统治中心的农村区域，在那里发动群众、开展游击战争、进行土地革命和创建工农政权的斗争。</a:t>
            </a:r>
          </a:p>
          <a:p>
            <a:pPr lvl="3"/>
            <a:r>
              <a:rPr lang="en-US" sz="1200">
                <a:solidFill>
                  <a:srgbClr val="000000"/>
                </a:solidFill>
              </a:rPr>
              <a:t>1929年6月，中共六届二中全会指出：在全国，找不到一个经济力量能够统治全国的大城市，所以中国革命要胜利，系需要有红军，必须要有广大的苏维埃区域的帮助。</a:t>
            </a:r>
          </a:p>
          <a:p>
            <a:pPr lvl="3"/>
            <a:r>
              <a:rPr lang="en-US" sz="1200">
                <a:solidFill>
                  <a:srgbClr val="000000"/>
                </a:solidFill>
              </a:rPr>
              <a:t>1929年9月，当时主持中央军委工作的周恩来在代表中央写给红四军的指示信中指出：“先有农村红军，后有城市政权，这是中国革命的特征，这是中国经济基础的产物。”</a:t>
            </a:r>
          </a:p>
          <a:p>
            <a:pPr lvl="2"/>
            <a:r>
              <a:rPr lang="en-US" sz="1200">
                <a:solidFill>
                  <a:srgbClr val="000000"/>
                </a:solidFill>
              </a:rPr>
              <a:t>中国共产党探索中国革命新道路的理论成果</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第一节对革命新道路的艰苦探索</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3"/>
            <a:r>
              <a:rPr lang="en-US" sz="1200">
                <a:solidFill>
                  <a:srgbClr val="000000"/>
                </a:solidFill>
              </a:rPr>
              <a:t>从1927年10月至1930年5月，毛泽东先后发表《中国的红色政权为什么能够存在》、《井冈山斗争》、《星星之火，可以燎原》、《反对本本主义》等文章，阐述了共产党领导的土地革命、武装斗争与根据地的建设这三者的辩证关系和工农武装割据的思想。它标志着农村包围城市、武装夺取政权理论的基本形成。</a:t>
            </a:r>
          </a:p>
          <a:p>
            <a:pPr lvl="2"/>
            <a:r>
              <a:rPr lang="en-US" sz="1200">
                <a:solidFill>
                  <a:srgbClr val="000000"/>
                </a:solidFill>
              </a:rPr>
              <a:t>中国革命开始走向复兴</a:t>
            </a:r>
          </a:p>
          <a:p>
            <a:pPr lvl="3"/>
            <a:r>
              <a:rPr lang="en-US" sz="1200">
                <a:solidFill>
                  <a:srgbClr val="000000"/>
                </a:solidFill>
              </a:rPr>
              <a:t>到1930年初，共产党领导人民群众建立了大小十几块农村根据地，红军发展到7万人，连同地方武装共约10万人。农村革命根据地成为积蓄和锻炼革命力量的主要战略阵地。</a:t>
            </a:r>
          </a:p>
          <a:p>
            <a:pPr lvl="1"/>
            <a:r>
              <a:rPr lang="en-US" sz="1200">
                <a:solidFill>
                  <a:srgbClr val="000000"/>
                </a:solidFill>
              </a:rPr>
              <a:t>反围剿作战与土地革命</a:t>
            </a:r>
          </a:p>
          <a:p>
            <a:pPr lvl="2"/>
            <a:r>
              <a:rPr lang="en-US" sz="1200">
                <a:solidFill>
                  <a:srgbClr val="000000"/>
                </a:solidFill>
              </a:rPr>
              <a:t>反围剿战争</a:t>
            </a:r>
          </a:p>
          <a:p>
            <a:pPr lvl="3"/>
            <a:r>
              <a:rPr lang="en-US" sz="1200">
                <a:solidFill>
                  <a:srgbClr val="000000"/>
                </a:solidFill>
              </a:rPr>
              <a:t>从1930-1932年底，蒋介石集中兵力，向中央根据地发动了四次围剿，但先后都失败了。对其他革命根据地的围剿战争也相继失败。</a:t>
            </a:r>
          </a:p>
          <a:p>
            <a:pPr lvl="3"/>
            <a:r>
              <a:rPr lang="en-US" sz="1200">
                <a:solidFill>
                  <a:srgbClr val="000000"/>
                </a:solidFill>
              </a:rPr>
              <a:t>在军事上反围剿的同时，国统区的共产党员和进步文化界人士还在文化战线上开展了反围剿斗争，形成了声势浩大的左翼文化运动。</a:t>
            </a:r>
          </a:p>
          <a:p>
            <a:pPr lvl="2"/>
            <a:r>
              <a:rPr lang="en-US" sz="1200">
                <a:solidFill>
                  <a:srgbClr val="000000"/>
                </a:solidFill>
              </a:rPr>
              <a:t>土地革命</a:t>
            </a:r>
          </a:p>
          <a:p>
            <a:pPr lvl="3"/>
            <a:r>
              <a:rPr lang="en-US" sz="1200">
                <a:solidFill>
                  <a:srgbClr val="000000"/>
                </a:solidFill>
              </a:rPr>
              <a:t>历程</a:t>
            </a:r>
          </a:p>
          <a:p>
            <a:pPr lvl="4"/>
            <a:r>
              <a:rPr lang="en-US" sz="1200">
                <a:solidFill>
                  <a:srgbClr val="000000"/>
                </a:solidFill>
              </a:rPr>
              <a:t>1928年12月，毛泽东主持制定了中国共产党历史上第一个土地法——《井冈山土地法》，提出了没收一切土地归苏维埃政府所有，禁止土地买卖的规定。</a:t>
            </a:r>
          </a:p>
          <a:p>
            <a:pPr lvl="4"/>
            <a:r>
              <a:rPr lang="en-US" sz="1200">
                <a:solidFill>
                  <a:srgbClr val="000000"/>
                </a:solidFill>
              </a:rPr>
              <a:t>1929年4月，毛泽东主持制定了第二个土地法——《兴国土地法》，将“没收一切土地”改为“没收一切公共土地及地主阶级的土地”。</a:t>
            </a:r>
          </a:p>
          <a:p>
            <a:pPr lvl="4"/>
            <a:r>
              <a:rPr lang="en-US" sz="1200">
                <a:solidFill>
                  <a:srgbClr val="000000"/>
                </a:solidFill>
              </a:rPr>
              <a:t>1931年2月，毛泽东进一步总结土地革命的经验，要求明确规定农民已经分得的土地归农民个人私有，可以自主租借和买卖，比人不得侵犯；生产的产品除向政府缴纳土地税外，均归农民个人私有，任凭自由买卖。</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第一节对革命新道路的艰苦探索</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3"/>
            <a:r>
              <a:rPr lang="en-US" sz="1200">
                <a:solidFill>
                  <a:srgbClr val="000000"/>
                </a:solidFill>
              </a:rPr>
              <a:t>中国共产党的土地革命路线</a:t>
            </a:r>
          </a:p>
          <a:p>
            <a:pPr lvl="4"/>
            <a:r>
              <a:rPr lang="en-US" sz="1200">
                <a:solidFill>
                  <a:srgbClr val="000000"/>
                </a:solidFill>
              </a:rPr>
              <a:t>坚定地依靠贫雇农，联合中农，限制富农，保护中小工商业者，消灭地主阶级，变封建地主的土地所有制为农民的土地所有制。</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第二节中国革命在探索中曲折前进</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一、土地革命战争的发展及其挫折</a:t>
            </a:r>
          </a:p>
          <a:p>
            <a:pPr lvl="1"/>
            <a:r>
              <a:rPr lang="en-US" sz="1200">
                <a:solidFill>
                  <a:srgbClr val="000000"/>
                </a:solidFill>
              </a:rPr>
              <a:t>（一）农村革命根据地的建设</a:t>
            </a:r>
          </a:p>
          <a:p>
            <a:pPr lvl="2"/>
            <a:r>
              <a:rPr lang="en-US" sz="1200">
                <a:solidFill>
                  <a:srgbClr val="000000"/>
                </a:solidFill>
              </a:rPr>
              <a:t>1、革命根据地的政权建设</a:t>
            </a:r>
          </a:p>
          <a:p>
            <a:pPr lvl="3"/>
            <a:r>
              <a:rPr lang="en-US" sz="1200">
                <a:solidFill>
                  <a:srgbClr val="000000"/>
                </a:solidFill>
              </a:rPr>
              <a:t>1931年11月，在江西瑞金召开了中华苏维埃第一次全国代表大会，成立了临时中央政府，毛泽东选为主席。</a:t>
            </a:r>
          </a:p>
          <a:p>
            <a:pPr lvl="3"/>
            <a:r>
              <a:rPr lang="en-US" sz="1200">
                <a:solidFill>
                  <a:srgbClr val="000000"/>
                </a:solidFill>
              </a:rPr>
              <a:t>中华苏维埃共和国实行工农兵代表大会制度，广大工农兵群众被吸收到各级苏维埃政府中参加政权管理，行使当家做主的权利。</a:t>
            </a:r>
          </a:p>
          <a:p>
            <a:pPr lvl="2"/>
            <a:r>
              <a:rPr lang="en-US" sz="1200">
                <a:solidFill>
                  <a:srgbClr val="000000"/>
                </a:solidFill>
              </a:rPr>
              <a:t>2、革命根据地的经济建设</a:t>
            </a:r>
          </a:p>
          <a:p>
            <a:pPr lvl="3"/>
            <a:r>
              <a:rPr lang="en-US" sz="1200">
                <a:solidFill>
                  <a:srgbClr val="000000"/>
                </a:solidFill>
              </a:rPr>
              <a:t>在苏维埃政府的领导下，根据地军民积极进行经济建设，着重发展农业生产，同时发展重工业生产和商业贸易。</a:t>
            </a:r>
          </a:p>
          <a:p>
            <a:pPr lvl="2"/>
            <a:r>
              <a:rPr lang="en-US" sz="1200">
                <a:solidFill>
                  <a:srgbClr val="000000"/>
                </a:solidFill>
              </a:rPr>
              <a:t>3、革命根据地的文化教育建设</a:t>
            </a:r>
          </a:p>
          <a:p>
            <a:pPr lvl="3"/>
            <a:r>
              <a:rPr lang="en-US" sz="1200">
                <a:solidFill>
                  <a:srgbClr val="000000"/>
                </a:solidFill>
              </a:rPr>
              <a:t>苏维埃政府注重文化教育事业发展，提高工农群众的文化水平。</a:t>
            </a:r>
          </a:p>
          <a:p>
            <a:pPr lvl="1"/>
            <a:r>
              <a:rPr lang="en-US" sz="1200">
                <a:solidFill>
                  <a:srgbClr val="000000"/>
                </a:solidFill>
              </a:rPr>
              <a:t>（二）土地革命战争的严重受挫</a:t>
            </a:r>
          </a:p>
          <a:p>
            <a:pPr lvl="2"/>
            <a:r>
              <a:rPr lang="en-US" sz="1200">
                <a:solidFill>
                  <a:srgbClr val="000000"/>
                </a:solidFill>
              </a:rPr>
              <a:t>1、1927后三次“左”倾错误在中央的领导</a:t>
            </a:r>
          </a:p>
          <a:p>
            <a:pPr lvl="3"/>
            <a:r>
              <a:rPr lang="en-US" sz="1200">
                <a:solidFill>
                  <a:srgbClr val="000000"/>
                </a:solidFill>
              </a:rPr>
              <a:t>第一次是以瞿秋白为代表的“左”倾盲动主义错误</a:t>
            </a:r>
          </a:p>
          <a:p>
            <a:pPr lvl="3"/>
            <a:r>
              <a:rPr lang="en-US" sz="1200">
                <a:solidFill>
                  <a:srgbClr val="000000"/>
                </a:solidFill>
              </a:rPr>
              <a:t>第二次是以李立为代表的“左”倾冒险主义错误</a:t>
            </a:r>
          </a:p>
          <a:p>
            <a:pPr lvl="3"/>
            <a:r>
              <a:rPr lang="en-US" sz="1200">
                <a:solidFill>
                  <a:srgbClr val="000000"/>
                </a:solidFill>
              </a:rPr>
              <a:t>第三次是以王明为代表的“左”倾教条主义错误</a:t>
            </a:r>
          </a:p>
          <a:p>
            <a:pPr lvl="2"/>
            <a:r>
              <a:rPr lang="en-US" sz="1200">
                <a:solidFill>
                  <a:srgbClr val="000000"/>
                </a:solidFill>
              </a:rPr>
              <a:t>2、王明“左”倾错误在苏区的影响</a:t>
            </a:r>
          </a:p>
          <a:p>
            <a:pPr lvl="3"/>
            <a:r>
              <a:rPr lang="en-US" sz="1200">
                <a:solidFill>
                  <a:srgbClr val="000000"/>
                </a:solidFill>
              </a:rPr>
              <a:t>1931年在中央苏区党组织第一次代表大会（赣南会议）上，剥夺了毛泽东对中央根据地红军的领导权；1932年10月对毛泽东在红军中实行的战略战术原则进行了批评，并决定毛泽东回后方主持临时中央政府工作；1933年又在中央根据地开展了反对“罗明路线”和反对邓、毛、谢、古的斗争。</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第二节中国革命在探索中曲折前进</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2"/>
            <a:r>
              <a:rPr lang="en-US" sz="1200">
                <a:solidFill>
                  <a:srgbClr val="000000"/>
                </a:solidFill>
              </a:rPr>
              <a:t>思考：中国共产党内为什么连续出现左倾错误？</a:t>
            </a:r>
          </a:p>
          <a:p>
            <a:pPr lvl="3"/>
            <a:r>
              <a:rPr lang="en-US" sz="1200">
                <a:solidFill>
                  <a:srgbClr val="000000"/>
                </a:solidFill>
              </a:rPr>
              <a:t>社会原因</a:t>
            </a:r>
          </a:p>
          <a:p>
            <a:pPr lvl="4"/>
            <a:r>
              <a:rPr lang="en-US" sz="1200">
                <a:solidFill>
                  <a:srgbClr val="000000"/>
                </a:solidFill>
              </a:rPr>
              <a:t>处于半殖民地半封建社会的中国共产党是在小资产阶级包围中，并且在党内，小资产阶级出身的党员也占着很大的比重，小资产阶级表现为观察问题时的主观性和片面性，党内出现只重书本知识不注重实际的教条主义，只重感性知识而轻视理论的经验主义。</a:t>
            </a:r>
          </a:p>
          <a:p>
            <a:pPr lvl="3"/>
            <a:r>
              <a:rPr lang="en-US" sz="1200">
                <a:solidFill>
                  <a:srgbClr val="000000"/>
                </a:solidFill>
              </a:rPr>
              <a:t>主观原因</a:t>
            </a:r>
          </a:p>
          <a:p>
            <a:pPr lvl="4"/>
            <a:r>
              <a:rPr lang="en-US" sz="1200">
                <a:solidFill>
                  <a:srgbClr val="000000"/>
                </a:solidFill>
              </a:rPr>
              <a:t>那时，全党的马克思主义理论准备不足，理论素养不高，实践经验也很缺乏，对于中国社会的性质、中国革命的特点和规律不了解，对于马克思列宁主义理论和中国革命的实践没有统一的理解，即不善于把马克思列宁主义与中国实际全面的正确的结合起来。</a:t>
            </a:r>
          </a:p>
          <a:p>
            <a:pPr lvl="3"/>
            <a:r>
              <a:rPr lang="en-US" sz="1200">
                <a:solidFill>
                  <a:srgbClr val="000000"/>
                </a:solidFill>
              </a:rPr>
              <a:t>共产国际的错误影响和瞎指挥</a:t>
            </a:r>
          </a:p>
          <a:p>
            <a:pPr lvl="4"/>
            <a:r>
              <a:rPr lang="en-US" sz="1200">
                <a:solidFill>
                  <a:srgbClr val="000000"/>
                </a:solidFill>
              </a:rPr>
              <a:t>“左”倾教条主义披着马列主义的外衣，挂着“国际路线”的招牌，并且得到共产国际的支持，具有很强的欺骗性。</a:t>
            </a:r>
          </a:p>
          <a:p>
            <a:pPr lvl="2"/>
            <a:r>
              <a:rPr lang="en-US" sz="1200">
                <a:solidFill>
                  <a:srgbClr val="000000"/>
                </a:solidFill>
              </a:rPr>
              <a:t>3、红军第五次反围剿失败</a:t>
            </a:r>
          </a:p>
          <a:p>
            <a:pPr lvl="3"/>
            <a:r>
              <a:rPr lang="en-US" sz="1200">
                <a:solidFill>
                  <a:srgbClr val="000000"/>
                </a:solidFill>
              </a:rPr>
              <a:t>王明“左”倾错误对中国革命造成了极其严重的后果。其中最大恶果是导致红军第五次反围剿失败，红军被迫退出南方根据地实行战略转移——长征。</a:t>
            </a:r>
          </a:p>
          <a:p>
            <a:pPr lvl="0"/>
            <a:r>
              <a:rPr lang="en-US" sz="1200">
                <a:solidFill>
                  <a:srgbClr val="000000"/>
                </a:solidFill>
              </a:rPr>
              <a:t>二、中国革命的历史性转折</a:t>
            </a:r>
          </a:p>
          <a:p>
            <a:pPr lvl="1"/>
            <a:r>
              <a:rPr lang="en-US" sz="1200">
                <a:solidFill>
                  <a:srgbClr val="000000"/>
                </a:solidFill>
              </a:rPr>
              <a:t>（一）遵义会议的召开</a:t>
            </a:r>
          </a:p>
          <a:p>
            <a:pPr lvl="2"/>
            <a:r>
              <a:rPr lang="en-US" sz="1200">
                <a:solidFill>
                  <a:srgbClr val="000000"/>
                </a:solidFill>
              </a:rPr>
              <a:t>遵义会议的主要内容</a:t>
            </a:r>
          </a:p>
          <a:p>
            <a:pPr lvl="3"/>
            <a:r>
              <a:rPr lang="en-US" sz="1200">
                <a:solidFill>
                  <a:srgbClr val="000000"/>
                </a:solidFill>
              </a:rPr>
              <a:t>主要是解决军事问题和组织问题</a:t>
            </a:r>
          </a:p>
          <a:p>
            <a:pPr lvl="4"/>
            <a:r>
              <a:rPr lang="en-US" sz="1200">
                <a:solidFill>
                  <a:srgbClr val="000000"/>
                </a:solidFill>
              </a:rPr>
              <a:t>军事问题</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第二节中国革命在探索中曲折前进</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4"/>
            <a:r>
              <a:rPr lang="en-US" sz="1200">
                <a:solidFill>
                  <a:srgbClr val="000000"/>
                </a:solidFill>
              </a:rPr>
              <a:t>批判了博古、李德的简单防御路线，肯定了毛泽东的军事作战基本原则。</a:t>
            </a:r>
          </a:p>
          <a:p>
            <a:pPr lvl="4"/>
            <a:r>
              <a:rPr lang="en-US" sz="1200">
                <a:solidFill>
                  <a:srgbClr val="000000"/>
                </a:solidFill>
              </a:rPr>
              <a:t>组织问题</a:t>
            </a:r>
          </a:p>
          <a:p>
            <a:pPr lvl="4"/>
            <a:r>
              <a:rPr lang="en-US" sz="1200">
                <a:solidFill>
                  <a:srgbClr val="000000"/>
                </a:solidFill>
              </a:rPr>
              <a:t>改组了党和红军的领导，实际上确立了毛泽东在党和中央的领导地位。</a:t>
            </a:r>
          </a:p>
          <a:p>
            <a:pPr lvl="1"/>
            <a:r>
              <a:rPr lang="en-US" sz="1200">
                <a:solidFill>
                  <a:srgbClr val="000000"/>
                </a:solidFill>
              </a:rPr>
              <a:t>（二）红军长征的胜利</a:t>
            </a:r>
          </a:p>
          <a:p>
            <a:pPr lvl="2"/>
            <a:r>
              <a:rPr lang="en-US" sz="1200">
                <a:solidFill>
                  <a:srgbClr val="000000"/>
                </a:solidFill>
              </a:rPr>
              <a:t>1934年10月至1936年10月间中国工农红军主力从长江南北各革命根据地向陕甘革命根据地实行大规模战略转移。1936年10月，红一、二、四方面军在甘肃的会宁会师，红军三大主力的长征胜利。</a:t>
            </a:r>
          </a:p>
          <a:p>
            <a:pPr lvl="2"/>
            <a:r>
              <a:rPr lang="en-US" sz="1200">
                <a:solidFill>
                  <a:srgbClr val="000000"/>
                </a:solidFill>
              </a:rPr>
              <a:t>思考：长征精神的内涵是什么？</a:t>
            </a:r>
          </a:p>
          <a:p>
            <a:pPr lvl="3"/>
            <a:r>
              <a:rPr lang="en-US" sz="1200">
                <a:solidFill>
                  <a:srgbClr val="000000"/>
                </a:solidFill>
              </a:rPr>
              <a:t>乐于吃苦，不惧艰难的革命乐观主义</a:t>
            </a:r>
          </a:p>
          <a:p>
            <a:pPr lvl="3"/>
            <a:r>
              <a:rPr lang="en-US" sz="1200">
                <a:solidFill>
                  <a:srgbClr val="000000"/>
                </a:solidFill>
              </a:rPr>
              <a:t>勇于战斗，无坚不摧的革命英雄主义</a:t>
            </a:r>
          </a:p>
          <a:p>
            <a:pPr lvl="3"/>
            <a:r>
              <a:rPr lang="en-US" sz="1200">
                <a:solidFill>
                  <a:srgbClr val="000000"/>
                </a:solidFill>
              </a:rPr>
              <a:t>重于求实，独立自主的创新胆略</a:t>
            </a:r>
          </a:p>
          <a:p>
            <a:pPr lvl="3"/>
            <a:r>
              <a:rPr lang="en-US" sz="1200">
                <a:solidFill>
                  <a:srgbClr val="000000"/>
                </a:solidFill>
              </a:rPr>
              <a:t>善于团结，顾全大局的集体主义</a:t>
            </a:r>
          </a:p>
          <a:p>
            <a:pPr lvl="0"/>
            <a:r>
              <a:rPr lang="en-US" sz="1200">
                <a:solidFill>
                  <a:srgbClr val="000000"/>
                </a:solidFill>
              </a:rPr>
              <a:t>三、总结历史经验，迎接全国性的抗日战争</a:t>
            </a:r>
          </a:p>
          <a:p>
            <a:pPr lvl="1"/>
            <a:r>
              <a:rPr lang="en-US" sz="1200">
                <a:solidFill>
                  <a:srgbClr val="000000"/>
                </a:solidFill>
              </a:rPr>
              <a:t>1、1935年，毛泽东作了《论反对日本帝国主义的策略的报告》，阐明党的抗日民族统一战线的新政策，批判了党内的关门主义和对于革命的急性病，系统的解决了党的政治路线的问题。</a:t>
            </a:r>
          </a:p>
          <a:p>
            <a:pPr lvl="1"/>
            <a:r>
              <a:rPr lang="en-US" sz="1200">
                <a:solidFill>
                  <a:srgbClr val="000000"/>
                </a:solidFill>
              </a:rPr>
              <a:t>2、1936年12月，毛泽东写了《中国革命战争的战略问题》，并在陕北红军大学作演讲。</a:t>
            </a:r>
          </a:p>
          <a:p>
            <a:pPr lvl="1"/>
            <a:r>
              <a:rPr lang="en-US" sz="1200">
                <a:solidFill>
                  <a:srgbClr val="000000"/>
                </a:solidFill>
              </a:rPr>
              <a:t>3、1937年夏，毛泽东在延安抗日军政大学讲授《实践论》和《矛盾论》，从马克思主义认识论的高度总结中国共产党的历史经验，科学地阐明了党的马克思主义思想路线。</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p:cNvSpPr>
            <a:spLocks noGrp="1"/>
          </p:cNvSpPr>
          <p:nvPr>
            <p:ph type="title"/>
          </p:nvPr>
        </p:nvSpPr>
        <p:spPr/>
        <p:txBody>
          <a:bodyPr/>
          <a:lstStyle/>
          <a:p>
            <a:r>
              <a:rPr lang="en-US"/>
              <a:t>参考文献</a:t>
            </a:r>
            <a:endParaRPr lang="en-US"/>
          </a:p>
        </p:txBody>
      </p:sp>
      <p:sp xmlns:r="http://schemas.openxmlformats.org/officeDocument/2006/relationships">
        <p:nvSpPr>
          <p:cNvPr id="3" name="Content Placeholder 2"/>
          <p:cNvSpPr>
            <a:spLocks noGrp="1"/>
          </p:cNvSpPr>
          <p:nvPr>
            <p:ph idx="1"/>
          </p:nvPr>
        </p:nvSpPr>
        <p:spPr/>
        <p:txBody>
          <a:bodyPr/>
          <a:lstStyle/>
          <a:p>
            <a:r>
              <a:rPr lang="en-US"/>
              <a:t/>
            </a:r>
          </a:p>
          <a:p>
            <a:pPr lvl="0"/>
            <a:r>
              <a:rPr lang="en-US" sz="1200">
                <a:solidFill>
                  <a:srgbClr val="000000"/>
                </a:solidFill>
              </a:rPr>
              <a:t>毛泽东</a:t>
            </a:r>
          </a:p>
          <a:p>
            <a:pPr lvl="1"/>
            <a:r>
              <a:rPr lang="en-US" sz="1200">
                <a:solidFill>
                  <a:srgbClr val="000000"/>
                </a:solidFill>
              </a:rPr>
              <a:t>《反对本本主义》</a:t>
            </a:r>
          </a:p>
          <a:p>
            <a:pPr lvl="0"/>
            <a:r>
              <a:rPr lang="en-US" sz="1200">
                <a:solidFill>
                  <a:srgbClr val="000000"/>
                </a:solidFill>
              </a:rPr>
              <a:t>毛泽东</a:t>
            </a:r>
          </a:p>
          <a:p>
            <a:pPr lvl="1"/>
            <a:r>
              <a:rPr lang="en-US" sz="1200">
                <a:solidFill>
                  <a:srgbClr val="000000"/>
                </a:solidFill>
              </a:rPr>
              <a:t>《论新阶段》</a:t>
            </a:r>
          </a:p>
          <a:p>
            <a:pPr lvl="0"/>
            <a:r>
              <a:rPr lang="en-US" sz="1200">
                <a:solidFill>
                  <a:srgbClr val="000000"/>
                </a:solidFill>
              </a:rPr>
              <a:t>胡锦涛</a:t>
            </a:r>
          </a:p>
          <a:p>
            <a:pPr lvl="1"/>
            <a:r>
              <a:rPr lang="en-US" sz="1200">
                <a:solidFill>
                  <a:srgbClr val="000000"/>
                </a:solidFill>
              </a:rPr>
              <a:t>《在纪念红军长征胜利七十周年大会上讲话》</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baseType="variant" size="4">
      <vt:variant>
        <vt:lpstr>Theme</vt:lpstr>
      </vt:variant>
      <vt:variant>
        <vt:i4>1</vt:i4>
      </vt:variant>
      <vt:variant>
        <vt:lpstr>Slide Titles</vt:lpstr>
      </vt:variant>
      <vt:variant>
        <vt:i4>0</vt:i4>
      </vt:variant>
    </vt:vector>
  </HeadingPairs>
  <TitlesOfParts>
    <vt:vector baseType="lpstr" size="1">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xsi="http://www.w3.org/2001/XMLSchema-instance" xmlns:dcterms="http://purl.org/dc/terms/">
  <dcterms:created xsi:type="dcterms:W3CDTF">2006-08-16T00:00:00Z</dcterms:created>
  <dcterms:modified xsi:type="dcterms:W3CDTF">2011-08-01T06:04:30Z</dcterms:modified>
  <cp:revision>1</cp:revision>
</cp:coreProperties>
</file>