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idx="11" sz="quarter" type="ftr"/>
          </p:nvPr>
        </p:nvSpPr>
        <p:spPr/>
        <p:txBody>
          <a:bodyPr/>
          <a:lstStyle/>
          <a:p>
            <a:endParaRPr lang="en-US"/>
          </a:p>
        </p:txBody>
      </p:sp>
      <p:sp>
        <p:nvSpPr>
          <p:cNvPr id="9" name="Slide Number Placeholder 8"/>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idx="11" sz="quarter" type="ftr"/>
          </p:nvPr>
        </p:nvSpPr>
        <p:spPr/>
        <p:txBody>
          <a:bodyPr/>
          <a:lstStyle/>
          <a:p>
            <a:endParaRPr lang="en-US"/>
          </a:p>
        </p:txBody>
      </p:sp>
      <p:sp>
        <p:nvSpPr>
          <p:cNvPr id="5" name="Slide Number Placeholder 4"/>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idx="11" sz="quarter" type="ftr"/>
          </p:nvPr>
        </p:nvSpPr>
        <p:spPr/>
        <p:txBody>
          <a:bodyPr/>
          <a:lstStyle/>
          <a:p>
            <a:endParaRPr lang="en-US"/>
          </a:p>
        </p:txBody>
      </p:sp>
      <p:sp>
        <p:nvSpPr>
          <p:cNvPr id="4" name="Slide Number Placeholder 3"/>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第四章新文化运动和五四运动</a:t>
            </a:r>
            <a:endParaRPr lang="en-US" smtClean="0"/>
          </a:p>
        </p:txBody>
      </p:sp>
      <p:sp xmlns:r="http://schemas.openxmlformats.org/officeDocument/2006/relationships">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思维导图</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学习思考</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什么是中国共产党人的初心和使命？为什么必须“不忘初心，牢记使命”？</a:t>
            </a:r>
          </a:p>
          <a:p>
            <a:pPr lvl="1"/>
            <a:r>
              <a:rPr lang="en-US" sz="1200">
                <a:solidFill>
                  <a:srgbClr val="000000"/>
                </a:solidFill>
              </a:rPr>
              <a:t>中国共产党人的初心和使命，就是为中国人民谋幸福，为中华民族谋复兴。</a:t>
            </a:r>
          </a:p>
          <a:p>
            <a:pPr lvl="1"/>
            <a:r>
              <a:rPr lang="en-US" sz="1200">
                <a:solidFill>
                  <a:srgbClr val="000000"/>
                </a:solidFill>
              </a:rPr>
              <a:t>初心和使命就是理想、信念、宗旨，就是最高纲领和奋斗目标，就是奋斗精神和优良作风。所以，初心和使命就是激励中国共产党人不断前进的动力。</a:t>
            </a:r>
          </a:p>
          <a:p>
            <a:pPr lvl="1"/>
            <a:r>
              <a:rPr lang="en-US" sz="1200">
                <a:solidFill>
                  <a:srgbClr val="000000"/>
                </a:solidFill>
              </a:rPr>
              <a:t>如果丢掉了初心、忘记了使命，就会陷入“四种危险”，就会经不起“四大考验”，就会缺乏前进的动力。</a:t>
            </a:r>
          </a:p>
          <a:p>
            <a:pPr lvl="0"/>
            <a:r>
              <a:rPr lang="en-US" sz="1200">
                <a:solidFill>
                  <a:srgbClr val="000000"/>
                </a:solidFill>
              </a:rPr>
              <a:t>中国共产党成立后，中国革命呈现了哪些新面貌？</a:t>
            </a:r>
          </a:p>
          <a:p>
            <a:pPr lvl="1"/>
            <a:r>
              <a:rPr lang="en-US" sz="1200">
                <a:solidFill>
                  <a:srgbClr val="000000"/>
                </a:solidFill>
              </a:rPr>
              <a:t>　　第一，第一次提出了反帝反封建的民主革命纲领，为中国人民指出了明确的斗争目标。</a:t>
            </a:r>
          </a:p>
          <a:p>
            <a:pPr lvl="1"/>
            <a:r>
              <a:rPr lang="en-US" sz="1200">
                <a:solidFill>
                  <a:srgbClr val="000000"/>
                </a:solidFill>
              </a:rPr>
              <a:t>　　第二，发动工农群众开展革命斗争，在中国掀起了第一次工人运动高潮，同时，中国共产党开始从事发动农民的工作，农民运动蓬勃发展。</a:t>
            </a:r>
          </a:p>
          <a:p>
            <a:pPr lvl="1"/>
            <a:r>
              <a:rPr lang="en-US" sz="1200">
                <a:solidFill>
                  <a:srgbClr val="000000"/>
                </a:solidFill>
              </a:rPr>
              <a:t>　　第三，实行国共合作，并在合作中发挥主导作用，掀起大革命高潮，推翻了北洋军阀的统治。</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第一节新文化运动和五四运动</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一、新文化运动与思想解放的潮流</a:t>
            </a:r>
          </a:p>
          <a:p>
            <a:pPr lvl="1"/>
            <a:r>
              <a:rPr lang="en-US" sz="1200">
                <a:solidFill>
                  <a:srgbClr val="000000"/>
                </a:solidFill>
              </a:rPr>
              <a:t>新文化运动的兴起</a:t>
            </a:r>
          </a:p>
          <a:p>
            <a:pPr lvl="1"/>
            <a:r>
              <a:rPr lang="en-US" sz="1200">
                <a:solidFill>
                  <a:srgbClr val="000000"/>
                </a:solidFill>
              </a:rPr>
              <a:t>新文化运动的基本口号</a:t>
            </a:r>
          </a:p>
          <a:p>
            <a:pPr lvl="2"/>
            <a:r>
              <a:rPr lang="en-US" sz="1200">
                <a:solidFill>
                  <a:srgbClr val="000000"/>
                </a:solidFill>
              </a:rPr>
              <a:t>《新青年》提出的基本口号是民主和科学。</a:t>
            </a:r>
          </a:p>
          <a:p>
            <a:pPr lvl="2"/>
            <a:r>
              <a:rPr lang="en-US" sz="1200">
                <a:solidFill>
                  <a:srgbClr val="000000"/>
                </a:solidFill>
              </a:rPr>
              <a:t>在陈独秀看来，民主，既是指资产阶级民主主义的制度，也是指资产阶级民主主义的思想；科学，则有广狭二义：“狭义的是指自然科学而言，广义是指社会科学而言。”</a:t>
            </a:r>
          </a:p>
          <a:p>
            <a:pPr lvl="1"/>
            <a:r>
              <a:rPr lang="en-US" sz="1200">
                <a:solidFill>
                  <a:srgbClr val="000000"/>
                </a:solidFill>
              </a:rPr>
              <a:t>反封建的思想解放运动</a:t>
            </a:r>
          </a:p>
          <a:p>
            <a:pPr lvl="2"/>
            <a:r>
              <a:rPr lang="en-US" sz="1200">
                <a:solidFill>
                  <a:srgbClr val="000000"/>
                </a:solidFill>
              </a:rPr>
              <a:t>新文化运动的倡导者提倡民主、反对专制，提倡科学、反对迷信盲从，是切中时弊的。</a:t>
            </a:r>
          </a:p>
          <a:p>
            <a:pPr lvl="2"/>
            <a:r>
              <a:rPr lang="en-US" sz="1200">
                <a:solidFill>
                  <a:srgbClr val="000000"/>
                </a:solidFill>
              </a:rPr>
              <a:t>新文化运动的倡导者并没有因为批判孔学就否动中国的全部传统文化。</a:t>
            </a:r>
          </a:p>
          <a:p>
            <a:pPr lvl="3"/>
            <a:r>
              <a:rPr lang="en-US" sz="1200">
                <a:solidFill>
                  <a:srgbClr val="000000"/>
                </a:solidFill>
              </a:rPr>
              <a:t>首先，他们提出，孔学并不等于全部国学。</a:t>
            </a:r>
          </a:p>
          <a:p>
            <a:pPr lvl="3"/>
            <a:r>
              <a:rPr lang="en-US" sz="1200">
                <a:solidFill>
                  <a:srgbClr val="000000"/>
                </a:solidFill>
              </a:rPr>
              <a:t>其次，他们并没有否定孔学的历史作用。</a:t>
            </a:r>
          </a:p>
          <a:p>
            <a:pPr lvl="3"/>
            <a:r>
              <a:rPr lang="en-US" sz="1200">
                <a:solidFill>
                  <a:srgbClr val="000000"/>
                </a:solidFill>
              </a:rPr>
              <a:t>再次，他们也没有把孔学说得一无是处。</a:t>
            </a:r>
          </a:p>
          <a:p>
            <a:pPr lvl="2"/>
            <a:r>
              <a:rPr lang="en-US" sz="1200">
                <a:solidFill>
                  <a:srgbClr val="000000"/>
                </a:solidFill>
              </a:rPr>
              <a:t>新文化运动的倡导者们在社会上掀起了一股思想解放的潮流。</a:t>
            </a:r>
          </a:p>
          <a:p>
            <a:pPr lvl="1"/>
            <a:r>
              <a:rPr lang="en-US" sz="1200">
                <a:solidFill>
                  <a:srgbClr val="000000"/>
                </a:solidFill>
              </a:rPr>
              <a:t>五四以前新文化运动的局限</a:t>
            </a:r>
          </a:p>
          <a:p>
            <a:pPr lvl="2"/>
            <a:r>
              <a:rPr lang="en-US" sz="1200">
                <a:solidFill>
                  <a:srgbClr val="000000"/>
                </a:solidFill>
              </a:rPr>
              <a:t>第一，新文化运动的倡导者批判孔学，是为了给中国发展资本主义扫清障碍。</a:t>
            </a:r>
          </a:p>
          <a:p>
            <a:pPr lvl="2"/>
            <a:r>
              <a:rPr lang="en-US" sz="1200">
                <a:solidFill>
                  <a:srgbClr val="000000"/>
                </a:solidFill>
              </a:rPr>
              <a:t>第二，他们把改造国民性置于优先的地位。</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第一节新文化运动和五四运动</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第三，那时的许多领导人物，还没有马克思主义的批判精神，他们使用的方法，一般地还是资产阶级的方法。</a:t>
            </a:r>
          </a:p>
          <a:p>
            <a:pPr lvl="2"/>
            <a:r>
              <a:rPr lang="en-US" sz="1200">
                <a:solidFill>
                  <a:srgbClr val="000000"/>
                </a:solidFill>
              </a:rPr>
              <a:t>新文化运动左翼人士对资产阶级民主主义的怀疑，推动着他们去探索挽救危亡的新的途径，为他们以后接受马克思主义准备了合宜的土壤。</a:t>
            </a:r>
          </a:p>
          <a:p>
            <a:pPr lvl="2"/>
            <a:r>
              <a:rPr lang="en-US" sz="1200">
                <a:solidFill>
                  <a:srgbClr val="000000"/>
                </a:solidFill>
              </a:rPr>
              <a:t>后来新文化运动的发展就分成了两个潮流</a:t>
            </a:r>
          </a:p>
          <a:p>
            <a:pPr lvl="3"/>
            <a:r>
              <a:rPr lang="en-US" sz="1200">
                <a:solidFill>
                  <a:srgbClr val="000000"/>
                </a:solidFill>
              </a:rPr>
              <a:t>一部分人继承了它的科学和民主的精神，并在马克思主义的基础上加以改造。</a:t>
            </a:r>
          </a:p>
          <a:p>
            <a:pPr lvl="3"/>
            <a:r>
              <a:rPr lang="en-US" sz="1200">
                <a:solidFill>
                  <a:srgbClr val="000000"/>
                </a:solidFill>
              </a:rPr>
              <a:t>另一部分人则沿着资产阶级的道路继续走下去。</a:t>
            </a:r>
          </a:p>
          <a:p>
            <a:pPr lvl="0"/>
            <a:r>
              <a:rPr lang="en-US" sz="1200">
                <a:solidFill>
                  <a:srgbClr val="000000"/>
                </a:solidFill>
              </a:rPr>
              <a:t>二、十月革命与马克思主义在中国的传播</a:t>
            </a:r>
          </a:p>
          <a:p>
            <a:pPr lvl="1"/>
            <a:r>
              <a:rPr lang="en-US" sz="1200">
                <a:solidFill>
                  <a:srgbClr val="000000"/>
                </a:solidFill>
              </a:rPr>
              <a:t>十月革命是怎样推动中国的先进分子从资产阶级民主主义转向社会主义的？</a:t>
            </a:r>
          </a:p>
          <a:p>
            <a:pPr lvl="2"/>
            <a:r>
              <a:rPr lang="en-US" sz="1200">
                <a:solidFill>
                  <a:srgbClr val="000000"/>
                </a:solidFill>
              </a:rPr>
              <a:t>第一，十月革命给予中国人的一个启示是：经济文化落后的国家也可以用社会主义思想指引自己走向解放之路。</a:t>
            </a:r>
          </a:p>
          <a:p>
            <a:pPr lvl="2"/>
            <a:r>
              <a:rPr lang="en-US" sz="1200">
                <a:solidFill>
                  <a:srgbClr val="000000"/>
                </a:solidFill>
              </a:rPr>
              <a:t>第二，十月革命诞生的社会主义俄国号召反对帝国主义，并以新的平等的态度对待中国，有力地推动了社会主义思想在中国的转播。</a:t>
            </a:r>
          </a:p>
          <a:p>
            <a:pPr lvl="2"/>
            <a:r>
              <a:rPr lang="en-US" sz="1200">
                <a:solidFill>
                  <a:srgbClr val="000000"/>
                </a:solidFill>
              </a:rPr>
              <a:t>第三，十月革命中俄国工人、农民和士兵群众的广泛发动并由此赢得胜利的事实，给予中国的先进分子以新的革命方法的启示，推动了他们去研究这个革命所遵循的主义。</a:t>
            </a:r>
          </a:p>
          <a:p>
            <a:pPr lvl="0"/>
            <a:r>
              <a:rPr lang="en-US" sz="1200">
                <a:solidFill>
                  <a:srgbClr val="000000"/>
                </a:solidFill>
              </a:rPr>
              <a:t>三、五四运动：新民主主义革命的开端</a:t>
            </a:r>
          </a:p>
          <a:p>
            <a:pPr lvl="1"/>
            <a:r>
              <a:rPr lang="en-US" sz="1200">
                <a:solidFill>
                  <a:srgbClr val="000000"/>
                </a:solidFill>
              </a:rPr>
              <a:t>五四运动的爆发</a:t>
            </a:r>
          </a:p>
          <a:p>
            <a:pPr lvl="2"/>
            <a:r>
              <a:rPr lang="en-US" sz="1200">
                <a:solidFill>
                  <a:srgbClr val="000000"/>
                </a:solidFill>
              </a:rPr>
              <a:t>首先，是新的社会力量的成长、壮大。</a:t>
            </a:r>
          </a:p>
          <a:p>
            <a:pPr lvl="2"/>
            <a:r>
              <a:rPr lang="en-US" sz="1200">
                <a:solidFill>
                  <a:srgbClr val="000000"/>
                </a:solidFill>
              </a:rPr>
              <a:t>其次，是新文化运动掀起的思想解放的潮流。</a:t>
            </a:r>
          </a:p>
          <a:p>
            <a:pPr lvl="2"/>
            <a:r>
              <a:rPr lang="en-US" sz="1200">
                <a:solidFill>
                  <a:srgbClr val="000000"/>
                </a:solidFill>
              </a:rPr>
              <a:t>再次，是俄国十月革命对中国的影响。</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第一节新文化运动和五四运动</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1"/>
            <a:r>
              <a:rPr lang="en-US" sz="1200">
                <a:solidFill>
                  <a:srgbClr val="000000"/>
                </a:solidFill>
              </a:rPr>
              <a:t>五四运动的历史特点</a:t>
            </a:r>
          </a:p>
          <a:p>
            <a:pPr lvl="2"/>
            <a:r>
              <a:rPr lang="en-US" sz="1200">
                <a:solidFill>
                  <a:srgbClr val="000000"/>
                </a:solidFill>
              </a:rPr>
              <a:t>第一，五四运动表现了反帝反封建的彻底性。</a:t>
            </a:r>
          </a:p>
          <a:p>
            <a:pPr lvl="2"/>
            <a:r>
              <a:rPr lang="en-US" sz="1200">
                <a:solidFill>
                  <a:srgbClr val="000000"/>
                </a:solidFill>
              </a:rPr>
              <a:t>第二，五四运动是一次真正的群众运动。</a:t>
            </a:r>
          </a:p>
          <a:p>
            <a:pPr lvl="2"/>
            <a:r>
              <a:rPr lang="en-US" sz="1200">
                <a:solidFill>
                  <a:srgbClr val="000000"/>
                </a:solidFill>
              </a:rPr>
              <a:t>第三，五四运动促进了马克思主义在中国的传播及其与中国工人运动的结合。</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第二节马克思主义进一步传播与中国共产党诞生</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一、中国早期马克思主义思想运动</a:t>
            </a:r>
          </a:p>
          <a:p>
            <a:pPr lvl="1"/>
            <a:r>
              <a:rPr lang="en-US" sz="1200">
                <a:solidFill>
                  <a:srgbClr val="000000"/>
                </a:solidFill>
              </a:rPr>
              <a:t>早期马克思主义者得的队伍：中国早期信仰马克思主义的人物，主要有三种类型</a:t>
            </a:r>
          </a:p>
          <a:p>
            <a:pPr lvl="2"/>
            <a:r>
              <a:rPr lang="en-US" sz="1200">
                <a:solidFill>
                  <a:srgbClr val="000000"/>
                </a:solidFill>
              </a:rPr>
              <a:t>首先，是以五四以前的新文化运动的精神领袖</a:t>
            </a:r>
          </a:p>
          <a:p>
            <a:pPr lvl="2"/>
            <a:r>
              <a:rPr lang="en-US" sz="1200">
                <a:solidFill>
                  <a:srgbClr val="000000"/>
                </a:solidFill>
              </a:rPr>
              <a:t>其次，是五四爱国运动的左翼骨干</a:t>
            </a:r>
          </a:p>
          <a:p>
            <a:pPr lvl="2"/>
            <a:r>
              <a:rPr lang="en-US" sz="1200">
                <a:solidFill>
                  <a:srgbClr val="000000"/>
                </a:solidFill>
              </a:rPr>
              <a:t>再次，是一部分原中国同盟会会员、辛亥革命时期的活动家</a:t>
            </a:r>
          </a:p>
          <a:p>
            <a:pPr lvl="1"/>
            <a:r>
              <a:rPr lang="en-US" sz="1200">
                <a:solidFill>
                  <a:srgbClr val="000000"/>
                </a:solidFill>
              </a:rPr>
              <a:t>早期马克思主义思想运动的特点</a:t>
            </a:r>
          </a:p>
          <a:p>
            <a:pPr lvl="2"/>
            <a:r>
              <a:rPr lang="en-US" sz="1200">
                <a:solidFill>
                  <a:srgbClr val="000000"/>
                </a:solidFill>
              </a:rPr>
              <a:t>第一，重视对马克思主义基本理论的学习，明确前地同第二国际的社会民主主义划清界限。</a:t>
            </a:r>
          </a:p>
          <a:p>
            <a:pPr lvl="2"/>
            <a:r>
              <a:rPr lang="en-US" sz="1200">
                <a:solidFill>
                  <a:srgbClr val="000000"/>
                </a:solidFill>
              </a:rPr>
              <a:t>第二，注意从中国的实际出发，学习、运用马克思主义理论。</a:t>
            </a:r>
          </a:p>
          <a:p>
            <a:pPr lvl="2"/>
            <a:r>
              <a:rPr lang="en-US" sz="1200">
                <a:solidFill>
                  <a:srgbClr val="000000"/>
                </a:solidFill>
              </a:rPr>
              <a:t>第三，开始提出知识分子应当与劳动群众相结合的思想。</a:t>
            </a:r>
          </a:p>
          <a:p>
            <a:pPr lvl="1"/>
            <a:r>
              <a:rPr lang="en-US" sz="1200">
                <a:solidFill>
                  <a:srgbClr val="000000"/>
                </a:solidFill>
              </a:rPr>
              <a:t>新文化运动的发展</a:t>
            </a:r>
          </a:p>
          <a:p>
            <a:pPr lvl="0"/>
            <a:r>
              <a:rPr lang="en-US" sz="1200">
                <a:solidFill>
                  <a:srgbClr val="000000"/>
                </a:solidFill>
              </a:rPr>
              <a:t>二、马克思主义与中国工人运动的结合</a:t>
            </a:r>
          </a:p>
          <a:p>
            <a:pPr lvl="1"/>
            <a:r>
              <a:rPr lang="en-US" sz="1200">
                <a:solidFill>
                  <a:srgbClr val="000000"/>
                </a:solidFill>
              </a:rPr>
              <a:t>中国共产党的早期组织</a:t>
            </a:r>
          </a:p>
          <a:p>
            <a:pPr lvl="1"/>
            <a:r>
              <a:rPr lang="en-US" sz="1200">
                <a:solidFill>
                  <a:srgbClr val="000000"/>
                </a:solidFill>
              </a:rPr>
              <a:t>中国共产党早期组织的活动</a:t>
            </a:r>
          </a:p>
          <a:p>
            <a:pPr lvl="2"/>
            <a:r>
              <a:rPr lang="en-US" sz="1200">
                <a:solidFill>
                  <a:srgbClr val="000000"/>
                </a:solidFill>
              </a:rPr>
              <a:t>第一，研究和宣传马克思主义</a:t>
            </a:r>
          </a:p>
          <a:p>
            <a:pPr lvl="2"/>
            <a:r>
              <a:rPr lang="en-US" sz="1200">
                <a:solidFill>
                  <a:srgbClr val="000000"/>
                </a:solidFill>
              </a:rPr>
              <a:t>第二，到工人中去进行宣传和组织工作</a:t>
            </a:r>
          </a:p>
          <a:p>
            <a:pPr lvl="2"/>
            <a:r>
              <a:rPr lang="en-US" sz="1200">
                <a:solidFill>
                  <a:srgbClr val="000000"/>
                </a:solidFill>
              </a:rPr>
              <a:t>第三，进行关于建党问题的讨论和实际组织工作</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第二节马克思主义进一步传播与中国共产党诞生</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共产党早期组织成立后进行的这些活动，促进了马克思列宁主义的传播及其与中国工人运动的结合，初步确立了共产主义信念的知识分子，其思想感情进一步转变到工人阶级方面来；同时，一部分工人由于受到马克思列宁主义的教育而提高了阶级觉悟。</a:t>
            </a:r>
          </a:p>
          <a:p>
            <a:pPr lvl="0"/>
            <a:r>
              <a:rPr lang="en-US" sz="1200">
                <a:solidFill>
                  <a:srgbClr val="000000"/>
                </a:solidFill>
              </a:rPr>
              <a:t>三、中国共产党的创建及其意义</a:t>
            </a:r>
          </a:p>
          <a:p>
            <a:pPr lvl="1"/>
            <a:r>
              <a:rPr lang="en-US" sz="1200">
                <a:solidFill>
                  <a:srgbClr val="000000"/>
                </a:solidFill>
              </a:rPr>
              <a:t>中国共产党第一次全国代表大会</a:t>
            </a:r>
          </a:p>
          <a:p>
            <a:pPr lvl="2"/>
            <a:r>
              <a:rPr lang="en-US" sz="1200">
                <a:solidFill>
                  <a:srgbClr val="000000"/>
                </a:solidFill>
              </a:rPr>
              <a:t>大会确定党的名称为中国共产党。</a:t>
            </a:r>
          </a:p>
          <a:p>
            <a:pPr lvl="2"/>
            <a:r>
              <a:rPr lang="en-US" sz="1200">
                <a:solidFill>
                  <a:srgbClr val="000000"/>
                </a:solidFill>
              </a:rPr>
              <a:t>党的纲领</a:t>
            </a:r>
          </a:p>
          <a:p>
            <a:pPr lvl="3"/>
            <a:r>
              <a:rPr lang="en-US" sz="1200">
                <a:solidFill>
                  <a:srgbClr val="000000"/>
                </a:solidFill>
              </a:rPr>
              <a:t>以无产阶级革命军队推翻资产阶级，采用无产阶级专政以达到阶级斗争的目的——消灭阶级，废除资本私有制，以及联合第三国际等。</a:t>
            </a:r>
          </a:p>
          <a:p>
            <a:pPr lvl="2"/>
            <a:r>
              <a:rPr lang="en-US" sz="1200">
                <a:solidFill>
                  <a:srgbClr val="000000"/>
                </a:solidFill>
              </a:rPr>
              <a:t>中共一大正式宣告了中国共产党的成立。</a:t>
            </a:r>
          </a:p>
          <a:p>
            <a:pPr lvl="2"/>
            <a:r>
              <a:rPr lang="en-US" sz="1200">
                <a:solidFill>
                  <a:srgbClr val="000000"/>
                </a:solidFill>
              </a:rPr>
              <a:t>中国共产党的诞生，是近现代中国历史发展的必然产物，是中国人民在救亡图存斗争中顽强求索的必然产物。</a:t>
            </a:r>
          </a:p>
          <a:p>
            <a:pPr lvl="1"/>
            <a:r>
              <a:rPr lang="en-US" sz="1200">
                <a:solidFill>
                  <a:srgbClr val="000000"/>
                </a:solidFill>
              </a:rPr>
              <a:t>中国共产党成立的历史特点和意义</a:t>
            </a:r>
          </a:p>
          <a:p>
            <a:pPr lvl="2"/>
            <a:r>
              <a:rPr lang="en-US" sz="1200">
                <a:solidFill>
                  <a:srgbClr val="000000"/>
                </a:solidFill>
              </a:rPr>
              <a:t>一方面，它成立与俄国十月革命取得胜利，第二国际社会民主主义、修正主义遭到破产之后。</a:t>
            </a:r>
          </a:p>
          <a:p>
            <a:pPr lvl="2"/>
            <a:r>
              <a:rPr lang="en-US" sz="1200">
                <a:solidFill>
                  <a:srgbClr val="000000"/>
                </a:solidFill>
              </a:rPr>
              <a:t>另一方面，它是在半殖民地半封建中国的工人运动的基础上产生的。</a:t>
            </a:r>
          </a:p>
          <a:p>
            <a:pPr lvl="2"/>
            <a:r>
              <a:rPr lang="en-US" sz="1200">
                <a:solidFill>
                  <a:srgbClr val="000000"/>
                </a:solidFill>
              </a:rPr>
              <a:t>中国共产党一开始就是一个以马克思列宁主义理论为基础的党，是一个区别于第二国际旧式社会改良党的新型工人阶级革命政党。</a:t>
            </a:r>
          </a:p>
          <a:p>
            <a:pPr lvl="2"/>
            <a:r>
              <a:rPr lang="en-US" sz="1200">
                <a:solidFill>
                  <a:srgbClr val="000000"/>
                </a:solidFill>
              </a:rPr>
              <a:t>中国共产党的成立，深刻改变了近代以后中华民族发展的方向和进程，深刻改变了中国人民和中华民族的前途和命运，深刻改变了世界发展的驱使和格局。</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第三节中国革命的新局面</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一、制定革命纲领，发动工农运动</a:t>
            </a:r>
          </a:p>
          <a:p>
            <a:pPr lvl="1"/>
            <a:r>
              <a:rPr lang="en-US" sz="1200">
                <a:solidFill>
                  <a:srgbClr val="000000"/>
                </a:solidFill>
              </a:rPr>
              <a:t>制定反帝反封建的民主革命纲领</a:t>
            </a:r>
          </a:p>
          <a:p>
            <a:pPr lvl="2"/>
            <a:r>
              <a:rPr lang="en-US" sz="1200">
                <a:solidFill>
                  <a:srgbClr val="000000"/>
                </a:solidFill>
              </a:rPr>
              <a:t>第一，第一次提出了反帝反封建的民主革命的纲领，为中国人民指出了明确的斗争目标。</a:t>
            </a:r>
          </a:p>
          <a:p>
            <a:pPr lvl="2"/>
            <a:r>
              <a:rPr lang="en-US" sz="1200">
                <a:solidFill>
                  <a:srgbClr val="000000"/>
                </a:solidFill>
              </a:rPr>
              <a:t>第二，开始采取民族资产阶级、小资产阶级的政党和政治派别没有采取过、也不可能采取的革命方法，即群众路线的的方法。</a:t>
            </a:r>
          </a:p>
          <a:p>
            <a:pPr lvl="1"/>
            <a:r>
              <a:rPr lang="en-US" sz="1200">
                <a:solidFill>
                  <a:srgbClr val="000000"/>
                </a:solidFill>
              </a:rPr>
              <a:t>发动工农群众开展革命斗争</a:t>
            </a:r>
          </a:p>
          <a:p>
            <a:pPr lvl="2"/>
            <a:r>
              <a:rPr lang="en-US" sz="1200">
                <a:solidFill>
                  <a:srgbClr val="000000"/>
                </a:solidFill>
              </a:rPr>
              <a:t>中国共产党领导的工人斗争，显示了中国工人阶级的坚定的革命性和坚强的战斗力，扩大了中国共产党在全国的政治影响。</a:t>
            </a:r>
          </a:p>
          <a:p>
            <a:pPr lvl="0"/>
            <a:r>
              <a:rPr lang="en-US" sz="1200">
                <a:solidFill>
                  <a:srgbClr val="000000"/>
                </a:solidFill>
              </a:rPr>
              <a:t>二、实行国共合作，掀起大革命高潮</a:t>
            </a:r>
          </a:p>
          <a:p>
            <a:pPr lvl="1"/>
            <a:r>
              <a:rPr lang="en-US" sz="1200">
                <a:solidFill>
                  <a:srgbClr val="000000"/>
                </a:solidFill>
              </a:rPr>
              <a:t>国共合作的形成</a:t>
            </a:r>
          </a:p>
          <a:p>
            <a:pPr lvl="2"/>
            <a:r>
              <a:rPr lang="en-US" sz="1200">
                <a:solidFill>
                  <a:srgbClr val="000000"/>
                </a:solidFill>
              </a:rPr>
              <a:t>中国国民党第一次全国代表大会宣言对三民主义作出了新的解释：在民族主义中突出了反帝的内容，强调了对外实行中华民族的独立，同时主张国内各名族一律平等；在民权主义中强调了民主权利应“为一般平民所共有”，不应为“少数人所得而私”；把民主主义概括为“平均地权”和“节制资本”两大原则。</a:t>
            </a:r>
          </a:p>
          <a:p>
            <a:pPr lvl="2"/>
            <a:r>
              <a:rPr lang="en-US" sz="1200">
                <a:solidFill>
                  <a:srgbClr val="000000"/>
                </a:solidFill>
              </a:rPr>
              <a:t>国民党一大的成功召开，就标志着第一次国共合作的正式形成。</a:t>
            </a:r>
          </a:p>
          <a:p>
            <a:pPr lvl="1"/>
            <a:r>
              <a:rPr lang="en-US" sz="1200">
                <a:solidFill>
                  <a:srgbClr val="000000"/>
                </a:solidFill>
              </a:rPr>
              <a:t>大革命的准备与进行</a:t>
            </a:r>
          </a:p>
          <a:p>
            <a:pPr lvl="1"/>
            <a:r>
              <a:rPr lang="en-US" sz="1200">
                <a:solidFill>
                  <a:srgbClr val="000000"/>
                </a:solidFill>
              </a:rPr>
              <a:t>大革命中的共产党</a:t>
            </a:r>
          </a:p>
          <a:p>
            <a:pPr lvl="2"/>
            <a:r>
              <a:rPr lang="en-US" sz="1200">
                <a:solidFill>
                  <a:srgbClr val="000000"/>
                </a:solidFill>
              </a:rPr>
              <a:t>没有共产党，不会有大革命，原因：</a:t>
            </a:r>
          </a:p>
          <a:p>
            <a:pPr lvl="3"/>
            <a:r>
              <a:rPr lang="en-US" sz="1200">
                <a:solidFill>
                  <a:srgbClr val="000000"/>
                </a:solidFill>
              </a:rPr>
              <a:t>大革命是在反对帝国主义、反对军阀的政治口号下进行的，而提出这个口号的，正是中国共产党。</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第三节中国革命的新局面</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大革命是在以国共合作为基础的统一战线的组织形式下进行的，而中国共产党正是国共合作的倡导者和统一战线的组织者。</a:t>
            </a:r>
          </a:p>
          <a:p>
            <a:pPr lvl="3"/>
            <a:r>
              <a:rPr lang="en-US" sz="1200">
                <a:solidFill>
                  <a:srgbClr val="000000"/>
                </a:solidFill>
              </a:rPr>
              <a:t>大革命是近代中国历史上空前广泛而深刻的群众运动，而中国共产党正是人民群众的主要发动者和组织者，</a:t>
            </a:r>
          </a:p>
          <a:p>
            <a:pPr lvl="3"/>
            <a:r>
              <a:rPr lang="en-US" sz="1200">
                <a:solidFill>
                  <a:srgbClr val="000000"/>
                </a:solidFill>
              </a:rPr>
              <a:t>大革命的斗争形式是革命战争。</a:t>
            </a:r>
          </a:p>
          <a:p>
            <a:pPr lvl="1"/>
            <a:r>
              <a:rPr lang="en-US" sz="1200">
                <a:solidFill>
                  <a:srgbClr val="000000"/>
                </a:solidFill>
              </a:rPr>
              <a:t>大革命的意义、失败原因和教训</a:t>
            </a:r>
          </a:p>
          <a:p>
            <a:pPr lvl="2"/>
            <a:r>
              <a:rPr lang="en-US" sz="1200">
                <a:solidFill>
                  <a:srgbClr val="000000"/>
                </a:solidFill>
              </a:rPr>
              <a:t>意义</a:t>
            </a:r>
          </a:p>
          <a:p>
            <a:pPr lvl="2"/>
            <a:r>
              <a:rPr lang="en-US" sz="1200">
                <a:solidFill>
                  <a:srgbClr val="000000"/>
                </a:solidFill>
              </a:rPr>
              <a:t>原因</a:t>
            </a:r>
          </a:p>
          <a:p>
            <a:pPr lvl="3"/>
            <a:r>
              <a:rPr lang="en-US" sz="1200">
                <a:solidFill>
                  <a:srgbClr val="000000"/>
                </a:solidFill>
              </a:rPr>
              <a:t>从客观方面来讲</a:t>
            </a:r>
          </a:p>
          <a:p>
            <a:pPr lvl="4"/>
            <a:r>
              <a:rPr lang="en-US" sz="1200">
                <a:solidFill>
                  <a:srgbClr val="000000"/>
                </a:solidFill>
              </a:rPr>
              <a:t>反革命力量的强大</a:t>
            </a:r>
          </a:p>
          <a:p>
            <a:pPr lvl="4"/>
            <a:r>
              <a:rPr lang="en-US" sz="1200">
                <a:solidFill>
                  <a:srgbClr val="000000"/>
                </a:solidFill>
              </a:rPr>
              <a:t>资产阶级发生了严重的动摇、统一战线出现剧烈的分化</a:t>
            </a:r>
          </a:p>
          <a:p>
            <a:pPr lvl="4"/>
            <a:r>
              <a:rPr lang="en-US" sz="1200">
                <a:solidFill>
                  <a:srgbClr val="000000"/>
                </a:solidFill>
              </a:rPr>
              <a:t>蒋介石、汪精卫集团先后被帝国主义势力和地主阶级、买办资产阶级拉进反革命营垒里去</a:t>
            </a:r>
          </a:p>
          <a:p>
            <a:pPr lvl="3"/>
            <a:r>
              <a:rPr lang="en-US" sz="1200">
                <a:solidFill>
                  <a:srgbClr val="000000"/>
                </a:solidFill>
              </a:rPr>
              <a:t>从主观方面来讲</a:t>
            </a:r>
          </a:p>
          <a:p>
            <a:pPr lvl="4"/>
            <a:r>
              <a:rPr lang="en-US" sz="1200">
                <a:solidFill>
                  <a:srgbClr val="000000"/>
                </a:solidFill>
              </a:rPr>
              <a:t>中国共产党的中央领导机关在大革命的后期犯了以陈独秀为代表的右倾机会主义的错误，放弃了无产阶级对于农民群众、城市小资产阶级和民族资产阶级的领导权，尤其是武装力量的领导权。</a:t>
            </a:r>
          </a:p>
          <a:p>
            <a:pPr lvl="2"/>
            <a:r>
              <a:rPr lang="en-US" sz="1200">
                <a:solidFill>
                  <a:srgbClr val="000000"/>
                </a:solidFill>
              </a:rPr>
              <a:t>教训</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学习思考</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中国的先进分子为什么和怎样选择了马克思主义？</a:t>
            </a:r>
          </a:p>
          <a:p>
            <a:pPr lvl="1"/>
            <a:r>
              <a:rPr lang="en-US" sz="1200">
                <a:solidFill>
                  <a:srgbClr val="000000"/>
                </a:solidFill>
              </a:rPr>
              <a:t>（1）斗争实践——中国选择马克思主义是近代以来先进中国人向西方探索救国救民真理历史发展的必然结果.农民阶级、地主阶级中的洋务派、资产阶级的维新派、革命派的努力先后失败.</a:t>
            </a:r>
          </a:p>
          <a:p>
            <a:pPr lvl="1"/>
            <a:r>
              <a:rPr lang="en-US" sz="1200">
                <a:solidFill>
                  <a:srgbClr val="000000"/>
                </a:solidFill>
              </a:rPr>
              <a:t>（2）思想启蒙——五四新文化运动思想启蒙的结果；三次大论战,最终确立了马克思主义在中国革命中的指导思想地位.</a:t>
            </a:r>
          </a:p>
          <a:p>
            <a:pPr lvl="1"/>
            <a:r>
              <a:rPr lang="en-US" sz="1200">
                <a:solidFill>
                  <a:srgbClr val="000000"/>
                </a:solidFill>
              </a:rPr>
              <a:t>（3）阶级基础——五四前后工人阶级的壮大及其斗争为中国选择马克思主义提供了阶级基础和实践需求.</a:t>
            </a:r>
          </a:p>
          <a:p>
            <a:pPr lvl="1"/>
            <a:r>
              <a:rPr lang="en-US" sz="1200">
                <a:solidFill>
                  <a:srgbClr val="000000"/>
                </a:solidFill>
              </a:rPr>
              <a:t>（4）外来影响——“一战”的影响：“一战”充分暴露了资本主义制度的内在矛盾,中国人对资本主义方案产生了怀疑.俄国十月革命的推动：十月革命给陷于彷徨、苦闷的中国人昭示了新的理想目标和建国方案,这就是走俄国人的路,搞社会主义.</a:t>
            </a:r>
          </a:p>
          <a:p>
            <a:pPr lvl="0"/>
            <a:r>
              <a:rPr lang="en-US" sz="1200">
                <a:solidFill>
                  <a:srgbClr val="000000"/>
                </a:solidFill>
              </a:rPr>
              <a:t>为什么说中国共产党的成立是“开天辟地的大事变”？</a:t>
            </a:r>
          </a:p>
          <a:p>
            <a:pPr lvl="1"/>
            <a:r>
              <a:rPr lang="en-US" sz="1200">
                <a:solidFill>
                  <a:srgbClr val="000000"/>
                </a:solidFill>
              </a:rPr>
              <a:t>中国共产党的诞生使中国革命的面貌从此焕然一新。</a:t>
            </a:r>
          </a:p>
          <a:p>
            <a:pPr lvl="1"/>
            <a:r>
              <a:rPr lang="en-US" sz="1200">
                <a:solidFill>
                  <a:srgbClr val="000000"/>
                </a:solidFill>
              </a:rPr>
              <a:t>　　1.中国共产党的成立使中国革命有了坚强的领导核心，灾难深重的中国人民有了可以依赖的组织者和领导者，中国革命从此不断向前发展，由民主主义革命向社会主义革命推进。</a:t>
            </a:r>
          </a:p>
          <a:p>
            <a:pPr lvl="1"/>
            <a:r>
              <a:rPr lang="en-US" sz="1200">
                <a:solidFill>
                  <a:srgbClr val="000000"/>
                </a:solidFill>
              </a:rPr>
              <a:t>　　2.中国共产党的成立，使中国革命有了科学的指导思想。中国共产党以马克思主义为指导思想，把马克思主义和中国革命的具体实践相结合，制定了正确的革命纲领和斗争策略，为中国人民指明了斗争的目标和走向胜利的道路。</a:t>
            </a:r>
          </a:p>
          <a:p>
            <a:pPr lvl="1"/>
            <a:r>
              <a:rPr lang="en-US" sz="1200">
                <a:solidFill>
                  <a:srgbClr val="000000"/>
                </a:solidFill>
              </a:rPr>
              <a:t>　　3.中国共产党的成立，使中国革命有了新的革命方法，并沟通了中国革命和世界无产阶级革命之间的联系，为中国革命获得了广泛的国际援助和避免走资本主义提供了客观可能性。</a:t>
            </a:r>
          </a:p>
          <a:p>
            <a:pPr lvl="1"/>
            <a:r>
              <a:rPr lang="en-US" sz="1200">
                <a:solidFill>
                  <a:srgbClr val="000000"/>
                </a:solidFill>
              </a:rPr>
              <a:t>　　4.中国革命有了新的奋斗目标。即：实现新民主主义革命的胜利，建设社会主义和共产主义社会。</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baseType="variant" size="4">
      <vt:variant>
        <vt:lpstr>Theme</vt:lpstr>
      </vt:variant>
      <vt:variant>
        <vt:i4>1</vt:i4>
      </vt:variant>
      <vt:variant>
        <vt:lpstr>Slide Titles</vt:lpstr>
      </vt:variant>
      <vt:variant>
        <vt:i4>0</vt:i4>
      </vt:variant>
    </vt:vector>
  </HeadingPairs>
  <TitlesOfParts>
    <vt:vector baseType="lpstr" size="1">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xsi="http://www.w3.org/2001/XMLSchema-instance" xmlns:dcterms="http://purl.org/dc/terms/">
  <dcterms:created xsi:type="dcterms:W3CDTF">2006-08-16T00:00:00Z</dcterms:created>
  <dcterms:modified xsi:type="dcterms:W3CDTF">2011-08-01T06:04:30Z</dcterms:modified>
  <cp:revision>1</cp:revision>
</cp:coreProperties>
</file>