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4" r:id="rId3"/>
    <p:sldId id="429" r:id="rId4"/>
    <p:sldId id="425" r:id="rId5"/>
    <p:sldId id="426" r:id="rId6"/>
    <p:sldId id="427" r:id="rId7"/>
    <p:sldId id="428" r:id="rId8"/>
    <p:sldId id="29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0" autoAdjust="0"/>
    <p:restoredTop sz="86550" autoAdjust="0"/>
  </p:normalViewPr>
  <p:slideViewPr>
    <p:cSldViewPr>
      <p:cViewPr varScale="1">
        <p:scale>
          <a:sx n="71" d="100"/>
          <a:sy n="71" d="100"/>
        </p:scale>
        <p:origin x="-11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眉占位符 348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4819" name="日期占位符 3481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20" name="页脚占位符 3481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4821" name="灯片编号占位符 3482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50EB2B-ACA4-459E-ADBF-DE016713B79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2981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眉占位符 204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483" name="日期占位符 2048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幻灯片图像占位符 20483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2048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页脚占位符 2048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487" name="灯片编号占位符 2048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86FD25-933D-4E4D-9224-586E513DDEB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059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BCB2F-38F6-4444-A682-08C010FF11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9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B30F-6534-4DF5-9433-74E7DB4D6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583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6FDF2-E4FB-4F2B-8EF0-AC69D85679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3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33709-135E-4AC9-9615-4BEEA76778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208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311C-768F-499D-A76D-91946E3E3E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8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C67A-BED9-4C94-AF1B-5EAF2420DC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6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9F7DC-75BD-4231-8FE3-02C417F037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556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23BB-AB9A-4A1F-A9CE-43B4E090D4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50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D5546-A040-445F-94A7-06F2856C77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571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52BB7-F1C0-4C18-AAA7-95253D8EB6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66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71829-F516-46BF-BFFA-385C1F58F2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48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4A2D7-852A-4B3C-B73F-3080AD1888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5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ko-KR" altLang="en-US" noProof="1"/>
              <a:t>마스터 제목 유형 편집</a:t>
            </a:r>
          </a:p>
        </p:txBody>
      </p:sp>
      <p:sp>
        <p:nvSpPr>
          <p:cNvPr id="1027" name="文本占位符 5120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05" name="页脚占位符 51204"/>
          <p:cNvSpPr>
            <a:spLocks noGrp="1"/>
          </p:cNvSpPr>
          <p:nvPr>
            <p:ph type="ftr" sz="quarter" idx="3"/>
          </p:nvPr>
        </p:nvSpPr>
        <p:spPr>
          <a:xfrm>
            <a:off x="2895600" y="6438900"/>
            <a:ext cx="2895600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1">
                <a:ea typeface="Gulim" pitchFamily="34" charset="-127"/>
              </a:defRPr>
            </a:lvl1pPr>
          </a:lstStyle>
          <a:p>
            <a:pPr>
              <a:defRPr/>
            </a:pPr>
            <a:fld id="{051A5AA1-3C2C-472E-8A47-CA3FA403F2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直接连接符 51208"/>
          <p:cNvSpPr>
            <a:spLocks noChangeShapeType="1"/>
          </p:cNvSpPr>
          <p:nvPr/>
        </p:nvSpPr>
        <p:spPr bwMode="auto">
          <a:xfrm flipH="1">
            <a:off x="228600" y="609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文本框 51209"/>
          <p:cNvSpPr txBox="1">
            <a:spLocks noChangeArrowheads="1"/>
          </p:cNvSpPr>
          <p:nvPr/>
        </p:nvSpPr>
        <p:spPr bwMode="auto">
          <a:xfrm>
            <a:off x="766763" y="192088"/>
            <a:ext cx="7261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ko-KR" sz="1400" b="1" i="1" smtClean="0">
                <a:latin typeface="Arial" pitchFamily="34" charset="0"/>
                <a:ea typeface="Gulim" pitchFamily="34" charset="-127"/>
              </a:rPr>
              <a:t>Tianjin University of Science &amp; Technology</a:t>
            </a:r>
            <a:r>
              <a:rPr lang="en-US" altLang="zh-CN" sz="1400" b="1" i="1" smtClean="0">
                <a:latin typeface="Arial" pitchFamily="34" charset="0"/>
                <a:ea typeface="Gulim" pitchFamily="34" charset="-127"/>
              </a:rPr>
              <a:t>                                  </a:t>
            </a:r>
            <a:r>
              <a:rPr lang="zh-CN" altLang="en-US" sz="1400" b="1" i="1" smtClean="0">
                <a:latin typeface="Arial" pitchFamily="34" charset="0"/>
                <a:ea typeface="Gulim" pitchFamily="34" charset="-127"/>
              </a:rPr>
              <a:t>计算思维导论</a:t>
            </a:r>
            <a:endParaRPr lang="en-US" altLang="zh-CN" sz="1400" b="1" i="1" smtClean="0">
              <a:latin typeface="Arial" pitchFamily="34" charset="0"/>
              <a:ea typeface="Gulim" pitchFamily="34" charset="-127"/>
            </a:endParaRPr>
          </a:p>
        </p:txBody>
      </p:sp>
      <p:graphicFrame>
        <p:nvGraphicFramePr>
          <p:cNvPr id="1031" name="对象 51212"/>
          <p:cNvGraphicFramePr>
            <a:graphicFrameLocks/>
          </p:cNvGraphicFramePr>
          <p:nvPr/>
        </p:nvGraphicFramePr>
        <p:xfrm>
          <a:off x="320675" y="2286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5" imgW="380852" imgH="361809" progId="Photoshop.Image.6">
                  <p:embed/>
                </p:oleObj>
              </mc:Choice>
              <mc:Fallback>
                <p:oleObj r:id="rId15" imgW="380852" imgH="361809" progId="Photoshop.Image.6">
                  <p:embed/>
                  <p:pic>
                    <p:nvPicPr>
                      <p:cNvPr id="0" name="对象 512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286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直接连接符 51214"/>
          <p:cNvSpPr>
            <a:spLocks noChangeShapeType="1"/>
          </p:cNvSpPr>
          <p:nvPr/>
        </p:nvSpPr>
        <p:spPr bwMode="auto">
          <a:xfrm flipH="1">
            <a:off x="228600" y="6450013"/>
            <a:ext cx="8591550" cy="2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文本框 51215"/>
          <p:cNvSpPr txBox="1">
            <a:spLocks noChangeArrowheads="1"/>
          </p:cNvSpPr>
          <p:nvPr/>
        </p:nvSpPr>
        <p:spPr bwMode="auto">
          <a:xfrm>
            <a:off x="746125" y="492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Copperplate Gothic Bold" pitchFamily="34" charset="0"/>
              <a:ea typeface="Gulim" pitchFamily="34" charset="-127"/>
            </a:endParaRPr>
          </a:p>
        </p:txBody>
      </p:sp>
      <p:sp>
        <p:nvSpPr>
          <p:cNvPr id="1034" name="文本框 51216"/>
          <p:cNvSpPr txBox="1">
            <a:spLocks noChangeArrowheads="1"/>
          </p:cNvSpPr>
          <p:nvPr/>
        </p:nvSpPr>
        <p:spPr bwMode="auto">
          <a:xfrm>
            <a:off x="5508625" y="6465888"/>
            <a:ext cx="3240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r>
              <a:rPr lang="zh-CN" altLang="en-US" sz="2000" b="1" i="1" smtClean="0">
                <a:latin typeface="隶书" pitchFamily="49" charset="-122"/>
                <a:ea typeface="隶书" pitchFamily="49" charset="-122"/>
              </a:rPr>
              <a:t>计算机公共基础系</a:t>
            </a:r>
          </a:p>
        </p:txBody>
      </p:sp>
      <p:sp>
        <p:nvSpPr>
          <p:cNvPr id="1035" name="文本框 51217"/>
          <p:cNvSpPr txBox="1">
            <a:spLocks noChangeArrowheads="1"/>
          </p:cNvSpPr>
          <p:nvPr/>
        </p:nvSpPr>
        <p:spPr bwMode="auto">
          <a:xfrm>
            <a:off x="827088" y="6478588"/>
            <a:ext cx="33131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zh-CN" sz="1600" b="1" u="sng" smtClean="0">
                <a:latin typeface="隶书" pitchFamily="49" charset="-122"/>
                <a:ea typeface="隶书" pitchFamily="49" charset="-122"/>
              </a:rPr>
              <a:t>http://csie.tust.edu.cn/ccbs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itchFamily="2" charset="-122"/>
          <a:ea typeface="华文新魏" pitchFamily="2" charset="-122"/>
        </a:defRPr>
      </a:lvl5pPr>
      <a:lvl6pPr marL="4572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itchFamily="2" charset="-122"/>
          <a:ea typeface="华文新魏" pitchFamily="2" charset="-122"/>
        </a:defRPr>
      </a:lvl6pPr>
      <a:lvl7pPr marL="9144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itchFamily="2" charset="-122"/>
          <a:ea typeface="华文新魏" pitchFamily="2" charset="-122"/>
        </a:defRPr>
      </a:lvl7pPr>
      <a:lvl8pPr marL="13716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itchFamily="2" charset="-122"/>
          <a:ea typeface="华文新魏" pitchFamily="2" charset="-122"/>
        </a:defRPr>
      </a:lvl8pPr>
      <a:lvl9pPr marL="18288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itchFamily="2" charset="-122"/>
          <a:ea typeface="华文新魏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AutoNum type="arabicPeriod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1pPr>
      <a:lvl2pPr marL="914400" lvl="1" indent="-457200" algn="l" rtl="0" eaLnBrk="0" fontAlgn="base" hangingPunct="0">
        <a:spcBef>
          <a:spcPct val="20000"/>
        </a:spcBef>
        <a:spcAft>
          <a:spcPct val="0"/>
        </a:spcAft>
        <a:buAutoNum type="arabicParenR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2pPr>
      <a:lvl3pPr marL="1371600" lvl="2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3pPr>
      <a:lvl4pPr marL="1828800" lvl="3" indent="-45720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4pPr>
      <a:lvl5pPr marL="2286000" lvl="4" indent="-457200" algn="l" rtl="0" eaLnBrk="0" fontAlgn="base" hangingPunct="0">
        <a:spcBef>
          <a:spcPct val="20000"/>
        </a:spcBef>
        <a:spcAft>
          <a:spcPct val="0"/>
        </a:spcAft>
        <a:buChar char="»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697345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400" smtClean="0">
                <a:effectLst/>
              </a:rPr>
              <a:t>计算思维导论</a:t>
            </a:r>
            <a:br>
              <a:rPr lang="zh-CN" altLang="en-US" sz="4400" smtClean="0">
                <a:effectLst/>
              </a:rPr>
            </a:br>
            <a:r>
              <a:rPr lang="en-US" altLang="zh-CN" sz="3200" smtClean="0">
                <a:effectLst/>
              </a:rPr>
              <a:t>An Introduction of Computational Thinking </a:t>
            </a:r>
          </a:p>
        </p:txBody>
      </p:sp>
      <p:sp>
        <p:nvSpPr>
          <p:cNvPr id="2051" name="副标题 69734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22825"/>
            <a:ext cx="6400800" cy="838200"/>
          </a:xfrm>
        </p:spPr>
        <p:txBody>
          <a:bodyPr/>
          <a:lstStyle/>
          <a:p>
            <a:r>
              <a:rPr lang="zh-CN" altLang="en-US" sz="2400" smtClean="0"/>
              <a:t>天津科技大学</a:t>
            </a:r>
            <a:br>
              <a:rPr lang="zh-CN" altLang="en-US" sz="2400" smtClean="0"/>
            </a:br>
            <a:r>
              <a:rPr lang="zh-CN" altLang="en-US" sz="2400" smtClean="0"/>
              <a:t>计算机公共基础系</a:t>
            </a:r>
          </a:p>
        </p:txBody>
      </p:sp>
      <p:sp>
        <p:nvSpPr>
          <p:cNvPr id="2052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24DBC0-7AC6-414E-94AC-801C7FF8203D}" type="slidenum">
              <a:rPr lang="en-US" altLang="ko-KR" sz="1400" smtClean="0"/>
              <a:pPr eaLnBrk="1" hangingPunct="1"/>
              <a:t>1</a:t>
            </a:fld>
            <a:endParaRPr lang="en-US" altLang="ko-KR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74081"/>
          <p:cNvSpPr>
            <a:spLocks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课程简介</a:t>
            </a:r>
          </a:p>
        </p:txBody>
      </p:sp>
      <p:sp>
        <p:nvSpPr>
          <p:cNvPr id="3075" name="文本占位符 17408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课程名称：计算思维导论</a:t>
            </a:r>
          </a:p>
          <a:p>
            <a:r>
              <a:rPr lang="zh-CN" altLang="en-US" smtClean="0"/>
              <a:t>课程编码：</a:t>
            </a:r>
            <a:r>
              <a:rPr lang="en-US" altLang="zh-CN" smtClean="0"/>
              <a:t>K100100220</a:t>
            </a:r>
          </a:p>
          <a:p>
            <a:r>
              <a:rPr lang="zh-CN" altLang="en-US" smtClean="0"/>
              <a:t>英文名称：</a:t>
            </a:r>
            <a:r>
              <a:rPr lang="en-US" altLang="zh-CN" smtClean="0"/>
              <a:t>An Introduction of Computational Thinking</a:t>
            </a:r>
          </a:p>
          <a:p>
            <a:r>
              <a:rPr lang="zh-CN" altLang="en-US" smtClean="0"/>
              <a:t>学    时：</a:t>
            </a:r>
            <a:r>
              <a:rPr lang="en-US" altLang="zh-CN" smtClean="0"/>
              <a:t>32                      </a:t>
            </a:r>
            <a:r>
              <a:rPr lang="zh-CN" altLang="en-US" smtClean="0"/>
              <a:t>学    分：</a:t>
            </a:r>
            <a:r>
              <a:rPr lang="en-US" altLang="zh-CN" smtClean="0"/>
              <a:t>2</a:t>
            </a:r>
          </a:p>
          <a:p>
            <a:r>
              <a:rPr lang="zh-CN" altLang="en-US" smtClean="0"/>
              <a:t>适用专业：全校理工类专业起点二    课程类别：必修</a:t>
            </a:r>
          </a:p>
          <a:p>
            <a:r>
              <a:rPr lang="zh-CN" altLang="en-US" smtClean="0"/>
              <a:t>课程性质：公共基础课              先修课程：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79201"/>
          <p:cNvSpPr>
            <a:spLocks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教学目的</a:t>
            </a:r>
          </a:p>
        </p:txBody>
      </p:sp>
      <p:sp>
        <p:nvSpPr>
          <p:cNvPr id="4099" name="文本占位符 1792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教学目的：学生树立计算思维的理论体系，培养使用计算思维的方法解决实际问题的能力，为进一步学习其他课程打下坚实基础，与各学科的专业知识融合进行研究和创新。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75105"/>
          <p:cNvSpPr>
            <a:spLocks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主要内容</a:t>
            </a:r>
          </a:p>
        </p:txBody>
      </p:sp>
      <p:sp>
        <p:nvSpPr>
          <p:cNvPr id="5123" name="文本占位符 17510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主要内容包括：</a:t>
            </a:r>
          </a:p>
          <a:p>
            <a:pPr lvl="1"/>
            <a:r>
              <a:rPr lang="zh-CN" altLang="en-US" sz="1800" smtClean="0"/>
              <a:t>计算思维和计算</a:t>
            </a:r>
          </a:p>
          <a:p>
            <a:pPr lvl="1"/>
            <a:r>
              <a:rPr lang="zh-CN" altLang="en-US" sz="1800" smtClean="0"/>
              <a:t>计算系统的基本思维</a:t>
            </a:r>
          </a:p>
          <a:p>
            <a:pPr lvl="1"/>
            <a:r>
              <a:rPr lang="zh-CN" altLang="en-US" sz="1800" smtClean="0"/>
              <a:t>计算机硬件的基本思维</a:t>
            </a:r>
          </a:p>
          <a:p>
            <a:pPr lvl="1"/>
            <a:r>
              <a:rPr lang="zh-CN" altLang="en-US" sz="1800" smtClean="0"/>
              <a:t>计算机软件的基本思维</a:t>
            </a:r>
          </a:p>
          <a:p>
            <a:pPr lvl="1"/>
            <a:r>
              <a:rPr lang="zh-CN" altLang="en-US" sz="1800" smtClean="0"/>
              <a:t>问题求解的基本思维</a:t>
            </a:r>
          </a:p>
          <a:p>
            <a:pPr lvl="1"/>
            <a:r>
              <a:rPr lang="zh-CN" altLang="en-US" sz="1800" smtClean="0"/>
              <a:t>计算机网络的基本思维</a:t>
            </a:r>
          </a:p>
          <a:p>
            <a:pPr lvl="1"/>
            <a:r>
              <a:rPr lang="zh-CN" altLang="en-US" sz="1800" smtClean="0"/>
              <a:t>信息安全的基本思维</a:t>
            </a:r>
          </a:p>
          <a:p>
            <a:pPr lvl="1"/>
            <a:r>
              <a:rPr lang="zh-CN" altLang="en-US" sz="1800" smtClean="0"/>
              <a:t>数据库的基本思维</a:t>
            </a:r>
          </a:p>
          <a:p>
            <a:pPr lvl="1"/>
            <a:r>
              <a:rPr lang="en-US" altLang="zh-CN" sz="1800" smtClean="0"/>
              <a:t>Word 2010</a:t>
            </a:r>
            <a:r>
              <a:rPr lang="zh-CN" altLang="en-US" sz="1800" smtClean="0"/>
              <a:t>高级应用</a:t>
            </a:r>
          </a:p>
          <a:p>
            <a:pPr lvl="1"/>
            <a:r>
              <a:rPr lang="en-US" altLang="zh-CN" sz="1800" smtClean="0"/>
              <a:t>Visio 2010</a:t>
            </a:r>
            <a:r>
              <a:rPr lang="zh-CN" altLang="en-US" sz="1800" smtClean="0"/>
              <a:t>高级应用</a:t>
            </a:r>
          </a:p>
          <a:p>
            <a:pPr lvl="1"/>
            <a:r>
              <a:rPr lang="en-US" altLang="zh-CN" sz="1800" smtClean="0"/>
              <a:t>Excel 2010</a:t>
            </a:r>
            <a:r>
              <a:rPr lang="zh-CN" altLang="en-US" sz="1800" smtClean="0"/>
              <a:t>高级应用</a:t>
            </a:r>
          </a:p>
          <a:p>
            <a:pPr lvl="1"/>
            <a:r>
              <a:rPr lang="en-US" altLang="zh-CN" sz="1800" smtClean="0"/>
              <a:t>PowerPoint 2010</a:t>
            </a:r>
            <a:r>
              <a:rPr lang="zh-CN" altLang="en-US" sz="1800" smtClean="0"/>
              <a:t>高级应用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76129"/>
          <p:cNvSpPr>
            <a:spLocks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学时安排</a:t>
            </a:r>
          </a:p>
        </p:txBody>
      </p:sp>
      <p:sp>
        <p:nvSpPr>
          <p:cNvPr id="6147" name="文本占位符 1761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课程总学时</a:t>
            </a:r>
            <a:r>
              <a:rPr lang="en-US" altLang="zh-CN" smtClean="0"/>
              <a:t>32</a:t>
            </a:r>
            <a:r>
              <a:rPr lang="zh-CN" altLang="en-US" smtClean="0"/>
              <a:t>，</a:t>
            </a:r>
          </a:p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）理论课讲授（</a:t>
            </a:r>
            <a:r>
              <a:rPr lang="en-US" altLang="zh-CN" smtClean="0"/>
              <a:t>20</a:t>
            </a:r>
            <a:r>
              <a:rPr lang="zh-CN" altLang="en-US" smtClean="0"/>
              <a:t>学时）</a:t>
            </a:r>
          </a:p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）上机实践（</a:t>
            </a:r>
            <a:r>
              <a:rPr lang="en-US" altLang="zh-CN" smtClean="0"/>
              <a:t>12</a:t>
            </a:r>
            <a:r>
              <a:rPr lang="zh-CN" altLang="en-US" smtClean="0"/>
              <a:t>学时）</a:t>
            </a:r>
          </a:p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）自主学习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77153"/>
          <p:cNvSpPr>
            <a:spLocks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参考教材</a:t>
            </a:r>
          </a:p>
        </p:txBody>
      </p:sp>
      <p:sp>
        <p:nvSpPr>
          <p:cNvPr id="7171" name="文本占位符 1771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参考教材：</a:t>
            </a:r>
          </a:p>
          <a:p>
            <a:pPr>
              <a:buFontTx/>
              <a:buNone/>
            </a:pPr>
            <a:r>
              <a:rPr lang="en-US" altLang="zh-CN" smtClean="0"/>
              <a:t>[1] </a:t>
            </a:r>
            <a:r>
              <a:rPr lang="zh-CN" altLang="en-US" smtClean="0"/>
              <a:t>宁爱军，王淑敬等</a:t>
            </a:r>
            <a:r>
              <a:rPr lang="en-US" altLang="zh-CN" smtClean="0"/>
              <a:t>.</a:t>
            </a:r>
            <a:r>
              <a:rPr lang="zh-CN" altLang="en-US" smtClean="0"/>
              <a:t>计算思维与计算机导论</a:t>
            </a:r>
            <a:r>
              <a:rPr lang="en-US" altLang="zh-CN" smtClean="0"/>
              <a:t>[M]. </a:t>
            </a:r>
            <a:r>
              <a:rPr lang="zh-CN" altLang="en-US" smtClean="0"/>
              <a:t>北京：人民邮电出版社，</a:t>
            </a: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8</a:t>
            </a:r>
            <a:r>
              <a:rPr lang="zh-CN" altLang="en-US" smtClean="0"/>
              <a:t>月，</a:t>
            </a:r>
            <a:r>
              <a:rPr lang="en-US" altLang="zh-CN" smtClean="0"/>
              <a:t>ISBN 978-7-115-48812-1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78177"/>
          <p:cNvSpPr>
            <a:spLocks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考核方式</a:t>
            </a:r>
          </a:p>
        </p:txBody>
      </p:sp>
      <p:sp>
        <p:nvSpPr>
          <p:cNvPr id="8195" name="文本占位符 17817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课程考试包括两部分：</a:t>
            </a:r>
          </a:p>
          <a:p>
            <a:pPr>
              <a:buFontTx/>
              <a:buNone/>
            </a:pPr>
            <a:r>
              <a:rPr lang="zh-CN" altLang="en-US" smtClean="0"/>
              <a:t>总成绩 </a:t>
            </a:r>
            <a:r>
              <a:rPr lang="en-US" altLang="zh-CN" smtClean="0"/>
              <a:t>= </a:t>
            </a:r>
            <a:r>
              <a:rPr lang="zh-CN" altLang="en-US" smtClean="0"/>
              <a:t>期末考试（</a:t>
            </a:r>
            <a:r>
              <a:rPr lang="en-US" altLang="zh-CN" smtClean="0"/>
              <a:t>A</a:t>
            </a:r>
            <a:r>
              <a:rPr lang="zh-CN" altLang="en-US" smtClean="0"/>
              <a:t>）*</a:t>
            </a:r>
            <a:r>
              <a:rPr lang="en-US" altLang="zh-CN" smtClean="0"/>
              <a:t>0.7 +  </a:t>
            </a:r>
            <a:r>
              <a:rPr lang="zh-CN" altLang="en-US" smtClean="0"/>
              <a:t>课程平时成绩</a:t>
            </a:r>
            <a:r>
              <a:rPr lang="en-US" altLang="zh-CN" smtClean="0"/>
              <a:t>(B) * 0.3</a:t>
            </a:r>
          </a:p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A</a:t>
            </a:r>
            <a:r>
              <a:rPr lang="zh-CN" altLang="en-US" smtClean="0"/>
              <a:t>）期末考试试卷（具体题型参考</a:t>
            </a:r>
            <a:r>
              <a:rPr lang="en-US" altLang="zh-CN" smtClean="0"/>
              <a:t>《</a:t>
            </a:r>
            <a:r>
              <a:rPr lang="zh-CN" altLang="en-US" smtClean="0"/>
              <a:t>计算思维导论样卷</a:t>
            </a:r>
            <a:r>
              <a:rPr lang="en-US" altLang="zh-CN" smtClean="0"/>
              <a:t>v2018》</a:t>
            </a:r>
            <a:r>
              <a:rPr lang="zh-CN" altLang="en-US" smtClean="0"/>
              <a:t>）</a:t>
            </a:r>
          </a:p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B</a:t>
            </a:r>
            <a:r>
              <a:rPr lang="zh-CN" altLang="en-US" smtClean="0"/>
              <a:t>）平时成绩，由任课教师根据平时学习记录评定，主要依据包括实验完成情况，平时签到记录，报告论文完成情况等。按照</a:t>
            </a:r>
            <a:r>
              <a:rPr lang="en-US" altLang="zh-CN" smtClean="0"/>
              <a:t>《</a:t>
            </a:r>
            <a:r>
              <a:rPr lang="zh-CN" altLang="en-US" smtClean="0"/>
              <a:t>大学生学籍管理规定</a:t>
            </a:r>
            <a:r>
              <a:rPr lang="en-US" altLang="zh-CN" smtClean="0"/>
              <a:t>》</a:t>
            </a:r>
            <a:r>
              <a:rPr lang="zh-CN" altLang="en-US" smtClean="0"/>
              <a:t>不符合要求的将取消考试资格或不予评定成绩；任课教师根据实际情况，可以自主安排，自主学习提交作品占适当平时分。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标题 7362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/>
              <a:t>小结 </a:t>
            </a:r>
          </a:p>
        </p:txBody>
      </p:sp>
      <p:sp>
        <p:nvSpPr>
          <p:cNvPr id="9219" name="文本占位符 7362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mtClean="0"/>
              <a:t>通过本章的学习，了解课程的有关情况。</a:t>
            </a:r>
          </a:p>
        </p:txBody>
      </p:sp>
      <p:sp>
        <p:nvSpPr>
          <p:cNvPr id="9220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8599CB5-0E42-4637-8670-ACCDCD64F5D6}" type="slidenum">
              <a:rPr lang="en-US" altLang="ko-KR" sz="1400" smtClean="0"/>
              <a:pPr eaLnBrk="1" hangingPunct="1"/>
              <a:t>8</a:t>
            </a:fld>
            <a:endParaRPr lang="en-US" altLang="ko-KR" sz="1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宁爱军大学计算机基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华文新魏"/>
        <a:ea typeface="华文新魏"/>
        <a:cs typeface=""/>
      </a:majorFont>
      <a:minorFont>
        <a:latin typeface="Arial Narrow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宁爱军大学计算机基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宁爱军大学计算机基础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宁爱军大学计算机基础</Template>
  <TotalTime>8</TotalTime>
  <Pages>0</Pages>
  <Words>352</Words>
  <Characters>0</Characters>
  <Application>Microsoft Office PowerPoint</Application>
  <DocSecurity>0</DocSecurity>
  <PresentationFormat>全屏显示(4:3)</PresentationFormat>
  <Lines>0</Lines>
  <Paragraphs>42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Times New Roman</vt:lpstr>
      <vt:lpstr>宋体</vt:lpstr>
      <vt:lpstr>Arial</vt:lpstr>
      <vt:lpstr>华文新魏</vt:lpstr>
      <vt:lpstr>Arial Narrow</vt:lpstr>
      <vt:lpstr>Gulim</vt:lpstr>
      <vt:lpstr>Copperplate Gothic Bold</vt:lpstr>
      <vt:lpstr>隶书</vt:lpstr>
      <vt:lpstr>宁爱军大学计算机基础</vt:lpstr>
      <vt:lpstr>Photoshop.Image.6</vt:lpstr>
      <vt:lpstr>计算思维导论 An Introduction of Computational Thinking </vt:lpstr>
      <vt:lpstr>课程简介</vt:lpstr>
      <vt:lpstr>教学目的</vt:lpstr>
      <vt:lpstr>主要内容</vt:lpstr>
      <vt:lpstr>学时安排</vt:lpstr>
      <vt:lpstr>参考教材</vt:lpstr>
      <vt:lpstr>考核方式</vt:lpstr>
      <vt:lpstr>小结 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网络技术基础</dc:title>
  <dc:subject/>
  <dc:creator>番茄花园</dc:creator>
  <cp:keywords/>
  <dc:description/>
  <cp:lastModifiedBy>雨林木风</cp:lastModifiedBy>
  <cp:revision>671</cp:revision>
  <cp:lastPrinted>1999-06-03T07:41:47Z</cp:lastPrinted>
  <dcterms:created xsi:type="dcterms:W3CDTF">2009-08-24T06:32:15Z</dcterms:created>
  <dcterms:modified xsi:type="dcterms:W3CDTF">2018-09-12T23:03:05Z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