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23"/>
  </p:notesMasterIdLst>
  <p:handoutMasterIdLst>
    <p:handoutMasterId r:id="rId24"/>
  </p:handoutMasterIdLst>
  <p:sldIdLst>
    <p:sldId id="256" r:id="rId2"/>
    <p:sldId id="760" r:id="rId3"/>
    <p:sldId id="726" r:id="rId4"/>
    <p:sldId id="761" r:id="rId5"/>
    <p:sldId id="762" r:id="rId6"/>
    <p:sldId id="763" r:id="rId7"/>
    <p:sldId id="764" r:id="rId8"/>
    <p:sldId id="765" r:id="rId9"/>
    <p:sldId id="767" r:id="rId10"/>
    <p:sldId id="766" r:id="rId11"/>
    <p:sldId id="768" r:id="rId12"/>
    <p:sldId id="769" r:id="rId13"/>
    <p:sldId id="770" r:id="rId14"/>
    <p:sldId id="771" r:id="rId15"/>
    <p:sldId id="772" r:id="rId16"/>
    <p:sldId id="773" r:id="rId17"/>
    <p:sldId id="774" r:id="rId18"/>
    <p:sldId id="775" r:id="rId19"/>
    <p:sldId id="776" r:id="rId20"/>
    <p:sldId id="777" r:id="rId21"/>
    <p:sldId id="748" r:id="rId22"/>
  </p:sldIdLst>
  <p:sldSz cx="9144000" cy="6858000" type="screen4x3"/>
  <p:notesSz cx="6858000" cy="9144000"/>
  <p:defaultTextStyle>
    <a:defPPr>
      <a:defRPr lang="zh-CN"/>
    </a:defPPr>
    <a:lvl1pPr algn="l" rtl="0" fontAlgn="base">
      <a:spcBef>
        <a:spcPct val="0"/>
      </a:spcBef>
      <a:spcAft>
        <a:spcPct val="0"/>
      </a:spcAft>
      <a:buFont typeface="Arial" pitchFamily="34" charset="0"/>
      <a:defRPr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buFont typeface="Arial" pitchFamily="34" charset="0"/>
      <a:defRPr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buFont typeface="Arial" pitchFamily="34" charset="0"/>
      <a:defRPr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buFont typeface="Arial" pitchFamily="34" charset="0"/>
      <a:defRPr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buFont typeface="Arial" pitchFamily="34" charset="0"/>
      <a:defRPr sz="2400" kern="1200">
        <a:solidFill>
          <a:schemeClr val="tx1"/>
        </a:solidFill>
        <a:latin typeface="Times New Roman" pitchFamily="18" charset="0"/>
        <a:ea typeface="宋体" pitchFamily="2" charset="-122"/>
        <a:cs typeface="+mn-cs"/>
      </a:defRPr>
    </a:lvl5pPr>
    <a:lvl6pPr marL="2286000" algn="l" defTabSz="914400" rtl="0" eaLnBrk="1" latinLnBrk="0" hangingPunct="1">
      <a:defRPr sz="2400" kern="1200">
        <a:solidFill>
          <a:schemeClr val="tx1"/>
        </a:solidFill>
        <a:latin typeface="Times New Roman" pitchFamily="18" charset="0"/>
        <a:ea typeface="宋体" pitchFamily="2" charset="-122"/>
        <a:cs typeface="+mn-cs"/>
      </a:defRPr>
    </a:lvl6pPr>
    <a:lvl7pPr marL="2743200" algn="l" defTabSz="914400" rtl="0" eaLnBrk="1" latinLnBrk="0" hangingPunct="1">
      <a:defRPr sz="2400" kern="1200">
        <a:solidFill>
          <a:schemeClr val="tx1"/>
        </a:solidFill>
        <a:latin typeface="Times New Roman" pitchFamily="18" charset="0"/>
        <a:ea typeface="宋体" pitchFamily="2" charset="-122"/>
        <a:cs typeface="+mn-cs"/>
      </a:defRPr>
    </a:lvl7pPr>
    <a:lvl8pPr marL="3200400" algn="l" defTabSz="914400" rtl="0" eaLnBrk="1" latinLnBrk="0" hangingPunct="1">
      <a:defRPr sz="2400" kern="1200">
        <a:solidFill>
          <a:schemeClr val="tx1"/>
        </a:solidFill>
        <a:latin typeface="Times New Roman" pitchFamily="18" charset="0"/>
        <a:ea typeface="宋体" pitchFamily="2" charset="-122"/>
        <a:cs typeface="+mn-cs"/>
      </a:defRPr>
    </a:lvl8pPr>
    <a:lvl9pPr marL="3657600" algn="l" defTabSz="914400" rtl="0" eaLnBrk="1" latinLnBrk="0" hangingPunct="1">
      <a:defRPr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877" autoAdjust="0"/>
    <p:restoredTop sz="86550" autoAdjust="0"/>
  </p:normalViewPr>
  <p:slideViewPr>
    <p:cSldViewPr>
      <p:cViewPr varScale="1">
        <p:scale>
          <a:sx n="71" d="100"/>
          <a:sy n="71" d="100"/>
        </p:scale>
        <p:origin x="-112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4818" name="页眉占位符 34817"/>
          <p:cNvSpPr>
            <a:spLocks noGrp="1"/>
          </p:cNvSpPr>
          <p:nvPr>
            <p:ph type="hdr" sz="quarter"/>
          </p:nvPr>
        </p:nvSpPr>
        <p:spPr>
          <a:xfrm>
            <a:off x="0" y="0"/>
            <a:ext cx="2971800" cy="457200"/>
          </a:xfrm>
          <a:prstGeom prst="rect">
            <a:avLst/>
          </a:prstGeom>
          <a:noFill/>
          <a:ln w="9525">
            <a:noFill/>
          </a:ln>
        </p:spPr>
        <p:txBody>
          <a:bodyPr/>
          <a:lstStyle>
            <a:lvl1pPr>
              <a:defRPr sz="1200" noProof="1"/>
            </a:lvl1pPr>
          </a:lstStyle>
          <a:p>
            <a:pPr>
              <a:defRPr/>
            </a:pPr>
            <a:endParaRPr lang="zh-CN"/>
          </a:p>
        </p:txBody>
      </p:sp>
      <p:sp>
        <p:nvSpPr>
          <p:cNvPr id="34819" name="日期占位符 34818"/>
          <p:cNvSpPr>
            <a:spLocks noGrp="1"/>
          </p:cNvSpPr>
          <p:nvPr>
            <p:ph type="dt" sz="quarter" idx="1"/>
          </p:nvPr>
        </p:nvSpPr>
        <p:spPr>
          <a:xfrm>
            <a:off x="3886200" y="0"/>
            <a:ext cx="2971800" cy="457200"/>
          </a:xfrm>
          <a:prstGeom prst="rect">
            <a:avLst/>
          </a:prstGeom>
          <a:noFill/>
          <a:ln w="9525">
            <a:noFill/>
          </a:ln>
        </p:spPr>
        <p:txBody>
          <a:bodyPr/>
          <a:lstStyle>
            <a:lvl1pPr algn="r">
              <a:defRPr sz="1200" noProof="1"/>
            </a:lvl1pPr>
          </a:lstStyle>
          <a:p>
            <a:pPr>
              <a:defRPr/>
            </a:pPr>
            <a:endParaRPr lang="zh-CN" altLang="en-US"/>
          </a:p>
        </p:txBody>
      </p:sp>
      <p:sp>
        <p:nvSpPr>
          <p:cNvPr id="34820" name="页脚占位符 34819"/>
          <p:cNvSpPr>
            <a:spLocks noGrp="1"/>
          </p:cNvSpPr>
          <p:nvPr>
            <p:ph type="ftr" sz="quarter" idx="2"/>
          </p:nvPr>
        </p:nvSpPr>
        <p:spPr>
          <a:xfrm>
            <a:off x="0" y="8686800"/>
            <a:ext cx="2971800" cy="457200"/>
          </a:xfrm>
          <a:prstGeom prst="rect">
            <a:avLst/>
          </a:prstGeom>
          <a:noFill/>
          <a:ln w="9525">
            <a:noFill/>
          </a:ln>
        </p:spPr>
        <p:txBody>
          <a:bodyPr anchor="b"/>
          <a:lstStyle>
            <a:lvl1pPr>
              <a:defRPr sz="1200" noProof="1"/>
            </a:lvl1pPr>
          </a:lstStyle>
          <a:p>
            <a:pPr>
              <a:defRPr/>
            </a:pPr>
            <a:endParaRPr lang="zh-CN"/>
          </a:p>
        </p:txBody>
      </p:sp>
      <p:sp>
        <p:nvSpPr>
          <p:cNvPr id="34821" name="灯片编号占位符 34820"/>
          <p:cNvSpPr>
            <a:spLocks noGrp="1"/>
          </p:cNvSpPr>
          <p:nvPr>
            <p:ph type="sldNum" sz="quarter" idx="3"/>
          </p:nvPr>
        </p:nvSpPr>
        <p:spPr>
          <a:xfrm>
            <a:off x="3886200" y="8686800"/>
            <a:ext cx="2971800" cy="457200"/>
          </a:xfrm>
          <a:prstGeom prst="rect">
            <a:avLst/>
          </a:prstGeom>
          <a:noFill/>
          <a:ln w="9525">
            <a:noFill/>
          </a:ln>
        </p:spPr>
        <p:txBody>
          <a:bodyPr vert="horz" wrap="square" lIns="91440" tIns="45720" rIns="91440" bIns="45720" numCol="1" anchor="b" anchorCtr="0" compatLnSpc="1">
            <a:prstTxWarp prst="textNoShape">
              <a:avLst/>
            </a:prstTxWarp>
          </a:bodyPr>
          <a:lstStyle>
            <a:lvl1pPr algn="r">
              <a:defRPr sz="1200"/>
            </a:lvl1pPr>
          </a:lstStyle>
          <a:p>
            <a:pPr>
              <a:defRPr/>
            </a:pPr>
            <a:fld id="{17CA7308-0E15-4A57-9277-012F08327FB6}" type="slidenum">
              <a:rPr lang="zh-CN" altLang="en-US"/>
              <a:pPr>
                <a:defRPr/>
              </a:pPr>
              <a:t>‹#›</a:t>
            </a:fld>
            <a:endParaRPr lang="zh-CN" altLang="en-US"/>
          </a:p>
        </p:txBody>
      </p:sp>
    </p:spTree>
    <p:extLst>
      <p:ext uri="{BB962C8B-B14F-4D97-AF65-F5344CB8AC3E}">
        <p14:creationId xmlns:p14="http://schemas.microsoft.com/office/powerpoint/2010/main" val="30354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482" name="页眉占位符 20481"/>
          <p:cNvSpPr>
            <a:spLocks noGrp="1"/>
          </p:cNvSpPr>
          <p:nvPr>
            <p:ph type="hdr" sz="quarter"/>
          </p:nvPr>
        </p:nvSpPr>
        <p:spPr>
          <a:xfrm>
            <a:off x="0" y="0"/>
            <a:ext cx="2971800" cy="457200"/>
          </a:xfrm>
          <a:prstGeom prst="rect">
            <a:avLst/>
          </a:prstGeom>
          <a:noFill/>
          <a:ln w="9525">
            <a:noFill/>
          </a:ln>
        </p:spPr>
        <p:txBody>
          <a:bodyPr/>
          <a:lstStyle>
            <a:lvl1pPr>
              <a:defRPr sz="1200" noProof="1"/>
            </a:lvl1pPr>
          </a:lstStyle>
          <a:p>
            <a:pPr>
              <a:defRPr/>
            </a:pPr>
            <a:endParaRPr lang="zh-CN"/>
          </a:p>
        </p:txBody>
      </p:sp>
      <p:sp>
        <p:nvSpPr>
          <p:cNvPr id="20483" name="日期占位符 20482"/>
          <p:cNvSpPr>
            <a:spLocks noGrp="1"/>
          </p:cNvSpPr>
          <p:nvPr>
            <p:ph type="dt" idx="1"/>
          </p:nvPr>
        </p:nvSpPr>
        <p:spPr>
          <a:xfrm>
            <a:off x="3886200" y="0"/>
            <a:ext cx="2971800" cy="457200"/>
          </a:xfrm>
          <a:prstGeom prst="rect">
            <a:avLst/>
          </a:prstGeom>
          <a:noFill/>
          <a:ln w="9525">
            <a:noFill/>
          </a:ln>
        </p:spPr>
        <p:txBody>
          <a:bodyPr/>
          <a:lstStyle>
            <a:lvl1pPr algn="r">
              <a:defRPr sz="1200" noProof="1"/>
            </a:lvl1pPr>
          </a:lstStyle>
          <a:p>
            <a:pPr>
              <a:defRPr/>
            </a:pPr>
            <a:endParaRPr lang="zh-CN" altLang="en-US"/>
          </a:p>
        </p:txBody>
      </p:sp>
      <p:sp>
        <p:nvSpPr>
          <p:cNvPr id="23556" name="幻灯片图像占位符 20483"/>
          <p:cNvSpPr>
            <a:spLocks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文本占位符 20484"/>
          <p:cNvSpPr>
            <a:spLocks noGrp="1" noChangeArrowheads="1"/>
          </p:cNvSpPr>
          <p:nvPr>
            <p:ph type="body" sz="quarter" idx="4294967295"/>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486" name="页脚占位符 20485"/>
          <p:cNvSpPr>
            <a:spLocks noGrp="1"/>
          </p:cNvSpPr>
          <p:nvPr>
            <p:ph type="ftr" sz="quarter" idx="4"/>
          </p:nvPr>
        </p:nvSpPr>
        <p:spPr>
          <a:xfrm>
            <a:off x="0" y="8686800"/>
            <a:ext cx="2971800" cy="457200"/>
          </a:xfrm>
          <a:prstGeom prst="rect">
            <a:avLst/>
          </a:prstGeom>
          <a:noFill/>
          <a:ln w="9525">
            <a:noFill/>
          </a:ln>
        </p:spPr>
        <p:txBody>
          <a:bodyPr anchor="b"/>
          <a:lstStyle>
            <a:lvl1pPr>
              <a:defRPr sz="1200" noProof="1"/>
            </a:lvl1pPr>
          </a:lstStyle>
          <a:p>
            <a:pPr>
              <a:defRPr/>
            </a:pPr>
            <a:endParaRPr lang="zh-CN"/>
          </a:p>
        </p:txBody>
      </p:sp>
      <p:sp>
        <p:nvSpPr>
          <p:cNvPr id="20487" name="灯片编号占位符 20486"/>
          <p:cNvSpPr>
            <a:spLocks noGrp="1"/>
          </p:cNvSpPr>
          <p:nvPr>
            <p:ph type="sldNum" sz="quarter" idx="5"/>
          </p:nvPr>
        </p:nvSpPr>
        <p:spPr>
          <a:xfrm>
            <a:off x="3886200" y="8686800"/>
            <a:ext cx="2971800" cy="457200"/>
          </a:xfrm>
          <a:prstGeom prst="rect">
            <a:avLst/>
          </a:prstGeom>
          <a:noFill/>
          <a:ln w="9525">
            <a:noFill/>
          </a:ln>
        </p:spPr>
        <p:txBody>
          <a:bodyPr vert="horz" wrap="square" lIns="91440" tIns="45720" rIns="91440" bIns="45720" numCol="1" anchor="b" anchorCtr="0" compatLnSpc="1">
            <a:prstTxWarp prst="textNoShape">
              <a:avLst/>
            </a:prstTxWarp>
          </a:bodyPr>
          <a:lstStyle>
            <a:lvl1pPr algn="r">
              <a:defRPr sz="1200"/>
            </a:lvl1pPr>
          </a:lstStyle>
          <a:p>
            <a:pPr>
              <a:defRPr/>
            </a:pPr>
            <a:fld id="{0AE78B60-BA4E-4735-B8A9-0E2E1E64D3D6}" type="slidenum">
              <a:rPr lang="zh-CN" altLang="en-US"/>
              <a:pPr>
                <a:defRPr/>
              </a:pPr>
              <a:t>‹#›</a:t>
            </a:fld>
            <a:endParaRPr lang="zh-CN" altLang="en-US"/>
          </a:p>
        </p:txBody>
      </p:sp>
    </p:spTree>
    <p:extLst>
      <p:ext uri="{BB962C8B-B14F-4D97-AF65-F5344CB8AC3E}">
        <p14:creationId xmlns:p14="http://schemas.microsoft.com/office/powerpoint/2010/main" val="15168331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1pPr>
    <a:lvl2pPr marL="457200" lvl="1"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2pPr>
    <a:lvl3pPr marL="914400" lvl="2"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3pPr>
    <a:lvl4pPr marL="1371600" lvl="3"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4pPr>
    <a:lvl5pPr marL="1828800" lvl="4"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页脚占位符 51204"/>
          <p:cNvSpPr>
            <a:spLocks noGrp="1"/>
          </p:cNvSpPr>
          <p:nvPr>
            <p:ph type="ftr" sz="quarter" idx="10"/>
          </p:nvPr>
        </p:nvSpPr>
        <p:spPr>
          <a:ln/>
        </p:spPr>
        <p:txBody>
          <a:bodyPr/>
          <a:lstStyle>
            <a:lvl1pPr>
              <a:defRPr/>
            </a:lvl1pPr>
          </a:lstStyle>
          <a:p>
            <a:pPr>
              <a:defRPr/>
            </a:pPr>
            <a:fld id="{A0CAC339-60D6-43F0-A479-B2975971A1E3}" type="slidenum">
              <a:rPr lang="en-US" altLang="ko-KR"/>
              <a:pPr>
                <a:defRPr/>
              </a:pPr>
              <a:t>‹#›</a:t>
            </a:fld>
            <a:endParaRPr lang="en-US" altLang="ko-KR"/>
          </a:p>
        </p:txBody>
      </p:sp>
    </p:spTree>
    <p:extLst>
      <p:ext uri="{BB962C8B-B14F-4D97-AF65-F5344CB8AC3E}">
        <p14:creationId xmlns:p14="http://schemas.microsoft.com/office/powerpoint/2010/main" val="676755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页脚占位符 51204"/>
          <p:cNvSpPr>
            <a:spLocks noGrp="1"/>
          </p:cNvSpPr>
          <p:nvPr>
            <p:ph type="ftr" sz="quarter" idx="10"/>
          </p:nvPr>
        </p:nvSpPr>
        <p:spPr>
          <a:ln/>
        </p:spPr>
        <p:txBody>
          <a:bodyPr/>
          <a:lstStyle>
            <a:lvl1pPr>
              <a:defRPr/>
            </a:lvl1pPr>
          </a:lstStyle>
          <a:p>
            <a:pPr>
              <a:defRPr/>
            </a:pPr>
            <a:fld id="{7155A0F4-C2D7-4CC5-8052-F6A35ADFC0C9}" type="slidenum">
              <a:rPr lang="en-US" altLang="ko-KR"/>
              <a:pPr>
                <a:defRPr/>
              </a:pPr>
              <a:t>‹#›</a:t>
            </a:fld>
            <a:endParaRPr lang="en-US" altLang="ko-KR"/>
          </a:p>
        </p:txBody>
      </p:sp>
    </p:spTree>
    <p:extLst>
      <p:ext uri="{BB962C8B-B14F-4D97-AF65-F5344CB8AC3E}">
        <p14:creationId xmlns:p14="http://schemas.microsoft.com/office/powerpoint/2010/main" val="728681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85800" y="609600"/>
            <a:ext cx="5716657" cy="5486400"/>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页脚占位符 51204"/>
          <p:cNvSpPr>
            <a:spLocks noGrp="1"/>
          </p:cNvSpPr>
          <p:nvPr>
            <p:ph type="ftr" sz="quarter" idx="10"/>
          </p:nvPr>
        </p:nvSpPr>
        <p:spPr>
          <a:ln/>
        </p:spPr>
        <p:txBody>
          <a:bodyPr/>
          <a:lstStyle>
            <a:lvl1pPr>
              <a:defRPr/>
            </a:lvl1pPr>
          </a:lstStyle>
          <a:p>
            <a:pPr>
              <a:defRPr/>
            </a:pPr>
            <a:fld id="{8C27B73D-5A6B-4292-8CB4-2C87A0381090}" type="slidenum">
              <a:rPr lang="en-US" altLang="ko-KR"/>
              <a:pPr>
                <a:defRPr/>
              </a:pPr>
              <a:t>‹#›</a:t>
            </a:fld>
            <a:endParaRPr lang="en-US" altLang="ko-KR"/>
          </a:p>
        </p:txBody>
      </p:sp>
    </p:spTree>
    <p:extLst>
      <p:ext uri="{BB962C8B-B14F-4D97-AF65-F5344CB8AC3E}">
        <p14:creationId xmlns:p14="http://schemas.microsoft.com/office/powerpoint/2010/main" val="616340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页脚占位符 51204"/>
          <p:cNvSpPr>
            <a:spLocks noGrp="1"/>
          </p:cNvSpPr>
          <p:nvPr>
            <p:ph type="ftr" sz="quarter" idx="10"/>
          </p:nvPr>
        </p:nvSpPr>
        <p:spPr>
          <a:ln/>
        </p:spPr>
        <p:txBody>
          <a:bodyPr/>
          <a:lstStyle>
            <a:lvl1pPr>
              <a:defRPr/>
            </a:lvl1pPr>
          </a:lstStyle>
          <a:p>
            <a:pPr>
              <a:defRPr/>
            </a:pPr>
            <a:fld id="{C8D4960B-E3CE-4C5B-BD05-F3614E6F0E19}" type="slidenum">
              <a:rPr lang="en-US" altLang="ko-KR"/>
              <a:pPr>
                <a:defRPr/>
              </a:pPr>
              <a:t>‹#›</a:t>
            </a:fld>
            <a:endParaRPr lang="en-US" altLang="ko-KR"/>
          </a:p>
        </p:txBody>
      </p:sp>
    </p:spTree>
    <p:extLst>
      <p:ext uri="{BB962C8B-B14F-4D97-AF65-F5344CB8AC3E}">
        <p14:creationId xmlns:p14="http://schemas.microsoft.com/office/powerpoint/2010/main" val="576445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noProof="1" smtClean="0"/>
              <a:t>单击此处编辑母版标题样式</a:t>
            </a:r>
            <a:endParaRPr lang="zh-CN" altLang="en-US" noProof="1"/>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a:p>
        </p:txBody>
      </p:sp>
      <p:sp>
        <p:nvSpPr>
          <p:cNvPr id="4" name="页脚占位符 51204"/>
          <p:cNvSpPr>
            <a:spLocks noGrp="1"/>
          </p:cNvSpPr>
          <p:nvPr>
            <p:ph type="ftr" sz="quarter" idx="10"/>
          </p:nvPr>
        </p:nvSpPr>
        <p:spPr>
          <a:ln/>
        </p:spPr>
        <p:txBody>
          <a:bodyPr/>
          <a:lstStyle>
            <a:lvl1pPr>
              <a:defRPr/>
            </a:lvl1pPr>
          </a:lstStyle>
          <a:p>
            <a:pPr>
              <a:defRPr/>
            </a:pPr>
            <a:fld id="{624874C0-EB8B-4827-8069-ADBF703A6774}" type="slidenum">
              <a:rPr lang="en-US" altLang="ko-KR"/>
              <a:pPr>
                <a:defRPr/>
              </a:pPr>
              <a:t>‹#›</a:t>
            </a:fld>
            <a:endParaRPr lang="en-US" altLang="ko-KR"/>
          </a:p>
        </p:txBody>
      </p:sp>
    </p:spTree>
    <p:extLst>
      <p:ext uri="{BB962C8B-B14F-4D97-AF65-F5344CB8AC3E}">
        <p14:creationId xmlns:p14="http://schemas.microsoft.com/office/powerpoint/2010/main" val="3351941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页脚占位符 51204"/>
          <p:cNvSpPr>
            <a:spLocks noGrp="1"/>
          </p:cNvSpPr>
          <p:nvPr>
            <p:ph type="ftr" sz="quarter" idx="10"/>
          </p:nvPr>
        </p:nvSpPr>
        <p:spPr>
          <a:ln/>
        </p:spPr>
        <p:txBody>
          <a:bodyPr/>
          <a:lstStyle>
            <a:lvl1pPr>
              <a:defRPr/>
            </a:lvl1pPr>
          </a:lstStyle>
          <a:p>
            <a:pPr>
              <a:defRPr/>
            </a:pPr>
            <a:fld id="{7C758AF7-4590-417D-942B-5F43CDF26F79}" type="slidenum">
              <a:rPr lang="en-US" altLang="ko-KR"/>
              <a:pPr>
                <a:defRPr/>
              </a:pPr>
              <a:t>‹#›</a:t>
            </a:fld>
            <a:endParaRPr lang="en-US" altLang="ko-KR"/>
          </a:p>
        </p:txBody>
      </p:sp>
    </p:spTree>
    <p:extLst>
      <p:ext uri="{BB962C8B-B14F-4D97-AF65-F5344CB8AC3E}">
        <p14:creationId xmlns:p14="http://schemas.microsoft.com/office/powerpoint/2010/main" val="3570965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页脚占位符 51204"/>
          <p:cNvSpPr>
            <a:spLocks noGrp="1"/>
          </p:cNvSpPr>
          <p:nvPr>
            <p:ph type="ftr" sz="quarter" idx="10"/>
          </p:nvPr>
        </p:nvSpPr>
        <p:spPr>
          <a:ln/>
        </p:spPr>
        <p:txBody>
          <a:bodyPr/>
          <a:lstStyle>
            <a:lvl1pPr>
              <a:defRPr/>
            </a:lvl1pPr>
          </a:lstStyle>
          <a:p>
            <a:pPr>
              <a:defRPr/>
            </a:pPr>
            <a:fld id="{B06F0075-5546-4565-BD51-B380A6901453}" type="slidenum">
              <a:rPr lang="en-US" altLang="ko-KR"/>
              <a:pPr>
                <a:defRPr/>
              </a:pPr>
              <a:t>‹#›</a:t>
            </a:fld>
            <a:endParaRPr lang="en-US" altLang="ko-KR"/>
          </a:p>
        </p:txBody>
      </p:sp>
    </p:spTree>
    <p:extLst>
      <p:ext uri="{BB962C8B-B14F-4D97-AF65-F5344CB8AC3E}">
        <p14:creationId xmlns:p14="http://schemas.microsoft.com/office/powerpoint/2010/main" val="4206564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85800" y="1981200"/>
            <a:ext cx="3808476" cy="41148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9724" y="1981200"/>
            <a:ext cx="3808476" cy="41148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页脚占位符 51204"/>
          <p:cNvSpPr>
            <a:spLocks noGrp="1"/>
          </p:cNvSpPr>
          <p:nvPr>
            <p:ph type="ftr" sz="quarter" idx="10"/>
          </p:nvPr>
        </p:nvSpPr>
        <p:spPr>
          <a:ln/>
        </p:spPr>
        <p:txBody>
          <a:bodyPr/>
          <a:lstStyle>
            <a:lvl1pPr>
              <a:defRPr/>
            </a:lvl1pPr>
          </a:lstStyle>
          <a:p>
            <a:pPr>
              <a:defRPr/>
            </a:pPr>
            <a:fld id="{B9BF8480-2762-4596-B1E5-893BB19AE8A6}" type="slidenum">
              <a:rPr lang="en-US" altLang="ko-KR"/>
              <a:pPr>
                <a:defRPr/>
              </a:pPr>
              <a:t>‹#›</a:t>
            </a:fld>
            <a:endParaRPr lang="en-US" altLang="ko-KR"/>
          </a:p>
        </p:txBody>
      </p:sp>
    </p:spTree>
    <p:extLst>
      <p:ext uri="{BB962C8B-B14F-4D97-AF65-F5344CB8AC3E}">
        <p14:creationId xmlns:p14="http://schemas.microsoft.com/office/powerpoint/2010/main" val="2958964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页脚占位符 51204"/>
          <p:cNvSpPr>
            <a:spLocks noGrp="1"/>
          </p:cNvSpPr>
          <p:nvPr>
            <p:ph type="ftr" sz="quarter" idx="10"/>
          </p:nvPr>
        </p:nvSpPr>
        <p:spPr>
          <a:ln/>
        </p:spPr>
        <p:txBody>
          <a:bodyPr/>
          <a:lstStyle>
            <a:lvl1pPr>
              <a:defRPr/>
            </a:lvl1pPr>
          </a:lstStyle>
          <a:p>
            <a:pPr>
              <a:defRPr/>
            </a:pPr>
            <a:fld id="{8B8391C5-61A8-4217-BA47-F6CDDAC5EA1C}" type="slidenum">
              <a:rPr lang="en-US" altLang="ko-KR"/>
              <a:pPr>
                <a:defRPr/>
              </a:pPr>
              <a:t>‹#›</a:t>
            </a:fld>
            <a:endParaRPr lang="en-US" altLang="ko-KR"/>
          </a:p>
        </p:txBody>
      </p:sp>
    </p:spTree>
    <p:extLst>
      <p:ext uri="{BB962C8B-B14F-4D97-AF65-F5344CB8AC3E}">
        <p14:creationId xmlns:p14="http://schemas.microsoft.com/office/powerpoint/2010/main" val="353765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页脚占位符 51204"/>
          <p:cNvSpPr>
            <a:spLocks noGrp="1"/>
          </p:cNvSpPr>
          <p:nvPr>
            <p:ph type="ftr" sz="quarter" idx="10"/>
          </p:nvPr>
        </p:nvSpPr>
        <p:spPr>
          <a:ln/>
        </p:spPr>
        <p:txBody>
          <a:bodyPr/>
          <a:lstStyle>
            <a:lvl1pPr>
              <a:defRPr/>
            </a:lvl1pPr>
          </a:lstStyle>
          <a:p>
            <a:pPr>
              <a:defRPr/>
            </a:pPr>
            <a:fld id="{BA6D52CC-E5B3-4C99-A5F7-7E4B66343BB8}" type="slidenum">
              <a:rPr lang="en-US" altLang="ko-KR"/>
              <a:pPr>
                <a:defRPr/>
              </a:pPr>
              <a:t>‹#›</a:t>
            </a:fld>
            <a:endParaRPr lang="en-US" altLang="ko-KR"/>
          </a:p>
        </p:txBody>
      </p:sp>
    </p:spTree>
    <p:extLst>
      <p:ext uri="{BB962C8B-B14F-4D97-AF65-F5344CB8AC3E}">
        <p14:creationId xmlns:p14="http://schemas.microsoft.com/office/powerpoint/2010/main" val="160115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51204"/>
          <p:cNvSpPr>
            <a:spLocks noGrp="1"/>
          </p:cNvSpPr>
          <p:nvPr>
            <p:ph type="ftr" sz="quarter" idx="10"/>
          </p:nvPr>
        </p:nvSpPr>
        <p:spPr>
          <a:ln/>
        </p:spPr>
        <p:txBody>
          <a:bodyPr/>
          <a:lstStyle>
            <a:lvl1pPr>
              <a:defRPr/>
            </a:lvl1pPr>
          </a:lstStyle>
          <a:p>
            <a:pPr>
              <a:defRPr/>
            </a:pPr>
            <a:fld id="{76AA5EC9-2853-409B-9322-8716DEC9FE35}" type="slidenum">
              <a:rPr lang="en-US" altLang="ko-KR"/>
              <a:pPr>
                <a:defRPr/>
              </a:pPr>
              <a:t>‹#›</a:t>
            </a:fld>
            <a:endParaRPr lang="en-US" altLang="ko-KR"/>
          </a:p>
        </p:txBody>
      </p:sp>
    </p:spTree>
    <p:extLst>
      <p:ext uri="{BB962C8B-B14F-4D97-AF65-F5344CB8AC3E}">
        <p14:creationId xmlns:p14="http://schemas.microsoft.com/office/powerpoint/2010/main" val="2858758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页脚占位符 51204"/>
          <p:cNvSpPr>
            <a:spLocks noGrp="1"/>
          </p:cNvSpPr>
          <p:nvPr>
            <p:ph type="ftr" sz="quarter" idx="10"/>
          </p:nvPr>
        </p:nvSpPr>
        <p:spPr>
          <a:ln/>
        </p:spPr>
        <p:txBody>
          <a:bodyPr/>
          <a:lstStyle>
            <a:lvl1pPr>
              <a:defRPr/>
            </a:lvl1pPr>
          </a:lstStyle>
          <a:p>
            <a:pPr>
              <a:defRPr/>
            </a:pPr>
            <a:fld id="{CD824EBD-5426-4963-A05D-9F0802A366BC}" type="slidenum">
              <a:rPr lang="en-US" altLang="ko-KR"/>
              <a:pPr>
                <a:defRPr/>
              </a:pPr>
              <a:t>‹#›</a:t>
            </a:fld>
            <a:endParaRPr lang="en-US" altLang="ko-KR"/>
          </a:p>
        </p:txBody>
      </p:sp>
    </p:spTree>
    <p:extLst>
      <p:ext uri="{BB962C8B-B14F-4D97-AF65-F5344CB8AC3E}">
        <p14:creationId xmlns:p14="http://schemas.microsoft.com/office/powerpoint/2010/main" val="3742253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页脚占位符 51204"/>
          <p:cNvSpPr>
            <a:spLocks noGrp="1"/>
          </p:cNvSpPr>
          <p:nvPr>
            <p:ph type="ftr" sz="quarter" idx="10"/>
          </p:nvPr>
        </p:nvSpPr>
        <p:spPr>
          <a:ln/>
        </p:spPr>
        <p:txBody>
          <a:bodyPr/>
          <a:lstStyle>
            <a:lvl1pPr>
              <a:defRPr/>
            </a:lvl1pPr>
          </a:lstStyle>
          <a:p>
            <a:pPr>
              <a:defRPr/>
            </a:pPr>
            <a:fld id="{A05C7205-3F0F-4084-9386-52A97332F87D}" type="slidenum">
              <a:rPr lang="en-US" altLang="ko-KR"/>
              <a:pPr>
                <a:defRPr/>
              </a:pPr>
              <a:t>‹#›</a:t>
            </a:fld>
            <a:endParaRPr lang="en-US" altLang="ko-KR"/>
          </a:p>
        </p:txBody>
      </p:sp>
    </p:spTree>
    <p:extLst>
      <p:ext uri="{BB962C8B-B14F-4D97-AF65-F5344CB8AC3E}">
        <p14:creationId xmlns:p14="http://schemas.microsoft.com/office/powerpoint/2010/main" val="3610551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02" name="标题 51201"/>
          <p:cNvSpPr>
            <a:spLocks noGrp="1"/>
          </p:cNvSpPr>
          <p:nvPr>
            <p:ph type="title"/>
          </p:nvPr>
        </p:nvSpPr>
        <p:spPr>
          <a:xfrm>
            <a:off x="685800" y="609600"/>
            <a:ext cx="7772400" cy="1143000"/>
          </a:xfrm>
          <a:prstGeom prst="rect">
            <a:avLst/>
          </a:prstGeom>
          <a:noFill/>
          <a:ln w="9525">
            <a:noFill/>
          </a:ln>
        </p:spPr>
        <p:txBody>
          <a:bodyPr anchor="ctr"/>
          <a:lstStyle/>
          <a:p>
            <a:pPr lvl="0"/>
            <a:r>
              <a:rPr lang="ko-KR" altLang="en-US" noProof="1"/>
              <a:t>마스터 제목 유형 편집</a:t>
            </a:r>
          </a:p>
        </p:txBody>
      </p:sp>
      <p:sp>
        <p:nvSpPr>
          <p:cNvPr id="1027" name="文本占位符 51202"/>
          <p:cNvSpPr>
            <a:spLocks noGrp="1" noChangeArrowheads="1"/>
          </p:cNvSpPr>
          <p:nvPr>
            <p:ph type="body" idx="4294967295"/>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문자열 유형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51205" name="页脚占位符 51204"/>
          <p:cNvSpPr>
            <a:spLocks noGrp="1"/>
          </p:cNvSpPr>
          <p:nvPr>
            <p:ph type="ftr" sz="quarter" idx="3"/>
          </p:nvPr>
        </p:nvSpPr>
        <p:spPr>
          <a:xfrm>
            <a:off x="2895600" y="6438900"/>
            <a:ext cx="2895600" cy="304800"/>
          </a:xfrm>
          <a:prstGeom prst="rect">
            <a:avLst/>
          </a:prstGeom>
          <a:noFill/>
          <a:ln w="9525">
            <a:noFill/>
          </a:ln>
        </p:spPr>
        <p:txBody>
          <a:bodyPr vert="horz" wrap="square" lIns="91440" tIns="45720" rIns="91440" bIns="45720" numCol="1" anchor="t" anchorCtr="0" compatLnSpc="1">
            <a:prstTxWarp prst="textNoShape">
              <a:avLst/>
            </a:prstTxWarp>
          </a:bodyPr>
          <a:lstStyle>
            <a:lvl1pPr algn="ctr">
              <a:defRPr sz="1400" b="1">
                <a:ea typeface="Gulim" pitchFamily="34" charset="-127"/>
              </a:defRPr>
            </a:lvl1pPr>
          </a:lstStyle>
          <a:p>
            <a:pPr>
              <a:defRPr/>
            </a:pPr>
            <a:fld id="{9267DD06-FE7B-48EE-A8C4-D408902EBC1F}" type="slidenum">
              <a:rPr lang="en-US" altLang="ko-KR"/>
              <a:pPr>
                <a:defRPr/>
              </a:pPr>
              <a:t>‹#›</a:t>
            </a:fld>
            <a:endParaRPr lang="en-US" altLang="ko-KR"/>
          </a:p>
        </p:txBody>
      </p:sp>
      <p:sp>
        <p:nvSpPr>
          <p:cNvPr id="1029" name="直接连接符 51208"/>
          <p:cNvSpPr>
            <a:spLocks noChangeShapeType="1"/>
          </p:cNvSpPr>
          <p:nvPr/>
        </p:nvSpPr>
        <p:spPr bwMode="auto">
          <a:xfrm flipH="1">
            <a:off x="228600" y="609600"/>
            <a:ext cx="8686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 name="文本框 51209"/>
          <p:cNvSpPr txBox="1">
            <a:spLocks noChangeArrowheads="1"/>
          </p:cNvSpPr>
          <p:nvPr/>
        </p:nvSpPr>
        <p:spPr bwMode="auto">
          <a:xfrm>
            <a:off x="766763" y="192088"/>
            <a:ext cx="72612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a:defRPr sz="2400">
                <a:solidFill>
                  <a:schemeClr val="tx1"/>
                </a:solidFill>
                <a:latin typeface="Times New Roman" pitchFamily="18" charset="0"/>
                <a:ea typeface="宋体" pitchFamily="2" charset="-122"/>
              </a:defRPr>
            </a:lvl2pPr>
            <a:lvl3pPr>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0" hangingPunct="0">
              <a:lnSpc>
                <a:spcPct val="70000"/>
              </a:lnSpc>
              <a:spcBef>
                <a:spcPct val="20000"/>
              </a:spcBef>
              <a:defRPr/>
            </a:pPr>
            <a:r>
              <a:rPr lang="en-US" altLang="ko-KR" sz="1400" b="1" i="1" smtClean="0">
                <a:latin typeface="Arial" pitchFamily="34" charset="0"/>
                <a:ea typeface="Gulim" pitchFamily="34" charset="-127"/>
              </a:rPr>
              <a:t>Tianjin University of Science &amp; Technology</a:t>
            </a:r>
            <a:r>
              <a:rPr lang="en-US" altLang="zh-CN" sz="1400" b="1" i="1" smtClean="0">
                <a:latin typeface="Arial" pitchFamily="34" charset="0"/>
                <a:ea typeface="Gulim" pitchFamily="34" charset="-127"/>
              </a:rPr>
              <a:t>                                        </a:t>
            </a:r>
            <a:r>
              <a:rPr lang="zh-CN" altLang="en-US" sz="1400" b="1" i="1" smtClean="0">
                <a:latin typeface="Arial" pitchFamily="34" charset="0"/>
                <a:ea typeface="Gulim" pitchFamily="34" charset="-127"/>
              </a:rPr>
              <a:t>计算思维导论</a:t>
            </a:r>
            <a:endParaRPr lang="en-US" altLang="zh-CN" sz="1400" b="1" i="1" smtClean="0">
              <a:latin typeface="Arial" pitchFamily="34" charset="0"/>
              <a:ea typeface="Gulim" pitchFamily="34" charset="-127"/>
            </a:endParaRPr>
          </a:p>
        </p:txBody>
      </p:sp>
      <p:graphicFrame>
        <p:nvGraphicFramePr>
          <p:cNvPr id="1031" name="对象 51212"/>
          <p:cNvGraphicFramePr>
            <a:graphicFrameLocks/>
          </p:cNvGraphicFramePr>
          <p:nvPr/>
        </p:nvGraphicFramePr>
        <p:xfrm>
          <a:off x="320675" y="228600"/>
          <a:ext cx="381000" cy="361950"/>
        </p:xfrm>
        <a:graphic>
          <a:graphicData uri="http://schemas.openxmlformats.org/presentationml/2006/ole">
            <mc:AlternateContent xmlns:mc="http://schemas.openxmlformats.org/markup-compatibility/2006">
              <mc:Choice xmlns:v="urn:schemas-microsoft-com:vml" Requires="v">
                <p:oleObj spid="_x0000_s1036" r:id="rId16" imgW="380852" imgH="361809" progId="Photoshop.Image.6">
                  <p:embed/>
                </p:oleObj>
              </mc:Choice>
              <mc:Fallback>
                <p:oleObj r:id="rId16" imgW="380852" imgH="361809" progId="Photoshop.Image.6">
                  <p:embed/>
                  <p:pic>
                    <p:nvPicPr>
                      <p:cNvPr id="0" name="对象 51212"/>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0675" y="228600"/>
                        <a:ext cx="381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32" name="直接连接符 51214"/>
          <p:cNvSpPr>
            <a:spLocks noChangeShapeType="1"/>
          </p:cNvSpPr>
          <p:nvPr/>
        </p:nvSpPr>
        <p:spPr bwMode="auto">
          <a:xfrm flipH="1">
            <a:off x="228600" y="6450013"/>
            <a:ext cx="8591550" cy="269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3" name="文本框 51215"/>
          <p:cNvSpPr txBox="1">
            <a:spLocks noChangeArrowheads="1"/>
          </p:cNvSpPr>
          <p:nvPr/>
        </p:nvSpPr>
        <p:spPr bwMode="auto">
          <a:xfrm>
            <a:off x="746125" y="492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宋体" pitchFamily="2" charset="-122"/>
              </a:defRPr>
            </a:lvl1pPr>
            <a:lvl2pPr>
              <a:defRPr sz="2400">
                <a:solidFill>
                  <a:schemeClr val="tx1"/>
                </a:solidFill>
                <a:latin typeface="Times New Roman" pitchFamily="18" charset="0"/>
                <a:ea typeface="宋体" pitchFamily="2" charset="-122"/>
              </a:defRPr>
            </a:lvl2pPr>
            <a:lvl3pPr>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0" hangingPunct="0">
              <a:defRPr/>
            </a:pPr>
            <a:endParaRPr lang="zh-CN" altLang="en-US" smtClean="0">
              <a:latin typeface="Copperplate Gothic Bold" pitchFamily="34" charset="0"/>
              <a:ea typeface="Gulim" pitchFamily="34" charset="-127"/>
            </a:endParaRPr>
          </a:p>
        </p:txBody>
      </p:sp>
      <p:sp>
        <p:nvSpPr>
          <p:cNvPr id="1034" name="文本框 51216"/>
          <p:cNvSpPr txBox="1">
            <a:spLocks noChangeArrowheads="1"/>
          </p:cNvSpPr>
          <p:nvPr/>
        </p:nvSpPr>
        <p:spPr bwMode="auto">
          <a:xfrm>
            <a:off x="5508625" y="6465888"/>
            <a:ext cx="3240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a:defRPr sz="2400">
                <a:solidFill>
                  <a:schemeClr val="tx1"/>
                </a:solidFill>
                <a:latin typeface="Times New Roman" pitchFamily="18" charset="0"/>
                <a:ea typeface="宋体" pitchFamily="2" charset="-122"/>
              </a:defRPr>
            </a:lvl2pPr>
            <a:lvl3pPr>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0" hangingPunct="0">
              <a:lnSpc>
                <a:spcPct val="70000"/>
              </a:lnSpc>
              <a:spcBef>
                <a:spcPct val="20000"/>
              </a:spcBef>
              <a:defRPr/>
            </a:pPr>
            <a:r>
              <a:rPr lang="zh-CN" altLang="en-US" sz="2000" b="1" i="1" smtClean="0">
                <a:latin typeface="隶书" pitchFamily="49" charset="-122"/>
                <a:ea typeface="隶书" pitchFamily="49" charset="-122"/>
              </a:rPr>
              <a:t>计算机公共基础系</a:t>
            </a:r>
          </a:p>
        </p:txBody>
      </p:sp>
      <p:sp>
        <p:nvSpPr>
          <p:cNvPr id="1035" name="文本框 51217"/>
          <p:cNvSpPr txBox="1">
            <a:spLocks noChangeArrowheads="1"/>
          </p:cNvSpPr>
          <p:nvPr/>
        </p:nvSpPr>
        <p:spPr bwMode="auto">
          <a:xfrm>
            <a:off x="827088" y="6478588"/>
            <a:ext cx="3313112"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a:defRPr sz="2400">
                <a:solidFill>
                  <a:schemeClr val="tx1"/>
                </a:solidFill>
                <a:latin typeface="Times New Roman" pitchFamily="18" charset="0"/>
                <a:ea typeface="宋体" pitchFamily="2" charset="-122"/>
              </a:defRPr>
            </a:lvl2pPr>
            <a:lvl3pPr>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0" hangingPunct="0">
              <a:lnSpc>
                <a:spcPct val="70000"/>
              </a:lnSpc>
              <a:spcBef>
                <a:spcPct val="20000"/>
              </a:spcBef>
              <a:defRPr/>
            </a:pPr>
            <a:r>
              <a:rPr lang="en-US" altLang="zh-CN" sz="1600" b="1" u="sng" smtClean="0">
                <a:latin typeface="隶书" pitchFamily="49" charset="-122"/>
                <a:ea typeface="隶书" pitchFamily="49" charset="-122"/>
              </a:rPr>
              <a:t>http://csie.tust.edu.cn/ccbs</a:t>
            </a: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Lst>
  <p:txStyles>
    <p:titleStyle>
      <a:lvl1pPr algn="ctr" rtl="0" eaLnBrk="0" fontAlgn="base" hangingPunct="0">
        <a:lnSpc>
          <a:spcPct val="140000"/>
        </a:lnSpc>
        <a:spcBef>
          <a:spcPct val="0"/>
        </a:spcBef>
        <a:spcAft>
          <a:spcPct val="0"/>
        </a:spcAft>
        <a:defRPr sz="3600" b="1" kern="1200">
          <a:solidFill>
            <a:srgbClr val="000099"/>
          </a:solidFill>
          <a:effectLst>
            <a:outerShdw blurRad="38100" dist="38100" dir="2700000">
              <a:srgbClr val="C0C0C0"/>
            </a:outerShdw>
          </a:effectLst>
          <a:latin typeface="+mj-lt"/>
          <a:ea typeface="+mj-ea"/>
          <a:cs typeface="+mj-cs"/>
        </a:defRPr>
      </a:lvl1pPr>
      <a:lvl2pPr algn="ctr" rtl="0" eaLnBrk="0" fontAlgn="base" hangingPunct="0">
        <a:lnSpc>
          <a:spcPct val="140000"/>
        </a:lnSpc>
        <a:spcBef>
          <a:spcPct val="0"/>
        </a:spcBef>
        <a:spcAft>
          <a:spcPct val="0"/>
        </a:spcAft>
        <a:defRPr sz="3600" b="1">
          <a:solidFill>
            <a:srgbClr val="000099"/>
          </a:solidFill>
          <a:latin typeface="华文新魏" panose="02010800040101010101" pitchFamily="2" charset="-122"/>
          <a:ea typeface="华文新魏" panose="02010800040101010101" pitchFamily="2" charset="-122"/>
        </a:defRPr>
      </a:lvl2pPr>
      <a:lvl3pPr algn="ctr" rtl="0" eaLnBrk="0" fontAlgn="base" hangingPunct="0">
        <a:lnSpc>
          <a:spcPct val="140000"/>
        </a:lnSpc>
        <a:spcBef>
          <a:spcPct val="0"/>
        </a:spcBef>
        <a:spcAft>
          <a:spcPct val="0"/>
        </a:spcAft>
        <a:defRPr sz="3600" b="1">
          <a:solidFill>
            <a:srgbClr val="000099"/>
          </a:solidFill>
          <a:latin typeface="华文新魏" panose="02010800040101010101" pitchFamily="2" charset="-122"/>
          <a:ea typeface="华文新魏" panose="02010800040101010101" pitchFamily="2" charset="-122"/>
        </a:defRPr>
      </a:lvl3pPr>
      <a:lvl4pPr algn="ctr" rtl="0" eaLnBrk="0" fontAlgn="base" hangingPunct="0">
        <a:lnSpc>
          <a:spcPct val="140000"/>
        </a:lnSpc>
        <a:spcBef>
          <a:spcPct val="0"/>
        </a:spcBef>
        <a:spcAft>
          <a:spcPct val="0"/>
        </a:spcAft>
        <a:defRPr sz="3600" b="1">
          <a:solidFill>
            <a:srgbClr val="000099"/>
          </a:solidFill>
          <a:latin typeface="华文新魏" panose="02010800040101010101" pitchFamily="2" charset="-122"/>
          <a:ea typeface="华文新魏" panose="02010800040101010101" pitchFamily="2" charset="-122"/>
        </a:defRPr>
      </a:lvl4pPr>
      <a:lvl5pPr algn="ctr" rtl="0" eaLnBrk="0" fontAlgn="base" hangingPunct="0">
        <a:lnSpc>
          <a:spcPct val="140000"/>
        </a:lnSpc>
        <a:spcBef>
          <a:spcPct val="0"/>
        </a:spcBef>
        <a:spcAft>
          <a:spcPct val="0"/>
        </a:spcAft>
        <a:defRPr sz="3600" b="1">
          <a:solidFill>
            <a:srgbClr val="000099"/>
          </a:solidFill>
          <a:latin typeface="华文新魏" panose="02010800040101010101" pitchFamily="2" charset="-122"/>
          <a:ea typeface="华文新魏" panose="02010800040101010101" pitchFamily="2" charset="-122"/>
        </a:defRPr>
      </a:lvl5pPr>
      <a:lvl6pPr marL="457200" algn="ctr" rtl="0" eaLnBrk="0" fontAlgn="base" hangingPunct="0">
        <a:lnSpc>
          <a:spcPct val="140000"/>
        </a:lnSpc>
        <a:spcBef>
          <a:spcPct val="0"/>
        </a:spcBef>
        <a:spcAft>
          <a:spcPct val="0"/>
        </a:spcAft>
        <a:defRPr sz="3600" b="1">
          <a:solidFill>
            <a:srgbClr val="000099"/>
          </a:solidFill>
          <a:latin typeface="华文新魏" panose="02010800040101010101" pitchFamily="2" charset="-122"/>
          <a:ea typeface="华文新魏" panose="02010800040101010101" pitchFamily="2" charset="-122"/>
        </a:defRPr>
      </a:lvl6pPr>
      <a:lvl7pPr marL="914400" algn="ctr" rtl="0" eaLnBrk="0" fontAlgn="base" hangingPunct="0">
        <a:lnSpc>
          <a:spcPct val="140000"/>
        </a:lnSpc>
        <a:spcBef>
          <a:spcPct val="0"/>
        </a:spcBef>
        <a:spcAft>
          <a:spcPct val="0"/>
        </a:spcAft>
        <a:defRPr sz="3600" b="1">
          <a:solidFill>
            <a:srgbClr val="000099"/>
          </a:solidFill>
          <a:latin typeface="华文新魏" panose="02010800040101010101" pitchFamily="2" charset="-122"/>
          <a:ea typeface="华文新魏" panose="02010800040101010101" pitchFamily="2" charset="-122"/>
        </a:defRPr>
      </a:lvl7pPr>
      <a:lvl8pPr marL="1371600" algn="ctr" rtl="0" eaLnBrk="0" fontAlgn="base" hangingPunct="0">
        <a:lnSpc>
          <a:spcPct val="140000"/>
        </a:lnSpc>
        <a:spcBef>
          <a:spcPct val="0"/>
        </a:spcBef>
        <a:spcAft>
          <a:spcPct val="0"/>
        </a:spcAft>
        <a:defRPr sz="3600" b="1">
          <a:solidFill>
            <a:srgbClr val="000099"/>
          </a:solidFill>
          <a:latin typeface="华文新魏" panose="02010800040101010101" pitchFamily="2" charset="-122"/>
          <a:ea typeface="华文新魏" panose="02010800040101010101" pitchFamily="2" charset="-122"/>
        </a:defRPr>
      </a:lvl8pPr>
      <a:lvl9pPr marL="1828800" algn="ctr" rtl="0" eaLnBrk="0" fontAlgn="base" hangingPunct="0">
        <a:lnSpc>
          <a:spcPct val="140000"/>
        </a:lnSpc>
        <a:spcBef>
          <a:spcPct val="0"/>
        </a:spcBef>
        <a:spcAft>
          <a:spcPct val="0"/>
        </a:spcAft>
        <a:defRPr sz="3600" b="1">
          <a:solidFill>
            <a:srgbClr val="000099"/>
          </a:solidFill>
          <a:latin typeface="华文新魏" panose="02010800040101010101" pitchFamily="2" charset="-122"/>
          <a:ea typeface="华文新魏" panose="02010800040101010101" pitchFamily="2" charset="-122"/>
        </a:defRPr>
      </a:lvl9pPr>
    </p:titleStyle>
    <p:bodyStyle>
      <a:lvl1pPr marL="457200" indent="-457200" algn="l" rtl="0" eaLnBrk="0" fontAlgn="base" hangingPunct="0">
        <a:spcBef>
          <a:spcPct val="20000"/>
        </a:spcBef>
        <a:spcAft>
          <a:spcPct val="0"/>
        </a:spcAft>
        <a:buAutoNum type="arabicPeriod"/>
        <a:defRPr sz="2400" b="1" kern="1200">
          <a:solidFill>
            <a:srgbClr val="000099"/>
          </a:solidFill>
          <a:latin typeface="+mn-lt"/>
          <a:ea typeface="+mn-ea"/>
          <a:cs typeface="+mn-cs"/>
        </a:defRPr>
      </a:lvl1pPr>
      <a:lvl2pPr marL="914400" lvl="1" indent="-457200" algn="l" rtl="0" eaLnBrk="0" fontAlgn="base" hangingPunct="0">
        <a:spcBef>
          <a:spcPct val="20000"/>
        </a:spcBef>
        <a:spcAft>
          <a:spcPct val="0"/>
        </a:spcAft>
        <a:buAutoNum type="arabicParenR"/>
        <a:defRPr sz="2400" b="1" kern="1200">
          <a:solidFill>
            <a:srgbClr val="000099"/>
          </a:solidFill>
          <a:latin typeface="+mn-lt"/>
          <a:ea typeface="+mn-ea"/>
          <a:cs typeface="+mn-cs"/>
        </a:defRPr>
      </a:lvl2pPr>
      <a:lvl3pPr marL="1371600" lvl="2" indent="-457200" algn="l" rtl="0" eaLnBrk="0" fontAlgn="base" hangingPunct="0">
        <a:spcBef>
          <a:spcPct val="20000"/>
        </a:spcBef>
        <a:spcAft>
          <a:spcPct val="0"/>
        </a:spcAft>
        <a:buChar char="•"/>
        <a:defRPr sz="2400" b="1" kern="1200">
          <a:solidFill>
            <a:srgbClr val="000099"/>
          </a:solidFill>
          <a:latin typeface="+mn-lt"/>
          <a:ea typeface="+mn-ea"/>
          <a:cs typeface="+mn-cs"/>
        </a:defRPr>
      </a:lvl3pPr>
      <a:lvl4pPr marL="1828800" lvl="3" indent="-457200" algn="l" rtl="0" eaLnBrk="0" fontAlgn="base" hangingPunct="0">
        <a:spcBef>
          <a:spcPct val="20000"/>
        </a:spcBef>
        <a:spcAft>
          <a:spcPct val="0"/>
        </a:spcAft>
        <a:buChar char="–"/>
        <a:defRPr sz="2400" b="1" kern="1200">
          <a:solidFill>
            <a:srgbClr val="000099"/>
          </a:solidFill>
          <a:latin typeface="+mn-lt"/>
          <a:ea typeface="+mn-ea"/>
          <a:cs typeface="+mn-cs"/>
        </a:defRPr>
      </a:lvl4pPr>
      <a:lvl5pPr marL="2286000" lvl="4" indent="-457200" algn="l" rtl="0" eaLnBrk="0" fontAlgn="base" hangingPunct="0">
        <a:spcBef>
          <a:spcPct val="20000"/>
        </a:spcBef>
        <a:spcAft>
          <a:spcPct val="0"/>
        </a:spcAft>
        <a:buChar char="»"/>
        <a:defRPr sz="2400" b="1" kern="1200">
          <a:solidFill>
            <a:srgbClr val="000099"/>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400" b="1" i="0" u="none" kern="1200" baseline="0">
          <a:solidFill>
            <a:srgbClr val="000099"/>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400" b="1" i="0" u="none" kern="1200" baseline="0">
          <a:solidFill>
            <a:srgbClr val="000099"/>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400" b="1" i="0" u="none" kern="1200" baseline="0">
          <a:solidFill>
            <a:srgbClr val="000099"/>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400" b="1" i="0" u="none" kern="1200" baseline="0">
          <a:solidFill>
            <a:srgbClr val="000099"/>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697345"/>
          <p:cNvSpPr>
            <a:spLocks noGrp="1" noChangeArrowheads="1"/>
          </p:cNvSpPr>
          <p:nvPr>
            <p:ph type="ctrTitle"/>
          </p:nvPr>
        </p:nvSpPr>
        <p:spPr bwMode="auto">
          <a:xfrm>
            <a:off x="685800" y="2130425"/>
            <a:ext cx="7772400" cy="1470025"/>
          </a:xfrm>
        </p:spPr>
        <p:txBody>
          <a:bodyPr vert="horz" wrap="square" lIns="91440" tIns="45720" rIns="91440" bIns="45720" numCol="1" anchor="ctr" anchorCtr="0" compatLnSpc="1">
            <a:prstTxWarp prst="textNoShape">
              <a:avLst/>
            </a:prstTxWarp>
          </a:bodyPr>
          <a:lstStyle/>
          <a:p>
            <a:r>
              <a:rPr lang="en-US" altLang="zh-CN" sz="4000" smtClean="0">
                <a:effectLst/>
              </a:rPr>
              <a:t>1 </a:t>
            </a:r>
            <a:r>
              <a:rPr lang="zh-CN" altLang="en-US" sz="3600" smtClean="0">
                <a:effectLst/>
              </a:rPr>
              <a:t>计算思维和计算 </a:t>
            </a:r>
          </a:p>
        </p:txBody>
      </p:sp>
      <p:sp>
        <p:nvSpPr>
          <p:cNvPr id="2051" name="副标题 697346"/>
          <p:cNvSpPr>
            <a:spLocks noGrp="1" noChangeArrowheads="1"/>
          </p:cNvSpPr>
          <p:nvPr>
            <p:ph type="subTitle" idx="1"/>
          </p:nvPr>
        </p:nvSpPr>
        <p:spPr>
          <a:xfrm>
            <a:off x="1371600" y="4822825"/>
            <a:ext cx="6400800" cy="838200"/>
          </a:xfrm>
        </p:spPr>
        <p:txBody>
          <a:bodyPr/>
          <a:lstStyle/>
          <a:p>
            <a:r>
              <a:rPr lang="zh-CN" altLang="en-US" sz="2400" smtClean="0"/>
              <a:t>天津科技大学</a:t>
            </a:r>
            <a:br>
              <a:rPr lang="zh-CN" altLang="en-US" sz="2400" smtClean="0"/>
            </a:br>
            <a:r>
              <a:rPr lang="zh-CN" altLang="en-US" sz="2400" smtClean="0"/>
              <a:t>计算机公共基础系</a:t>
            </a:r>
          </a:p>
        </p:txBody>
      </p:sp>
      <p:sp>
        <p:nvSpPr>
          <p:cNvPr id="2052" name="页脚占位符 1"/>
          <p:cNvSpPr>
            <a:spLocks noGrp="1" noChangeArrowheads="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fld id="{67514A20-0D2D-4164-A8D8-0FA2D15CA5B0}" type="slidenum">
              <a:rPr lang="en-US" altLang="ko-KR" sz="1400" smtClean="0"/>
              <a:pPr eaLnBrk="1" hangingPunct="1"/>
              <a:t>1</a:t>
            </a:fld>
            <a:endParaRPr lang="en-US" altLang="ko-KR" sz="140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a:effectLst/>
              </a:rPr>
              <a:t>计算与自动计算</a:t>
            </a:r>
            <a:endParaRPr lang="zh-CN" altLang="en-US" dirty="0"/>
          </a:p>
        </p:txBody>
      </p:sp>
      <p:sp>
        <p:nvSpPr>
          <p:cNvPr id="10243" name="内容占位符 2"/>
          <p:cNvSpPr>
            <a:spLocks noGrp="1"/>
          </p:cNvSpPr>
          <p:nvPr>
            <p:ph idx="1"/>
          </p:nvPr>
        </p:nvSpPr>
        <p:spPr/>
        <p:txBody>
          <a:bodyPr/>
          <a:lstStyle/>
          <a:p>
            <a:pPr marL="0" indent="0">
              <a:buFontTx/>
              <a:buNone/>
              <a:defRPr/>
            </a:pPr>
            <a:r>
              <a:rPr lang="en-US" altLang="zh-CN" dirty="0"/>
              <a:t>2</a:t>
            </a:r>
            <a:r>
              <a:rPr lang="zh-CN" altLang="zh-CN" dirty="0"/>
              <a:t>．计算科学的基本</a:t>
            </a:r>
            <a:r>
              <a:rPr lang="zh-CN" altLang="zh-CN" dirty="0" smtClean="0"/>
              <a:t>问题</a:t>
            </a:r>
            <a:endParaRPr lang="en-US" altLang="zh-CN" dirty="0" smtClean="0"/>
          </a:p>
          <a:p>
            <a:pPr marL="0" indent="0">
              <a:buFontTx/>
              <a:buNone/>
              <a:defRPr/>
            </a:pPr>
            <a:r>
              <a:rPr lang="zh-CN" altLang="zh-CN" dirty="0"/>
              <a:t>计算科学的基本问题是“什么能够被有效地自动计算，什么不能被有效地自动计算？</a:t>
            </a:r>
            <a:r>
              <a:rPr lang="zh-CN" altLang="zh-CN" dirty="0" smtClean="0"/>
              <a:t>”</a:t>
            </a:r>
            <a:endParaRPr lang="en-US" altLang="zh-CN" dirty="0" smtClean="0"/>
          </a:p>
          <a:p>
            <a:pPr marL="0" indent="0">
              <a:buFontTx/>
              <a:buNone/>
              <a:defRPr/>
            </a:pPr>
            <a:r>
              <a:rPr lang="en-US" altLang="zh-CN" dirty="0" smtClean="0"/>
              <a:t>(1)</a:t>
            </a:r>
            <a:r>
              <a:rPr lang="zh-CN" altLang="zh-CN" dirty="0"/>
              <a:t>哪些问题可以在有限时间和有限空间内自动计算，计算的时间和空间复杂度怎样</a:t>
            </a:r>
            <a:r>
              <a:rPr lang="zh-CN" altLang="zh-CN" dirty="0" smtClean="0"/>
              <a:t>？</a:t>
            </a:r>
            <a:endParaRPr lang="en-US" altLang="zh-CN" dirty="0" smtClean="0"/>
          </a:p>
          <a:p>
            <a:pPr marL="0" indent="0">
              <a:buFontTx/>
              <a:buNone/>
              <a:defRPr/>
            </a:pPr>
            <a:r>
              <a:rPr lang="en-US" altLang="zh-CN" dirty="0" smtClean="0"/>
              <a:t>(2)</a:t>
            </a:r>
            <a:r>
              <a:rPr lang="zh-CN" altLang="zh-CN" dirty="0"/>
              <a:t>通过人类的各种思维模式，如何设计有效的计算方法，以减少计算的时间和空间复杂度。</a:t>
            </a:r>
          </a:p>
          <a:p>
            <a:pPr marL="0" indent="0">
              <a:buFontTx/>
              <a:buNone/>
              <a:defRPr/>
            </a:pPr>
            <a:endParaRPr lang="zh-CN" altLang="zh-CN" dirty="0"/>
          </a:p>
          <a:p>
            <a:pPr>
              <a:defRPr/>
            </a:pPr>
            <a:endParaRPr lang="zh-CN" alt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1.3  </a:t>
            </a:r>
            <a:r>
              <a:rPr lang="zh-CN" altLang="zh-CN" dirty="0">
                <a:effectLst/>
              </a:rPr>
              <a:t>计算工具的</a:t>
            </a:r>
            <a:r>
              <a:rPr lang="zh-CN" altLang="zh-CN" dirty="0" smtClean="0">
                <a:effectLst/>
              </a:rPr>
              <a:t>发展史</a:t>
            </a:r>
            <a:endParaRPr lang="zh-CN" altLang="en-US" dirty="0"/>
          </a:p>
        </p:txBody>
      </p:sp>
      <p:sp>
        <p:nvSpPr>
          <p:cNvPr id="3" name="内容占位符 2"/>
          <p:cNvSpPr>
            <a:spLocks noGrp="1"/>
          </p:cNvSpPr>
          <p:nvPr>
            <p:ph idx="1"/>
          </p:nvPr>
        </p:nvSpPr>
        <p:spPr/>
        <p:txBody>
          <a:bodyPr/>
          <a:lstStyle/>
          <a:p>
            <a:pPr>
              <a:defRPr/>
            </a:pPr>
            <a:r>
              <a:rPr lang="zh-CN" altLang="zh-CN" dirty="0"/>
              <a:t>计算和自动计算时需要考虑以下</a:t>
            </a:r>
            <a:r>
              <a:rPr lang="en-US" altLang="zh-CN" dirty="0"/>
              <a:t>4</a:t>
            </a:r>
            <a:r>
              <a:rPr lang="zh-CN" altLang="zh-CN" dirty="0"/>
              <a:t>个问题</a:t>
            </a:r>
            <a:r>
              <a:rPr lang="zh-CN" altLang="zh-CN" dirty="0" smtClean="0"/>
              <a:t>：</a:t>
            </a:r>
            <a:endParaRPr lang="en-US" altLang="zh-CN" dirty="0" smtClean="0"/>
          </a:p>
          <a:p>
            <a:pPr marL="0" indent="0">
              <a:buFontTx/>
              <a:buNone/>
              <a:defRPr/>
            </a:pPr>
            <a:r>
              <a:rPr lang="zh-CN" altLang="zh-CN" dirty="0"/>
              <a:t>（</a:t>
            </a:r>
            <a:r>
              <a:rPr lang="en-US" altLang="zh-CN" dirty="0"/>
              <a:t>1</a:t>
            </a:r>
            <a:r>
              <a:rPr lang="zh-CN" altLang="zh-CN" dirty="0"/>
              <a:t>）数据的表示</a:t>
            </a:r>
            <a:r>
              <a:rPr lang="zh-CN" altLang="zh-CN" dirty="0" smtClean="0"/>
              <a:t>。</a:t>
            </a:r>
            <a:endParaRPr lang="zh-CN" altLang="zh-CN" dirty="0"/>
          </a:p>
          <a:p>
            <a:pPr marL="0" indent="0">
              <a:buFontTx/>
              <a:buNone/>
              <a:defRPr/>
            </a:pPr>
            <a:r>
              <a:rPr lang="zh-CN" altLang="zh-CN" dirty="0"/>
              <a:t>（</a:t>
            </a:r>
            <a:r>
              <a:rPr lang="en-US" altLang="zh-CN" dirty="0"/>
              <a:t>2</a:t>
            </a:r>
            <a:r>
              <a:rPr lang="zh-CN" altLang="zh-CN" dirty="0"/>
              <a:t>）数据的存储及自动存储</a:t>
            </a:r>
            <a:r>
              <a:rPr lang="zh-CN" altLang="zh-CN" dirty="0" smtClean="0"/>
              <a:t>。</a:t>
            </a:r>
            <a:endParaRPr lang="zh-CN" altLang="zh-CN" dirty="0"/>
          </a:p>
          <a:p>
            <a:pPr marL="0" indent="0">
              <a:buFontTx/>
              <a:buNone/>
              <a:defRPr/>
            </a:pPr>
            <a:r>
              <a:rPr lang="zh-CN" altLang="zh-CN" dirty="0"/>
              <a:t>（</a:t>
            </a:r>
            <a:r>
              <a:rPr lang="en-US" altLang="zh-CN" dirty="0"/>
              <a:t>3</a:t>
            </a:r>
            <a:r>
              <a:rPr lang="zh-CN" altLang="zh-CN" dirty="0"/>
              <a:t>）计算规则的表示</a:t>
            </a:r>
            <a:r>
              <a:rPr lang="zh-CN" altLang="zh-CN" dirty="0" smtClean="0"/>
              <a:t>。</a:t>
            </a:r>
            <a:endParaRPr lang="zh-CN" altLang="zh-CN" dirty="0"/>
          </a:p>
          <a:p>
            <a:pPr marL="0" indent="0">
              <a:buFontTx/>
              <a:buNone/>
              <a:defRPr/>
            </a:pPr>
            <a:r>
              <a:rPr lang="zh-CN" altLang="zh-CN" dirty="0"/>
              <a:t>（</a:t>
            </a:r>
            <a:r>
              <a:rPr lang="en-US" altLang="zh-CN" dirty="0"/>
              <a:t>4</a:t>
            </a:r>
            <a:r>
              <a:rPr lang="zh-CN" altLang="zh-CN" dirty="0"/>
              <a:t>）计算规则的执行与自动执行</a:t>
            </a:r>
            <a:r>
              <a:rPr lang="zh-CN" altLang="zh-CN" dirty="0" smtClean="0"/>
              <a:t>。</a:t>
            </a:r>
            <a:endParaRPr lang="zh-CN" altLang="en-US" dirty="0"/>
          </a:p>
        </p:txBody>
      </p:sp>
      <p:sp>
        <p:nvSpPr>
          <p:cNvPr id="12292" name="矩形 3"/>
          <p:cNvSpPr>
            <a:spLocks noChangeArrowheads="1"/>
          </p:cNvSpPr>
          <p:nvPr/>
        </p:nvSpPr>
        <p:spPr bwMode="auto">
          <a:xfrm>
            <a:off x="684213" y="4167188"/>
            <a:ext cx="80645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a:t>提示：</a:t>
            </a:r>
          </a:p>
          <a:p>
            <a:r>
              <a:rPr lang="zh-CN" altLang="zh-CN"/>
              <a:t>计算工具的发展过程就是人们不断追求计算的机械化、自动化和智能化，尝试各种计算工具，实现数据的表示、存储和自动存储数据、计算规则的表示、执行和自动执行计算规则的过程。</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1.3.1  </a:t>
            </a:r>
            <a:r>
              <a:rPr lang="zh-CN" altLang="zh-CN" dirty="0">
                <a:effectLst/>
              </a:rPr>
              <a:t>计算工具的发展</a:t>
            </a:r>
            <a:endParaRPr lang="zh-CN" altLang="en-US" dirty="0"/>
          </a:p>
        </p:txBody>
      </p:sp>
      <p:sp>
        <p:nvSpPr>
          <p:cNvPr id="13315" name="内容占位符 2"/>
          <p:cNvSpPr>
            <a:spLocks noGrp="1"/>
          </p:cNvSpPr>
          <p:nvPr>
            <p:ph idx="1"/>
          </p:nvPr>
        </p:nvSpPr>
        <p:spPr/>
        <p:txBody>
          <a:bodyPr/>
          <a:lstStyle/>
          <a:p>
            <a:r>
              <a:rPr lang="zh-CN" altLang="zh-CN" smtClean="0"/>
              <a:t>计算工具的发展包括三个阶段</a:t>
            </a:r>
            <a:r>
              <a:rPr lang="en-US" altLang="zh-CN" smtClean="0"/>
              <a:t>:</a:t>
            </a:r>
          </a:p>
          <a:p>
            <a:pPr lvl="1"/>
            <a:r>
              <a:rPr lang="zh-CN" altLang="zh-CN" smtClean="0"/>
              <a:t>手动计算器</a:t>
            </a:r>
            <a:endParaRPr lang="en-US" altLang="zh-CN" smtClean="0"/>
          </a:p>
          <a:p>
            <a:pPr lvl="1"/>
            <a:r>
              <a:rPr lang="zh-CN" altLang="zh-CN" smtClean="0"/>
              <a:t>机械计算器</a:t>
            </a:r>
            <a:endParaRPr lang="en-US" altLang="zh-CN" smtClean="0"/>
          </a:p>
          <a:p>
            <a:pPr lvl="1"/>
            <a:r>
              <a:rPr lang="zh-CN" altLang="zh-CN" smtClean="0"/>
              <a:t>电子计算机</a:t>
            </a:r>
          </a:p>
          <a:p>
            <a:endParaRPr lang="zh-CN" alt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1</a:t>
            </a:r>
            <a:r>
              <a:rPr lang="zh-CN" altLang="zh-CN" dirty="0">
                <a:effectLst/>
              </a:rPr>
              <a:t>．手动</a:t>
            </a:r>
            <a:r>
              <a:rPr lang="zh-CN" altLang="zh-CN" dirty="0" smtClean="0">
                <a:effectLst/>
              </a:rPr>
              <a:t>计算器</a:t>
            </a:r>
            <a:endParaRPr lang="zh-CN" altLang="en-US" dirty="0"/>
          </a:p>
        </p:txBody>
      </p:sp>
      <p:sp>
        <p:nvSpPr>
          <p:cNvPr id="14339" name="内容占位符 2"/>
          <p:cNvSpPr>
            <a:spLocks noGrp="1"/>
          </p:cNvSpPr>
          <p:nvPr>
            <p:ph idx="1"/>
          </p:nvPr>
        </p:nvSpPr>
        <p:spPr>
          <a:xfrm>
            <a:off x="685800" y="1981200"/>
            <a:ext cx="4822825" cy="4114800"/>
          </a:xfrm>
        </p:spPr>
        <p:txBody>
          <a:bodyPr/>
          <a:lstStyle/>
          <a:p>
            <a:r>
              <a:rPr lang="zh-CN" altLang="zh-CN" smtClean="0"/>
              <a:t>手动计算器是利用算法进行辅助数字计算过程的设备</a:t>
            </a:r>
            <a:r>
              <a:rPr lang="zh-CN" altLang="en-US" smtClean="0"/>
              <a:t>，</a:t>
            </a:r>
            <a:r>
              <a:rPr lang="zh-CN" altLang="zh-CN" smtClean="0"/>
              <a:t>操作者使用算法来进行计算。</a:t>
            </a:r>
            <a:endParaRPr lang="en-US" altLang="zh-CN" smtClean="0"/>
          </a:p>
          <a:p>
            <a:pPr lvl="1"/>
            <a:r>
              <a:rPr lang="zh-CN" altLang="zh-CN" smtClean="0"/>
              <a:t>小石块和有刻痕的小棍</a:t>
            </a:r>
            <a:endParaRPr lang="en-US" altLang="zh-CN" smtClean="0"/>
          </a:p>
          <a:p>
            <a:pPr lvl="1"/>
            <a:r>
              <a:rPr lang="zh-CN" altLang="zh-CN" smtClean="0"/>
              <a:t>算筹</a:t>
            </a:r>
            <a:r>
              <a:rPr lang="zh-CN" altLang="en-US" smtClean="0"/>
              <a:t>、</a:t>
            </a:r>
            <a:r>
              <a:rPr lang="zh-CN" altLang="zh-CN" smtClean="0"/>
              <a:t>算盘</a:t>
            </a:r>
            <a:r>
              <a:rPr lang="zh-CN" altLang="en-US" smtClean="0"/>
              <a:t>，</a:t>
            </a:r>
            <a:r>
              <a:rPr lang="zh-CN" altLang="zh-CN" smtClean="0"/>
              <a:t>珠算歌诀</a:t>
            </a:r>
            <a:r>
              <a:rPr lang="zh-CN" altLang="en-US" smtClean="0"/>
              <a:t>。</a:t>
            </a:r>
            <a:endParaRPr lang="en-US" altLang="zh-CN" smtClean="0"/>
          </a:p>
          <a:p>
            <a:pPr lvl="1"/>
            <a:r>
              <a:rPr lang="zh-CN" altLang="zh-CN" smtClean="0"/>
              <a:t>纳皮尔筹，也称为纳皮尔计算尺</a:t>
            </a:r>
            <a:endParaRPr lang="en-US" altLang="zh-CN" smtClean="0"/>
          </a:p>
          <a:p>
            <a:pPr lvl="1"/>
            <a:r>
              <a:rPr lang="zh-CN" altLang="zh-CN" smtClean="0"/>
              <a:t>滑动刻度尺</a:t>
            </a:r>
            <a:endParaRPr lang="zh-CN" altLang="en-US" smtClean="0"/>
          </a:p>
        </p:txBody>
      </p:sp>
      <p:pic>
        <p:nvPicPr>
          <p:cNvPr id="14340" name="图片 119" descr="算盘"/>
          <p:cNvPicPr>
            <a:picLocks noChangeAspect="1" noChangeArrowheads="1"/>
          </p:cNvPicPr>
          <p:nvPr/>
        </p:nvPicPr>
        <p:blipFill>
          <a:blip r:embed="rId2">
            <a:extLst>
              <a:ext uri="{28A0092B-C50C-407E-A947-70E740481C1C}">
                <a14:useLocalDpi xmlns:a14="http://schemas.microsoft.com/office/drawing/2010/main" val="0"/>
              </a:ext>
            </a:extLst>
          </a:blip>
          <a:srcRect l="3114" t="18764" r="2538" b="17973"/>
          <a:stretch>
            <a:fillRect/>
          </a:stretch>
        </p:blipFill>
        <p:spPr bwMode="auto">
          <a:xfrm>
            <a:off x="5580063" y="1773238"/>
            <a:ext cx="2663825"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图片 131" descr="纳皮尔计算器"/>
          <p:cNvPicPr>
            <a:picLocks noChangeAspect="1" noChangeArrowheads="1"/>
          </p:cNvPicPr>
          <p:nvPr/>
        </p:nvPicPr>
        <p:blipFill>
          <a:blip r:embed="rId3">
            <a:extLst>
              <a:ext uri="{28A0092B-C50C-407E-A947-70E740481C1C}">
                <a14:useLocalDpi xmlns:a14="http://schemas.microsoft.com/office/drawing/2010/main" val="0"/>
              </a:ext>
            </a:extLst>
          </a:blip>
          <a:srcRect l="12581" r="14578"/>
          <a:stretch>
            <a:fillRect/>
          </a:stretch>
        </p:blipFill>
        <p:spPr bwMode="auto">
          <a:xfrm>
            <a:off x="5803900" y="2997200"/>
            <a:ext cx="2216150" cy="185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图片 122" descr="滑动尺"/>
          <p:cNvPicPr>
            <a:picLocks noChangeAspect="1" noChangeArrowheads="1"/>
          </p:cNvPicPr>
          <p:nvPr/>
        </p:nvPicPr>
        <p:blipFill>
          <a:blip r:embed="rId4">
            <a:extLst>
              <a:ext uri="{28A0092B-C50C-407E-A947-70E740481C1C}">
                <a14:useLocalDpi xmlns:a14="http://schemas.microsoft.com/office/drawing/2010/main" val="0"/>
              </a:ext>
            </a:extLst>
          </a:blip>
          <a:srcRect l="4356" t="11539" r="7314" b="12436"/>
          <a:stretch>
            <a:fillRect/>
          </a:stretch>
        </p:blipFill>
        <p:spPr bwMode="auto">
          <a:xfrm>
            <a:off x="3702050" y="5084763"/>
            <a:ext cx="4203700"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2</a:t>
            </a:r>
            <a:r>
              <a:rPr lang="zh-CN" altLang="zh-CN" dirty="0">
                <a:effectLst/>
              </a:rPr>
              <a:t>．计算机的雏形——机械式计算器</a:t>
            </a:r>
            <a:endParaRPr lang="zh-CN" altLang="en-US" dirty="0"/>
          </a:p>
        </p:txBody>
      </p:sp>
      <p:sp>
        <p:nvSpPr>
          <p:cNvPr id="15363" name="内容占位符 2"/>
          <p:cNvSpPr>
            <a:spLocks noGrp="1"/>
          </p:cNvSpPr>
          <p:nvPr>
            <p:ph idx="1"/>
          </p:nvPr>
        </p:nvSpPr>
        <p:spPr/>
        <p:txBody>
          <a:bodyPr/>
          <a:lstStyle/>
          <a:p>
            <a:r>
              <a:rPr lang="zh-CN" altLang="zh-CN" smtClean="0"/>
              <a:t>机械式计算器可以自动完成计算，操作者不需要了解算法</a:t>
            </a:r>
            <a:r>
              <a:rPr lang="en-US" altLang="zh-CN" smtClean="0"/>
              <a:t>.</a:t>
            </a:r>
          </a:p>
          <a:p>
            <a:r>
              <a:rPr lang="en-US" altLang="zh-CN" smtClean="0"/>
              <a:t>1642</a:t>
            </a:r>
            <a:r>
              <a:rPr lang="zh-CN" altLang="zh-CN" smtClean="0"/>
              <a:t>年，帕斯卡加法器</a:t>
            </a:r>
            <a:endParaRPr lang="en-US" altLang="zh-CN" smtClean="0"/>
          </a:p>
          <a:p>
            <a:r>
              <a:rPr lang="en-US" altLang="zh-CN" smtClean="0"/>
              <a:t>1673</a:t>
            </a:r>
            <a:r>
              <a:rPr lang="zh-CN" altLang="zh-CN" smtClean="0"/>
              <a:t>年，莱布尼兹乘法器</a:t>
            </a:r>
            <a:endParaRPr lang="en-US" altLang="zh-CN" smtClean="0"/>
          </a:p>
          <a:p>
            <a:r>
              <a:rPr lang="en-US" altLang="zh-CN" smtClean="0"/>
              <a:t>1822</a:t>
            </a:r>
            <a:r>
              <a:rPr lang="zh-CN" altLang="zh-CN" smtClean="0"/>
              <a:t>年，差分机</a:t>
            </a:r>
            <a:endParaRPr lang="en-US" altLang="zh-CN" smtClean="0"/>
          </a:p>
          <a:p>
            <a:r>
              <a:rPr lang="zh-CN" altLang="zh-CN" smtClean="0"/>
              <a:t>库塔（</a:t>
            </a:r>
            <a:r>
              <a:rPr lang="en-US" altLang="zh-CN" smtClean="0"/>
              <a:t>Curta</a:t>
            </a:r>
            <a:r>
              <a:rPr lang="zh-CN" altLang="zh-CN" smtClean="0"/>
              <a:t>）</a:t>
            </a:r>
            <a:endParaRPr lang="zh-CN" altLang="en-US" smtClean="0"/>
          </a:p>
        </p:txBody>
      </p:sp>
      <p:pic>
        <p:nvPicPr>
          <p:cNvPr id="15364" name="图片 132" descr="Pascaline"/>
          <p:cNvPicPr>
            <a:picLocks noChangeAspect="1" noChangeArrowheads="1"/>
          </p:cNvPicPr>
          <p:nvPr/>
        </p:nvPicPr>
        <p:blipFill>
          <a:blip r:embed="rId2">
            <a:extLst>
              <a:ext uri="{28A0092B-C50C-407E-A947-70E740481C1C}">
                <a14:useLocalDpi xmlns:a14="http://schemas.microsoft.com/office/drawing/2010/main" val="0"/>
              </a:ext>
            </a:extLst>
          </a:blip>
          <a:srcRect t="3069"/>
          <a:stretch>
            <a:fillRect/>
          </a:stretch>
        </p:blipFill>
        <p:spPr bwMode="auto">
          <a:xfrm>
            <a:off x="6372225" y="2820988"/>
            <a:ext cx="17748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图片 124"/>
          <p:cNvPicPr>
            <a:picLocks noChangeAspect="1" noChangeArrowheads="1"/>
          </p:cNvPicPr>
          <p:nvPr/>
        </p:nvPicPr>
        <p:blipFill>
          <a:blip r:embed="rId3">
            <a:extLst>
              <a:ext uri="{28A0092B-C50C-407E-A947-70E740481C1C}">
                <a14:useLocalDpi xmlns:a14="http://schemas.microsoft.com/office/drawing/2010/main" val="0"/>
              </a:ext>
            </a:extLst>
          </a:blip>
          <a:srcRect t="14191"/>
          <a:stretch>
            <a:fillRect/>
          </a:stretch>
        </p:blipFill>
        <p:spPr bwMode="auto">
          <a:xfrm>
            <a:off x="5435600" y="4005263"/>
            <a:ext cx="2805113"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图片 125" descr="差分机"/>
          <p:cNvPicPr>
            <a:picLocks noChangeAspect="1" noChangeArrowheads="1"/>
          </p:cNvPicPr>
          <p:nvPr/>
        </p:nvPicPr>
        <p:blipFill>
          <a:blip r:embed="rId4">
            <a:extLst>
              <a:ext uri="{28A0092B-C50C-407E-A947-70E740481C1C}">
                <a14:useLocalDpi xmlns:a14="http://schemas.microsoft.com/office/drawing/2010/main" val="0"/>
              </a:ext>
            </a:extLst>
          </a:blip>
          <a:srcRect t="1303"/>
          <a:stretch>
            <a:fillRect/>
          </a:stretch>
        </p:blipFill>
        <p:spPr bwMode="auto">
          <a:xfrm>
            <a:off x="1403350" y="4518025"/>
            <a:ext cx="1512888" cy="177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图片 1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9838" y="3995738"/>
            <a:ext cx="1512887" cy="227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3</a:t>
            </a:r>
            <a:r>
              <a:rPr lang="zh-CN" altLang="zh-CN" dirty="0">
                <a:effectLst/>
              </a:rPr>
              <a:t>．电子计算机</a:t>
            </a:r>
            <a:endParaRPr lang="zh-CN" altLang="en-US" dirty="0"/>
          </a:p>
        </p:txBody>
      </p:sp>
      <p:sp>
        <p:nvSpPr>
          <p:cNvPr id="16387" name="内容占位符 2"/>
          <p:cNvSpPr>
            <a:spLocks noGrp="1"/>
          </p:cNvSpPr>
          <p:nvPr>
            <p:ph idx="1"/>
          </p:nvPr>
        </p:nvSpPr>
        <p:spPr/>
        <p:txBody>
          <a:bodyPr/>
          <a:lstStyle/>
          <a:p>
            <a:r>
              <a:rPr lang="zh-CN" altLang="zh-CN" smtClean="0"/>
              <a:t>电子计算机能够自动自动存储数据，能够理解和自动执行任意的复杂规则，能进行任意形式的计算</a:t>
            </a:r>
            <a:r>
              <a:rPr lang="zh-CN" altLang="en-US" smtClean="0"/>
              <a:t>。</a:t>
            </a:r>
            <a:endParaRPr lang="en-US" altLang="zh-CN" smtClean="0"/>
          </a:p>
        </p:txBody>
      </p:sp>
      <p:pic>
        <p:nvPicPr>
          <p:cNvPr id="16388" name="图片 126" descr="abc计算机"/>
          <p:cNvPicPr>
            <a:picLocks noChangeAspect="1" noChangeArrowheads="1"/>
          </p:cNvPicPr>
          <p:nvPr/>
        </p:nvPicPr>
        <p:blipFill>
          <a:blip r:embed="rId2">
            <a:extLst>
              <a:ext uri="{28A0092B-C50C-407E-A947-70E740481C1C}">
                <a14:useLocalDpi xmlns:a14="http://schemas.microsoft.com/office/drawing/2010/main" val="0"/>
              </a:ext>
            </a:extLst>
          </a:blip>
          <a:srcRect l="15547" t="16599" r="13423" b="12000"/>
          <a:stretch>
            <a:fillRect/>
          </a:stretch>
        </p:blipFill>
        <p:spPr bwMode="auto">
          <a:xfrm>
            <a:off x="5508625" y="4868863"/>
            <a:ext cx="2868613"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effectLst/>
              </a:rPr>
              <a:t>电子计算机</a:t>
            </a:r>
            <a:endParaRPr lang="zh-CN" altLang="en-US" dirty="0"/>
          </a:p>
        </p:txBody>
      </p:sp>
      <p:sp>
        <p:nvSpPr>
          <p:cNvPr id="17411" name="内容占位符 2"/>
          <p:cNvSpPr>
            <a:spLocks noGrp="1"/>
          </p:cNvSpPr>
          <p:nvPr>
            <p:ph idx="1"/>
          </p:nvPr>
        </p:nvSpPr>
        <p:spPr/>
        <p:txBody>
          <a:bodyPr/>
          <a:lstStyle/>
          <a:p>
            <a:r>
              <a:rPr lang="zh-CN" altLang="zh-CN" smtClean="0"/>
              <a:t>在</a:t>
            </a:r>
            <a:r>
              <a:rPr lang="en-US" altLang="zh-CN" smtClean="0"/>
              <a:t>1937</a:t>
            </a:r>
            <a:r>
              <a:rPr lang="zh-CN" altLang="zh-CN" smtClean="0"/>
              <a:t>年到</a:t>
            </a:r>
            <a:r>
              <a:rPr lang="en-US" altLang="zh-CN" smtClean="0"/>
              <a:t>1942</a:t>
            </a:r>
            <a:r>
              <a:rPr lang="zh-CN" altLang="zh-CN" smtClean="0"/>
              <a:t>年间，阿塔纳索夫</a:t>
            </a:r>
            <a:r>
              <a:rPr lang="en-US" altLang="zh-CN" smtClean="0"/>
              <a:t>-</a:t>
            </a:r>
            <a:r>
              <a:rPr lang="zh-CN" altLang="zh-CN" smtClean="0"/>
              <a:t>贝瑞计算机（</a:t>
            </a:r>
            <a:r>
              <a:rPr lang="en-US" altLang="zh-CN" smtClean="0"/>
              <a:t>Atanasoff-Berry Computer</a:t>
            </a:r>
            <a:r>
              <a:rPr lang="zh-CN" altLang="zh-CN" smtClean="0"/>
              <a:t>，</a:t>
            </a:r>
            <a:r>
              <a:rPr lang="en-US" altLang="zh-CN" smtClean="0"/>
              <a:t>ABC</a:t>
            </a:r>
            <a:r>
              <a:rPr lang="zh-CN" altLang="zh-CN" smtClean="0"/>
              <a:t>）</a:t>
            </a:r>
            <a:endParaRPr lang="en-US" altLang="zh-CN" smtClean="0"/>
          </a:p>
          <a:p>
            <a:pPr lvl="1"/>
            <a:r>
              <a:rPr lang="zh-CN" altLang="zh-CN" smtClean="0"/>
              <a:t>真空电子管代替机械式开关作为处理电路</a:t>
            </a:r>
            <a:endParaRPr lang="en-US" altLang="zh-CN" smtClean="0"/>
          </a:p>
          <a:p>
            <a:pPr lvl="1"/>
            <a:r>
              <a:rPr lang="zh-CN" altLang="zh-CN" smtClean="0"/>
              <a:t>基于二进制数字系统的理念。</a:t>
            </a:r>
            <a:endParaRPr lang="en-US" altLang="zh-CN" smtClean="0"/>
          </a:p>
          <a:p>
            <a:pPr lvl="1"/>
            <a:r>
              <a:rPr lang="en-US" altLang="zh-CN" smtClean="0"/>
              <a:t>ABC</a:t>
            </a:r>
            <a:r>
              <a:rPr lang="zh-CN" altLang="zh-CN" smtClean="0"/>
              <a:t>本身不可编程，仅用于求解线性方程组</a:t>
            </a:r>
            <a:endParaRPr lang="zh-CN" altLang="en-US" smtClean="0"/>
          </a:p>
          <a:p>
            <a:endParaRPr lang="zh-CN" altLang="en-US" smtClean="0"/>
          </a:p>
        </p:txBody>
      </p:sp>
      <p:pic>
        <p:nvPicPr>
          <p:cNvPr id="17412" name="图片 126" descr="abc计算机"/>
          <p:cNvPicPr>
            <a:picLocks noChangeAspect="1" noChangeArrowheads="1"/>
          </p:cNvPicPr>
          <p:nvPr/>
        </p:nvPicPr>
        <p:blipFill>
          <a:blip r:embed="rId2">
            <a:extLst>
              <a:ext uri="{28A0092B-C50C-407E-A947-70E740481C1C}">
                <a14:useLocalDpi xmlns:a14="http://schemas.microsoft.com/office/drawing/2010/main" val="0"/>
              </a:ext>
            </a:extLst>
          </a:blip>
          <a:srcRect l="15547" t="16599" r="13423" b="12000"/>
          <a:stretch>
            <a:fillRect/>
          </a:stretch>
        </p:blipFill>
        <p:spPr bwMode="auto">
          <a:xfrm>
            <a:off x="4572000" y="4437063"/>
            <a:ext cx="33909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effectLst/>
              </a:rPr>
              <a:t>电子计算机</a:t>
            </a:r>
            <a:endParaRPr lang="zh-CN" altLang="en-US" dirty="0"/>
          </a:p>
        </p:txBody>
      </p:sp>
      <p:sp>
        <p:nvSpPr>
          <p:cNvPr id="18435" name="内容占位符 2"/>
          <p:cNvSpPr>
            <a:spLocks noGrp="1"/>
          </p:cNvSpPr>
          <p:nvPr>
            <p:ph idx="1"/>
          </p:nvPr>
        </p:nvSpPr>
        <p:spPr/>
        <p:txBody>
          <a:bodyPr/>
          <a:lstStyle/>
          <a:p>
            <a:r>
              <a:rPr lang="en-US" altLang="zh-CN" smtClean="0"/>
              <a:t>1946</a:t>
            </a:r>
            <a:r>
              <a:rPr lang="zh-CN" altLang="zh-CN" smtClean="0"/>
              <a:t>年</a:t>
            </a:r>
            <a:r>
              <a:rPr lang="en-US" altLang="zh-CN" smtClean="0"/>
              <a:t>2</a:t>
            </a:r>
            <a:r>
              <a:rPr lang="zh-CN" altLang="zh-CN" smtClean="0"/>
              <a:t>月</a:t>
            </a:r>
            <a:r>
              <a:rPr lang="zh-CN" altLang="en-US" smtClean="0"/>
              <a:t>，</a:t>
            </a:r>
            <a:r>
              <a:rPr lang="en-US" altLang="zh-CN" smtClean="0"/>
              <a:t> ENIAC</a:t>
            </a:r>
          </a:p>
          <a:p>
            <a:pPr lvl="1"/>
            <a:r>
              <a:rPr lang="zh-CN" altLang="zh-CN" smtClean="0"/>
              <a:t>使用</a:t>
            </a:r>
            <a:r>
              <a:rPr lang="en-US" altLang="zh-CN" smtClean="0"/>
              <a:t>18</a:t>
            </a:r>
            <a:r>
              <a:rPr lang="ar-SA" altLang="zh-CN" smtClean="0"/>
              <a:t> </a:t>
            </a:r>
            <a:r>
              <a:rPr lang="en-US" altLang="zh-CN" smtClean="0"/>
              <a:t>000</a:t>
            </a:r>
            <a:r>
              <a:rPr lang="zh-CN" altLang="zh-CN" smtClean="0"/>
              <a:t>个电子管，耗电</a:t>
            </a:r>
            <a:r>
              <a:rPr lang="en-US" altLang="zh-CN" smtClean="0"/>
              <a:t>150</a:t>
            </a:r>
            <a:r>
              <a:rPr lang="zh-CN" altLang="zh-CN" smtClean="0"/>
              <a:t>千瓦</a:t>
            </a:r>
            <a:r>
              <a:rPr lang="zh-CN" altLang="en-US" smtClean="0"/>
              <a:t>，</a:t>
            </a:r>
            <a:r>
              <a:rPr lang="zh-CN" altLang="zh-CN" smtClean="0"/>
              <a:t>总重量</a:t>
            </a:r>
            <a:r>
              <a:rPr lang="en-US" altLang="zh-CN" smtClean="0"/>
              <a:t>30</a:t>
            </a:r>
            <a:r>
              <a:rPr lang="zh-CN" altLang="zh-CN" smtClean="0"/>
              <a:t>吨</a:t>
            </a:r>
            <a:endParaRPr lang="en-US" altLang="zh-CN" smtClean="0"/>
          </a:p>
          <a:p>
            <a:pPr lvl="1"/>
            <a:r>
              <a:rPr lang="zh-CN" altLang="zh-CN" smtClean="0"/>
              <a:t>每秒执行</a:t>
            </a:r>
            <a:r>
              <a:rPr lang="en-US" altLang="zh-CN" smtClean="0"/>
              <a:t>5</a:t>
            </a:r>
            <a:r>
              <a:rPr lang="ar-SA" altLang="zh-CN" smtClean="0"/>
              <a:t> </a:t>
            </a:r>
            <a:r>
              <a:rPr lang="en-US" altLang="zh-CN" smtClean="0"/>
              <a:t>000</a:t>
            </a:r>
            <a:r>
              <a:rPr lang="zh-CN" altLang="zh-CN" smtClean="0"/>
              <a:t>次加法运算，是手工计算的</a:t>
            </a:r>
            <a:r>
              <a:rPr lang="en-US" altLang="zh-CN" smtClean="0"/>
              <a:t>20</a:t>
            </a:r>
            <a:r>
              <a:rPr lang="zh-CN" altLang="zh-CN" smtClean="0"/>
              <a:t>万倍</a:t>
            </a:r>
            <a:endParaRPr lang="en-US" altLang="zh-CN" smtClean="0"/>
          </a:p>
          <a:p>
            <a:pPr lvl="1"/>
            <a:r>
              <a:rPr lang="zh-CN" altLang="zh-CN" smtClean="0"/>
              <a:t>造价为</a:t>
            </a:r>
            <a:r>
              <a:rPr lang="en-US" altLang="zh-CN" smtClean="0"/>
              <a:t>48</a:t>
            </a:r>
            <a:r>
              <a:rPr lang="zh-CN" altLang="zh-CN" smtClean="0"/>
              <a:t>万美元</a:t>
            </a:r>
            <a:endParaRPr lang="en-US" altLang="zh-CN" smtClean="0"/>
          </a:p>
          <a:p>
            <a:pPr lvl="1"/>
            <a:r>
              <a:rPr lang="en-US" altLang="zh-CN" smtClean="0"/>
              <a:t>ENIAC</a:t>
            </a:r>
            <a:r>
              <a:rPr lang="zh-CN" altLang="zh-CN" smtClean="0"/>
              <a:t>成为世界公认的第一台电子计算机。</a:t>
            </a:r>
            <a:endParaRPr lang="en-US" altLang="zh-CN" smtClean="0"/>
          </a:p>
        </p:txBody>
      </p:sp>
      <p:pic>
        <p:nvPicPr>
          <p:cNvPr id="18436" name="图片 127" descr="eniac"/>
          <p:cNvPicPr>
            <a:picLocks noChangeAspect="1" noChangeArrowheads="1"/>
          </p:cNvPicPr>
          <p:nvPr/>
        </p:nvPicPr>
        <p:blipFill>
          <a:blip r:embed="rId2">
            <a:extLst>
              <a:ext uri="{28A0092B-C50C-407E-A947-70E740481C1C}">
                <a14:useLocalDpi xmlns:a14="http://schemas.microsoft.com/office/drawing/2010/main" val="0"/>
              </a:ext>
            </a:extLst>
          </a:blip>
          <a:srcRect t="9824"/>
          <a:stretch>
            <a:fillRect/>
          </a:stretch>
        </p:blipFill>
        <p:spPr bwMode="auto">
          <a:xfrm>
            <a:off x="611188" y="4521200"/>
            <a:ext cx="28686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2" descr="C:\Users\xiaopipi\Desktop\1242827503AZPmbbA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75" y="4437063"/>
            <a:ext cx="212090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3" descr="C:\Users\xiaopipi\Desktop\2012021402150318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4437063"/>
            <a:ext cx="2846387" cy="174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1.3.2  </a:t>
            </a:r>
            <a:r>
              <a:rPr lang="zh-CN" altLang="zh-CN" dirty="0">
                <a:effectLst/>
              </a:rPr>
              <a:t>元器件的</a:t>
            </a:r>
            <a:r>
              <a:rPr lang="zh-CN" altLang="zh-CN" dirty="0" smtClean="0">
                <a:effectLst/>
              </a:rPr>
              <a:t>发展</a:t>
            </a:r>
            <a:endParaRPr lang="zh-CN" altLang="en-US" dirty="0"/>
          </a:p>
        </p:txBody>
      </p:sp>
      <p:sp>
        <p:nvSpPr>
          <p:cNvPr id="19459" name="内容占位符 2"/>
          <p:cNvSpPr>
            <a:spLocks noGrp="1"/>
          </p:cNvSpPr>
          <p:nvPr>
            <p:ph idx="1"/>
          </p:nvPr>
        </p:nvSpPr>
        <p:spPr/>
        <p:txBody>
          <a:bodyPr/>
          <a:lstStyle/>
          <a:p>
            <a:r>
              <a:rPr lang="zh-CN" altLang="zh-CN" smtClean="0"/>
              <a:t>元器件发展中经历了电子管、晶体管、集成电路三个阶段</a:t>
            </a:r>
            <a:endParaRPr lang="en-US" altLang="zh-CN" smtClean="0"/>
          </a:p>
          <a:p>
            <a:r>
              <a:rPr lang="zh-CN" altLang="zh-CN" smtClean="0"/>
              <a:t>电子管</a:t>
            </a:r>
            <a:endParaRPr lang="en-US" altLang="zh-CN" smtClean="0"/>
          </a:p>
          <a:p>
            <a:r>
              <a:rPr lang="zh-CN" altLang="zh-CN" smtClean="0"/>
              <a:t>晶体管</a:t>
            </a:r>
          </a:p>
          <a:p>
            <a:r>
              <a:rPr lang="zh-CN" altLang="zh-CN" smtClean="0"/>
              <a:t>集成电路</a:t>
            </a:r>
          </a:p>
          <a:p>
            <a:endParaRPr lang="zh-CN" altLang="zh-CN" smtClean="0"/>
          </a:p>
          <a:p>
            <a:endParaRPr lang="zh-CN" altLang="en-US" smtClean="0"/>
          </a:p>
        </p:txBody>
      </p:sp>
      <p:pic>
        <p:nvPicPr>
          <p:cNvPr id="19460" name="图片 134" descr="电子管"/>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4365625"/>
            <a:ext cx="1295400" cy="18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图片 13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8975" y="4508500"/>
            <a:ext cx="1604963" cy="174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图片 136" descr="u=864662782,3181220197&amp;fm=21&amp;gp=0"/>
          <p:cNvPicPr>
            <a:picLocks noChangeAspect="1" noChangeArrowheads="1"/>
          </p:cNvPicPr>
          <p:nvPr/>
        </p:nvPicPr>
        <p:blipFill>
          <a:blip r:embed="rId4">
            <a:extLst>
              <a:ext uri="{28A0092B-C50C-407E-A947-70E740481C1C}">
                <a14:useLocalDpi xmlns:a14="http://schemas.microsoft.com/office/drawing/2010/main" val="0"/>
              </a:ext>
            </a:extLst>
          </a:blip>
          <a:srcRect l="4066" r="3302"/>
          <a:stretch>
            <a:fillRect/>
          </a:stretch>
        </p:blipFill>
        <p:spPr bwMode="auto">
          <a:xfrm>
            <a:off x="3708400" y="4508500"/>
            <a:ext cx="1984375" cy="174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图片 1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1375" y="4487863"/>
            <a:ext cx="1944688" cy="176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effectLst/>
              </a:rPr>
              <a:t>元器件的发展</a:t>
            </a:r>
            <a:endParaRPr lang="zh-CN" altLang="en-US" dirty="0"/>
          </a:p>
        </p:txBody>
      </p:sp>
      <p:sp>
        <p:nvSpPr>
          <p:cNvPr id="3" name="内容占位符 2"/>
          <p:cNvSpPr>
            <a:spLocks noGrp="1"/>
          </p:cNvSpPr>
          <p:nvPr>
            <p:ph idx="1"/>
          </p:nvPr>
        </p:nvSpPr>
        <p:spPr/>
        <p:txBody>
          <a:bodyPr/>
          <a:lstStyle/>
          <a:p>
            <a:pPr>
              <a:defRPr/>
            </a:pPr>
            <a:r>
              <a:rPr lang="zh-CN" altLang="zh-CN" dirty="0"/>
              <a:t>集成电路的构想</a:t>
            </a:r>
            <a:r>
              <a:rPr lang="zh-CN" altLang="zh-CN" dirty="0" smtClean="0"/>
              <a:t>：</a:t>
            </a:r>
            <a:endParaRPr lang="en-US" altLang="zh-CN" dirty="0" smtClean="0"/>
          </a:p>
          <a:p>
            <a:pPr marL="0" indent="0">
              <a:buFontTx/>
              <a:buNone/>
              <a:defRPr/>
            </a:pPr>
            <a:r>
              <a:rPr lang="en-US" altLang="zh-CN" dirty="0"/>
              <a:t>	</a:t>
            </a:r>
            <a:r>
              <a:rPr lang="zh-CN" altLang="zh-CN" dirty="0" smtClean="0"/>
              <a:t>通过</a:t>
            </a:r>
            <a:r>
              <a:rPr lang="zh-CN" altLang="zh-CN" dirty="0"/>
              <a:t>在同一材料（硅）块上集成所有元件，并通过上方的金属化层连接各个部分，自动实现复杂的变换。这样，就不再需要分立的独立元件，避免了手工组装元件、导线的步骤</a:t>
            </a:r>
            <a:r>
              <a:rPr lang="zh-CN" altLang="zh-CN" dirty="0" smtClean="0"/>
              <a:t>。</a:t>
            </a:r>
            <a:endParaRPr lang="en-US" altLang="zh-CN" dirty="0" smtClean="0"/>
          </a:p>
          <a:p>
            <a:pPr marL="0" indent="0">
              <a:buFontTx/>
              <a:buNone/>
              <a:defRPr/>
            </a:pPr>
            <a:r>
              <a:rPr lang="zh-CN" altLang="en-US" sz="2000" dirty="0" smtClean="0"/>
              <a:t>（</a:t>
            </a:r>
            <a:r>
              <a:rPr lang="en-US" altLang="zh-CN" sz="2000" dirty="0" smtClean="0"/>
              <a:t>1</a:t>
            </a:r>
            <a:r>
              <a:rPr lang="zh-CN" altLang="en-US" sz="2000" dirty="0" smtClean="0"/>
              <a:t>）</a:t>
            </a:r>
            <a:r>
              <a:rPr lang="en-US" altLang="zh-CN" sz="2000" dirty="0" smtClean="0"/>
              <a:t>1980</a:t>
            </a:r>
            <a:r>
              <a:rPr lang="zh-CN" altLang="zh-CN" sz="2000" dirty="0" smtClean="0"/>
              <a:t>年代</a:t>
            </a:r>
            <a:r>
              <a:rPr lang="zh-CN" altLang="en-US" sz="2000" dirty="0" smtClean="0"/>
              <a:t>，</a:t>
            </a:r>
            <a:r>
              <a:rPr lang="zh-CN" altLang="zh-CN" sz="2000" dirty="0" smtClean="0"/>
              <a:t>超大规模集成电路</a:t>
            </a:r>
            <a:r>
              <a:rPr lang="zh-CN" altLang="zh-CN" sz="2000" dirty="0"/>
              <a:t>（</a:t>
            </a:r>
            <a:r>
              <a:rPr lang="en-US" altLang="zh-CN" sz="2000" dirty="0"/>
              <a:t>VLSI</a:t>
            </a:r>
            <a:r>
              <a:rPr lang="zh-CN" altLang="zh-CN" sz="2000" dirty="0" smtClean="0"/>
              <a:t>）</a:t>
            </a:r>
            <a:r>
              <a:rPr lang="zh-CN" altLang="en-US" sz="2000" dirty="0" smtClean="0"/>
              <a:t>，</a:t>
            </a:r>
            <a:r>
              <a:rPr lang="zh-CN" altLang="zh-CN" sz="2000" dirty="0" smtClean="0"/>
              <a:t>几十万</a:t>
            </a:r>
            <a:r>
              <a:rPr lang="zh-CN" altLang="zh-CN" sz="2000" dirty="0"/>
              <a:t>个</a:t>
            </a:r>
            <a:r>
              <a:rPr lang="zh-CN" altLang="zh-CN" sz="2000" dirty="0" smtClean="0"/>
              <a:t>元件</a:t>
            </a:r>
            <a:endParaRPr lang="en-US" altLang="zh-CN" sz="2000" dirty="0" smtClean="0"/>
          </a:p>
          <a:p>
            <a:pPr marL="0" indent="0">
              <a:buFontTx/>
              <a:buNone/>
              <a:defRPr/>
            </a:pPr>
            <a:r>
              <a:rPr lang="zh-CN" altLang="en-US" sz="2000" dirty="0" smtClean="0"/>
              <a:t>（</a:t>
            </a:r>
            <a:r>
              <a:rPr lang="en-US" altLang="zh-CN" sz="2000" dirty="0" smtClean="0"/>
              <a:t>2</a:t>
            </a:r>
            <a:r>
              <a:rPr lang="zh-CN" altLang="en-US" sz="2000" dirty="0" smtClean="0"/>
              <a:t>）</a:t>
            </a:r>
            <a:r>
              <a:rPr lang="en-US" altLang="zh-CN" sz="2000" dirty="0" smtClean="0"/>
              <a:t>1990</a:t>
            </a:r>
            <a:r>
              <a:rPr lang="zh-CN" altLang="zh-CN" sz="2000" dirty="0" smtClean="0"/>
              <a:t>年代</a:t>
            </a:r>
            <a:r>
              <a:rPr lang="zh-CN" altLang="en-US" sz="2000" dirty="0" smtClean="0"/>
              <a:t>，</a:t>
            </a:r>
            <a:r>
              <a:rPr lang="zh-CN" altLang="zh-CN" sz="2000" dirty="0" smtClean="0"/>
              <a:t>特</a:t>
            </a:r>
            <a:r>
              <a:rPr lang="zh-CN" altLang="zh-CN" sz="2000" dirty="0"/>
              <a:t>大规模集成电路（</a:t>
            </a:r>
            <a:r>
              <a:rPr lang="en-US" altLang="zh-CN" sz="2000" dirty="0"/>
              <a:t>ULSI</a:t>
            </a:r>
            <a:r>
              <a:rPr lang="zh-CN" altLang="zh-CN" sz="2000" dirty="0" smtClean="0"/>
              <a:t>）</a:t>
            </a:r>
            <a:r>
              <a:rPr lang="zh-CN" altLang="en-US" sz="2000" dirty="0" smtClean="0"/>
              <a:t>，</a:t>
            </a:r>
            <a:r>
              <a:rPr lang="zh-CN" altLang="zh-CN" sz="2000" dirty="0" smtClean="0"/>
              <a:t>百万级</a:t>
            </a:r>
            <a:endParaRPr lang="en-US" altLang="zh-CN" sz="2000" dirty="0" smtClean="0"/>
          </a:p>
          <a:p>
            <a:pPr marL="0" indent="0">
              <a:buFontTx/>
              <a:buNone/>
              <a:defRPr/>
            </a:pPr>
            <a:r>
              <a:rPr lang="zh-CN" altLang="en-US" sz="2000" dirty="0" smtClean="0"/>
              <a:t>（</a:t>
            </a:r>
            <a:r>
              <a:rPr lang="en-US" altLang="zh-CN" sz="2000" dirty="0" smtClean="0"/>
              <a:t>3</a:t>
            </a:r>
            <a:r>
              <a:rPr lang="zh-CN" altLang="en-US" sz="2000" dirty="0" smtClean="0"/>
              <a:t>）</a:t>
            </a:r>
            <a:r>
              <a:rPr lang="en-US" altLang="zh-CN" sz="2000" dirty="0" smtClean="0"/>
              <a:t>2012</a:t>
            </a:r>
            <a:r>
              <a:rPr lang="zh-CN" altLang="zh-CN" sz="2000" dirty="0"/>
              <a:t>年</a:t>
            </a:r>
            <a:r>
              <a:rPr lang="zh-CN" altLang="zh-CN" sz="2000" dirty="0" smtClean="0"/>
              <a:t>，一块</a:t>
            </a:r>
            <a:r>
              <a:rPr lang="zh-CN" altLang="zh-CN" sz="2000" dirty="0"/>
              <a:t>硅片上可以集成</a:t>
            </a:r>
            <a:r>
              <a:rPr lang="en-US" altLang="zh-CN" sz="2000" dirty="0"/>
              <a:t>14</a:t>
            </a:r>
            <a:r>
              <a:rPr lang="zh-CN" altLang="zh-CN" sz="2000" dirty="0"/>
              <a:t>亿个元件。</a:t>
            </a:r>
          </a:p>
          <a:p>
            <a:pPr>
              <a:defRPr/>
            </a:pP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r>
              <a:rPr lang="zh-CN" altLang="en-US" smtClean="0">
                <a:effectLst/>
                <a:sym typeface="华文新魏" pitchFamily="2" charset="-122"/>
              </a:rPr>
              <a:t>目  录</a:t>
            </a:r>
          </a:p>
        </p:txBody>
      </p:sp>
      <p:sp>
        <p:nvSpPr>
          <p:cNvPr id="3075" name="Rectangle 3"/>
          <p:cNvSpPr>
            <a:spLocks noGrp="1" noChangeArrowheads="1"/>
          </p:cNvSpPr>
          <p:nvPr>
            <p:ph idx="1"/>
          </p:nvPr>
        </p:nvSpPr>
        <p:spPr/>
        <p:txBody>
          <a:bodyPr/>
          <a:lstStyle/>
          <a:p>
            <a:pPr marL="0" indent="0">
              <a:buFontTx/>
              <a:buNone/>
            </a:pPr>
            <a:r>
              <a:rPr lang="en-US" altLang="zh-CN" smtClean="0"/>
              <a:t>1.1  </a:t>
            </a:r>
            <a:r>
              <a:rPr lang="zh-CN" altLang="en-US" smtClean="0"/>
              <a:t>计算思维概述	</a:t>
            </a:r>
            <a:endParaRPr lang="en-US" altLang="zh-CN" smtClean="0"/>
          </a:p>
          <a:p>
            <a:pPr marL="0" indent="0">
              <a:buFontTx/>
              <a:buNone/>
            </a:pPr>
            <a:r>
              <a:rPr lang="en-US" altLang="zh-CN" smtClean="0"/>
              <a:t>1.2  </a:t>
            </a:r>
            <a:r>
              <a:rPr lang="zh-CN" altLang="en-US" smtClean="0"/>
              <a:t>计算与自动计算	</a:t>
            </a:r>
            <a:endParaRPr lang="en-US" altLang="zh-CN" smtClean="0"/>
          </a:p>
          <a:p>
            <a:pPr marL="0" indent="0">
              <a:buFontTx/>
              <a:buNone/>
            </a:pPr>
            <a:r>
              <a:rPr lang="en-US" altLang="zh-CN" smtClean="0"/>
              <a:t>1.3  </a:t>
            </a:r>
            <a:r>
              <a:rPr lang="zh-CN" altLang="en-US" smtClean="0"/>
              <a:t>计算工具的发展史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effectLst/>
              </a:rPr>
              <a:t>元器件的发展</a:t>
            </a:r>
            <a:endParaRPr lang="zh-CN" altLang="en-US" dirty="0"/>
          </a:p>
        </p:txBody>
      </p:sp>
      <p:sp>
        <p:nvSpPr>
          <p:cNvPr id="21507" name="内容占位符 2"/>
          <p:cNvSpPr>
            <a:spLocks noGrp="1"/>
          </p:cNvSpPr>
          <p:nvPr>
            <p:ph idx="1"/>
          </p:nvPr>
        </p:nvSpPr>
        <p:spPr/>
        <p:txBody>
          <a:bodyPr/>
          <a:lstStyle/>
          <a:p>
            <a:r>
              <a:rPr lang="zh-CN" altLang="zh-CN" smtClean="0"/>
              <a:t>摩尔定律：当价格不变时，集成电路上可容纳的晶体管书目约每</a:t>
            </a:r>
            <a:r>
              <a:rPr lang="en-US" altLang="zh-CN" smtClean="0"/>
              <a:t>18</a:t>
            </a:r>
            <a:r>
              <a:rPr lang="zh-CN" altLang="zh-CN" smtClean="0"/>
              <a:t>个月会增加</a:t>
            </a:r>
            <a:r>
              <a:rPr lang="en-US" altLang="zh-CN" smtClean="0"/>
              <a:t>1</a:t>
            </a:r>
            <a:r>
              <a:rPr lang="zh-CN" altLang="zh-CN" smtClean="0"/>
              <a:t>倍，其性能也提升</a:t>
            </a:r>
            <a:r>
              <a:rPr lang="en-US" altLang="zh-CN" smtClean="0"/>
              <a:t>1</a:t>
            </a:r>
            <a:r>
              <a:rPr lang="zh-CN" altLang="zh-CN" smtClean="0"/>
              <a:t>倍。</a:t>
            </a:r>
            <a:endParaRPr lang="zh-CN" altLang="en-US" smtClean="0"/>
          </a:p>
        </p:txBody>
      </p:sp>
      <p:sp>
        <p:nvSpPr>
          <p:cNvPr id="21508" name="矩形 3"/>
          <p:cNvSpPr>
            <a:spLocks noChangeArrowheads="1"/>
          </p:cNvSpPr>
          <p:nvPr/>
        </p:nvSpPr>
        <p:spPr bwMode="auto">
          <a:xfrm>
            <a:off x="1187450" y="2992438"/>
            <a:ext cx="712946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a:t>提示：</a:t>
            </a:r>
          </a:p>
          <a:p>
            <a:r>
              <a:rPr lang="zh-CN" altLang="zh-CN"/>
              <a:t>元器件的发展规律是：元件的尺寸越来越小，芯片体积越来越小，芯片上集成的器件越来越多，可靠性越来越高，运行速度越来越快，价格却越来越便宜。计算机的计算速度越来越快，功能越来越强大，能够完成的任务也越来越复杂。</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r>
              <a:rPr lang="zh-CN" altLang="en-US" smtClean="0">
                <a:effectLst/>
              </a:rPr>
              <a:t>学习要求</a:t>
            </a:r>
          </a:p>
        </p:txBody>
      </p:sp>
      <p:sp>
        <p:nvSpPr>
          <p:cNvPr id="33795" name="Rectangle 3"/>
          <p:cNvSpPr>
            <a:spLocks noGrp="1" noChangeArrowheads="1"/>
          </p:cNvSpPr>
          <p:nvPr>
            <p:ph idx="1"/>
          </p:nvPr>
        </p:nvSpPr>
        <p:spPr/>
        <p:txBody>
          <a:bodyPr/>
          <a:lstStyle/>
          <a:p>
            <a:pPr>
              <a:defRPr/>
            </a:pPr>
            <a:r>
              <a:rPr lang="zh-CN" altLang="en-US" dirty="0" smtClean="0"/>
              <a:t>学生应掌握计算思维的基本概念。</a:t>
            </a:r>
          </a:p>
          <a:p>
            <a:pPr>
              <a:defRPr/>
            </a:pPr>
            <a:r>
              <a:rPr lang="zh-CN" altLang="en-US" dirty="0" smtClean="0"/>
              <a:t>掌握计算的有关概念，计算工具的发展，元器件的发展等。</a:t>
            </a:r>
          </a:p>
          <a:p>
            <a:pPr>
              <a:defRPr/>
            </a:pPr>
            <a:r>
              <a:rPr lang="zh-CN" altLang="en-US" dirty="0" smtClean="0"/>
              <a:t>阅读教材</a:t>
            </a:r>
            <a:endParaRPr lang="en-US" altLang="zh-CN" dirty="0" smtClean="0"/>
          </a:p>
          <a:p>
            <a:pPr>
              <a:defRPr/>
            </a:pPr>
            <a:r>
              <a:rPr lang="zh-CN" altLang="en-US" dirty="0" smtClean="0"/>
              <a:t>完成书后习题。</a:t>
            </a:r>
          </a:p>
          <a:p>
            <a:pPr marL="0" indent="0">
              <a:buFontTx/>
              <a:buNone/>
              <a:defRPr/>
            </a:pPr>
            <a:endParaRPr lang="en-US" altLang="zh-CN" dirty="0" smtClean="0"/>
          </a:p>
          <a:p>
            <a:pPr marL="0" indent="0">
              <a:buFontTx/>
              <a:buNone/>
              <a:defRPr/>
            </a:pPr>
            <a:endParaRPr lang="zh-CN" altLang="en-US" dirty="0" smtClean="0"/>
          </a:p>
          <a:p>
            <a:pPr>
              <a:defRPr/>
            </a:pPr>
            <a:endParaRPr lang="zh-CN" altLang="en-US" dirty="0" smtClean="0"/>
          </a:p>
          <a:p>
            <a:pPr>
              <a:defRPr/>
            </a:pPr>
            <a:endParaRPr lang="zh-CN" altLang="zh-CN" dirty="0"/>
          </a:p>
          <a:p>
            <a:pPr>
              <a:defRPr/>
            </a:pPr>
            <a:endParaRPr lang="zh-CN" altLang="en-US" dirty="0" smtClean="0"/>
          </a:p>
          <a:p>
            <a:pPr>
              <a:defRPr/>
            </a:pPr>
            <a:endParaRPr lang="zh-CN" alt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r>
              <a:rPr lang="en-US" altLang="zh-CN" smtClean="0">
                <a:effectLst/>
                <a:sym typeface="华文新魏" pitchFamily="2" charset="-122"/>
              </a:rPr>
              <a:t>1.1</a:t>
            </a:r>
            <a:r>
              <a:rPr lang="zh-CN" altLang="zh-CN" smtClean="0">
                <a:effectLst/>
              </a:rPr>
              <a:t>计算思维概述</a:t>
            </a:r>
            <a:endParaRPr lang="zh-CN" altLang="en-US" smtClean="0">
              <a:effectLst/>
              <a:sym typeface="华文新魏" pitchFamily="2" charset="-122"/>
            </a:endParaRPr>
          </a:p>
        </p:txBody>
      </p:sp>
      <p:sp>
        <p:nvSpPr>
          <p:cNvPr id="4099" name="内容占位符 2"/>
          <p:cNvSpPr>
            <a:spLocks noGrp="1" noChangeArrowheads="1"/>
          </p:cNvSpPr>
          <p:nvPr>
            <p:ph idx="1"/>
          </p:nvPr>
        </p:nvSpPr>
        <p:spPr/>
        <p:txBody>
          <a:bodyPr/>
          <a:lstStyle/>
          <a:p>
            <a:pPr marL="0" indent="0">
              <a:buFontTx/>
              <a:buNone/>
            </a:pPr>
            <a:r>
              <a:rPr lang="zh-CN" altLang="zh-CN" smtClean="0"/>
              <a:t>计算思维是指计算机、软件以及计算相关学科的科学家和工程技术人员的思维方法。</a:t>
            </a:r>
            <a:endParaRPr lang="en-US" altLang="zh-CN" smtClean="0"/>
          </a:p>
          <a:p>
            <a:pPr marL="0" indent="0">
              <a:buFontTx/>
              <a:buNone/>
            </a:pPr>
            <a:endParaRPr lang="zh-CN" alt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t>计算思维</a:t>
            </a:r>
            <a:r>
              <a:rPr lang="zh-CN" altLang="en-US" dirty="0" smtClean="0"/>
              <a:t>定义</a:t>
            </a:r>
            <a:endParaRPr lang="zh-CN" altLang="en-US" dirty="0"/>
          </a:p>
        </p:txBody>
      </p:sp>
      <p:sp>
        <p:nvSpPr>
          <p:cNvPr id="3" name="内容占位符 2"/>
          <p:cNvSpPr>
            <a:spLocks noGrp="1"/>
          </p:cNvSpPr>
          <p:nvPr>
            <p:ph idx="1"/>
          </p:nvPr>
        </p:nvSpPr>
        <p:spPr>
          <a:xfrm>
            <a:off x="685800" y="1981200"/>
            <a:ext cx="5830888" cy="4114800"/>
          </a:xfrm>
        </p:spPr>
        <p:txBody>
          <a:bodyPr/>
          <a:lstStyle/>
          <a:p>
            <a:pPr marL="0" indent="0">
              <a:buFontTx/>
              <a:buNone/>
              <a:defRPr/>
            </a:pPr>
            <a:r>
              <a:rPr lang="zh-CN" altLang="en-US" dirty="0" smtClean="0"/>
              <a:t>美国</a:t>
            </a:r>
            <a:r>
              <a:rPr lang="en-US" altLang="zh-CN" dirty="0" smtClean="0"/>
              <a:t>CMU</a:t>
            </a:r>
            <a:r>
              <a:rPr lang="zh-CN" altLang="en-US" dirty="0" smtClean="0"/>
              <a:t>大学周以真教授：</a:t>
            </a:r>
          </a:p>
          <a:p>
            <a:pPr marL="0" indent="0">
              <a:buFontTx/>
              <a:buNone/>
              <a:defRPr/>
            </a:pPr>
            <a:r>
              <a:rPr lang="en-US" altLang="zh-CN" dirty="0" smtClean="0"/>
              <a:t>	</a:t>
            </a:r>
            <a:r>
              <a:rPr lang="zh-CN" altLang="en-US" dirty="0" smtClean="0"/>
              <a:t>计算思维是运用计算科学的基础概念进行问题求解、系统设计以及人类行为理解等涵盖计算机科学之广度的一系列思维活动。</a:t>
            </a:r>
          </a:p>
          <a:p>
            <a:pPr marL="0" indent="0">
              <a:buFontTx/>
              <a:buNone/>
              <a:defRPr/>
            </a:pPr>
            <a:r>
              <a:rPr lang="en-US" altLang="zh-CN" dirty="0" smtClean="0"/>
              <a:t>	</a:t>
            </a:r>
            <a:r>
              <a:rPr lang="zh-CN" altLang="en-US" dirty="0" smtClean="0"/>
              <a:t>本质是抽象和自动化，即在不同层面进行抽象，以及将这些抽象机器化。</a:t>
            </a:r>
          </a:p>
          <a:p>
            <a:pPr marL="0" indent="0">
              <a:buFontTx/>
              <a:buNone/>
              <a:defRPr/>
            </a:pPr>
            <a:r>
              <a:rPr lang="en-US" altLang="zh-CN" dirty="0" smtClean="0"/>
              <a:t>	</a:t>
            </a:r>
            <a:r>
              <a:rPr lang="zh-CN" altLang="en-US" dirty="0" smtClean="0"/>
              <a:t>目的是希望所有人都能像计算机科学家一样思考，将计算技术与各学科理论、技术与艺术进行融合实现新的创新。</a:t>
            </a:r>
            <a:endParaRPr lang="en-US" altLang="zh-CN" dirty="0" smtClean="0"/>
          </a:p>
          <a:p>
            <a:pPr>
              <a:defRPr/>
            </a:pPr>
            <a:endParaRPr lang="zh-CN" altLang="en-US" dirty="0"/>
          </a:p>
        </p:txBody>
      </p:sp>
      <p:pic>
        <p:nvPicPr>
          <p:cNvPr id="512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1628775"/>
            <a:ext cx="2574925" cy="171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a:effectLst/>
              </a:rPr>
              <a:t>计算</a:t>
            </a:r>
            <a:r>
              <a:rPr lang="zh-CN" altLang="zh-CN" dirty="0" smtClean="0">
                <a:effectLst/>
              </a:rPr>
              <a:t>思维</a:t>
            </a:r>
            <a:r>
              <a:rPr lang="zh-CN" altLang="en-US" dirty="0" smtClean="0">
                <a:effectLst/>
              </a:rPr>
              <a:t>的</a:t>
            </a:r>
            <a:r>
              <a:rPr lang="zh-CN" altLang="zh-CN" dirty="0" smtClean="0">
                <a:effectLst/>
              </a:rPr>
              <a:t>基本</a:t>
            </a:r>
            <a:r>
              <a:rPr lang="zh-CN" altLang="zh-CN" dirty="0">
                <a:effectLst/>
              </a:rPr>
              <a:t>内容</a:t>
            </a:r>
            <a:endParaRPr lang="zh-CN" altLang="en-US" dirty="0"/>
          </a:p>
        </p:txBody>
      </p:sp>
      <p:sp>
        <p:nvSpPr>
          <p:cNvPr id="3" name="内容占位符 2"/>
          <p:cNvSpPr>
            <a:spLocks noGrp="1"/>
          </p:cNvSpPr>
          <p:nvPr>
            <p:ph idx="1"/>
          </p:nvPr>
        </p:nvSpPr>
        <p:spPr/>
        <p:txBody>
          <a:bodyPr/>
          <a:lstStyle/>
          <a:p>
            <a:pPr marL="0" indent="0">
              <a:buFontTx/>
              <a:buNone/>
              <a:defRPr/>
            </a:pPr>
            <a:r>
              <a:rPr lang="zh-CN" altLang="en-US" dirty="0" smtClean="0"/>
              <a:t>计算思维包括多项基本内容。</a:t>
            </a:r>
          </a:p>
          <a:p>
            <a:pPr>
              <a:defRPr/>
            </a:pPr>
            <a:r>
              <a:rPr lang="zh-CN" altLang="en-US" dirty="0" smtClean="0"/>
              <a:t>二进制</a:t>
            </a:r>
            <a:r>
              <a:rPr lang="en-US" altLang="zh-CN" dirty="0" smtClean="0"/>
              <a:t>0</a:t>
            </a:r>
            <a:r>
              <a:rPr lang="zh-CN" altLang="en-US" dirty="0" smtClean="0"/>
              <a:t>和</a:t>
            </a:r>
            <a:r>
              <a:rPr lang="en-US" altLang="zh-CN" dirty="0" smtClean="0"/>
              <a:t>1</a:t>
            </a:r>
            <a:r>
              <a:rPr lang="zh-CN" altLang="en-US" dirty="0" smtClean="0"/>
              <a:t>的基础思维。</a:t>
            </a:r>
          </a:p>
          <a:p>
            <a:pPr>
              <a:defRPr/>
            </a:pPr>
            <a:r>
              <a:rPr lang="zh-CN" altLang="en-US" dirty="0" smtClean="0"/>
              <a:t>指令和程序的思维</a:t>
            </a:r>
          </a:p>
          <a:p>
            <a:pPr>
              <a:defRPr/>
            </a:pPr>
            <a:r>
              <a:rPr lang="zh-CN" altLang="en-US" dirty="0" smtClean="0"/>
              <a:t>递归的思维</a:t>
            </a:r>
          </a:p>
          <a:p>
            <a:pPr>
              <a:defRPr/>
            </a:pPr>
            <a:r>
              <a:rPr lang="zh-CN" altLang="en-US" dirty="0" smtClean="0"/>
              <a:t>计算机系统发展的思维</a:t>
            </a:r>
          </a:p>
          <a:p>
            <a:pPr>
              <a:defRPr/>
            </a:pPr>
            <a:r>
              <a:rPr lang="zh-CN" altLang="en-US" dirty="0" smtClean="0"/>
              <a:t>问题求解的思维</a:t>
            </a:r>
          </a:p>
          <a:p>
            <a:pPr>
              <a:defRPr/>
            </a:pPr>
            <a:r>
              <a:rPr lang="zh-CN" altLang="en-US" dirty="0" smtClean="0"/>
              <a:t>网络化的思维</a:t>
            </a:r>
          </a:p>
          <a:p>
            <a:pPr>
              <a:defRPr/>
            </a:pP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1.1.2  </a:t>
            </a:r>
            <a:r>
              <a:rPr lang="zh-CN" altLang="zh-CN" dirty="0">
                <a:effectLst/>
              </a:rPr>
              <a:t>计算思维与各学科的关系</a:t>
            </a:r>
            <a:endParaRPr lang="zh-CN" altLang="en-US" dirty="0"/>
          </a:p>
        </p:txBody>
      </p:sp>
      <p:sp>
        <p:nvSpPr>
          <p:cNvPr id="3" name="内容占位符 2"/>
          <p:cNvSpPr>
            <a:spLocks noGrp="1"/>
          </p:cNvSpPr>
          <p:nvPr>
            <p:ph idx="1"/>
          </p:nvPr>
        </p:nvSpPr>
        <p:spPr/>
        <p:txBody>
          <a:bodyPr/>
          <a:lstStyle/>
          <a:p>
            <a:pPr marL="0" indent="0">
              <a:buFontTx/>
              <a:buNone/>
              <a:defRPr/>
            </a:pPr>
            <a:r>
              <a:rPr lang="en-US" altLang="zh-CN" dirty="0"/>
              <a:t>1</a:t>
            </a:r>
            <a:r>
              <a:rPr lang="zh-CN" altLang="zh-CN" dirty="0"/>
              <a:t>．应用计算手段促进各学科的研究和</a:t>
            </a:r>
            <a:r>
              <a:rPr lang="zh-CN" altLang="zh-CN" dirty="0" smtClean="0"/>
              <a:t>创新</a:t>
            </a:r>
            <a:endParaRPr lang="en-US" altLang="zh-CN" dirty="0" smtClean="0"/>
          </a:p>
          <a:p>
            <a:pPr marL="0" indent="0">
              <a:buFontTx/>
              <a:buNone/>
              <a:defRPr/>
            </a:pPr>
            <a:r>
              <a:rPr lang="en-US" altLang="zh-CN" dirty="0"/>
              <a:t>2</a:t>
            </a:r>
            <a:r>
              <a:rPr lang="zh-CN" altLang="zh-CN" dirty="0"/>
              <a:t>．各学科创新自己的新型计算手段</a:t>
            </a:r>
          </a:p>
          <a:p>
            <a:pPr marL="0" indent="0">
              <a:buFontTx/>
              <a:buNone/>
              <a:defRPr/>
            </a:pPr>
            <a:r>
              <a:rPr lang="en-US" altLang="zh-CN" dirty="0"/>
              <a:t>3</a:t>
            </a:r>
            <a:r>
              <a:rPr lang="zh-CN" altLang="zh-CN" dirty="0"/>
              <a:t>．计算思维可以帮助培养各专业的人才</a:t>
            </a:r>
          </a:p>
          <a:p>
            <a:pPr marL="0" indent="0">
              <a:buFontTx/>
              <a:buNone/>
              <a:defRPr/>
            </a:pPr>
            <a:endParaRPr lang="zh-CN" altLang="zh-CN" dirty="0"/>
          </a:p>
          <a:p>
            <a:pPr>
              <a:defRPr/>
            </a:pP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1.2  </a:t>
            </a:r>
            <a:r>
              <a:rPr lang="zh-CN" altLang="zh-CN" dirty="0">
                <a:effectLst/>
              </a:rPr>
              <a:t>计算与自动计算</a:t>
            </a:r>
            <a:endParaRPr lang="zh-CN" altLang="en-US" dirty="0"/>
          </a:p>
        </p:txBody>
      </p:sp>
      <p:sp>
        <p:nvSpPr>
          <p:cNvPr id="8195" name="内容占位符 2"/>
          <p:cNvSpPr>
            <a:spLocks noGrp="1"/>
          </p:cNvSpPr>
          <p:nvPr>
            <p:ph idx="1"/>
          </p:nvPr>
        </p:nvSpPr>
        <p:spPr/>
        <p:txBody>
          <a:bodyPr/>
          <a:lstStyle/>
          <a:p>
            <a:r>
              <a:rPr lang="zh-CN" altLang="zh-CN" smtClean="0"/>
              <a:t>计算是指数据在运算符的操作下，按照规则进行数据变换</a:t>
            </a:r>
            <a:r>
              <a:rPr lang="zh-CN" altLang="en-US" smtClean="0"/>
              <a:t>。</a:t>
            </a:r>
            <a:endParaRPr lang="en-US" altLang="zh-CN" smtClean="0"/>
          </a:p>
          <a:p>
            <a:r>
              <a:rPr lang="zh-CN" altLang="zh-CN" smtClean="0"/>
              <a:t>有时候虽然人们知道了计算的规则，但是因为计算过于复杂，超过了人的计算能力，所以无法计算得到结果。</a:t>
            </a:r>
            <a:endParaRPr lang="en-US" altLang="zh-CN" smtClean="0"/>
          </a:p>
          <a:p>
            <a:r>
              <a:rPr lang="zh-CN" altLang="zh-CN" smtClean="0"/>
              <a:t>两种解决方法</a:t>
            </a:r>
            <a:r>
              <a:rPr lang="zh-CN" altLang="en-US" smtClean="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a:effectLst/>
              </a:rPr>
              <a:t>计算与自动计算</a:t>
            </a:r>
            <a:endParaRPr lang="zh-CN" altLang="en-US" dirty="0"/>
          </a:p>
        </p:txBody>
      </p:sp>
      <p:sp>
        <p:nvSpPr>
          <p:cNvPr id="9219" name="内容占位符 2"/>
          <p:cNvSpPr>
            <a:spLocks noGrp="1"/>
          </p:cNvSpPr>
          <p:nvPr>
            <p:ph idx="1"/>
          </p:nvPr>
        </p:nvSpPr>
        <p:spPr/>
        <p:txBody>
          <a:bodyPr/>
          <a:lstStyle/>
          <a:p>
            <a:pPr>
              <a:defRPr/>
            </a:pPr>
            <a:r>
              <a:rPr lang="zh-CN" altLang="zh-CN" dirty="0"/>
              <a:t>两种解决方法</a:t>
            </a:r>
            <a:endParaRPr lang="en-US" altLang="zh-CN" dirty="0"/>
          </a:p>
          <a:p>
            <a:pPr marL="0" indent="0">
              <a:buFontTx/>
              <a:buNone/>
              <a:defRPr/>
            </a:pPr>
            <a:r>
              <a:rPr lang="zh-CN" altLang="zh-CN" dirty="0"/>
              <a:t>（</a:t>
            </a:r>
            <a:r>
              <a:rPr lang="en-US" altLang="zh-CN" dirty="0"/>
              <a:t>1</a:t>
            </a:r>
            <a:r>
              <a:rPr lang="zh-CN" altLang="zh-CN" dirty="0"/>
              <a:t>）通过数学上的规则推导，获得等效的计算方法，从而完成计算</a:t>
            </a:r>
            <a:r>
              <a:rPr lang="zh-CN" altLang="zh-CN" dirty="0" smtClean="0"/>
              <a:t>。</a:t>
            </a:r>
            <a:endParaRPr lang="en-US" altLang="zh-CN" dirty="0" smtClean="0"/>
          </a:p>
          <a:p>
            <a:pPr marL="0" indent="0">
              <a:buFontTx/>
              <a:buNone/>
              <a:defRPr/>
            </a:pPr>
            <a:r>
              <a:rPr lang="zh-CN" altLang="zh-CN" dirty="0" smtClean="0"/>
              <a:t>【</a:t>
            </a:r>
            <a:r>
              <a:rPr lang="zh-CN" altLang="zh-CN" dirty="0"/>
              <a:t>例</a:t>
            </a:r>
            <a:r>
              <a:rPr lang="en-US" altLang="zh-CN" dirty="0"/>
              <a:t>1.2</a:t>
            </a:r>
            <a:r>
              <a:rPr lang="zh-CN" altLang="zh-CN" dirty="0"/>
              <a:t>】计算</a:t>
            </a:r>
            <a:r>
              <a:rPr lang="en-US" altLang="zh-CN" dirty="0"/>
              <a:t> </a:t>
            </a:r>
            <a:endParaRPr lang="zh-CN" altLang="zh-CN" dirty="0"/>
          </a:p>
          <a:p>
            <a:pPr marL="0" indent="0">
              <a:buFontTx/>
              <a:buNone/>
              <a:defRPr/>
            </a:pPr>
            <a:r>
              <a:rPr lang="en-US" altLang="zh-CN" dirty="0" smtClean="0"/>
              <a:t> </a:t>
            </a:r>
            <a:r>
              <a:rPr lang="zh-CN" altLang="zh-CN" dirty="0" smtClean="0"/>
              <a:t>通过</a:t>
            </a:r>
            <a:r>
              <a:rPr lang="zh-CN" altLang="zh-CN" dirty="0"/>
              <a:t>数学推导可得</a:t>
            </a:r>
            <a:r>
              <a:rPr lang="en-US" altLang="zh-CN" dirty="0"/>
              <a:t> </a:t>
            </a:r>
            <a:r>
              <a:rPr lang="en-US" altLang="zh-CN" dirty="0" smtClean="0"/>
              <a:t>                         </a:t>
            </a:r>
            <a:r>
              <a:rPr lang="zh-CN" altLang="zh-CN" dirty="0" smtClean="0"/>
              <a:t>，</a:t>
            </a:r>
            <a:r>
              <a:rPr lang="zh-CN" altLang="zh-CN" dirty="0"/>
              <a:t>人们可以轻松的完成计算</a:t>
            </a:r>
            <a:endParaRPr lang="zh-CN" altLang="en-US" dirty="0" smtClean="0"/>
          </a:p>
        </p:txBody>
      </p:sp>
      <p:sp>
        <p:nvSpPr>
          <p:cNvPr id="9220"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221" name="对象 3"/>
          <p:cNvGraphicFramePr>
            <a:graphicFrameLocks noChangeAspect="1"/>
          </p:cNvGraphicFramePr>
          <p:nvPr/>
        </p:nvGraphicFramePr>
        <p:xfrm>
          <a:off x="2843213" y="3141663"/>
          <a:ext cx="2233612" cy="660400"/>
        </p:xfrm>
        <a:graphic>
          <a:graphicData uri="http://schemas.openxmlformats.org/presentationml/2006/ole">
            <mc:AlternateContent xmlns:mc="http://schemas.openxmlformats.org/markup-compatibility/2006">
              <mc:Choice xmlns:v="urn:schemas-microsoft-com:vml" Requires="v">
                <p:oleObj spid="_x0000_s9224" name="公式" r:id="rId3" imgW="1447560" imgH="431640" progId="Equation.3">
                  <p:embed/>
                </p:oleObj>
              </mc:Choice>
              <mc:Fallback>
                <p:oleObj name="公式" r:id="rId3" imgW="1447560" imgH="431640" progId="Equation.3">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3141663"/>
                        <a:ext cx="2233612"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2"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223" name="对象 5"/>
          <p:cNvGraphicFramePr>
            <a:graphicFrameLocks noChangeAspect="1"/>
          </p:cNvGraphicFramePr>
          <p:nvPr/>
        </p:nvGraphicFramePr>
        <p:xfrm>
          <a:off x="3348038" y="3644900"/>
          <a:ext cx="1728787" cy="741363"/>
        </p:xfrm>
        <a:graphic>
          <a:graphicData uri="http://schemas.openxmlformats.org/presentationml/2006/ole">
            <mc:AlternateContent xmlns:mc="http://schemas.openxmlformats.org/markup-compatibility/2006">
              <mc:Choice xmlns:v="urn:schemas-microsoft-com:vml" Requires="v">
                <p:oleObj spid="_x0000_s9225" name="公式" r:id="rId5" imgW="1002960" imgH="431640" progId="Equation.3">
                  <p:embed/>
                </p:oleObj>
              </mc:Choice>
              <mc:Fallback>
                <p:oleObj name="公式" r:id="rId5" imgW="1002960" imgH="431640" progId="Equation.3">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8038" y="3644900"/>
                        <a:ext cx="1728787"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a:effectLst/>
              </a:rPr>
              <a:t>计算与自动计算</a:t>
            </a:r>
            <a:endParaRPr lang="zh-CN" altLang="en-US" dirty="0"/>
          </a:p>
        </p:txBody>
      </p:sp>
      <p:sp>
        <p:nvSpPr>
          <p:cNvPr id="10243" name="内容占位符 2"/>
          <p:cNvSpPr>
            <a:spLocks noGrp="1"/>
          </p:cNvSpPr>
          <p:nvPr>
            <p:ph idx="1"/>
          </p:nvPr>
        </p:nvSpPr>
        <p:spPr>
          <a:xfrm>
            <a:off x="685800" y="1773238"/>
            <a:ext cx="7772400" cy="4114800"/>
          </a:xfrm>
        </p:spPr>
        <p:txBody>
          <a:bodyPr/>
          <a:lstStyle/>
          <a:p>
            <a:pPr marL="0" indent="0">
              <a:buFontTx/>
              <a:buNone/>
            </a:pPr>
            <a:r>
              <a:rPr lang="zh-CN" altLang="zh-CN" smtClean="0"/>
              <a:t>（</a:t>
            </a:r>
            <a:r>
              <a:rPr lang="en-US" altLang="zh-CN" smtClean="0"/>
              <a:t>2</a:t>
            </a:r>
            <a:r>
              <a:rPr lang="zh-CN" altLang="zh-CN" smtClean="0"/>
              <a:t>）另一种办法是设计简单的规则，让机器重复执行，进行自动计算。</a:t>
            </a:r>
            <a:endParaRPr lang="en-US" altLang="zh-CN" smtClean="0"/>
          </a:p>
          <a:p>
            <a:pPr marL="0" indent="0">
              <a:buFontTx/>
              <a:buNone/>
            </a:pPr>
            <a:r>
              <a:rPr lang="zh-CN" altLang="zh-CN" smtClean="0"/>
              <a:t>【例</a:t>
            </a:r>
            <a:r>
              <a:rPr lang="en-US" altLang="zh-CN" smtClean="0"/>
              <a:t>1.3</a:t>
            </a:r>
            <a:r>
              <a:rPr lang="zh-CN" altLang="zh-CN" smtClean="0"/>
              <a:t>】计算</a:t>
            </a:r>
            <a:r>
              <a:rPr lang="en-US" altLang="zh-CN" smtClean="0"/>
              <a:t>                                        </a:t>
            </a:r>
            <a:r>
              <a:rPr lang="zh-CN" altLang="zh-CN" smtClean="0"/>
              <a:t>可以转化为可以由机器重复执行的自动计算的计算规则</a:t>
            </a:r>
            <a:endParaRPr lang="zh-CN" altLang="en-US" smtClean="0"/>
          </a:p>
        </p:txBody>
      </p:sp>
      <p:sp>
        <p:nvSpPr>
          <p:cNvPr id="1024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245" name="对象 3"/>
          <p:cNvGraphicFramePr>
            <a:graphicFrameLocks noChangeAspect="1"/>
          </p:cNvGraphicFramePr>
          <p:nvPr/>
        </p:nvGraphicFramePr>
        <p:xfrm>
          <a:off x="2843213" y="2636838"/>
          <a:ext cx="2233612" cy="660400"/>
        </p:xfrm>
        <a:graphic>
          <a:graphicData uri="http://schemas.openxmlformats.org/presentationml/2006/ole">
            <mc:AlternateContent xmlns:mc="http://schemas.openxmlformats.org/markup-compatibility/2006">
              <mc:Choice xmlns:v="urn:schemas-microsoft-com:vml" Requires="v">
                <p:oleObj spid="_x0000_s10248" name="公式" r:id="rId3" imgW="1447560" imgH="431640" progId="Equation.3">
                  <p:embed/>
                </p:oleObj>
              </mc:Choice>
              <mc:Fallback>
                <p:oleObj name="公式" r:id="rId3" imgW="1447560" imgH="431640" progId="Equation.3">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2636838"/>
                        <a:ext cx="2233612"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6"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247" name="矩形 6"/>
          <p:cNvSpPr>
            <a:spLocks noChangeArrowheads="1"/>
          </p:cNvSpPr>
          <p:nvPr/>
        </p:nvSpPr>
        <p:spPr bwMode="auto">
          <a:xfrm>
            <a:off x="1116013" y="3357563"/>
            <a:ext cx="583247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t>step1:  </a:t>
            </a:r>
            <a:r>
              <a:rPr lang="zh-CN" altLang="zh-CN"/>
              <a:t>输入整数</a:t>
            </a:r>
            <a:r>
              <a:rPr lang="en-US" altLang="zh-CN"/>
              <a:t>n</a:t>
            </a:r>
            <a:endParaRPr lang="zh-CN" altLang="zh-CN"/>
          </a:p>
          <a:p>
            <a:r>
              <a:rPr lang="en-US" altLang="zh-CN"/>
              <a:t>Step2:  s=0</a:t>
            </a:r>
            <a:endParaRPr lang="zh-CN" altLang="zh-CN"/>
          </a:p>
          <a:p>
            <a:r>
              <a:rPr lang="en-US" altLang="zh-CN"/>
              <a:t>Step3:  i=1</a:t>
            </a:r>
            <a:endParaRPr lang="zh-CN" altLang="zh-CN"/>
          </a:p>
          <a:p>
            <a:r>
              <a:rPr lang="en-US" altLang="zh-CN"/>
              <a:t>Step4:  s=s+i</a:t>
            </a:r>
            <a:endParaRPr lang="zh-CN" altLang="zh-CN"/>
          </a:p>
          <a:p>
            <a:r>
              <a:rPr lang="en-US" altLang="zh-CN"/>
              <a:t>Step5:  i=i+1</a:t>
            </a:r>
            <a:endParaRPr lang="zh-CN" altLang="zh-CN"/>
          </a:p>
          <a:p>
            <a:r>
              <a:rPr lang="en-US" altLang="zh-CN"/>
              <a:t>Step6:  </a:t>
            </a:r>
            <a:r>
              <a:rPr lang="zh-CN" altLang="zh-CN"/>
              <a:t>如果</a:t>
            </a:r>
            <a:r>
              <a:rPr lang="en-US" altLang="zh-CN"/>
              <a:t>i&lt;=n</a:t>
            </a:r>
            <a:r>
              <a:rPr lang="zh-CN" altLang="zh-CN"/>
              <a:t>，那么转入</a:t>
            </a:r>
            <a:r>
              <a:rPr lang="en-US" altLang="zh-CN"/>
              <a:t>step4</a:t>
            </a:r>
            <a:r>
              <a:rPr lang="zh-CN" altLang="zh-CN"/>
              <a:t>执行</a:t>
            </a:r>
          </a:p>
          <a:p>
            <a:r>
              <a:rPr lang="en-US" altLang="zh-CN"/>
              <a:t>Step7:  </a:t>
            </a:r>
            <a:r>
              <a:rPr lang="zh-CN" altLang="zh-CN"/>
              <a:t>输出</a:t>
            </a:r>
            <a:r>
              <a:rPr lang="en-US" altLang="zh-CN"/>
              <a:t>s</a:t>
            </a:r>
            <a:r>
              <a:rPr lang="zh-CN" altLang="zh-CN"/>
              <a:t>，算法结束。</a:t>
            </a:r>
          </a:p>
        </p:txBody>
      </p:sp>
    </p:spTree>
  </p:cSld>
  <p:clrMapOvr>
    <a:masterClrMapping/>
  </p:clrMapOvr>
</p:sld>
</file>

<file path=ppt/theme/theme1.xml><?xml version="1.0" encoding="utf-8"?>
<a:theme xmlns:a="http://schemas.openxmlformats.org/drawingml/2006/main" name="宁爱军大学计算机基础">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华文新魏"/>
        <a:ea typeface="华文新魏"/>
        <a:cs typeface=""/>
      </a:majorFont>
      <a:minorFont>
        <a:latin typeface="Arial Narrow"/>
        <a:ea typeface="华文新魏"/>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宁爱军大学计算机基础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宁爱军大学计算机基础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宁爱军大学计算机基础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宁爱军大学计算机基础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宁爱军大学计算机基础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宁爱军大学计算机基础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宁爱军大学计算机基础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宁爱军大学计算机基础</Template>
  <TotalTime>152</TotalTime>
  <Pages>0</Pages>
  <Words>839</Words>
  <Characters>0</Characters>
  <Application>Microsoft Office PowerPoint</Application>
  <DocSecurity>0</DocSecurity>
  <PresentationFormat>全屏显示(4:3)</PresentationFormat>
  <Lines>0</Lines>
  <Paragraphs>112</Paragraphs>
  <Slides>21</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21</vt:i4>
      </vt:variant>
    </vt:vector>
  </HeadingPairs>
  <TitlesOfParts>
    <vt:vector size="32" baseType="lpstr">
      <vt:lpstr>Times New Roman</vt:lpstr>
      <vt:lpstr>宋体</vt:lpstr>
      <vt:lpstr>Arial</vt:lpstr>
      <vt:lpstr>华文新魏</vt:lpstr>
      <vt:lpstr>Arial Narrow</vt:lpstr>
      <vt:lpstr>Gulim</vt:lpstr>
      <vt:lpstr>Copperplate Gothic Bold</vt:lpstr>
      <vt:lpstr>隶书</vt:lpstr>
      <vt:lpstr>宁爱军大学计算机基础</vt:lpstr>
      <vt:lpstr>Photoshop.Image.6</vt:lpstr>
      <vt:lpstr>Microsoft 公式 3.0</vt:lpstr>
      <vt:lpstr>1 计算思维和计算 </vt:lpstr>
      <vt:lpstr>目  录</vt:lpstr>
      <vt:lpstr>1.1计算思维概述</vt:lpstr>
      <vt:lpstr>计算思维定义</vt:lpstr>
      <vt:lpstr>计算思维的基本内容</vt:lpstr>
      <vt:lpstr>1.1.2  计算思维与各学科的关系</vt:lpstr>
      <vt:lpstr>1.2  计算与自动计算</vt:lpstr>
      <vt:lpstr>计算与自动计算</vt:lpstr>
      <vt:lpstr>计算与自动计算</vt:lpstr>
      <vt:lpstr>计算与自动计算</vt:lpstr>
      <vt:lpstr>1.3  计算工具的发展史</vt:lpstr>
      <vt:lpstr>1.3.1  计算工具的发展</vt:lpstr>
      <vt:lpstr>1．手动计算器</vt:lpstr>
      <vt:lpstr>2．计算机的雏形——机械式计算器</vt:lpstr>
      <vt:lpstr>3．电子计算机</vt:lpstr>
      <vt:lpstr>电子计算机</vt:lpstr>
      <vt:lpstr>电子计算机</vt:lpstr>
      <vt:lpstr>1.3.2  元器件的发展</vt:lpstr>
      <vt:lpstr>元器件的发展</vt:lpstr>
      <vt:lpstr>元器件的发展</vt:lpstr>
      <vt:lpstr>学习要求</vt:lpstr>
    </vt:vector>
  </TitlesOfParts>
  <Manager/>
  <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第9章 网络技术基础</dc:title>
  <dc:subject/>
  <dc:creator>番茄花园</dc:creator>
  <cp:keywords/>
  <dc:description/>
  <cp:lastModifiedBy>雨林木风</cp:lastModifiedBy>
  <cp:revision>880</cp:revision>
  <cp:lastPrinted>1999-06-03T07:41:47Z</cp:lastPrinted>
  <dcterms:created xsi:type="dcterms:W3CDTF">2009-08-24T06:32:15Z</dcterms:created>
  <dcterms:modified xsi:type="dcterms:W3CDTF">2018-09-12T23:02:39Z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