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72"/>
  </p:notesMasterIdLst>
  <p:handoutMasterIdLst>
    <p:handoutMasterId r:id="rId73"/>
  </p:handoutMasterIdLst>
  <p:sldIdLst>
    <p:sldId id="256" r:id="rId2"/>
    <p:sldId id="760" r:id="rId3"/>
    <p:sldId id="761" r:id="rId4"/>
    <p:sldId id="766" r:id="rId5"/>
    <p:sldId id="762" r:id="rId6"/>
    <p:sldId id="763" r:id="rId7"/>
    <p:sldId id="764" r:id="rId8"/>
    <p:sldId id="765" r:id="rId9"/>
    <p:sldId id="767" r:id="rId10"/>
    <p:sldId id="768" r:id="rId11"/>
    <p:sldId id="769" r:id="rId12"/>
    <p:sldId id="770" r:id="rId13"/>
    <p:sldId id="771" r:id="rId14"/>
    <p:sldId id="772" r:id="rId15"/>
    <p:sldId id="773" r:id="rId16"/>
    <p:sldId id="774" r:id="rId17"/>
    <p:sldId id="775" r:id="rId18"/>
    <p:sldId id="776" r:id="rId19"/>
    <p:sldId id="777" r:id="rId20"/>
    <p:sldId id="778" r:id="rId21"/>
    <p:sldId id="779" r:id="rId22"/>
    <p:sldId id="780" r:id="rId23"/>
    <p:sldId id="781" r:id="rId24"/>
    <p:sldId id="782" r:id="rId25"/>
    <p:sldId id="783" r:id="rId26"/>
    <p:sldId id="784" r:id="rId27"/>
    <p:sldId id="785" r:id="rId28"/>
    <p:sldId id="786" r:id="rId29"/>
    <p:sldId id="788" r:id="rId30"/>
    <p:sldId id="789" r:id="rId31"/>
    <p:sldId id="790" r:id="rId32"/>
    <p:sldId id="791" r:id="rId33"/>
    <p:sldId id="792" r:id="rId34"/>
    <p:sldId id="793" r:id="rId35"/>
    <p:sldId id="794" r:id="rId36"/>
    <p:sldId id="795" r:id="rId37"/>
    <p:sldId id="796" r:id="rId38"/>
    <p:sldId id="797" r:id="rId39"/>
    <p:sldId id="798" r:id="rId40"/>
    <p:sldId id="800" r:id="rId41"/>
    <p:sldId id="801" r:id="rId42"/>
    <p:sldId id="802" r:id="rId43"/>
    <p:sldId id="803" r:id="rId44"/>
    <p:sldId id="804" r:id="rId45"/>
    <p:sldId id="805" r:id="rId46"/>
    <p:sldId id="806" r:id="rId47"/>
    <p:sldId id="807" r:id="rId48"/>
    <p:sldId id="808" r:id="rId49"/>
    <p:sldId id="809" r:id="rId50"/>
    <p:sldId id="810" r:id="rId51"/>
    <p:sldId id="811" r:id="rId52"/>
    <p:sldId id="812" r:id="rId53"/>
    <p:sldId id="813" r:id="rId54"/>
    <p:sldId id="814" r:id="rId55"/>
    <p:sldId id="815" r:id="rId56"/>
    <p:sldId id="822" r:id="rId57"/>
    <p:sldId id="816" r:id="rId58"/>
    <p:sldId id="817" r:id="rId59"/>
    <p:sldId id="818" r:id="rId60"/>
    <p:sldId id="819" r:id="rId61"/>
    <p:sldId id="820" r:id="rId62"/>
    <p:sldId id="821" r:id="rId63"/>
    <p:sldId id="823" r:id="rId64"/>
    <p:sldId id="824" r:id="rId65"/>
    <p:sldId id="825" r:id="rId66"/>
    <p:sldId id="826" r:id="rId67"/>
    <p:sldId id="827" r:id="rId68"/>
    <p:sldId id="828" r:id="rId69"/>
    <p:sldId id="829" r:id="rId70"/>
    <p:sldId id="831" r:id="rId71"/>
  </p:sldIdLst>
  <p:sldSz cx="9144000" cy="6858000" type="screen4x3"/>
  <p:notesSz cx="6858000" cy="9144000"/>
  <p:defaultTextStyle>
    <a:defPPr>
      <a:defRPr lang="zh-CN"/>
    </a:defPPr>
    <a:lvl1pPr algn="l" rtl="0" fontAlgn="base">
      <a:spcBef>
        <a:spcPct val="0"/>
      </a:spcBef>
      <a:spcAft>
        <a:spcPct val="0"/>
      </a:spcAft>
      <a:buFont typeface="Arial" pitchFamily="34" charset="0"/>
      <a:defRPr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buFont typeface="Arial" pitchFamily="34" charset="0"/>
      <a:defRPr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buFont typeface="Arial" pitchFamily="34" charset="0"/>
      <a:defRPr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buFont typeface="Arial" pitchFamily="34" charset="0"/>
      <a:defRPr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buFont typeface="Arial" pitchFamily="34" charset="0"/>
      <a:defRPr sz="2400" kern="1200">
        <a:solidFill>
          <a:schemeClr val="tx1"/>
        </a:solidFill>
        <a:latin typeface="Times New Roman" pitchFamily="18" charset="0"/>
        <a:ea typeface="宋体" pitchFamily="2" charset="-122"/>
        <a:cs typeface="+mn-cs"/>
      </a:defRPr>
    </a:lvl5pPr>
    <a:lvl6pPr marL="2286000" algn="l" defTabSz="914400" rtl="0" eaLnBrk="1" latinLnBrk="0" hangingPunct="1">
      <a:defRPr sz="2400" kern="1200">
        <a:solidFill>
          <a:schemeClr val="tx1"/>
        </a:solidFill>
        <a:latin typeface="Times New Roman" pitchFamily="18" charset="0"/>
        <a:ea typeface="宋体" pitchFamily="2" charset="-122"/>
        <a:cs typeface="+mn-cs"/>
      </a:defRPr>
    </a:lvl6pPr>
    <a:lvl7pPr marL="2743200" algn="l" defTabSz="914400" rtl="0" eaLnBrk="1" latinLnBrk="0" hangingPunct="1">
      <a:defRPr sz="2400" kern="1200">
        <a:solidFill>
          <a:schemeClr val="tx1"/>
        </a:solidFill>
        <a:latin typeface="Times New Roman" pitchFamily="18" charset="0"/>
        <a:ea typeface="宋体" pitchFamily="2" charset="-122"/>
        <a:cs typeface="+mn-cs"/>
      </a:defRPr>
    </a:lvl7pPr>
    <a:lvl8pPr marL="3200400" algn="l" defTabSz="914400" rtl="0" eaLnBrk="1" latinLnBrk="0" hangingPunct="1">
      <a:defRPr sz="2400" kern="1200">
        <a:solidFill>
          <a:schemeClr val="tx1"/>
        </a:solidFill>
        <a:latin typeface="Times New Roman" pitchFamily="18" charset="0"/>
        <a:ea typeface="宋体" pitchFamily="2" charset="-122"/>
        <a:cs typeface="+mn-cs"/>
      </a:defRPr>
    </a:lvl8pPr>
    <a:lvl9pPr marL="3657600" algn="l" defTabSz="914400" rtl="0" eaLnBrk="1" latinLnBrk="0" hangingPunct="1">
      <a:defRPr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97" autoAdjust="0"/>
    <p:restoredTop sz="86550" autoAdjust="0"/>
  </p:normalViewPr>
  <p:slideViewPr>
    <p:cSldViewPr>
      <p:cViewPr varScale="1">
        <p:scale>
          <a:sx n="71" d="100"/>
          <a:sy n="71" d="100"/>
        </p:scale>
        <p:origin x="-152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4818" name="页眉占位符 34817"/>
          <p:cNvSpPr>
            <a:spLocks noGrp="1"/>
          </p:cNvSpPr>
          <p:nvPr>
            <p:ph type="hdr" sz="quarter"/>
          </p:nvPr>
        </p:nvSpPr>
        <p:spPr>
          <a:xfrm>
            <a:off x="0" y="0"/>
            <a:ext cx="2971800" cy="457200"/>
          </a:xfrm>
          <a:prstGeom prst="rect">
            <a:avLst/>
          </a:prstGeom>
          <a:noFill/>
          <a:ln w="9525">
            <a:noFill/>
          </a:ln>
        </p:spPr>
        <p:txBody>
          <a:bodyPr/>
          <a:lstStyle>
            <a:lvl1pPr>
              <a:defRPr sz="1200" noProof="1"/>
            </a:lvl1pPr>
          </a:lstStyle>
          <a:p>
            <a:pPr>
              <a:defRPr/>
            </a:pPr>
            <a:endParaRPr lang="zh-CN"/>
          </a:p>
        </p:txBody>
      </p:sp>
      <p:sp>
        <p:nvSpPr>
          <p:cNvPr id="34819" name="日期占位符 34818"/>
          <p:cNvSpPr>
            <a:spLocks noGrp="1"/>
          </p:cNvSpPr>
          <p:nvPr>
            <p:ph type="dt" sz="quarter" idx="1"/>
          </p:nvPr>
        </p:nvSpPr>
        <p:spPr>
          <a:xfrm>
            <a:off x="3886200" y="0"/>
            <a:ext cx="2971800" cy="457200"/>
          </a:xfrm>
          <a:prstGeom prst="rect">
            <a:avLst/>
          </a:prstGeom>
          <a:noFill/>
          <a:ln w="9525">
            <a:noFill/>
          </a:ln>
        </p:spPr>
        <p:txBody>
          <a:bodyPr/>
          <a:lstStyle>
            <a:lvl1pPr algn="r">
              <a:defRPr sz="1200" noProof="1"/>
            </a:lvl1pPr>
          </a:lstStyle>
          <a:p>
            <a:pPr>
              <a:defRPr/>
            </a:pPr>
            <a:endParaRPr lang="zh-CN" altLang="en-US"/>
          </a:p>
        </p:txBody>
      </p:sp>
      <p:sp>
        <p:nvSpPr>
          <p:cNvPr id="34820" name="页脚占位符 34819"/>
          <p:cNvSpPr>
            <a:spLocks noGrp="1"/>
          </p:cNvSpPr>
          <p:nvPr>
            <p:ph type="ftr" sz="quarter" idx="2"/>
          </p:nvPr>
        </p:nvSpPr>
        <p:spPr>
          <a:xfrm>
            <a:off x="0" y="8686800"/>
            <a:ext cx="2971800" cy="457200"/>
          </a:xfrm>
          <a:prstGeom prst="rect">
            <a:avLst/>
          </a:prstGeom>
          <a:noFill/>
          <a:ln w="9525">
            <a:noFill/>
          </a:ln>
        </p:spPr>
        <p:txBody>
          <a:bodyPr anchor="b"/>
          <a:lstStyle>
            <a:lvl1pPr>
              <a:defRPr sz="1200" noProof="1"/>
            </a:lvl1pPr>
          </a:lstStyle>
          <a:p>
            <a:pPr>
              <a:defRPr/>
            </a:pPr>
            <a:endParaRPr lang="zh-CN"/>
          </a:p>
        </p:txBody>
      </p:sp>
      <p:sp>
        <p:nvSpPr>
          <p:cNvPr id="34821" name="灯片编号占位符 34820"/>
          <p:cNvSpPr>
            <a:spLocks noGrp="1"/>
          </p:cNvSpPr>
          <p:nvPr>
            <p:ph type="sldNum" sz="quarter" idx="3"/>
          </p:nvPr>
        </p:nvSpPr>
        <p:spPr>
          <a:xfrm>
            <a:off x="3886200" y="8686800"/>
            <a:ext cx="2971800" cy="457200"/>
          </a:xfrm>
          <a:prstGeom prst="rect">
            <a:avLst/>
          </a:prstGeom>
          <a:noFill/>
          <a:ln w="9525">
            <a:noFill/>
          </a:ln>
        </p:spPr>
        <p:txBody>
          <a:bodyPr vert="horz" wrap="square" lIns="91440" tIns="45720" rIns="91440" bIns="45720" numCol="1" anchor="b" anchorCtr="0" compatLnSpc="1">
            <a:prstTxWarp prst="textNoShape">
              <a:avLst/>
            </a:prstTxWarp>
          </a:bodyPr>
          <a:lstStyle>
            <a:lvl1pPr algn="r">
              <a:defRPr sz="1200"/>
            </a:lvl1pPr>
          </a:lstStyle>
          <a:p>
            <a:pPr>
              <a:defRPr/>
            </a:pPr>
            <a:fld id="{6CA8CA43-93F1-4C14-BB4E-6D468AEB0172}" type="slidenum">
              <a:rPr lang="zh-CN" altLang="en-US"/>
              <a:pPr>
                <a:defRPr/>
              </a:pPr>
              <a:t>‹#›</a:t>
            </a:fld>
            <a:endParaRPr lang="zh-CN" altLang="en-US"/>
          </a:p>
        </p:txBody>
      </p:sp>
    </p:spTree>
    <p:extLst>
      <p:ext uri="{BB962C8B-B14F-4D97-AF65-F5344CB8AC3E}">
        <p14:creationId xmlns:p14="http://schemas.microsoft.com/office/powerpoint/2010/main" val="2356206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482" name="页眉占位符 20481"/>
          <p:cNvSpPr>
            <a:spLocks noGrp="1"/>
          </p:cNvSpPr>
          <p:nvPr>
            <p:ph type="hdr" sz="quarter"/>
          </p:nvPr>
        </p:nvSpPr>
        <p:spPr>
          <a:xfrm>
            <a:off x="0" y="0"/>
            <a:ext cx="2971800" cy="457200"/>
          </a:xfrm>
          <a:prstGeom prst="rect">
            <a:avLst/>
          </a:prstGeom>
          <a:noFill/>
          <a:ln w="9525">
            <a:noFill/>
          </a:ln>
        </p:spPr>
        <p:txBody>
          <a:bodyPr/>
          <a:lstStyle>
            <a:lvl1pPr>
              <a:defRPr sz="1200" noProof="1"/>
            </a:lvl1pPr>
          </a:lstStyle>
          <a:p>
            <a:pPr>
              <a:defRPr/>
            </a:pPr>
            <a:endParaRPr lang="zh-CN"/>
          </a:p>
        </p:txBody>
      </p:sp>
      <p:sp>
        <p:nvSpPr>
          <p:cNvPr id="20483" name="日期占位符 20482"/>
          <p:cNvSpPr>
            <a:spLocks noGrp="1"/>
          </p:cNvSpPr>
          <p:nvPr>
            <p:ph type="dt" idx="1"/>
          </p:nvPr>
        </p:nvSpPr>
        <p:spPr>
          <a:xfrm>
            <a:off x="3886200" y="0"/>
            <a:ext cx="2971800" cy="457200"/>
          </a:xfrm>
          <a:prstGeom prst="rect">
            <a:avLst/>
          </a:prstGeom>
          <a:noFill/>
          <a:ln w="9525">
            <a:noFill/>
          </a:ln>
        </p:spPr>
        <p:txBody>
          <a:bodyPr/>
          <a:lstStyle>
            <a:lvl1pPr algn="r">
              <a:defRPr sz="1200" noProof="1"/>
            </a:lvl1pPr>
          </a:lstStyle>
          <a:p>
            <a:pPr>
              <a:defRPr/>
            </a:pPr>
            <a:endParaRPr lang="zh-CN" altLang="en-US"/>
          </a:p>
        </p:txBody>
      </p:sp>
      <p:sp>
        <p:nvSpPr>
          <p:cNvPr id="73732" name="幻灯片图像占位符 20483"/>
          <p:cNvSpPr>
            <a:spLocks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文本占位符 20484"/>
          <p:cNvSpPr>
            <a:spLocks noGrp="1" noChangeArrowheads="1"/>
          </p:cNvSpPr>
          <p:nvPr>
            <p:ph type="body" sz="quarter" idx="4294967295"/>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486" name="页脚占位符 20485"/>
          <p:cNvSpPr>
            <a:spLocks noGrp="1"/>
          </p:cNvSpPr>
          <p:nvPr>
            <p:ph type="ftr" sz="quarter" idx="4"/>
          </p:nvPr>
        </p:nvSpPr>
        <p:spPr>
          <a:xfrm>
            <a:off x="0" y="8686800"/>
            <a:ext cx="2971800" cy="457200"/>
          </a:xfrm>
          <a:prstGeom prst="rect">
            <a:avLst/>
          </a:prstGeom>
          <a:noFill/>
          <a:ln w="9525">
            <a:noFill/>
          </a:ln>
        </p:spPr>
        <p:txBody>
          <a:bodyPr anchor="b"/>
          <a:lstStyle>
            <a:lvl1pPr>
              <a:defRPr sz="1200" noProof="1"/>
            </a:lvl1pPr>
          </a:lstStyle>
          <a:p>
            <a:pPr>
              <a:defRPr/>
            </a:pPr>
            <a:endParaRPr lang="zh-CN"/>
          </a:p>
        </p:txBody>
      </p:sp>
      <p:sp>
        <p:nvSpPr>
          <p:cNvPr id="20487" name="灯片编号占位符 20486"/>
          <p:cNvSpPr>
            <a:spLocks noGrp="1"/>
          </p:cNvSpPr>
          <p:nvPr>
            <p:ph type="sldNum" sz="quarter" idx="5"/>
          </p:nvPr>
        </p:nvSpPr>
        <p:spPr>
          <a:xfrm>
            <a:off x="3886200" y="8686800"/>
            <a:ext cx="2971800" cy="457200"/>
          </a:xfrm>
          <a:prstGeom prst="rect">
            <a:avLst/>
          </a:prstGeom>
          <a:noFill/>
          <a:ln w="9525">
            <a:noFill/>
          </a:ln>
        </p:spPr>
        <p:txBody>
          <a:bodyPr vert="horz" wrap="square" lIns="91440" tIns="45720" rIns="91440" bIns="45720" numCol="1" anchor="b" anchorCtr="0" compatLnSpc="1">
            <a:prstTxWarp prst="textNoShape">
              <a:avLst/>
            </a:prstTxWarp>
          </a:bodyPr>
          <a:lstStyle>
            <a:lvl1pPr algn="r">
              <a:defRPr sz="1200"/>
            </a:lvl1pPr>
          </a:lstStyle>
          <a:p>
            <a:pPr>
              <a:defRPr/>
            </a:pPr>
            <a:fld id="{5175C3DA-A0C3-495B-9BC1-EABDC9A03358}" type="slidenum">
              <a:rPr lang="zh-CN" altLang="en-US"/>
              <a:pPr>
                <a:defRPr/>
              </a:pPr>
              <a:t>‹#›</a:t>
            </a:fld>
            <a:endParaRPr lang="zh-CN" altLang="en-US"/>
          </a:p>
        </p:txBody>
      </p:sp>
    </p:spTree>
    <p:extLst>
      <p:ext uri="{BB962C8B-B14F-4D97-AF65-F5344CB8AC3E}">
        <p14:creationId xmlns:p14="http://schemas.microsoft.com/office/powerpoint/2010/main" val="40864831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1pPr>
    <a:lvl2pPr marL="457200" lvl="1"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2pPr>
    <a:lvl3pPr marL="914400" lvl="2"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3pPr>
    <a:lvl4pPr marL="1371600" lvl="3"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4pPr>
    <a:lvl5pPr marL="1828800" lvl="4"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页脚占位符 51204"/>
          <p:cNvSpPr>
            <a:spLocks noGrp="1"/>
          </p:cNvSpPr>
          <p:nvPr>
            <p:ph type="ftr" sz="quarter" idx="10"/>
          </p:nvPr>
        </p:nvSpPr>
        <p:spPr>
          <a:ln/>
        </p:spPr>
        <p:txBody>
          <a:bodyPr/>
          <a:lstStyle>
            <a:lvl1pPr>
              <a:defRPr/>
            </a:lvl1pPr>
          </a:lstStyle>
          <a:p>
            <a:pPr>
              <a:defRPr/>
            </a:pPr>
            <a:fld id="{CCCE7CCB-0987-4279-B79E-2B0D9962B539}" type="slidenum">
              <a:rPr lang="en-US" altLang="ko-KR"/>
              <a:pPr>
                <a:defRPr/>
              </a:pPr>
              <a:t>‹#›</a:t>
            </a:fld>
            <a:endParaRPr lang="en-US" altLang="ko-KR"/>
          </a:p>
        </p:txBody>
      </p:sp>
    </p:spTree>
    <p:extLst>
      <p:ext uri="{BB962C8B-B14F-4D97-AF65-F5344CB8AC3E}">
        <p14:creationId xmlns:p14="http://schemas.microsoft.com/office/powerpoint/2010/main" val="3915056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页脚占位符 51204"/>
          <p:cNvSpPr>
            <a:spLocks noGrp="1"/>
          </p:cNvSpPr>
          <p:nvPr>
            <p:ph type="ftr" sz="quarter" idx="10"/>
          </p:nvPr>
        </p:nvSpPr>
        <p:spPr>
          <a:ln/>
        </p:spPr>
        <p:txBody>
          <a:bodyPr/>
          <a:lstStyle>
            <a:lvl1pPr>
              <a:defRPr/>
            </a:lvl1pPr>
          </a:lstStyle>
          <a:p>
            <a:pPr>
              <a:defRPr/>
            </a:pPr>
            <a:fld id="{40DDC247-ED10-4CC3-9ADD-47CB8ABD163C}" type="slidenum">
              <a:rPr lang="en-US" altLang="ko-KR"/>
              <a:pPr>
                <a:defRPr/>
              </a:pPr>
              <a:t>‹#›</a:t>
            </a:fld>
            <a:endParaRPr lang="en-US" altLang="ko-KR"/>
          </a:p>
        </p:txBody>
      </p:sp>
    </p:spTree>
    <p:extLst>
      <p:ext uri="{BB962C8B-B14F-4D97-AF65-F5344CB8AC3E}">
        <p14:creationId xmlns:p14="http://schemas.microsoft.com/office/powerpoint/2010/main" val="114631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85800" y="609600"/>
            <a:ext cx="5716657" cy="5486400"/>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页脚占位符 51204"/>
          <p:cNvSpPr>
            <a:spLocks noGrp="1"/>
          </p:cNvSpPr>
          <p:nvPr>
            <p:ph type="ftr" sz="quarter" idx="10"/>
          </p:nvPr>
        </p:nvSpPr>
        <p:spPr>
          <a:ln/>
        </p:spPr>
        <p:txBody>
          <a:bodyPr/>
          <a:lstStyle>
            <a:lvl1pPr>
              <a:defRPr/>
            </a:lvl1pPr>
          </a:lstStyle>
          <a:p>
            <a:pPr>
              <a:defRPr/>
            </a:pPr>
            <a:fld id="{71683BAB-4941-4F17-9148-F2E025A42DAB}" type="slidenum">
              <a:rPr lang="en-US" altLang="ko-KR"/>
              <a:pPr>
                <a:defRPr/>
              </a:pPr>
              <a:t>‹#›</a:t>
            </a:fld>
            <a:endParaRPr lang="en-US" altLang="ko-KR"/>
          </a:p>
        </p:txBody>
      </p:sp>
    </p:spTree>
    <p:extLst>
      <p:ext uri="{BB962C8B-B14F-4D97-AF65-F5344CB8AC3E}">
        <p14:creationId xmlns:p14="http://schemas.microsoft.com/office/powerpoint/2010/main" val="147304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页脚占位符 51204"/>
          <p:cNvSpPr>
            <a:spLocks noGrp="1"/>
          </p:cNvSpPr>
          <p:nvPr>
            <p:ph type="ftr" sz="quarter" idx="10"/>
          </p:nvPr>
        </p:nvSpPr>
        <p:spPr>
          <a:ln/>
        </p:spPr>
        <p:txBody>
          <a:bodyPr/>
          <a:lstStyle>
            <a:lvl1pPr>
              <a:defRPr/>
            </a:lvl1pPr>
          </a:lstStyle>
          <a:p>
            <a:pPr>
              <a:defRPr/>
            </a:pPr>
            <a:fld id="{237C9709-07C6-4D73-B832-70D8D08C6789}" type="slidenum">
              <a:rPr lang="en-US" altLang="ko-KR"/>
              <a:pPr>
                <a:defRPr/>
              </a:pPr>
              <a:t>‹#›</a:t>
            </a:fld>
            <a:endParaRPr lang="en-US" altLang="ko-KR"/>
          </a:p>
        </p:txBody>
      </p:sp>
    </p:spTree>
    <p:extLst>
      <p:ext uri="{BB962C8B-B14F-4D97-AF65-F5344CB8AC3E}">
        <p14:creationId xmlns:p14="http://schemas.microsoft.com/office/powerpoint/2010/main" val="1447107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noProof="1" smtClean="0"/>
              <a:t>单击此处编辑母版标题样式</a:t>
            </a:r>
            <a:endParaRPr lang="zh-CN" altLang="en-US" noProof="1"/>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a:p>
        </p:txBody>
      </p:sp>
      <p:sp>
        <p:nvSpPr>
          <p:cNvPr id="4" name="页脚占位符 51204"/>
          <p:cNvSpPr>
            <a:spLocks noGrp="1"/>
          </p:cNvSpPr>
          <p:nvPr>
            <p:ph type="ftr" sz="quarter" idx="10"/>
          </p:nvPr>
        </p:nvSpPr>
        <p:spPr>
          <a:ln/>
        </p:spPr>
        <p:txBody>
          <a:bodyPr/>
          <a:lstStyle>
            <a:lvl1pPr>
              <a:defRPr/>
            </a:lvl1pPr>
          </a:lstStyle>
          <a:p>
            <a:pPr>
              <a:defRPr/>
            </a:pPr>
            <a:fld id="{EEE565AF-0DF8-4969-BE0E-81D4735CC584}" type="slidenum">
              <a:rPr lang="en-US" altLang="ko-KR"/>
              <a:pPr>
                <a:defRPr/>
              </a:pPr>
              <a:t>‹#›</a:t>
            </a:fld>
            <a:endParaRPr lang="en-US" altLang="ko-KR"/>
          </a:p>
        </p:txBody>
      </p:sp>
    </p:spTree>
    <p:extLst>
      <p:ext uri="{BB962C8B-B14F-4D97-AF65-F5344CB8AC3E}">
        <p14:creationId xmlns:p14="http://schemas.microsoft.com/office/powerpoint/2010/main" val="1735586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页脚占位符 51204"/>
          <p:cNvSpPr>
            <a:spLocks noGrp="1"/>
          </p:cNvSpPr>
          <p:nvPr>
            <p:ph type="ftr" sz="quarter" idx="10"/>
          </p:nvPr>
        </p:nvSpPr>
        <p:spPr>
          <a:ln/>
        </p:spPr>
        <p:txBody>
          <a:bodyPr/>
          <a:lstStyle>
            <a:lvl1pPr>
              <a:defRPr/>
            </a:lvl1pPr>
          </a:lstStyle>
          <a:p>
            <a:pPr>
              <a:defRPr/>
            </a:pPr>
            <a:fld id="{7145ACDE-E9A9-4069-B949-F1685ADED8F9}" type="slidenum">
              <a:rPr lang="en-US" altLang="ko-KR"/>
              <a:pPr>
                <a:defRPr/>
              </a:pPr>
              <a:t>‹#›</a:t>
            </a:fld>
            <a:endParaRPr lang="en-US" altLang="ko-KR"/>
          </a:p>
        </p:txBody>
      </p:sp>
    </p:spTree>
    <p:extLst>
      <p:ext uri="{BB962C8B-B14F-4D97-AF65-F5344CB8AC3E}">
        <p14:creationId xmlns:p14="http://schemas.microsoft.com/office/powerpoint/2010/main" val="3838445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页脚占位符 51204"/>
          <p:cNvSpPr>
            <a:spLocks noGrp="1"/>
          </p:cNvSpPr>
          <p:nvPr>
            <p:ph type="ftr" sz="quarter" idx="10"/>
          </p:nvPr>
        </p:nvSpPr>
        <p:spPr>
          <a:ln/>
        </p:spPr>
        <p:txBody>
          <a:bodyPr/>
          <a:lstStyle>
            <a:lvl1pPr>
              <a:defRPr/>
            </a:lvl1pPr>
          </a:lstStyle>
          <a:p>
            <a:pPr>
              <a:defRPr/>
            </a:pPr>
            <a:fld id="{642B0D35-8ACF-4766-BA92-683EB087A8C0}" type="slidenum">
              <a:rPr lang="en-US" altLang="ko-KR"/>
              <a:pPr>
                <a:defRPr/>
              </a:pPr>
              <a:t>‹#›</a:t>
            </a:fld>
            <a:endParaRPr lang="en-US" altLang="ko-KR"/>
          </a:p>
        </p:txBody>
      </p:sp>
    </p:spTree>
    <p:extLst>
      <p:ext uri="{BB962C8B-B14F-4D97-AF65-F5344CB8AC3E}">
        <p14:creationId xmlns:p14="http://schemas.microsoft.com/office/powerpoint/2010/main" val="2890010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85800" y="1981200"/>
            <a:ext cx="3808476" cy="41148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9724" y="1981200"/>
            <a:ext cx="3808476" cy="41148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页脚占位符 51204"/>
          <p:cNvSpPr>
            <a:spLocks noGrp="1"/>
          </p:cNvSpPr>
          <p:nvPr>
            <p:ph type="ftr" sz="quarter" idx="10"/>
          </p:nvPr>
        </p:nvSpPr>
        <p:spPr>
          <a:ln/>
        </p:spPr>
        <p:txBody>
          <a:bodyPr/>
          <a:lstStyle>
            <a:lvl1pPr>
              <a:defRPr/>
            </a:lvl1pPr>
          </a:lstStyle>
          <a:p>
            <a:pPr>
              <a:defRPr/>
            </a:pPr>
            <a:fld id="{CF3ACCED-F784-4963-8175-F1680E5BABD3}" type="slidenum">
              <a:rPr lang="en-US" altLang="ko-KR"/>
              <a:pPr>
                <a:defRPr/>
              </a:pPr>
              <a:t>‹#›</a:t>
            </a:fld>
            <a:endParaRPr lang="en-US" altLang="ko-KR"/>
          </a:p>
        </p:txBody>
      </p:sp>
    </p:spTree>
    <p:extLst>
      <p:ext uri="{BB962C8B-B14F-4D97-AF65-F5344CB8AC3E}">
        <p14:creationId xmlns:p14="http://schemas.microsoft.com/office/powerpoint/2010/main" val="614897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页脚占位符 51204"/>
          <p:cNvSpPr>
            <a:spLocks noGrp="1"/>
          </p:cNvSpPr>
          <p:nvPr>
            <p:ph type="ftr" sz="quarter" idx="10"/>
          </p:nvPr>
        </p:nvSpPr>
        <p:spPr>
          <a:ln/>
        </p:spPr>
        <p:txBody>
          <a:bodyPr/>
          <a:lstStyle>
            <a:lvl1pPr>
              <a:defRPr/>
            </a:lvl1pPr>
          </a:lstStyle>
          <a:p>
            <a:pPr>
              <a:defRPr/>
            </a:pPr>
            <a:fld id="{90AB5442-7D17-471E-9328-29A2469A5150}" type="slidenum">
              <a:rPr lang="en-US" altLang="ko-KR"/>
              <a:pPr>
                <a:defRPr/>
              </a:pPr>
              <a:t>‹#›</a:t>
            </a:fld>
            <a:endParaRPr lang="en-US" altLang="ko-KR"/>
          </a:p>
        </p:txBody>
      </p:sp>
    </p:spTree>
    <p:extLst>
      <p:ext uri="{BB962C8B-B14F-4D97-AF65-F5344CB8AC3E}">
        <p14:creationId xmlns:p14="http://schemas.microsoft.com/office/powerpoint/2010/main" val="3344606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页脚占位符 51204"/>
          <p:cNvSpPr>
            <a:spLocks noGrp="1"/>
          </p:cNvSpPr>
          <p:nvPr>
            <p:ph type="ftr" sz="quarter" idx="10"/>
          </p:nvPr>
        </p:nvSpPr>
        <p:spPr>
          <a:ln/>
        </p:spPr>
        <p:txBody>
          <a:bodyPr/>
          <a:lstStyle>
            <a:lvl1pPr>
              <a:defRPr/>
            </a:lvl1pPr>
          </a:lstStyle>
          <a:p>
            <a:pPr>
              <a:defRPr/>
            </a:pPr>
            <a:fld id="{07469639-D91D-4681-A5B1-94677844ECE7}" type="slidenum">
              <a:rPr lang="en-US" altLang="ko-KR"/>
              <a:pPr>
                <a:defRPr/>
              </a:pPr>
              <a:t>‹#›</a:t>
            </a:fld>
            <a:endParaRPr lang="en-US" altLang="ko-KR"/>
          </a:p>
        </p:txBody>
      </p:sp>
    </p:spTree>
    <p:extLst>
      <p:ext uri="{BB962C8B-B14F-4D97-AF65-F5344CB8AC3E}">
        <p14:creationId xmlns:p14="http://schemas.microsoft.com/office/powerpoint/2010/main" val="1633027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51204"/>
          <p:cNvSpPr>
            <a:spLocks noGrp="1"/>
          </p:cNvSpPr>
          <p:nvPr>
            <p:ph type="ftr" sz="quarter" idx="10"/>
          </p:nvPr>
        </p:nvSpPr>
        <p:spPr>
          <a:ln/>
        </p:spPr>
        <p:txBody>
          <a:bodyPr/>
          <a:lstStyle>
            <a:lvl1pPr>
              <a:defRPr/>
            </a:lvl1pPr>
          </a:lstStyle>
          <a:p>
            <a:pPr>
              <a:defRPr/>
            </a:pPr>
            <a:fld id="{6D2AA321-FAA7-4BAD-87DF-DA3BAE36B2E8}" type="slidenum">
              <a:rPr lang="en-US" altLang="ko-KR"/>
              <a:pPr>
                <a:defRPr/>
              </a:pPr>
              <a:t>‹#›</a:t>
            </a:fld>
            <a:endParaRPr lang="en-US" altLang="ko-KR"/>
          </a:p>
        </p:txBody>
      </p:sp>
    </p:spTree>
    <p:extLst>
      <p:ext uri="{BB962C8B-B14F-4D97-AF65-F5344CB8AC3E}">
        <p14:creationId xmlns:p14="http://schemas.microsoft.com/office/powerpoint/2010/main" val="3696763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页脚占位符 51204"/>
          <p:cNvSpPr>
            <a:spLocks noGrp="1"/>
          </p:cNvSpPr>
          <p:nvPr>
            <p:ph type="ftr" sz="quarter" idx="10"/>
          </p:nvPr>
        </p:nvSpPr>
        <p:spPr>
          <a:ln/>
        </p:spPr>
        <p:txBody>
          <a:bodyPr/>
          <a:lstStyle>
            <a:lvl1pPr>
              <a:defRPr/>
            </a:lvl1pPr>
          </a:lstStyle>
          <a:p>
            <a:pPr>
              <a:defRPr/>
            </a:pPr>
            <a:fld id="{F88CC90F-14D5-49A3-AB22-4A4A6BD70AA1}" type="slidenum">
              <a:rPr lang="en-US" altLang="ko-KR"/>
              <a:pPr>
                <a:defRPr/>
              </a:pPr>
              <a:t>‹#›</a:t>
            </a:fld>
            <a:endParaRPr lang="en-US" altLang="ko-KR"/>
          </a:p>
        </p:txBody>
      </p:sp>
    </p:spTree>
    <p:extLst>
      <p:ext uri="{BB962C8B-B14F-4D97-AF65-F5344CB8AC3E}">
        <p14:creationId xmlns:p14="http://schemas.microsoft.com/office/powerpoint/2010/main" val="3100301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页脚占位符 51204"/>
          <p:cNvSpPr>
            <a:spLocks noGrp="1"/>
          </p:cNvSpPr>
          <p:nvPr>
            <p:ph type="ftr" sz="quarter" idx="10"/>
          </p:nvPr>
        </p:nvSpPr>
        <p:spPr>
          <a:ln/>
        </p:spPr>
        <p:txBody>
          <a:bodyPr/>
          <a:lstStyle>
            <a:lvl1pPr>
              <a:defRPr/>
            </a:lvl1pPr>
          </a:lstStyle>
          <a:p>
            <a:pPr>
              <a:defRPr/>
            </a:pPr>
            <a:fld id="{D540C631-8800-4D1E-819B-A9A00C3E884D}" type="slidenum">
              <a:rPr lang="en-US" altLang="ko-KR"/>
              <a:pPr>
                <a:defRPr/>
              </a:pPr>
              <a:t>‹#›</a:t>
            </a:fld>
            <a:endParaRPr lang="en-US" altLang="ko-KR"/>
          </a:p>
        </p:txBody>
      </p:sp>
    </p:spTree>
    <p:extLst>
      <p:ext uri="{BB962C8B-B14F-4D97-AF65-F5344CB8AC3E}">
        <p14:creationId xmlns:p14="http://schemas.microsoft.com/office/powerpoint/2010/main" val="1235650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02" name="标题 51201"/>
          <p:cNvSpPr>
            <a:spLocks noGrp="1"/>
          </p:cNvSpPr>
          <p:nvPr>
            <p:ph type="title"/>
          </p:nvPr>
        </p:nvSpPr>
        <p:spPr>
          <a:xfrm>
            <a:off x="685800" y="609600"/>
            <a:ext cx="7772400" cy="1143000"/>
          </a:xfrm>
          <a:prstGeom prst="rect">
            <a:avLst/>
          </a:prstGeom>
          <a:noFill/>
          <a:ln w="9525">
            <a:noFill/>
          </a:ln>
        </p:spPr>
        <p:txBody>
          <a:bodyPr anchor="ctr"/>
          <a:lstStyle/>
          <a:p>
            <a:pPr lvl="0"/>
            <a:r>
              <a:rPr lang="ko-KR" altLang="en-US" noProof="1"/>
              <a:t>마스터 제목 유형 편집</a:t>
            </a:r>
          </a:p>
        </p:txBody>
      </p:sp>
      <p:sp>
        <p:nvSpPr>
          <p:cNvPr id="1027" name="文本占位符 51202"/>
          <p:cNvSpPr>
            <a:spLocks noGrp="1" noChangeArrowheads="1"/>
          </p:cNvSpPr>
          <p:nvPr>
            <p:ph type="body" idx="4294967295"/>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문자열 유형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51205" name="页脚占位符 51204"/>
          <p:cNvSpPr>
            <a:spLocks noGrp="1"/>
          </p:cNvSpPr>
          <p:nvPr>
            <p:ph type="ftr" sz="quarter" idx="3"/>
          </p:nvPr>
        </p:nvSpPr>
        <p:spPr>
          <a:xfrm>
            <a:off x="2895600" y="6438900"/>
            <a:ext cx="2895600" cy="304800"/>
          </a:xfrm>
          <a:prstGeom prst="rect">
            <a:avLst/>
          </a:prstGeom>
          <a:noFill/>
          <a:ln w="9525">
            <a:noFill/>
          </a:ln>
        </p:spPr>
        <p:txBody>
          <a:bodyPr vert="horz" wrap="square" lIns="91440" tIns="45720" rIns="91440" bIns="45720" numCol="1" anchor="t" anchorCtr="0" compatLnSpc="1">
            <a:prstTxWarp prst="textNoShape">
              <a:avLst/>
            </a:prstTxWarp>
          </a:bodyPr>
          <a:lstStyle>
            <a:lvl1pPr algn="ctr">
              <a:defRPr sz="1400" b="1">
                <a:ea typeface="Gulim" pitchFamily="34" charset="-127"/>
              </a:defRPr>
            </a:lvl1pPr>
          </a:lstStyle>
          <a:p>
            <a:pPr>
              <a:defRPr/>
            </a:pPr>
            <a:fld id="{88A677BB-0B60-4633-9EA0-471EC0AC6D97}" type="slidenum">
              <a:rPr lang="en-US" altLang="ko-KR"/>
              <a:pPr>
                <a:defRPr/>
              </a:pPr>
              <a:t>‹#›</a:t>
            </a:fld>
            <a:endParaRPr lang="en-US" altLang="ko-KR"/>
          </a:p>
        </p:txBody>
      </p:sp>
      <p:sp>
        <p:nvSpPr>
          <p:cNvPr id="1029" name="直接连接符 51208"/>
          <p:cNvSpPr>
            <a:spLocks noChangeShapeType="1"/>
          </p:cNvSpPr>
          <p:nvPr/>
        </p:nvSpPr>
        <p:spPr bwMode="auto">
          <a:xfrm flipH="1">
            <a:off x="228600" y="609600"/>
            <a:ext cx="8686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0" name="文本框 51209"/>
          <p:cNvSpPr txBox="1">
            <a:spLocks noChangeArrowheads="1"/>
          </p:cNvSpPr>
          <p:nvPr/>
        </p:nvSpPr>
        <p:spPr bwMode="auto">
          <a:xfrm>
            <a:off x="766763" y="192088"/>
            <a:ext cx="72612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a:defRPr sz="2400">
                <a:solidFill>
                  <a:schemeClr val="tx1"/>
                </a:solidFill>
                <a:latin typeface="Times New Roman" pitchFamily="18" charset="0"/>
                <a:ea typeface="宋体" pitchFamily="2" charset="-122"/>
              </a:defRPr>
            </a:lvl2pPr>
            <a:lvl3pPr>
              <a:defRPr sz="2400">
                <a:solidFill>
                  <a:schemeClr val="tx1"/>
                </a:solidFill>
                <a:latin typeface="Times New Roman" pitchFamily="18" charset="0"/>
                <a:ea typeface="宋体" pitchFamily="2" charset="-122"/>
              </a:defRPr>
            </a:lvl3pPr>
            <a:lvl4pPr>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0" hangingPunct="0">
              <a:lnSpc>
                <a:spcPct val="70000"/>
              </a:lnSpc>
              <a:spcBef>
                <a:spcPct val="20000"/>
              </a:spcBef>
              <a:defRPr/>
            </a:pPr>
            <a:r>
              <a:rPr lang="en-US" altLang="ko-KR" sz="1400" b="1" i="1" smtClean="0">
                <a:latin typeface="Arial" pitchFamily="34" charset="0"/>
                <a:ea typeface="Gulim" pitchFamily="34" charset="-127"/>
              </a:rPr>
              <a:t>Tianjin University of Science &amp; Technology</a:t>
            </a:r>
            <a:r>
              <a:rPr lang="en-US" altLang="zh-CN" sz="1400" b="1" i="1" smtClean="0">
                <a:latin typeface="Arial" pitchFamily="34" charset="0"/>
                <a:ea typeface="Gulim" pitchFamily="34" charset="-127"/>
              </a:rPr>
              <a:t>                                        </a:t>
            </a:r>
            <a:r>
              <a:rPr lang="zh-CN" altLang="en-US" sz="1400" b="1" i="1" smtClean="0">
                <a:latin typeface="Arial" pitchFamily="34" charset="0"/>
                <a:ea typeface="Gulim" pitchFamily="34" charset="-127"/>
              </a:rPr>
              <a:t>计算思维导论</a:t>
            </a:r>
            <a:endParaRPr lang="en-US" altLang="zh-CN" sz="1400" b="1" i="1" smtClean="0">
              <a:latin typeface="Arial" pitchFamily="34" charset="0"/>
              <a:ea typeface="Gulim" pitchFamily="34" charset="-127"/>
            </a:endParaRPr>
          </a:p>
        </p:txBody>
      </p:sp>
      <p:graphicFrame>
        <p:nvGraphicFramePr>
          <p:cNvPr id="1031" name="对象 51212"/>
          <p:cNvGraphicFramePr>
            <a:graphicFrameLocks/>
          </p:cNvGraphicFramePr>
          <p:nvPr/>
        </p:nvGraphicFramePr>
        <p:xfrm>
          <a:off x="320675" y="228600"/>
          <a:ext cx="381000" cy="361950"/>
        </p:xfrm>
        <a:graphic>
          <a:graphicData uri="http://schemas.openxmlformats.org/presentationml/2006/ole">
            <mc:AlternateContent xmlns:mc="http://schemas.openxmlformats.org/markup-compatibility/2006">
              <mc:Choice xmlns:v="urn:schemas-microsoft-com:vml" Requires="v">
                <p:oleObj spid="_x0000_s1036" r:id="rId16" imgW="380852" imgH="361809" progId="Photoshop.Image.6">
                  <p:embed/>
                </p:oleObj>
              </mc:Choice>
              <mc:Fallback>
                <p:oleObj r:id="rId16" imgW="380852" imgH="361809" progId="Photoshop.Image.6">
                  <p:embed/>
                  <p:pic>
                    <p:nvPicPr>
                      <p:cNvPr id="0" name="对象 51212"/>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0675" y="228600"/>
                        <a:ext cx="381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32" name="直接连接符 51214"/>
          <p:cNvSpPr>
            <a:spLocks noChangeShapeType="1"/>
          </p:cNvSpPr>
          <p:nvPr/>
        </p:nvSpPr>
        <p:spPr bwMode="auto">
          <a:xfrm flipH="1">
            <a:off x="228600" y="6450013"/>
            <a:ext cx="8591550" cy="269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3" name="文本框 51215"/>
          <p:cNvSpPr txBox="1">
            <a:spLocks noChangeArrowheads="1"/>
          </p:cNvSpPr>
          <p:nvPr/>
        </p:nvSpPr>
        <p:spPr bwMode="auto">
          <a:xfrm>
            <a:off x="746125" y="4921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宋体" pitchFamily="2" charset="-122"/>
              </a:defRPr>
            </a:lvl1pPr>
            <a:lvl2pPr>
              <a:defRPr sz="2400">
                <a:solidFill>
                  <a:schemeClr val="tx1"/>
                </a:solidFill>
                <a:latin typeface="Times New Roman" pitchFamily="18" charset="0"/>
                <a:ea typeface="宋体" pitchFamily="2" charset="-122"/>
              </a:defRPr>
            </a:lvl2pPr>
            <a:lvl3pPr>
              <a:defRPr sz="2400">
                <a:solidFill>
                  <a:schemeClr val="tx1"/>
                </a:solidFill>
                <a:latin typeface="Times New Roman" pitchFamily="18" charset="0"/>
                <a:ea typeface="宋体" pitchFamily="2" charset="-122"/>
              </a:defRPr>
            </a:lvl3pPr>
            <a:lvl4pPr>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0" hangingPunct="0">
              <a:defRPr/>
            </a:pPr>
            <a:endParaRPr lang="zh-CN" altLang="en-US" smtClean="0">
              <a:latin typeface="Copperplate Gothic Bold" pitchFamily="34" charset="0"/>
              <a:ea typeface="Gulim" pitchFamily="34" charset="-127"/>
            </a:endParaRPr>
          </a:p>
        </p:txBody>
      </p:sp>
      <p:sp>
        <p:nvSpPr>
          <p:cNvPr id="1034" name="文本框 51216"/>
          <p:cNvSpPr txBox="1">
            <a:spLocks noChangeArrowheads="1"/>
          </p:cNvSpPr>
          <p:nvPr/>
        </p:nvSpPr>
        <p:spPr bwMode="auto">
          <a:xfrm>
            <a:off x="5508625" y="6465888"/>
            <a:ext cx="3240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a:defRPr sz="2400">
                <a:solidFill>
                  <a:schemeClr val="tx1"/>
                </a:solidFill>
                <a:latin typeface="Times New Roman" pitchFamily="18" charset="0"/>
                <a:ea typeface="宋体" pitchFamily="2" charset="-122"/>
              </a:defRPr>
            </a:lvl2pPr>
            <a:lvl3pPr>
              <a:defRPr sz="2400">
                <a:solidFill>
                  <a:schemeClr val="tx1"/>
                </a:solidFill>
                <a:latin typeface="Times New Roman" pitchFamily="18" charset="0"/>
                <a:ea typeface="宋体" pitchFamily="2" charset="-122"/>
              </a:defRPr>
            </a:lvl3pPr>
            <a:lvl4pPr>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0" hangingPunct="0">
              <a:lnSpc>
                <a:spcPct val="70000"/>
              </a:lnSpc>
              <a:spcBef>
                <a:spcPct val="20000"/>
              </a:spcBef>
              <a:defRPr/>
            </a:pPr>
            <a:r>
              <a:rPr lang="zh-CN" altLang="en-US" sz="2000" b="1" i="1" smtClean="0">
                <a:latin typeface="隶书" pitchFamily="49" charset="-122"/>
                <a:ea typeface="隶书" pitchFamily="49" charset="-122"/>
              </a:rPr>
              <a:t>计算机公共基础系</a:t>
            </a:r>
          </a:p>
        </p:txBody>
      </p:sp>
      <p:sp>
        <p:nvSpPr>
          <p:cNvPr id="1035" name="文本框 51217"/>
          <p:cNvSpPr txBox="1">
            <a:spLocks noChangeArrowheads="1"/>
          </p:cNvSpPr>
          <p:nvPr/>
        </p:nvSpPr>
        <p:spPr bwMode="auto">
          <a:xfrm>
            <a:off x="827088" y="6478588"/>
            <a:ext cx="3313112"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a:defRPr sz="2400">
                <a:solidFill>
                  <a:schemeClr val="tx1"/>
                </a:solidFill>
                <a:latin typeface="Times New Roman" pitchFamily="18" charset="0"/>
                <a:ea typeface="宋体" pitchFamily="2" charset="-122"/>
              </a:defRPr>
            </a:lvl2pPr>
            <a:lvl3pPr>
              <a:defRPr sz="2400">
                <a:solidFill>
                  <a:schemeClr val="tx1"/>
                </a:solidFill>
                <a:latin typeface="Times New Roman" pitchFamily="18" charset="0"/>
                <a:ea typeface="宋体" pitchFamily="2" charset="-122"/>
              </a:defRPr>
            </a:lvl3pPr>
            <a:lvl4pPr>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0" hangingPunct="0">
              <a:lnSpc>
                <a:spcPct val="70000"/>
              </a:lnSpc>
              <a:spcBef>
                <a:spcPct val="20000"/>
              </a:spcBef>
              <a:defRPr/>
            </a:pPr>
            <a:r>
              <a:rPr lang="en-US" altLang="zh-CN" sz="1600" b="1" u="sng" smtClean="0">
                <a:latin typeface="隶书" pitchFamily="49" charset="-122"/>
                <a:ea typeface="隶书" pitchFamily="49" charset="-122"/>
              </a:rPr>
              <a:t>http://csie.tust.edu.cn/ccbs</a:t>
            </a: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Lst>
  <p:txStyles>
    <p:titleStyle>
      <a:lvl1pPr algn="ctr" rtl="0" eaLnBrk="0" fontAlgn="base" hangingPunct="0">
        <a:lnSpc>
          <a:spcPct val="140000"/>
        </a:lnSpc>
        <a:spcBef>
          <a:spcPct val="0"/>
        </a:spcBef>
        <a:spcAft>
          <a:spcPct val="0"/>
        </a:spcAft>
        <a:defRPr sz="3600" b="1" kern="1200">
          <a:solidFill>
            <a:srgbClr val="000099"/>
          </a:solidFill>
          <a:effectLst>
            <a:outerShdw blurRad="38100" dist="38100" dir="2700000">
              <a:srgbClr val="C0C0C0"/>
            </a:outerShdw>
          </a:effectLst>
          <a:latin typeface="+mj-lt"/>
          <a:ea typeface="+mj-ea"/>
          <a:cs typeface="+mj-cs"/>
        </a:defRPr>
      </a:lvl1pPr>
      <a:lvl2pPr algn="ctr" rtl="0" eaLnBrk="0" fontAlgn="base" hangingPunct="0">
        <a:lnSpc>
          <a:spcPct val="140000"/>
        </a:lnSpc>
        <a:spcBef>
          <a:spcPct val="0"/>
        </a:spcBef>
        <a:spcAft>
          <a:spcPct val="0"/>
        </a:spcAft>
        <a:defRPr sz="3600" b="1">
          <a:solidFill>
            <a:srgbClr val="000099"/>
          </a:solidFill>
          <a:latin typeface="华文新魏" panose="02010800040101010101" pitchFamily="2" charset="-122"/>
          <a:ea typeface="华文新魏" panose="02010800040101010101" pitchFamily="2" charset="-122"/>
        </a:defRPr>
      </a:lvl2pPr>
      <a:lvl3pPr algn="ctr" rtl="0" eaLnBrk="0" fontAlgn="base" hangingPunct="0">
        <a:lnSpc>
          <a:spcPct val="140000"/>
        </a:lnSpc>
        <a:spcBef>
          <a:spcPct val="0"/>
        </a:spcBef>
        <a:spcAft>
          <a:spcPct val="0"/>
        </a:spcAft>
        <a:defRPr sz="3600" b="1">
          <a:solidFill>
            <a:srgbClr val="000099"/>
          </a:solidFill>
          <a:latin typeface="华文新魏" panose="02010800040101010101" pitchFamily="2" charset="-122"/>
          <a:ea typeface="华文新魏" panose="02010800040101010101" pitchFamily="2" charset="-122"/>
        </a:defRPr>
      </a:lvl3pPr>
      <a:lvl4pPr algn="ctr" rtl="0" eaLnBrk="0" fontAlgn="base" hangingPunct="0">
        <a:lnSpc>
          <a:spcPct val="140000"/>
        </a:lnSpc>
        <a:spcBef>
          <a:spcPct val="0"/>
        </a:spcBef>
        <a:spcAft>
          <a:spcPct val="0"/>
        </a:spcAft>
        <a:defRPr sz="3600" b="1">
          <a:solidFill>
            <a:srgbClr val="000099"/>
          </a:solidFill>
          <a:latin typeface="华文新魏" panose="02010800040101010101" pitchFamily="2" charset="-122"/>
          <a:ea typeface="华文新魏" panose="02010800040101010101" pitchFamily="2" charset="-122"/>
        </a:defRPr>
      </a:lvl4pPr>
      <a:lvl5pPr algn="ctr" rtl="0" eaLnBrk="0" fontAlgn="base" hangingPunct="0">
        <a:lnSpc>
          <a:spcPct val="140000"/>
        </a:lnSpc>
        <a:spcBef>
          <a:spcPct val="0"/>
        </a:spcBef>
        <a:spcAft>
          <a:spcPct val="0"/>
        </a:spcAft>
        <a:defRPr sz="3600" b="1">
          <a:solidFill>
            <a:srgbClr val="000099"/>
          </a:solidFill>
          <a:latin typeface="华文新魏" panose="02010800040101010101" pitchFamily="2" charset="-122"/>
          <a:ea typeface="华文新魏" panose="02010800040101010101" pitchFamily="2" charset="-122"/>
        </a:defRPr>
      </a:lvl5pPr>
      <a:lvl6pPr marL="457200" algn="ctr" rtl="0" eaLnBrk="0" fontAlgn="base" hangingPunct="0">
        <a:lnSpc>
          <a:spcPct val="140000"/>
        </a:lnSpc>
        <a:spcBef>
          <a:spcPct val="0"/>
        </a:spcBef>
        <a:spcAft>
          <a:spcPct val="0"/>
        </a:spcAft>
        <a:defRPr sz="3600" b="1">
          <a:solidFill>
            <a:srgbClr val="000099"/>
          </a:solidFill>
          <a:latin typeface="华文新魏" panose="02010800040101010101" pitchFamily="2" charset="-122"/>
          <a:ea typeface="华文新魏" panose="02010800040101010101" pitchFamily="2" charset="-122"/>
        </a:defRPr>
      </a:lvl6pPr>
      <a:lvl7pPr marL="914400" algn="ctr" rtl="0" eaLnBrk="0" fontAlgn="base" hangingPunct="0">
        <a:lnSpc>
          <a:spcPct val="140000"/>
        </a:lnSpc>
        <a:spcBef>
          <a:spcPct val="0"/>
        </a:spcBef>
        <a:spcAft>
          <a:spcPct val="0"/>
        </a:spcAft>
        <a:defRPr sz="3600" b="1">
          <a:solidFill>
            <a:srgbClr val="000099"/>
          </a:solidFill>
          <a:latin typeface="华文新魏" panose="02010800040101010101" pitchFamily="2" charset="-122"/>
          <a:ea typeface="华文新魏" panose="02010800040101010101" pitchFamily="2" charset="-122"/>
        </a:defRPr>
      </a:lvl7pPr>
      <a:lvl8pPr marL="1371600" algn="ctr" rtl="0" eaLnBrk="0" fontAlgn="base" hangingPunct="0">
        <a:lnSpc>
          <a:spcPct val="140000"/>
        </a:lnSpc>
        <a:spcBef>
          <a:spcPct val="0"/>
        </a:spcBef>
        <a:spcAft>
          <a:spcPct val="0"/>
        </a:spcAft>
        <a:defRPr sz="3600" b="1">
          <a:solidFill>
            <a:srgbClr val="000099"/>
          </a:solidFill>
          <a:latin typeface="华文新魏" panose="02010800040101010101" pitchFamily="2" charset="-122"/>
          <a:ea typeface="华文新魏" panose="02010800040101010101" pitchFamily="2" charset="-122"/>
        </a:defRPr>
      </a:lvl8pPr>
      <a:lvl9pPr marL="1828800" algn="ctr" rtl="0" eaLnBrk="0" fontAlgn="base" hangingPunct="0">
        <a:lnSpc>
          <a:spcPct val="140000"/>
        </a:lnSpc>
        <a:spcBef>
          <a:spcPct val="0"/>
        </a:spcBef>
        <a:spcAft>
          <a:spcPct val="0"/>
        </a:spcAft>
        <a:defRPr sz="3600" b="1">
          <a:solidFill>
            <a:srgbClr val="000099"/>
          </a:solidFill>
          <a:latin typeface="华文新魏" panose="02010800040101010101" pitchFamily="2" charset="-122"/>
          <a:ea typeface="华文新魏" panose="02010800040101010101" pitchFamily="2" charset="-122"/>
        </a:defRPr>
      </a:lvl9pPr>
    </p:titleStyle>
    <p:bodyStyle>
      <a:lvl1pPr marL="457200" indent="-457200" algn="l" rtl="0" eaLnBrk="0" fontAlgn="base" hangingPunct="0">
        <a:spcBef>
          <a:spcPct val="20000"/>
        </a:spcBef>
        <a:spcAft>
          <a:spcPct val="0"/>
        </a:spcAft>
        <a:buAutoNum type="arabicPeriod"/>
        <a:defRPr sz="2400" b="1" kern="1200">
          <a:solidFill>
            <a:srgbClr val="000099"/>
          </a:solidFill>
          <a:latin typeface="+mn-lt"/>
          <a:ea typeface="+mn-ea"/>
          <a:cs typeface="+mn-cs"/>
        </a:defRPr>
      </a:lvl1pPr>
      <a:lvl2pPr marL="914400" lvl="1" indent="-457200" algn="l" rtl="0" eaLnBrk="0" fontAlgn="base" hangingPunct="0">
        <a:spcBef>
          <a:spcPct val="20000"/>
        </a:spcBef>
        <a:spcAft>
          <a:spcPct val="0"/>
        </a:spcAft>
        <a:buAutoNum type="arabicParenR"/>
        <a:defRPr sz="2400" b="1" kern="1200">
          <a:solidFill>
            <a:srgbClr val="000099"/>
          </a:solidFill>
          <a:latin typeface="+mn-lt"/>
          <a:ea typeface="+mn-ea"/>
          <a:cs typeface="+mn-cs"/>
        </a:defRPr>
      </a:lvl2pPr>
      <a:lvl3pPr marL="1371600" lvl="2" indent="-457200" algn="l" rtl="0" eaLnBrk="0" fontAlgn="base" hangingPunct="0">
        <a:spcBef>
          <a:spcPct val="20000"/>
        </a:spcBef>
        <a:spcAft>
          <a:spcPct val="0"/>
        </a:spcAft>
        <a:buChar char="•"/>
        <a:defRPr sz="2400" b="1" kern="1200">
          <a:solidFill>
            <a:srgbClr val="000099"/>
          </a:solidFill>
          <a:latin typeface="+mn-lt"/>
          <a:ea typeface="+mn-ea"/>
          <a:cs typeface="+mn-cs"/>
        </a:defRPr>
      </a:lvl3pPr>
      <a:lvl4pPr marL="1828800" lvl="3" indent="-457200" algn="l" rtl="0" eaLnBrk="0" fontAlgn="base" hangingPunct="0">
        <a:spcBef>
          <a:spcPct val="20000"/>
        </a:spcBef>
        <a:spcAft>
          <a:spcPct val="0"/>
        </a:spcAft>
        <a:buChar char="–"/>
        <a:defRPr sz="2400" b="1" kern="1200">
          <a:solidFill>
            <a:srgbClr val="000099"/>
          </a:solidFill>
          <a:latin typeface="+mn-lt"/>
          <a:ea typeface="+mn-ea"/>
          <a:cs typeface="+mn-cs"/>
        </a:defRPr>
      </a:lvl4pPr>
      <a:lvl5pPr marL="2286000" lvl="4" indent="-457200" algn="l" rtl="0" eaLnBrk="0" fontAlgn="base" hangingPunct="0">
        <a:spcBef>
          <a:spcPct val="20000"/>
        </a:spcBef>
        <a:spcAft>
          <a:spcPct val="0"/>
        </a:spcAft>
        <a:buChar char="»"/>
        <a:defRPr sz="2400" b="1" kern="1200">
          <a:solidFill>
            <a:srgbClr val="000099"/>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400" b="1" i="0" u="none" kern="1200" baseline="0">
          <a:solidFill>
            <a:srgbClr val="000099"/>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400" b="1" i="0" u="none" kern="1200" baseline="0">
          <a:solidFill>
            <a:srgbClr val="000099"/>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400" b="1" i="0" u="none" kern="1200" baseline="0">
          <a:solidFill>
            <a:srgbClr val="000099"/>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400" b="1" i="0" u="none" kern="1200" baseline="0">
          <a:solidFill>
            <a:srgbClr val="000099"/>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0.png"/></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baike.baidu.com/view/42116.htm"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697345"/>
          <p:cNvSpPr>
            <a:spLocks noGrp="1" noChangeArrowheads="1"/>
          </p:cNvSpPr>
          <p:nvPr>
            <p:ph type="ctrTitle"/>
          </p:nvPr>
        </p:nvSpPr>
        <p:spPr bwMode="auto">
          <a:xfrm>
            <a:off x="685800" y="2130425"/>
            <a:ext cx="7772400" cy="1470025"/>
          </a:xfrm>
        </p:spPr>
        <p:txBody>
          <a:bodyPr vert="horz" wrap="square" lIns="91440" tIns="45720" rIns="91440" bIns="45720" numCol="1" anchor="ctr" anchorCtr="0" compatLnSpc="1">
            <a:prstTxWarp prst="textNoShape">
              <a:avLst/>
            </a:prstTxWarp>
          </a:bodyPr>
          <a:lstStyle/>
          <a:p>
            <a:r>
              <a:rPr lang="en-US" altLang="zh-CN" sz="4000" smtClean="0">
                <a:effectLst/>
              </a:rPr>
              <a:t>2</a:t>
            </a:r>
            <a:r>
              <a:rPr lang="zh-CN" altLang="zh-CN" sz="4000" smtClean="0">
                <a:effectLst/>
              </a:rPr>
              <a:t>计算机系统的基本思维</a:t>
            </a:r>
            <a:endParaRPr lang="zh-CN" altLang="en-US" sz="3600" smtClean="0">
              <a:effectLst/>
            </a:endParaRPr>
          </a:p>
        </p:txBody>
      </p:sp>
      <p:sp>
        <p:nvSpPr>
          <p:cNvPr id="2051" name="副标题 697346"/>
          <p:cNvSpPr>
            <a:spLocks noGrp="1" noChangeArrowheads="1"/>
          </p:cNvSpPr>
          <p:nvPr>
            <p:ph type="subTitle" idx="1"/>
          </p:nvPr>
        </p:nvSpPr>
        <p:spPr>
          <a:xfrm>
            <a:off x="1371600" y="4822825"/>
            <a:ext cx="6400800" cy="838200"/>
          </a:xfrm>
        </p:spPr>
        <p:txBody>
          <a:bodyPr/>
          <a:lstStyle/>
          <a:p>
            <a:r>
              <a:rPr lang="zh-CN" altLang="en-US" sz="2400" smtClean="0"/>
              <a:t>天津科技大学</a:t>
            </a:r>
            <a:br>
              <a:rPr lang="zh-CN" altLang="en-US" sz="2400" smtClean="0"/>
            </a:br>
            <a:r>
              <a:rPr lang="zh-CN" altLang="en-US" sz="2400" smtClean="0"/>
              <a:t>计算机公共基础系</a:t>
            </a:r>
          </a:p>
        </p:txBody>
      </p:sp>
      <p:sp>
        <p:nvSpPr>
          <p:cNvPr id="2052" name="页脚占位符 1"/>
          <p:cNvSpPr>
            <a:spLocks noGrp="1" noChangeArrowheads="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fld id="{F32C62C5-A36A-41E5-AFBE-B57D8CCE828B}" type="slidenum">
              <a:rPr lang="en-US" altLang="ko-KR" sz="1400" smtClean="0"/>
              <a:pPr eaLnBrk="1" hangingPunct="1"/>
              <a:t>1</a:t>
            </a:fld>
            <a:endParaRPr lang="en-US" altLang="ko-KR" sz="140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2.1.2  </a:t>
            </a:r>
            <a:r>
              <a:rPr lang="zh-CN" altLang="zh-CN" dirty="0">
                <a:effectLst/>
              </a:rPr>
              <a:t>不同进制数的转换</a:t>
            </a:r>
            <a:endParaRPr lang="zh-CN" altLang="en-US" dirty="0"/>
          </a:p>
        </p:txBody>
      </p:sp>
      <p:sp>
        <p:nvSpPr>
          <p:cNvPr id="11267" name="内容占位符 2"/>
          <p:cNvSpPr>
            <a:spLocks noGrp="1"/>
          </p:cNvSpPr>
          <p:nvPr>
            <p:ph idx="1"/>
          </p:nvPr>
        </p:nvSpPr>
        <p:spPr/>
        <p:txBody>
          <a:bodyPr/>
          <a:lstStyle/>
          <a:p>
            <a:pPr marL="0" indent="0">
              <a:buFontTx/>
              <a:buNone/>
            </a:pPr>
            <a:r>
              <a:rPr lang="en-US" altLang="zh-CN" smtClean="0"/>
              <a:t>1</a:t>
            </a:r>
            <a:r>
              <a:rPr lang="zh-CN" altLang="zh-CN" smtClean="0"/>
              <a:t>．不同进制数转换为十进制数</a:t>
            </a:r>
            <a:endParaRPr lang="en-US" altLang="zh-CN" smtClean="0"/>
          </a:p>
          <a:p>
            <a:pPr marL="0" indent="0">
              <a:buFontTx/>
              <a:buNone/>
            </a:pPr>
            <a:r>
              <a:rPr lang="zh-CN" altLang="zh-CN" smtClean="0"/>
              <a:t>【例</a:t>
            </a:r>
            <a:r>
              <a:rPr lang="en-US" altLang="zh-CN" smtClean="0"/>
              <a:t>2.1</a:t>
            </a:r>
            <a:r>
              <a:rPr lang="zh-CN" altLang="zh-CN" smtClean="0"/>
              <a:t>】 将二进制数</a:t>
            </a:r>
            <a:r>
              <a:rPr lang="en-US" altLang="zh-CN" smtClean="0"/>
              <a:t>(110010100111.1)</a:t>
            </a:r>
            <a:r>
              <a:rPr lang="en-US" altLang="zh-CN" baseline="-25000" smtClean="0"/>
              <a:t>2</a:t>
            </a:r>
            <a:r>
              <a:rPr lang="zh-CN" altLang="zh-CN" smtClean="0"/>
              <a:t>、八进制数</a:t>
            </a:r>
            <a:r>
              <a:rPr lang="en-US" altLang="zh-CN" smtClean="0"/>
              <a:t>(6</a:t>
            </a:r>
            <a:r>
              <a:rPr lang="ar-SA" altLang="zh-CN" smtClean="0"/>
              <a:t> </a:t>
            </a:r>
            <a:r>
              <a:rPr lang="en-US" altLang="zh-CN" smtClean="0"/>
              <a:t>247.4)</a:t>
            </a:r>
            <a:r>
              <a:rPr lang="en-US" altLang="zh-CN" baseline="-25000" smtClean="0"/>
              <a:t>8</a:t>
            </a:r>
            <a:r>
              <a:rPr lang="zh-CN" altLang="zh-CN" smtClean="0"/>
              <a:t>、十六进制数</a:t>
            </a:r>
            <a:r>
              <a:rPr lang="en-US" altLang="zh-CN" smtClean="0"/>
              <a:t>(CA7.8)</a:t>
            </a:r>
            <a:r>
              <a:rPr lang="en-US" altLang="zh-CN" baseline="-25000" smtClean="0"/>
              <a:t>16</a:t>
            </a:r>
            <a:r>
              <a:rPr lang="zh-CN" altLang="zh-CN" smtClean="0"/>
              <a:t>转换为对应的十进制数。</a:t>
            </a:r>
          </a:p>
          <a:p>
            <a:pPr marL="0" indent="0">
              <a:buFontTx/>
              <a:buNone/>
            </a:pPr>
            <a:endParaRPr lang="zh-CN" altLang="en-US" smtClean="0"/>
          </a:p>
        </p:txBody>
      </p:sp>
      <p:pic>
        <p:nvPicPr>
          <p:cNvPr id="112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3429000"/>
            <a:ext cx="8274050" cy="151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effectLst/>
              </a:rPr>
              <a:t>不同进制数的转换</a:t>
            </a:r>
            <a:endParaRPr lang="zh-CN" altLang="en-US" dirty="0"/>
          </a:p>
        </p:txBody>
      </p:sp>
      <p:sp>
        <p:nvSpPr>
          <p:cNvPr id="3" name="内容占位符 2"/>
          <p:cNvSpPr>
            <a:spLocks noGrp="1"/>
          </p:cNvSpPr>
          <p:nvPr>
            <p:ph idx="1"/>
          </p:nvPr>
        </p:nvSpPr>
        <p:spPr/>
        <p:txBody>
          <a:bodyPr/>
          <a:lstStyle/>
          <a:p>
            <a:pPr marL="0" indent="0">
              <a:buFontTx/>
              <a:buNone/>
              <a:defRPr/>
            </a:pPr>
            <a:r>
              <a:rPr lang="en-US" altLang="zh-CN" dirty="0"/>
              <a:t>2</a:t>
            </a:r>
            <a:r>
              <a:rPr lang="zh-CN" altLang="zh-CN" dirty="0"/>
              <a:t>．十进制数转换为二进制、八进制、十六进制</a:t>
            </a:r>
            <a:r>
              <a:rPr lang="zh-CN" altLang="zh-CN" dirty="0" smtClean="0"/>
              <a:t>数</a:t>
            </a:r>
            <a:endParaRPr lang="en-US" altLang="zh-CN" dirty="0" smtClean="0"/>
          </a:p>
          <a:p>
            <a:pPr marL="0" indent="0">
              <a:buFontTx/>
              <a:buNone/>
              <a:defRPr/>
            </a:pPr>
            <a:endParaRPr lang="en-US" altLang="zh-CN" dirty="0"/>
          </a:p>
          <a:p>
            <a:pPr marL="0" indent="0">
              <a:buFontTx/>
              <a:buNone/>
              <a:defRPr/>
            </a:pPr>
            <a:r>
              <a:rPr lang="zh-CN" altLang="zh-CN" dirty="0"/>
              <a:t>将十进制数的整数部分转换为</a:t>
            </a:r>
            <a:r>
              <a:rPr lang="en-US" altLang="zh-CN" i="1" dirty="0"/>
              <a:t>R</a:t>
            </a:r>
            <a:r>
              <a:rPr lang="zh-CN" altLang="zh-CN" dirty="0"/>
              <a:t>进制数，通常采用“除</a:t>
            </a:r>
            <a:r>
              <a:rPr lang="en-US" altLang="zh-CN" i="1" dirty="0"/>
              <a:t>R</a:t>
            </a:r>
            <a:r>
              <a:rPr lang="zh-CN" altLang="zh-CN" dirty="0"/>
              <a:t>取余法”，即用十进制整数除以</a:t>
            </a:r>
            <a:r>
              <a:rPr lang="en-US" altLang="zh-CN" i="1" dirty="0"/>
              <a:t>R</a:t>
            </a:r>
            <a:r>
              <a:rPr lang="zh-CN" altLang="zh-CN" dirty="0"/>
              <a:t>取余数，将商反复除以</a:t>
            </a:r>
            <a:r>
              <a:rPr lang="en-US" altLang="zh-CN" i="1" dirty="0"/>
              <a:t>R</a:t>
            </a:r>
            <a:r>
              <a:rPr lang="zh-CN" altLang="zh-CN" dirty="0"/>
              <a:t>，直至商为零。</a:t>
            </a:r>
          </a:p>
          <a:p>
            <a:pPr marL="0" indent="0">
              <a:buFontTx/>
              <a:buNone/>
              <a:defRPr/>
            </a:pPr>
            <a:r>
              <a:rPr lang="zh-CN" altLang="zh-CN" dirty="0"/>
              <a:t>得到的第一个余数为最低位，最后一个余数为最高位，将所得余数从高位到低位依次排列，就是对应</a:t>
            </a:r>
            <a:r>
              <a:rPr lang="en-US" altLang="zh-CN" i="1" dirty="0"/>
              <a:t>R</a:t>
            </a:r>
            <a:r>
              <a:rPr lang="zh-CN" altLang="zh-CN" dirty="0"/>
              <a:t>进制数。</a:t>
            </a:r>
          </a:p>
          <a:p>
            <a:pPr marL="0" indent="0">
              <a:buFontTx/>
              <a:buNone/>
              <a:defRPr/>
            </a:pPr>
            <a:endParaRPr lang="zh-CN" altLang="zh-CN" dirty="0"/>
          </a:p>
          <a:p>
            <a:pPr>
              <a:defRPr/>
            </a:pP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effectLst/>
              </a:rPr>
              <a:t>不同进制数的转换</a:t>
            </a:r>
            <a:endParaRPr lang="zh-CN" altLang="en-US" dirty="0"/>
          </a:p>
        </p:txBody>
      </p:sp>
      <p:sp>
        <p:nvSpPr>
          <p:cNvPr id="13315" name="内容占位符 2"/>
          <p:cNvSpPr>
            <a:spLocks noGrp="1"/>
          </p:cNvSpPr>
          <p:nvPr>
            <p:ph idx="1"/>
          </p:nvPr>
        </p:nvSpPr>
        <p:spPr/>
        <p:txBody>
          <a:bodyPr/>
          <a:lstStyle/>
          <a:p>
            <a:pPr marL="0" indent="0">
              <a:buFontTx/>
              <a:buNone/>
            </a:pPr>
            <a:r>
              <a:rPr lang="zh-CN" altLang="zh-CN" smtClean="0"/>
              <a:t>【例</a:t>
            </a:r>
            <a:r>
              <a:rPr lang="en-US" altLang="zh-CN" smtClean="0"/>
              <a:t>2.2</a:t>
            </a:r>
            <a:r>
              <a:rPr lang="zh-CN" altLang="zh-CN" smtClean="0"/>
              <a:t>】 将十进制整数</a:t>
            </a:r>
            <a:r>
              <a:rPr lang="en-US" altLang="zh-CN" smtClean="0"/>
              <a:t>(167)</a:t>
            </a:r>
            <a:r>
              <a:rPr lang="en-US" altLang="zh-CN" baseline="-25000" smtClean="0"/>
              <a:t>10</a:t>
            </a:r>
            <a:r>
              <a:rPr lang="zh-CN" altLang="zh-CN" smtClean="0"/>
              <a:t>转换为对应的二进制、八进制、十六进制数。</a:t>
            </a:r>
          </a:p>
          <a:p>
            <a:pPr marL="0" indent="0">
              <a:buFontTx/>
              <a:buNone/>
            </a:pPr>
            <a:endParaRPr lang="zh-CN" altLang="en-US" smtClean="0"/>
          </a:p>
        </p:txBody>
      </p:sp>
      <p:pic>
        <p:nvPicPr>
          <p:cNvPr id="1331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2776538"/>
            <a:ext cx="7124700" cy="367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effectLst/>
              </a:rPr>
              <a:t>不同进制数的转换</a:t>
            </a:r>
            <a:endParaRPr lang="zh-CN" altLang="en-US" dirty="0"/>
          </a:p>
        </p:txBody>
      </p:sp>
      <p:sp>
        <p:nvSpPr>
          <p:cNvPr id="14339" name="内容占位符 2"/>
          <p:cNvSpPr>
            <a:spLocks noGrp="1"/>
          </p:cNvSpPr>
          <p:nvPr>
            <p:ph idx="1"/>
          </p:nvPr>
        </p:nvSpPr>
        <p:spPr/>
        <p:txBody>
          <a:bodyPr/>
          <a:lstStyle/>
          <a:p>
            <a:r>
              <a:rPr lang="zh-CN" altLang="en-US" smtClean="0"/>
              <a:t>十进制转换为八进制</a:t>
            </a:r>
          </a:p>
        </p:txBody>
      </p:sp>
      <p:pic>
        <p:nvPicPr>
          <p:cNvPr id="1434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038" y="4076700"/>
            <a:ext cx="7210425"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effectLst/>
              </a:rPr>
              <a:t>不同进制数的转换</a:t>
            </a:r>
            <a:endParaRPr lang="zh-CN" altLang="en-US" dirty="0"/>
          </a:p>
        </p:txBody>
      </p:sp>
      <p:sp>
        <p:nvSpPr>
          <p:cNvPr id="15363" name="内容占位符 2"/>
          <p:cNvSpPr>
            <a:spLocks noGrp="1"/>
          </p:cNvSpPr>
          <p:nvPr>
            <p:ph idx="1"/>
          </p:nvPr>
        </p:nvSpPr>
        <p:spPr/>
        <p:txBody>
          <a:bodyPr/>
          <a:lstStyle/>
          <a:p>
            <a:r>
              <a:rPr lang="zh-CN" altLang="en-US" smtClean="0"/>
              <a:t>十进制转换为十六进制</a:t>
            </a:r>
          </a:p>
        </p:txBody>
      </p:sp>
      <p:pic>
        <p:nvPicPr>
          <p:cNvPr id="153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525" y="3789363"/>
            <a:ext cx="7534275"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effectLst/>
              </a:rPr>
              <a:t>不同进制数的转换</a:t>
            </a:r>
            <a:endParaRPr lang="zh-CN" altLang="en-US" dirty="0"/>
          </a:p>
        </p:txBody>
      </p:sp>
      <p:sp>
        <p:nvSpPr>
          <p:cNvPr id="16387" name="内容占位符 2"/>
          <p:cNvSpPr>
            <a:spLocks noGrp="1"/>
          </p:cNvSpPr>
          <p:nvPr>
            <p:ph idx="1"/>
          </p:nvPr>
        </p:nvSpPr>
        <p:spPr/>
        <p:txBody>
          <a:bodyPr/>
          <a:lstStyle/>
          <a:p>
            <a:pPr marL="0" indent="0">
              <a:buFontTx/>
              <a:buNone/>
            </a:pPr>
            <a:r>
              <a:rPr lang="en-US" altLang="zh-CN" smtClean="0"/>
              <a:t>3</a:t>
            </a:r>
            <a:r>
              <a:rPr lang="zh-CN" altLang="zh-CN" smtClean="0"/>
              <a:t>．二进制、八进制、十六进制数的相互转换</a:t>
            </a:r>
            <a:endParaRPr lang="en-US" altLang="zh-CN" smtClean="0"/>
          </a:p>
          <a:p>
            <a:pPr marL="0" indent="0">
              <a:buFontTx/>
              <a:buNone/>
            </a:pPr>
            <a:r>
              <a:rPr lang="zh-CN" altLang="zh-CN" smtClean="0"/>
              <a:t>每</a:t>
            </a:r>
            <a:r>
              <a:rPr lang="en-US" altLang="zh-CN" smtClean="0"/>
              <a:t>3</a:t>
            </a:r>
            <a:r>
              <a:rPr lang="zh-CN" altLang="zh-CN" smtClean="0"/>
              <a:t>位二进制数对应一位八进制数，每</a:t>
            </a:r>
            <a:r>
              <a:rPr lang="en-US" altLang="zh-CN" smtClean="0"/>
              <a:t>4</a:t>
            </a:r>
            <a:r>
              <a:rPr lang="zh-CN" altLang="zh-CN" smtClean="0"/>
              <a:t>位二进制数对应一位十六进制数</a:t>
            </a:r>
            <a:endParaRPr lang="en-US" altLang="zh-CN" smtClean="0"/>
          </a:p>
          <a:p>
            <a:pPr marL="0" indent="0">
              <a:buFontTx/>
              <a:buNone/>
            </a:pPr>
            <a:r>
              <a:rPr lang="zh-CN" altLang="zh-CN" smtClean="0"/>
              <a:t>【例</a:t>
            </a:r>
            <a:r>
              <a:rPr lang="en-US" altLang="zh-CN" smtClean="0"/>
              <a:t>2.3</a:t>
            </a:r>
            <a:r>
              <a:rPr lang="zh-CN" altLang="zh-CN" smtClean="0"/>
              <a:t>】将二进制数</a:t>
            </a:r>
            <a:r>
              <a:rPr lang="en-US" altLang="zh-CN" smtClean="0"/>
              <a:t>(10100111.1011)</a:t>
            </a:r>
            <a:r>
              <a:rPr lang="en-US" altLang="zh-CN" baseline="-25000" smtClean="0"/>
              <a:t>2</a:t>
            </a:r>
            <a:r>
              <a:rPr lang="zh-CN" altLang="zh-CN" smtClean="0"/>
              <a:t>转换成八进制、十六进制数。</a:t>
            </a:r>
            <a:endParaRPr lang="zh-CN" altLang="en-US" smtClean="0"/>
          </a:p>
        </p:txBody>
      </p:sp>
      <p:pic>
        <p:nvPicPr>
          <p:cNvPr id="163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4292600"/>
            <a:ext cx="63119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effectLst/>
              </a:rPr>
              <a:t>不同进制数的转换</a:t>
            </a:r>
            <a:endParaRPr lang="zh-CN" altLang="en-US" dirty="0"/>
          </a:p>
        </p:txBody>
      </p:sp>
      <p:sp>
        <p:nvSpPr>
          <p:cNvPr id="17411" name="内容占位符 2"/>
          <p:cNvSpPr>
            <a:spLocks noGrp="1"/>
          </p:cNvSpPr>
          <p:nvPr>
            <p:ph idx="1"/>
          </p:nvPr>
        </p:nvSpPr>
        <p:spPr/>
        <p:txBody>
          <a:bodyPr/>
          <a:lstStyle/>
          <a:p>
            <a:pPr marL="0" indent="0">
              <a:buFontTx/>
              <a:buNone/>
            </a:pPr>
            <a:r>
              <a:rPr lang="zh-CN" altLang="zh-CN" smtClean="0"/>
              <a:t>【例</a:t>
            </a:r>
            <a:r>
              <a:rPr lang="en-US" altLang="zh-CN" smtClean="0"/>
              <a:t>2.4</a:t>
            </a:r>
            <a:r>
              <a:rPr lang="zh-CN" altLang="zh-CN" smtClean="0"/>
              <a:t>】 将</a:t>
            </a:r>
            <a:r>
              <a:rPr lang="en-US" altLang="zh-CN" smtClean="0"/>
              <a:t>(367.45)</a:t>
            </a:r>
            <a:r>
              <a:rPr lang="en-US" altLang="zh-CN" baseline="-25000" smtClean="0"/>
              <a:t> 8</a:t>
            </a:r>
            <a:r>
              <a:rPr lang="zh-CN" altLang="zh-CN" smtClean="0"/>
              <a:t>、</a:t>
            </a:r>
            <a:r>
              <a:rPr lang="en-US" altLang="zh-CN" smtClean="0"/>
              <a:t>(E7B2.C8)</a:t>
            </a:r>
            <a:r>
              <a:rPr lang="en-US" altLang="zh-CN" baseline="-25000" smtClean="0"/>
              <a:t> 16</a:t>
            </a:r>
            <a:r>
              <a:rPr lang="zh-CN" altLang="zh-CN" smtClean="0"/>
              <a:t>转换为二进制数。</a:t>
            </a:r>
            <a:endParaRPr lang="zh-CN" altLang="en-US" smtClean="0"/>
          </a:p>
        </p:txBody>
      </p:sp>
      <p:pic>
        <p:nvPicPr>
          <p:cNvPr id="174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075" y="2565400"/>
            <a:ext cx="7815263"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2.1.3  </a:t>
            </a:r>
            <a:r>
              <a:rPr lang="zh-CN" altLang="zh-CN" dirty="0">
                <a:effectLst/>
              </a:rPr>
              <a:t>二进制与易经</a:t>
            </a:r>
            <a:endParaRPr lang="zh-CN" altLang="en-US" dirty="0"/>
          </a:p>
        </p:txBody>
      </p:sp>
      <p:sp>
        <p:nvSpPr>
          <p:cNvPr id="3" name="内容占位符 2"/>
          <p:cNvSpPr>
            <a:spLocks noGrp="1"/>
          </p:cNvSpPr>
          <p:nvPr>
            <p:ph idx="1"/>
          </p:nvPr>
        </p:nvSpPr>
        <p:spPr/>
        <p:txBody>
          <a:bodyPr/>
          <a:lstStyle/>
          <a:p>
            <a:pPr>
              <a:defRPr/>
            </a:pPr>
            <a:r>
              <a:rPr lang="zh-CN" altLang="zh-CN" dirty="0"/>
              <a:t>易经是中国最古老的哲学思想，通过阴阳的组合来进行现实世界的语义符号化</a:t>
            </a:r>
            <a:r>
              <a:rPr lang="zh-CN" altLang="zh-CN" dirty="0" smtClean="0"/>
              <a:t>。</a:t>
            </a:r>
            <a:endParaRPr lang="en-US" altLang="zh-CN" dirty="0" smtClean="0"/>
          </a:p>
          <a:p>
            <a:pPr>
              <a:defRPr/>
            </a:pPr>
            <a:r>
              <a:rPr lang="zh-CN" altLang="zh-CN" dirty="0"/>
              <a:t>语义符号化是指将现实世界的使用符号来表达，进而进行基于符号的计算的一种思维</a:t>
            </a:r>
            <a:r>
              <a:rPr lang="zh-CN" altLang="zh-CN" dirty="0" smtClean="0"/>
              <a:t>。</a:t>
            </a:r>
            <a:endParaRPr lang="en-US" altLang="zh-CN" dirty="0" smtClean="0"/>
          </a:p>
          <a:p>
            <a:pPr marL="0" indent="0">
              <a:buFontTx/>
              <a:buNone/>
              <a:defRPr/>
            </a:pPr>
            <a:r>
              <a:rPr lang="en-US" altLang="zh-CN" dirty="0" smtClean="0"/>
              <a:t>	</a:t>
            </a:r>
            <a:r>
              <a:rPr lang="zh-CN" altLang="zh-CN" dirty="0" smtClean="0"/>
              <a:t>阴</a:t>
            </a:r>
            <a:r>
              <a:rPr lang="zh-CN" altLang="zh-CN" dirty="0"/>
              <a:t>用两个短线（或六）来表示</a:t>
            </a:r>
            <a:r>
              <a:rPr lang="zh-CN" altLang="zh-CN" dirty="0" smtClean="0"/>
              <a:t>；</a:t>
            </a:r>
            <a:endParaRPr lang="en-US" altLang="zh-CN" dirty="0" smtClean="0"/>
          </a:p>
          <a:p>
            <a:pPr marL="0" indent="0">
              <a:buFontTx/>
              <a:buNone/>
              <a:defRPr/>
            </a:pPr>
            <a:r>
              <a:rPr lang="en-US" altLang="zh-CN" dirty="0" smtClean="0"/>
              <a:t>	</a:t>
            </a:r>
            <a:r>
              <a:rPr lang="zh-CN" altLang="zh-CN" dirty="0" smtClean="0"/>
              <a:t>阳</a:t>
            </a:r>
            <a:r>
              <a:rPr lang="zh-CN" altLang="zh-CN" dirty="0"/>
              <a:t>用一根长线（或九）来</a:t>
            </a:r>
            <a:r>
              <a:rPr lang="zh-CN" altLang="zh-CN" dirty="0" smtClean="0"/>
              <a:t>表示</a:t>
            </a:r>
            <a:endParaRPr lang="en-US" altLang="zh-CN" dirty="0" smtClean="0"/>
          </a:p>
          <a:p>
            <a:pPr marL="0" indent="0">
              <a:buFontTx/>
              <a:buNone/>
              <a:defRPr/>
            </a:pPr>
            <a:r>
              <a:rPr lang="en-US" altLang="zh-CN" dirty="0" smtClean="0"/>
              <a:t>	</a:t>
            </a:r>
            <a:r>
              <a:rPr lang="zh-CN" altLang="zh-CN" dirty="0" smtClean="0"/>
              <a:t>阴</a:t>
            </a:r>
            <a:r>
              <a:rPr lang="zh-CN" altLang="zh-CN" dirty="0"/>
              <a:t>对应二进制的</a:t>
            </a:r>
            <a:r>
              <a:rPr lang="en-US" altLang="zh-CN" dirty="0"/>
              <a:t>0</a:t>
            </a:r>
            <a:r>
              <a:rPr lang="zh-CN" altLang="zh-CN" dirty="0"/>
              <a:t>，阳对应二进制的</a:t>
            </a:r>
            <a:r>
              <a:rPr lang="en-US" altLang="zh-CN" dirty="0"/>
              <a:t>1</a:t>
            </a:r>
            <a:endParaRPr lang="zh-CN" altLang="en-US" dirty="0"/>
          </a:p>
        </p:txBody>
      </p:sp>
      <p:pic>
        <p:nvPicPr>
          <p:cNvPr id="184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5157788"/>
            <a:ext cx="27051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effectLst/>
              </a:rPr>
              <a:t>二进制与易经</a:t>
            </a:r>
            <a:endParaRPr lang="zh-CN" altLang="en-US" dirty="0"/>
          </a:p>
        </p:txBody>
      </p:sp>
      <p:sp>
        <p:nvSpPr>
          <p:cNvPr id="3" name="内容占位符 2"/>
          <p:cNvSpPr>
            <a:spLocks noGrp="1"/>
          </p:cNvSpPr>
          <p:nvPr>
            <p:ph idx="1"/>
          </p:nvPr>
        </p:nvSpPr>
        <p:spPr/>
        <p:txBody>
          <a:bodyPr/>
          <a:lstStyle/>
          <a:p>
            <a:pPr>
              <a:defRPr/>
            </a:pPr>
            <a:r>
              <a:rPr lang="zh-CN" altLang="zh-CN" dirty="0"/>
              <a:t>三</a:t>
            </a:r>
            <a:r>
              <a:rPr lang="zh-CN" altLang="zh-CN" dirty="0" smtClean="0"/>
              <a:t>画卦</a:t>
            </a:r>
            <a:r>
              <a:rPr lang="zh-CN" altLang="en-US" dirty="0" smtClean="0"/>
              <a:t>，</a:t>
            </a:r>
            <a:r>
              <a:rPr lang="en-US" altLang="zh-CN" dirty="0"/>
              <a:t>8</a:t>
            </a:r>
            <a:r>
              <a:rPr lang="zh-CN" altLang="zh-CN" dirty="0"/>
              <a:t>种组合，即</a:t>
            </a:r>
            <a:r>
              <a:rPr lang="zh-CN" altLang="zh-CN" dirty="0" smtClean="0"/>
              <a:t>八卦</a:t>
            </a:r>
            <a:endParaRPr lang="en-US" altLang="zh-CN" dirty="0" smtClean="0"/>
          </a:p>
          <a:p>
            <a:pPr marL="0" indent="0">
              <a:buFontTx/>
              <a:buNone/>
              <a:defRPr/>
            </a:pPr>
            <a:r>
              <a:rPr lang="en-US" altLang="zh-CN" dirty="0" smtClean="0"/>
              <a:t>    </a:t>
            </a:r>
            <a:r>
              <a:rPr lang="zh-CN" altLang="zh-CN" dirty="0" smtClean="0"/>
              <a:t>天</a:t>
            </a:r>
            <a:r>
              <a:rPr lang="zh-CN" altLang="zh-CN" dirty="0"/>
              <a:t>（乾）、地（坤</a:t>
            </a:r>
            <a:r>
              <a:rPr lang="zh-CN" altLang="zh-CN" dirty="0" smtClean="0"/>
              <a:t>）</a:t>
            </a:r>
            <a:endParaRPr lang="en-US" altLang="zh-CN" dirty="0" smtClean="0"/>
          </a:p>
          <a:p>
            <a:pPr marL="0" indent="0">
              <a:buFontTx/>
              <a:buNone/>
              <a:defRPr/>
            </a:pPr>
            <a:r>
              <a:rPr lang="en-US" altLang="zh-CN" dirty="0" smtClean="0"/>
              <a:t>    </a:t>
            </a:r>
            <a:r>
              <a:rPr lang="zh-CN" altLang="zh-CN" dirty="0" smtClean="0"/>
              <a:t>雷</a:t>
            </a:r>
            <a:r>
              <a:rPr lang="zh-CN" altLang="zh-CN" dirty="0"/>
              <a:t>（震）、风（巽</a:t>
            </a:r>
            <a:r>
              <a:rPr lang="zh-CN" altLang="zh-CN" dirty="0" smtClean="0"/>
              <a:t>）</a:t>
            </a:r>
            <a:endParaRPr lang="en-US" altLang="zh-CN" dirty="0" smtClean="0"/>
          </a:p>
          <a:p>
            <a:pPr marL="0" indent="0">
              <a:buFontTx/>
              <a:buNone/>
              <a:defRPr/>
            </a:pPr>
            <a:r>
              <a:rPr lang="en-US" altLang="zh-CN" dirty="0" smtClean="0"/>
              <a:t>    </a:t>
            </a:r>
            <a:r>
              <a:rPr lang="zh-CN" altLang="zh-CN" dirty="0" smtClean="0"/>
              <a:t>水或月</a:t>
            </a:r>
            <a:r>
              <a:rPr lang="zh-CN" altLang="zh-CN" dirty="0"/>
              <a:t>（坎</a:t>
            </a:r>
            <a:r>
              <a:rPr lang="zh-CN" altLang="zh-CN" dirty="0" smtClean="0"/>
              <a:t>）</a:t>
            </a:r>
            <a:r>
              <a:rPr lang="zh-CN" altLang="en-US" dirty="0" smtClean="0"/>
              <a:t>、</a:t>
            </a:r>
            <a:r>
              <a:rPr lang="en-US" altLang="zh-CN" dirty="0" smtClean="0"/>
              <a:t>	</a:t>
            </a:r>
            <a:r>
              <a:rPr lang="zh-CN" altLang="zh-CN" dirty="0" smtClean="0"/>
              <a:t>火</a:t>
            </a:r>
            <a:r>
              <a:rPr lang="zh-CN" altLang="zh-CN" dirty="0"/>
              <a:t>或日（离</a:t>
            </a:r>
            <a:r>
              <a:rPr lang="zh-CN" altLang="zh-CN" dirty="0" smtClean="0"/>
              <a:t>）</a:t>
            </a:r>
            <a:endParaRPr lang="en-US" altLang="zh-CN" dirty="0" smtClean="0"/>
          </a:p>
          <a:p>
            <a:pPr marL="0" indent="0">
              <a:buFontTx/>
              <a:buNone/>
              <a:defRPr/>
            </a:pPr>
            <a:r>
              <a:rPr lang="en-US" altLang="zh-CN" dirty="0" smtClean="0"/>
              <a:t>    </a:t>
            </a:r>
            <a:r>
              <a:rPr lang="zh-CN" altLang="zh-CN" dirty="0" smtClean="0"/>
              <a:t>山</a:t>
            </a:r>
            <a:r>
              <a:rPr lang="zh-CN" altLang="zh-CN" dirty="0"/>
              <a:t>（艮</a:t>
            </a:r>
            <a:r>
              <a:rPr lang="zh-CN" altLang="zh-CN" dirty="0" smtClean="0"/>
              <a:t>）</a:t>
            </a:r>
            <a:r>
              <a:rPr lang="zh-CN" altLang="en-US" dirty="0" smtClean="0"/>
              <a:t>、</a:t>
            </a:r>
            <a:r>
              <a:rPr lang="zh-CN" altLang="zh-CN" dirty="0" smtClean="0"/>
              <a:t>泽</a:t>
            </a:r>
            <a:r>
              <a:rPr lang="zh-CN" altLang="zh-CN" dirty="0"/>
              <a:t>（兑）</a:t>
            </a:r>
            <a:endParaRPr lang="zh-CN" altLang="en-US" dirty="0"/>
          </a:p>
        </p:txBody>
      </p:sp>
      <p:pic>
        <p:nvPicPr>
          <p:cNvPr id="194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213" y="4660900"/>
            <a:ext cx="263842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888" y="3175000"/>
            <a:ext cx="2333625"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effectLst/>
              </a:rPr>
              <a:t>二进制与易经</a:t>
            </a:r>
            <a:endParaRPr lang="zh-CN" altLang="en-US" dirty="0"/>
          </a:p>
        </p:txBody>
      </p:sp>
      <p:sp>
        <p:nvSpPr>
          <p:cNvPr id="20483" name="内容占位符 2"/>
          <p:cNvSpPr>
            <a:spLocks noGrp="1"/>
          </p:cNvSpPr>
          <p:nvPr>
            <p:ph idx="1"/>
          </p:nvPr>
        </p:nvSpPr>
        <p:spPr/>
        <p:txBody>
          <a:bodyPr/>
          <a:lstStyle/>
          <a:p>
            <a:r>
              <a:rPr lang="zh-CN" altLang="zh-CN" smtClean="0"/>
              <a:t>六画的组合形成一卦，共有</a:t>
            </a:r>
            <a:r>
              <a:rPr lang="en-US" altLang="zh-CN" smtClean="0"/>
              <a:t>64</a:t>
            </a:r>
            <a:r>
              <a:rPr lang="zh-CN" altLang="zh-CN" smtClean="0"/>
              <a:t>种组合，即六十四卦。</a:t>
            </a:r>
            <a:endParaRPr lang="en-US" altLang="zh-CN" smtClean="0"/>
          </a:p>
          <a:p>
            <a:r>
              <a:rPr lang="zh-CN" altLang="zh-CN" smtClean="0"/>
              <a:t>六画卦可以描述人从生到死的变化规律，或者描述一年二十四节气的演变规律。</a:t>
            </a:r>
            <a:endParaRPr lang="en-US" altLang="zh-CN" smtClean="0"/>
          </a:p>
          <a:p>
            <a:endParaRPr lang="en-US" altLang="zh-CN" smtClean="0"/>
          </a:p>
          <a:p>
            <a:r>
              <a:rPr lang="zh-CN" altLang="zh-CN" smtClean="0"/>
              <a:t>三画卦和六画卦的每一个阴和阳称为爻，则三画卦包括</a:t>
            </a:r>
            <a:r>
              <a:rPr lang="en-US" altLang="zh-CN" smtClean="0"/>
              <a:t>24</a:t>
            </a:r>
            <a:r>
              <a:rPr lang="zh-CN" altLang="zh-CN" smtClean="0"/>
              <a:t>爻，六画卦包括</a:t>
            </a:r>
            <a:r>
              <a:rPr lang="en-US" altLang="zh-CN" smtClean="0"/>
              <a:t>384</a:t>
            </a:r>
            <a:r>
              <a:rPr lang="zh-CN" altLang="zh-CN" smtClean="0"/>
              <a:t>爻。</a:t>
            </a:r>
            <a:endParaRPr lang="en-US" altLang="zh-CN" smtClean="0"/>
          </a:p>
          <a:p>
            <a:r>
              <a:rPr lang="zh-CN" altLang="zh-CN" smtClean="0"/>
              <a:t>八卦和六十四卦从本质上来说是二进制数</a:t>
            </a:r>
          </a:p>
          <a:p>
            <a:endParaRPr lang="zh-CN" altLang="zh-CN" smtClean="0"/>
          </a:p>
          <a:p>
            <a:endParaRPr lang="zh-CN" altLang="en-US"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r>
              <a:rPr lang="zh-CN" altLang="en-US" smtClean="0">
                <a:effectLst/>
                <a:sym typeface="华文新魏" pitchFamily="2" charset="-122"/>
              </a:rPr>
              <a:t>目  录</a:t>
            </a:r>
          </a:p>
        </p:txBody>
      </p:sp>
      <p:sp>
        <p:nvSpPr>
          <p:cNvPr id="3075" name="Rectangle 3"/>
          <p:cNvSpPr>
            <a:spLocks noGrp="1" noChangeArrowheads="1"/>
          </p:cNvSpPr>
          <p:nvPr>
            <p:ph idx="1"/>
          </p:nvPr>
        </p:nvSpPr>
        <p:spPr/>
        <p:txBody>
          <a:bodyPr/>
          <a:lstStyle/>
          <a:p>
            <a:pPr marL="0" indent="0">
              <a:buFontTx/>
              <a:buNone/>
            </a:pPr>
            <a:r>
              <a:rPr lang="en-US" altLang="zh-CN" smtClean="0"/>
              <a:t>2.1  0</a:t>
            </a:r>
            <a:r>
              <a:rPr lang="zh-CN" altLang="en-US" smtClean="0"/>
              <a:t>和</a:t>
            </a:r>
            <a:r>
              <a:rPr lang="en-US" altLang="zh-CN" smtClean="0"/>
              <a:t>1</a:t>
            </a:r>
            <a:r>
              <a:rPr lang="zh-CN" altLang="en-US" smtClean="0"/>
              <a:t>的思维	</a:t>
            </a:r>
            <a:endParaRPr lang="en-US" altLang="zh-CN" smtClean="0"/>
          </a:p>
          <a:p>
            <a:pPr marL="0" indent="0">
              <a:buFontTx/>
              <a:buNone/>
            </a:pPr>
            <a:r>
              <a:rPr lang="en-US" altLang="zh-CN" smtClean="0"/>
              <a:t>2.2  </a:t>
            </a:r>
            <a:r>
              <a:rPr lang="zh-CN" altLang="en-US" smtClean="0"/>
              <a:t>二进制与数据编码	</a:t>
            </a:r>
            <a:endParaRPr lang="en-US" altLang="zh-CN" smtClean="0"/>
          </a:p>
          <a:p>
            <a:pPr marL="0" indent="0">
              <a:buFontTx/>
              <a:buNone/>
            </a:pPr>
            <a:r>
              <a:rPr lang="en-US" altLang="zh-CN" smtClean="0"/>
              <a:t>2.3  </a:t>
            </a:r>
            <a:r>
              <a:rPr lang="zh-CN" altLang="en-US" smtClean="0"/>
              <a:t>图灵机与冯</a:t>
            </a:r>
            <a:r>
              <a:rPr lang="en-US" altLang="zh-CN" smtClean="0"/>
              <a:t>•</a:t>
            </a:r>
            <a:r>
              <a:rPr lang="zh-CN" altLang="en-US" smtClean="0"/>
              <a:t>诺依曼计算机	</a:t>
            </a:r>
            <a:endParaRPr lang="en-US" altLang="zh-CN"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2.1.4  </a:t>
            </a:r>
            <a:r>
              <a:rPr lang="zh-CN" altLang="zh-CN" dirty="0">
                <a:effectLst/>
              </a:rPr>
              <a:t>二进制与</a:t>
            </a:r>
            <a:r>
              <a:rPr lang="zh-CN" altLang="zh-CN" dirty="0" smtClean="0">
                <a:effectLst/>
              </a:rPr>
              <a:t>逻辑运算</a:t>
            </a:r>
            <a:endParaRPr lang="zh-CN" altLang="en-US" dirty="0"/>
          </a:p>
        </p:txBody>
      </p:sp>
      <p:sp>
        <p:nvSpPr>
          <p:cNvPr id="21507" name="内容占位符 2"/>
          <p:cNvSpPr>
            <a:spLocks noGrp="1"/>
          </p:cNvSpPr>
          <p:nvPr>
            <p:ph idx="1"/>
          </p:nvPr>
        </p:nvSpPr>
        <p:spPr/>
        <p:txBody>
          <a:bodyPr/>
          <a:lstStyle/>
          <a:p>
            <a:r>
              <a:rPr lang="zh-CN" altLang="zh-CN" smtClean="0"/>
              <a:t>逻辑指的是事物之间遵循的规律，是现实生活中普适的思维方式。</a:t>
            </a:r>
            <a:endParaRPr lang="en-US" altLang="zh-CN" smtClean="0"/>
          </a:p>
          <a:p>
            <a:r>
              <a:rPr lang="zh-CN" altLang="zh-CN" smtClean="0"/>
              <a:t>逻辑的基本表现形式是命题和推理。</a:t>
            </a:r>
            <a:endParaRPr lang="en-US" altLang="zh-CN" smtClean="0"/>
          </a:p>
          <a:p>
            <a:r>
              <a:rPr lang="zh-CN" altLang="zh-CN" smtClean="0"/>
              <a:t>命题是由语句表达的内容为真或假的一个判断。</a:t>
            </a:r>
            <a:endParaRPr lang="en-US" altLang="zh-CN" smtClean="0"/>
          </a:p>
          <a:p>
            <a:r>
              <a:rPr lang="zh-CN" altLang="zh-CN" smtClean="0"/>
              <a:t>推理就是依据简单命题的判断结论推导出复杂命题的判断结论的过程。</a:t>
            </a:r>
          </a:p>
          <a:p>
            <a:endParaRPr lang="zh-CN" altLang="en-US"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effectLst/>
              </a:rPr>
              <a:t>二进制与逻辑运算</a:t>
            </a:r>
            <a:endParaRPr lang="zh-CN" altLang="en-US" dirty="0"/>
          </a:p>
        </p:txBody>
      </p:sp>
      <p:sp>
        <p:nvSpPr>
          <p:cNvPr id="22531" name="内容占位符 2"/>
          <p:cNvSpPr>
            <a:spLocks noGrp="1"/>
          </p:cNvSpPr>
          <p:nvPr>
            <p:ph idx="1"/>
          </p:nvPr>
        </p:nvSpPr>
        <p:spPr/>
        <p:txBody>
          <a:bodyPr/>
          <a:lstStyle/>
          <a:p>
            <a:endParaRPr lang="zh-CN" altLang="en-US" smtClean="0"/>
          </a:p>
        </p:txBody>
      </p:sp>
      <p:sp>
        <p:nvSpPr>
          <p:cNvPr id="22532" name="矩形 3"/>
          <p:cNvSpPr>
            <a:spLocks noChangeArrowheads="1"/>
          </p:cNvSpPr>
          <p:nvPr/>
        </p:nvSpPr>
        <p:spPr bwMode="auto">
          <a:xfrm>
            <a:off x="684213" y="3046413"/>
            <a:ext cx="6983412"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a:t>【例</a:t>
            </a:r>
            <a:r>
              <a:rPr lang="en-US" altLang="zh-CN"/>
              <a:t>2.5</a:t>
            </a:r>
            <a:r>
              <a:rPr lang="zh-CN" altLang="zh-CN"/>
              <a:t>】命题举例，现实生活中小明是一个男的小学生，变量</a:t>
            </a:r>
            <a:r>
              <a:rPr lang="en-US" altLang="zh-CN"/>
              <a:t>A</a:t>
            </a:r>
            <a:r>
              <a:rPr lang="zh-CN" altLang="zh-CN"/>
              <a:t>的值为</a:t>
            </a:r>
            <a:r>
              <a:rPr lang="en-US" altLang="zh-CN"/>
              <a:t>10</a:t>
            </a:r>
            <a:r>
              <a:rPr lang="zh-CN" altLang="zh-CN"/>
              <a:t>。</a:t>
            </a:r>
          </a:p>
          <a:p>
            <a:r>
              <a:rPr lang="zh-CN" altLang="zh-CN"/>
              <a:t>命题</a:t>
            </a:r>
            <a:r>
              <a:rPr lang="en-US" altLang="zh-CN"/>
              <a:t>1</a:t>
            </a:r>
            <a:r>
              <a:rPr lang="zh-CN" altLang="zh-CN"/>
              <a:t>：小明是男生，结果为真。</a:t>
            </a:r>
          </a:p>
          <a:p>
            <a:r>
              <a:rPr lang="zh-CN" altLang="zh-CN"/>
              <a:t>命题</a:t>
            </a:r>
            <a:r>
              <a:rPr lang="en-US" altLang="zh-CN"/>
              <a:t>2</a:t>
            </a:r>
            <a:r>
              <a:rPr lang="zh-CN" altLang="zh-CN"/>
              <a:t>：小明是小学生，结果为真。</a:t>
            </a:r>
          </a:p>
          <a:p>
            <a:r>
              <a:rPr lang="zh-CN" altLang="zh-CN"/>
              <a:t>命题</a:t>
            </a:r>
            <a:r>
              <a:rPr lang="en-US" altLang="zh-CN"/>
              <a:t>3</a:t>
            </a:r>
            <a:r>
              <a:rPr lang="zh-CN" altLang="zh-CN"/>
              <a:t>：小明是男生，并且是个小学生，结果为真。</a:t>
            </a:r>
          </a:p>
          <a:p>
            <a:r>
              <a:rPr lang="zh-CN" altLang="zh-CN"/>
              <a:t>命题</a:t>
            </a:r>
            <a:r>
              <a:rPr lang="en-US" altLang="zh-CN"/>
              <a:t>4</a:t>
            </a:r>
            <a:r>
              <a:rPr lang="zh-CN" altLang="zh-CN"/>
              <a:t>：</a:t>
            </a:r>
            <a:r>
              <a:rPr lang="en-US" altLang="zh-CN"/>
              <a:t>A&gt;3</a:t>
            </a:r>
            <a:r>
              <a:rPr lang="zh-CN" altLang="zh-CN"/>
              <a:t>，结果为真。</a:t>
            </a:r>
          </a:p>
          <a:p>
            <a:r>
              <a:rPr lang="zh-CN" altLang="zh-CN"/>
              <a:t>命题</a:t>
            </a:r>
            <a:r>
              <a:rPr lang="en-US" altLang="zh-CN"/>
              <a:t>5</a:t>
            </a:r>
            <a:r>
              <a:rPr lang="zh-CN" altLang="zh-CN"/>
              <a:t>：</a:t>
            </a:r>
            <a:r>
              <a:rPr lang="en-US" altLang="zh-CN"/>
              <a:t>A&lt;10</a:t>
            </a:r>
            <a:r>
              <a:rPr lang="zh-CN" altLang="zh-CN"/>
              <a:t>，结果为假。</a:t>
            </a:r>
          </a:p>
          <a:p>
            <a:r>
              <a:rPr lang="zh-CN" altLang="zh-CN"/>
              <a:t>命题</a:t>
            </a:r>
            <a:r>
              <a:rPr lang="en-US" altLang="zh-CN"/>
              <a:t>6</a:t>
            </a:r>
            <a:r>
              <a:rPr lang="zh-CN" altLang="zh-CN"/>
              <a:t>：</a:t>
            </a:r>
            <a:r>
              <a:rPr lang="en-US" altLang="zh-CN"/>
              <a:t>A&gt;3 </a:t>
            </a:r>
            <a:r>
              <a:rPr lang="zh-CN" altLang="zh-CN"/>
              <a:t>并且</a:t>
            </a:r>
            <a:r>
              <a:rPr lang="en-US" altLang="zh-CN"/>
              <a:t> A&lt;10</a:t>
            </a:r>
            <a:r>
              <a:rPr lang="zh-CN" altLang="zh-CN"/>
              <a:t>，结果为假。</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effectLst/>
              </a:rPr>
              <a:t>二进制与逻辑运算</a:t>
            </a:r>
            <a:endParaRPr lang="zh-CN" altLang="en-US" dirty="0"/>
          </a:p>
        </p:txBody>
      </p:sp>
      <p:sp>
        <p:nvSpPr>
          <p:cNvPr id="23555" name="内容占位符 2"/>
          <p:cNvSpPr>
            <a:spLocks noGrp="1"/>
          </p:cNvSpPr>
          <p:nvPr>
            <p:ph idx="1"/>
          </p:nvPr>
        </p:nvSpPr>
        <p:spPr/>
        <p:txBody>
          <a:bodyPr/>
          <a:lstStyle/>
          <a:p>
            <a:endParaRPr lang="zh-CN" altLang="en-US" smtClean="0"/>
          </a:p>
        </p:txBody>
      </p:sp>
      <p:sp>
        <p:nvSpPr>
          <p:cNvPr id="23556" name="矩形 3"/>
          <p:cNvSpPr>
            <a:spLocks noChangeArrowheads="1"/>
          </p:cNvSpPr>
          <p:nvPr/>
        </p:nvSpPr>
        <p:spPr bwMode="auto">
          <a:xfrm>
            <a:off x="690563" y="4581525"/>
            <a:ext cx="6624637"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a:t>【例</a:t>
            </a:r>
            <a:r>
              <a:rPr lang="en-US" altLang="zh-CN"/>
              <a:t>2.6</a:t>
            </a:r>
            <a:r>
              <a:rPr lang="zh-CN" altLang="zh-CN"/>
              <a:t>】将【例</a:t>
            </a:r>
            <a:r>
              <a:rPr lang="en-US" altLang="zh-CN"/>
              <a:t>2.5</a:t>
            </a:r>
            <a:r>
              <a:rPr lang="zh-CN" altLang="zh-CN"/>
              <a:t>】的命题的符号化。</a:t>
            </a:r>
          </a:p>
          <a:p>
            <a:r>
              <a:rPr lang="zh-CN" altLang="zh-CN"/>
              <a:t>命题</a:t>
            </a:r>
            <a:r>
              <a:rPr lang="en-US" altLang="zh-CN"/>
              <a:t>1</a:t>
            </a:r>
            <a:r>
              <a:rPr lang="zh-CN" altLang="zh-CN"/>
              <a:t>用</a:t>
            </a:r>
            <a:r>
              <a:rPr lang="en-US" altLang="zh-CN"/>
              <a:t>X</a:t>
            </a:r>
            <a:r>
              <a:rPr lang="zh-CN" altLang="zh-CN"/>
              <a:t>表示。</a:t>
            </a:r>
          </a:p>
          <a:p>
            <a:r>
              <a:rPr lang="zh-CN" altLang="zh-CN"/>
              <a:t>命题</a:t>
            </a:r>
            <a:r>
              <a:rPr lang="en-US" altLang="zh-CN"/>
              <a:t>2</a:t>
            </a:r>
            <a:r>
              <a:rPr lang="zh-CN" altLang="zh-CN"/>
              <a:t>用</a:t>
            </a:r>
            <a:r>
              <a:rPr lang="en-US" altLang="zh-CN"/>
              <a:t>Y</a:t>
            </a:r>
            <a:r>
              <a:rPr lang="zh-CN" altLang="zh-CN"/>
              <a:t>表示。</a:t>
            </a:r>
          </a:p>
          <a:p>
            <a:r>
              <a:rPr lang="zh-CN" altLang="zh-CN"/>
              <a:t>命题</a:t>
            </a:r>
            <a:r>
              <a:rPr lang="en-US" altLang="zh-CN"/>
              <a:t>3</a:t>
            </a:r>
            <a:r>
              <a:rPr lang="zh-CN" altLang="zh-CN"/>
              <a:t>用</a:t>
            </a:r>
            <a:r>
              <a:rPr lang="en-US" altLang="zh-CN"/>
              <a:t>Z</a:t>
            </a:r>
            <a:r>
              <a:rPr lang="zh-CN" altLang="zh-CN"/>
              <a:t>表示，则“</a:t>
            </a:r>
            <a:r>
              <a:rPr lang="en-US" altLang="zh-CN"/>
              <a:t>Z=X AND Y</a:t>
            </a:r>
            <a:r>
              <a:rPr lang="zh-CN" altLang="zh-CN"/>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effectLst/>
              </a:rPr>
              <a:t>二进制与逻辑运算</a:t>
            </a:r>
            <a:endParaRPr lang="zh-CN" altLang="en-US" dirty="0"/>
          </a:p>
        </p:txBody>
      </p:sp>
      <p:sp>
        <p:nvSpPr>
          <p:cNvPr id="3" name="内容占位符 2"/>
          <p:cNvSpPr>
            <a:spLocks noGrp="1"/>
          </p:cNvSpPr>
          <p:nvPr>
            <p:ph idx="1"/>
          </p:nvPr>
        </p:nvSpPr>
        <p:spPr/>
        <p:txBody>
          <a:bodyPr/>
          <a:lstStyle/>
          <a:p>
            <a:pPr>
              <a:defRPr/>
            </a:pPr>
            <a:r>
              <a:rPr lang="zh-CN" altLang="zh-CN" dirty="0"/>
              <a:t>复杂命题的推理可以通过逻辑运算完成。逻辑运算符包括：</a:t>
            </a:r>
          </a:p>
          <a:p>
            <a:pPr marL="0" indent="0">
              <a:buFontTx/>
              <a:buNone/>
              <a:defRPr/>
            </a:pPr>
            <a:r>
              <a:rPr lang="zh-CN" altLang="zh-CN" dirty="0"/>
              <a:t>（</a:t>
            </a:r>
            <a:r>
              <a:rPr lang="en-US" altLang="zh-CN" dirty="0"/>
              <a:t>1</a:t>
            </a:r>
            <a:r>
              <a:rPr lang="zh-CN" altLang="zh-CN" dirty="0"/>
              <a:t>）</a:t>
            </a:r>
            <a:r>
              <a:rPr lang="en-US" altLang="zh-CN" dirty="0"/>
              <a:t>AND</a:t>
            </a:r>
            <a:r>
              <a:rPr lang="zh-CN" altLang="zh-CN" dirty="0"/>
              <a:t>与：</a:t>
            </a:r>
            <a:r>
              <a:rPr lang="en-US" altLang="zh-CN" dirty="0"/>
              <a:t>X AND Y</a:t>
            </a:r>
            <a:r>
              <a:rPr lang="zh-CN" altLang="zh-CN" dirty="0"/>
              <a:t>，</a:t>
            </a:r>
            <a:r>
              <a:rPr lang="en-US" altLang="zh-CN" dirty="0"/>
              <a:t>X</a:t>
            </a:r>
            <a:r>
              <a:rPr lang="zh-CN" altLang="zh-CN" dirty="0"/>
              <a:t>和</a:t>
            </a:r>
            <a:r>
              <a:rPr lang="en-US" altLang="zh-CN" dirty="0"/>
              <a:t>Y</a:t>
            </a:r>
            <a:r>
              <a:rPr lang="zh-CN" altLang="zh-CN" dirty="0"/>
              <a:t>都为真时，为真。</a:t>
            </a:r>
          </a:p>
          <a:p>
            <a:pPr marL="0" indent="0">
              <a:buFontTx/>
              <a:buNone/>
              <a:defRPr/>
            </a:pPr>
            <a:r>
              <a:rPr lang="zh-CN" altLang="zh-CN" dirty="0"/>
              <a:t>（</a:t>
            </a:r>
            <a:r>
              <a:rPr lang="en-US" altLang="zh-CN" dirty="0"/>
              <a:t>2</a:t>
            </a:r>
            <a:r>
              <a:rPr lang="zh-CN" altLang="zh-CN" dirty="0"/>
              <a:t>）</a:t>
            </a:r>
            <a:r>
              <a:rPr lang="en-US" altLang="zh-CN" dirty="0"/>
              <a:t>OR</a:t>
            </a:r>
            <a:r>
              <a:rPr lang="zh-CN" altLang="zh-CN" dirty="0"/>
              <a:t>或</a:t>
            </a:r>
            <a:r>
              <a:rPr lang="zh-CN" altLang="zh-CN" dirty="0" smtClean="0"/>
              <a:t>：</a:t>
            </a:r>
            <a:r>
              <a:rPr lang="en-US" altLang="zh-CN" dirty="0" smtClean="0"/>
              <a:t>   X </a:t>
            </a:r>
            <a:r>
              <a:rPr lang="en-US" altLang="zh-CN" dirty="0"/>
              <a:t>OR Y</a:t>
            </a:r>
            <a:r>
              <a:rPr lang="zh-CN" altLang="zh-CN" dirty="0"/>
              <a:t>，</a:t>
            </a:r>
            <a:r>
              <a:rPr lang="en-US" altLang="zh-CN" dirty="0"/>
              <a:t>X</a:t>
            </a:r>
            <a:r>
              <a:rPr lang="zh-CN" altLang="zh-CN" dirty="0"/>
              <a:t>和</a:t>
            </a:r>
            <a:r>
              <a:rPr lang="en-US" altLang="zh-CN" dirty="0"/>
              <a:t>Y</a:t>
            </a:r>
            <a:r>
              <a:rPr lang="zh-CN" altLang="zh-CN" dirty="0"/>
              <a:t>都为假，才为假。</a:t>
            </a:r>
          </a:p>
          <a:p>
            <a:pPr marL="0" indent="0">
              <a:buFontTx/>
              <a:buNone/>
              <a:defRPr/>
            </a:pPr>
            <a:r>
              <a:rPr lang="zh-CN" altLang="zh-CN" dirty="0"/>
              <a:t>（</a:t>
            </a:r>
            <a:r>
              <a:rPr lang="en-US" altLang="zh-CN" dirty="0"/>
              <a:t>3</a:t>
            </a:r>
            <a:r>
              <a:rPr lang="zh-CN" altLang="zh-CN" dirty="0"/>
              <a:t>）</a:t>
            </a:r>
            <a:r>
              <a:rPr lang="en-US" altLang="zh-CN" dirty="0"/>
              <a:t>NOT</a:t>
            </a:r>
            <a:r>
              <a:rPr lang="zh-CN" altLang="zh-CN" dirty="0"/>
              <a:t>非：</a:t>
            </a:r>
            <a:r>
              <a:rPr lang="en-US" altLang="zh-CN" dirty="0"/>
              <a:t>NOT X</a:t>
            </a:r>
            <a:r>
              <a:rPr lang="zh-CN" altLang="zh-CN" dirty="0"/>
              <a:t>，</a:t>
            </a:r>
            <a:r>
              <a:rPr lang="en-US" altLang="zh-CN" dirty="0"/>
              <a:t>X</a:t>
            </a:r>
            <a:r>
              <a:rPr lang="zh-CN" altLang="zh-CN" dirty="0"/>
              <a:t>为真时值为假，</a:t>
            </a:r>
            <a:r>
              <a:rPr lang="en-US" altLang="zh-CN" dirty="0"/>
              <a:t>X</a:t>
            </a:r>
            <a:r>
              <a:rPr lang="zh-CN" altLang="zh-CN" dirty="0"/>
              <a:t>为假时值为真</a:t>
            </a:r>
          </a:p>
          <a:p>
            <a:pPr marL="0" indent="0">
              <a:buFontTx/>
              <a:buNone/>
              <a:defRPr/>
            </a:pPr>
            <a:r>
              <a:rPr lang="zh-CN" altLang="zh-CN" dirty="0"/>
              <a:t>（</a:t>
            </a:r>
            <a:r>
              <a:rPr lang="en-US" altLang="zh-CN" dirty="0"/>
              <a:t>4</a:t>
            </a:r>
            <a:r>
              <a:rPr lang="zh-CN" altLang="zh-CN" dirty="0"/>
              <a:t>）</a:t>
            </a:r>
            <a:r>
              <a:rPr lang="en-US" altLang="zh-CN" dirty="0"/>
              <a:t>XOR</a:t>
            </a:r>
            <a:r>
              <a:rPr lang="zh-CN" altLang="zh-CN" dirty="0"/>
              <a:t>异或：</a:t>
            </a:r>
            <a:r>
              <a:rPr lang="en-US" altLang="zh-CN" dirty="0"/>
              <a:t> X XOR Y</a:t>
            </a:r>
            <a:r>
              <a:rPr lang="zh-CN" altLang="zh-CN" dirty="0"/>
              <a:t>，</a:t>
            </a:r>
            <a:r>
              <a:rPr lang="en-US" altLang="zh-CN" dirty="0"/>
              <a:t>X</a:t>
            </a:r>
            <a:r>
              <a:rPr lang="zh-CN" altLang="zh-CN" dirty="0"/>
              <a:t>和</a:t>
            </a:r>
            <a:r>
              <a:rPr lang="en-US" altLang="zh-CN" dirty="0"/>
              <a:t>Y</a:t>
            </a:r>
            <a:r>
              <a:rPr lang="zh-CN" altLang="zh-CN" dirty="0"/>
              <a:t>不同时为真。</a:t>
            </a:r>
          </a:p>
          <a:p>
            <a:pPr>
              <a:defRPr/>
            </a:pP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effectLst/>
              </a:rPr>
              <a:t>二进制与逻辑运算</a:t>
            </a:r>
            <a:endParaRPr lang="zh-CN" altLang="en-US" dirty="0"/>
          </a:p>
        </p:txBody>
      </p:sp>
      <p:sp>
        <p:nvSpPr>
          <p:cNvPr id="25603" name="内容占位符 2"/>
          <p:cNvSpPr>
            <a:spLocks noGrp="1"/>
          </p:cNvSpPr>
          <p:nvPr>
            <p:ph idx="1"/>
          </p:nvPr>
        </p:nvSpPr>
        <p:spPr/>
        <p:txBody>
          <a:bodyPr/>
          <a:lstStyle/>
          <a:p>
            <a:endParaRPr lang="zh-CN" altLang="en-US" smtClean="0"/>
          </a:p>
        </p:txBody>
      </p:sp>
      <p:pic>
        <p:nvPicPr>
          <p:cNvPr id="2560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3476625"/>
            <a:ext cx="7499350" cy="262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2.1.5  </a:t>
            </a:r>
            <a:r>
              <a:rPr lang="zh-CN" altLang="zh-CN" dirty="0">
                <a:effectLst/>
              </a:rPr>
              <a:t>二进制与元器件</a:t>
            </a:r>
            <a:endParaRPr lang="zh-CN" altLang="en-US" dirty="0"/>
          </a:p>
        </p:txBody>
      </p:sp>
      <p:sp>
        <p:nvSpPr>
          <p:cNvPr id="26627" name="内容占位符 2"/>
          <p:cNvSpPr>
            <a:spLocks noGrp="1"/>
          </p:cNvSpPr>
          <p:nvPr>
            <p:ph idx="1"/>
          </p:nvPr>
        </p:nvSpPr>
        <p:spPr/>
        <p:txBody>
          <a:bodyPr/>
          <a:lstStyle/>
          <a:p>
            <a:r>
              <a:rPr lang="zh-CN" altLang="zh-CN" smtClean="0"/>
              <a:t>基本的逻辑运算可以由电子元器件及其电路实现。如高电平为</a:t>
            </a:r>
            <a:r>
              <a:rPr lang="en-US" altLang="zh-CN" smtClean="0"/>
              <a:t>1</a:t>
            </a:r>
            <a:r>
              <a:rPr lang="zh-CN" altLang="zh-CN" smtClean="0"/>
              <a:t>，低电平为</a:t>
            </a:r>
            <a:r>
              <a:rPr lang="en-US" altLang="zh-CN" smtClean="0"/>
              <a:t>0</a:t>
            </a:r>
            <a:r>
              <a:rPr lang="zh-CN" altLang="zh-CN" smtClean="0"/>
              <a:t>。</a:t>
            </a:r>
            <a:endParaRPr lang="zh-CN" altLang="en-US" smtClean="0"/>
          </a:p>
        </p:txBody>
      </p:sp>
      <p:pic>
        <p:nvPicPr>
          <p:cNvPr id="266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3405188"/>
            <a:ext cx="3228975"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29" name="矩形 5"/>
          <p:cNvSpPr>
            <a:spLocks noChangeArrowheads="1"/>
          </p:cNvSpPr>
          <p:nvPr/>
        </p:nvSpPr>
        <p:spPr bwMode="auto">
          <a:xfrm>
            <a:off x="971550" y="4676775"/>
            <a:ext cx="7416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a:t>电子计算机中，使用电子管来表示十进制的十种状态过于复杂，而使用电子管的开和关两种状态来表示二进制的</a:t>
            </a:r>
            <a:r>
              <a:rPr lang="en-US" altLang="zh-CN"/>
              <a:t>0</a:t>
            </a:r>
            <a:r>
              <a:rPr lang="zh-CN" altLang="zh-CN"/>
              <a:t>和</a:t>
            </a:r>
            <a:r>
              <a:rPr lang="en-US" altLang="zh-CN"/>
              <a:t>1</a:t>
            </a:r>
            <a:r>
              <a:rPr lang="zh-CN" altLang="zh-CN"/>
              <a:t>则非常容易实现。</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effectLst/>
              </a:rPr>
              <a:t>二进制与元器件</a:t>
            </a:r>
            <a:endParaRPr lang="zh-CN" altLang="en-US" dirty="0"/>
          </a:p>
        </p:txBody>
      </p:sp>
      <p:sp>
        <p:nvSpPr>
          <p:cNvPr id="27651" name="内容占位符 2"/>
          <p:cNvSpPr>
            <a:spLocks noGrp="1"/>
          </p:cNvSpPr>
          <p:nvPr>
            <p:ph idx="1"/>
          </p:nvPr>
        </p:nvSpPr>
        <p:spPr/>
        <p:txBody>
          <a:bodyPr/>
          <a:lstStyle/>
          <a:p>
            <a:r>
              <a:rPr lang="zh-CN" altLang="zh-CN" smtClean="0"/>
              <a:t>【例</a:t>
            </a:r>
            <a:r>
              <a:rPr lang="en-US" altLang="zh-CN" smtClean="0"/>
              <a:t>2.7</a:t>
            </a:r>
            <a:r>
              <a:rPr lang="zh-CN" altLang="zh-CN" smtClean="0"/>
              <a:t>】使用</a:t>
            </a:r>
            <a:r>
              <a:rPr lang="en-US" altLang="zh-CN" smtClean="0"/>
              <a:t>8</a:t>
            </a:r>
            <a:r>
              <a:rPr lang="zh-CN" altLang="zh-CN" smtClean="0"/>
              <a:t>个电子管的一组开关状态表示二进制数</a:t>
            </a:r>
            <a:r>
              <a:rPr lang="en-US" altLang="zh-CN" smtClean="0"/>
              <a:t>10100110</a:t>
            </a:r>
            <a:endParaRPr lang="zh-CN" altLang="en-US" smtClean="0"/>
          </a:p>
        </p:txBody>
      </p:sp>
      <p:pic>
        <p:nvPicPr>
          <p:cNvPr id="27652" name="图片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3227388"/>
            <a:ext cx="4160837" cy="135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effectLst/>
              </a:rPr>
              <a:t>二进制与元器件</a:t>
            </a:r>
            <a:endParaRPr lang="zh-CN" altLang="en-US" dirty="0"/>
          </a:p>
        </p:txBody>
      </p:sp>
      <p:sp>
        <p:nvSpPr>
          <p:cNvPr id="28675" name="内容占位符 2"/>
          <p:cNvSpPr>
            <a:spLocks noGrp="1"/>
          </p:cNvSpPr>
          <p:nvPr>
            <p:ph idx="1"/>
          </p:nvPr>
        </p:nvSpPr>
        <p:spPr/>
        <p:txBody>
          <a:bodyPr/>
          <a:lstStyle/>
          <a:p>
            <a:r>
              <a:rPr lang="zh-CN" altLang="zh-CN" smtClean="0"/>
              <a:t>硬盘也称为磁存储设备，通过电磁学原理读写数据，存储介质为磁盘或磁带，通过读写磁头改变存储介质中每个磁性粒子的磁极为两个状态，分别表示</a:t>
            </a:r>
            <a:r>
              <a:rPr lang="en-US" altLang="zh-CN" smtClean="0"/>
              <a:t>0</a:t>
            </a:r>
            <a:r>
              <a:rPr lang="zh-CN" altLang="zh-CN" smtClean="0"/>
              <a:t>和</a:t>
            </a:r>
            <a:r>
              <a:rPr lang="en-US" altLang="zh-CN" smtClean="0"/>
              <a:t>1</a:t>
            </a:r>
            <a:endParaRPr lang="zh-CN" altLang="en-US" smtClean="0"/>
          </a:p>
        </p:txBody>
      </p:sp>
      <p:pic>
        <p:nvPicPr>
          <p:cNvPr id="2867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3508375"/>
            <a:ext cx="6480175" cy="2466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effectLst/>
              </a:rPr>
              <a:t>二进制与元器件</a:t>
            </a:r>
            <a:endParaRPr lang="zh-CN" altLang="en-US" dirty="0"/>
          </a:p>
        </p:txBody>
      </p:sp>
      <p:sp>
        <p:nvSpPr>
          <p:cNvPr id="29699" name="内容占位符 2"/>
          <p:cNvSpPr>
            <a:spLocks noGrp="1"/>
          </p:cNvSpPr>
          <p:nvPr>
            <p:ph idx="1"/>
          </p:nvPr>
        </p:nvSpPr>
        <p:spPr/>
        <p:txBody>
          <a:bodyPr/>
          <a:lstStyle/>
          <a:p>
            <a:r>
              <a:rPr lang="zh-CN" altLang="zh-CN" smtClean="0"/>
              <a:t>盘利用激光束在光盘表面存储信息，根据激光束和反射光的强弱不同，可以实现信息的读写。</a:t>
            </a:r>
            <a:endParaRPr lang="en-US" altLang="zh-CN" smtClean="0"/>
          </a:p>
          <a:p>
            <a:r>
              <a:rPr lang="zh-CN" altLang="zh-CN" smtClean="0"/>
              <a:t>在写入光盘时会在光盘表面形成小凹坑，有坑的地方记录“</a:t>
            </a:r>
            <a:r>
              <a:rPr lang="en-US" altLang="zh-CN" smtClean="0"/>
              <a:t>1</a:t>
            </a:r>
            <a:r>
              <a:rPr lang="zh-CN" altLang="zh-CN" smtClean="0"/>
              <a:t>”，反之为“</a:t>
            </a:r>
            <a:r>
              <a:rPr lang="en-US" altLang="zh-CN" smtClean="0"/>
              <a:t>0</a:t>
            </a:r>
            <a:r>
              <a:rPr lang="zh-CN" altLang="zh-CN" smtClean="0"/>
              <a:t>”</a:t>
            </a:r>
            <a:r>
              <a:rPr lang="zh-CN" altLang="en-US" smtClean="0"/>
              <a:t>。</a:t>
            </a:r>
          </a:p>
        </p:txBody>
      </p:sp>
      <p:pic>
        <p:nvPicPr>
          <p:cNvPr id="29700" name="图片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3860800"/>
            <a:ext cx="2616200" cy="2308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effectLst/>
              </a:rPr>
              <a:t>二进制与元器件</a:t>
            </a:r>
            <a:endParaRPr lang="zh-CN" altLang="en-US" dirty="0"/>
          </a:p>
        </p:txBody>
      </p:sp>
      <p:sp>
        <p:nvSpPr>
          <p:cNvPr id="3" name="内容占位符 2"/>
          <p:cNvSpPr>
            <a:spLocks noGrp="1"/>
          </p:cNvSpPr>
          <p:nvPr>
            <p:ph idx="1"/>
          </p:nvPr>
        </p:nvSpPr>
        <p:spPr/>
        <p:txBody>
          <a:bodyPr/>
          <a:lstStyle/>
          <a:p>
            <a:pPr>
              <a:defRPr/>
            </a:pPr>
            <a:r>
              <a:rPr lang="zh-CN" altLang="zh-CN" dirty="0" smtClean="0"/>
              <a:t>计算机</a:t>
            </a:r>
            <a:r>
              <a:rPr lang="zh-CN" altLang="zh-CN" dirty="0"/>
              <a:t>中采用二进制数有以下优点</a:t>
            </a:r>
            <a:r>
              <a:rPr lang="zh-CN" altLang="zh-CN" dirty="0" smtClean="0"/>
              <a:t>。</a:t>
            </a:r>
            <a:endParaRPr lang="en-US" altLang="zh-CN" dirty="0" smtClean="0"/>
          </a:p>
          <a:p>
            <a:pPr marL="0" indent="0">
              <a:buFontTx/>
              <a:buNone/>
              <a:defRPr/>
            </a:pPr>
            <a:r>
              <a:rPr lang="zh-CN" altLang="zh-CN" dirty="0"/>
              <a:t>（</a:t>
            </a:r>
            <a:r>
              <a:rPr lang="en-US" altLang="zh-CN" dirty="0"/>
              <a:t>1</a:t>
            </a:r>
            <a:r>
              <a:rPr lang="zh-CN" altLang="zh-CN" dirty="0"/>
              <a:t>）可行性</a:t>
            </a:r>
            <a:r>
              <a:rPr lang="zh-CN" altLang="zh-CN" dirty="0" smtClean="0"/>
              <a:t>。</a:t>
            </a:r>
            <a:endParaRPr lang="en-US" altLang="zh-CN" dirty="0" smtClean="0"/>
          </a:p>
          <a:p>
            <a:pPr marL="0" indent="0">
              <a:buFontTx/>
              <a:buNone/>
              <a:defRPr/>
            </a:pPr>
            <a:r>
              <a:rPr lang="zh-CN" altLang="zh-CN" dirty="0" smtClean="0"/>
              <a:t>（</a:t>
            </a:r>
            <a:r>
              <a:rPr lang="en-US" altLang="zh-CN" dirty="0"/>
              <a:t>2</a:t>
            </a:r>
            <a:r>
              <a:rPr lang="zh-CN" altLang="zh-CN" dirty="0"/>
              <a:t>）简易性</a:t>
            </a:r>
            <a:r>
              <a:rPr lang="zh-CN" altLang="zh-CN" dirty="0" smtClean="0"/>
              <a:t>。</a:t>
            </a:r>
            <a:endParaRPr lang="en-US" altLang="zh-CN" dirty="0" smtClean="0"/>
          </a:p>
          <a:p>
            <a:pPr marL="0" indent="0">
              <a:buFontTx/>
              <a:buNone/>
              <a:defRPr/>
            </a:pPr>
            <a:r>
              <a:rPr lang="zh-CN" altLang="zh-CN" dirty="0" smtClean="0"/>
              <a:t>（</a:t>
            </a:r>
            <a:r>
              <a:rPr lang="en-US" altLang="zh-CN" dirty="0"/>
              <a:t>3</a:t>
            </a:r>
            <a:r>
              <a:rPr lang="zh-CN" altLang="zh-CN" dirty="0"/>
              <a:t>）适合逻辑运算</a:t>
            </a:r>
            <a:r>
              <a:rPr lang="zh-CN" altLang="zh-CN" dirty="0" smtClean="0"/>
              <a:t>。</a:t>
            </a:r>
            <a:endParaRPr lang="en-US" altLang="zh-CN" dirty="0" smtClean="0"/>
          </a:p>
          <a:p>
            <a:pPr marL="0" indent="0">
              <a:buFontTx/>
              <a:buNone/>
              <a:defRPr/>
            </a:pPr>
            <a:r>
              <a:rPr lang="zh-CN" altLang="zh-CN" dirty="0" smtClean="0"/>
              <a:t>（</a:t>
            </a:r>
            <a:r>
              <a:rPr lang="en-US" altLang="zh-CN" dirty="0"/>
              <a:t>4</a:t>
            </a:r>
            <a:r>
              <a:rPr lang="zh-CN" altLang="zh-CN" dirty="0"/>
              <a:t>）易于转换。</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2.1  0</a:t>
            </a:r>
            <a:r>
              <a:rPr lang="zh-CN" altLang="zh-CN" dirty="0">
                <a:effectLst/>
              </a:rPr>
              <a:t>和</a:t>
            </a:r>
            <a:r>
              <a:rPr lang="en-US" altLang="zh-CN" dirty="0">
                <a:effectLst/>
              </a:rPr>
              <a:t>1</a:t>
            </a:r>
            <a:r>
              <a:rPr lang="zh-CN" altLang="zh-CN" dirty="0">
                <a:effectLst/>
              </a:rPr>
              <a:t>的思维</a:t>
            </a:r>
            <a:endParaRPr lang="zh-CN" altLang="en-US" dirty="0"/>
          </a:p>
        </p:txBody>
      </p:sp>
      <p:sp>
        <p:nvSpPr>
          <p:cNvPr id="4099" name="内容占位符 2"/>
          <p:cNvSpPr>
            <a:spLocks noGrp="1"/>
          </p:cNvSpPr>
          <p:nvPr>
            <p:ph idx="1"/>
          </p:nvPr>
        </p:nvSpPr>
        <p:spPr/>
        <p:txBody>
          <a:bodyPr/>
          <a:lstStyle/>
          <a:p>
            <a:r>
              <a:rPr lang="zh-CN" altLang="zh-CN" smtClean="0"/>
              <a:t>计数制是指用一组固定的数码和一套统一的规则表示数值的方法。按进位的原则进行计数称为进位计数制。</a:t>
            </a:r>
            <a:endParaRPr lang="en-US" altLang="zh-CN" smtClean="0"/>
          </a:p>
          <a:p>
            <a:r>
              <a:rPr lang="zh-CN" altLang="zh-CN" smtClean="0"/>
              <a:t>十进制、二进制、八进制、十六进制</a:t>
            </a:r>
            <a:r>
              <a:rPr lang="zh-CN" altLang="en-US" smtClean="0"/>
              <a:t>。</a:t>
            </a:r>
            <a:endParaRPr lang="en-US" altLang="zh-CN" smtClean="0"/>
          </a:p>
          <a:p>
            <a:r>
              <a:rPr lang="zh-CN" altLang="zh-CN" smtClean="0"/>
              <a:t>进位计数制中表示一位数所能使用的数码符号个数称为基数。例如十进制数有</a:t>
            </a:r>
            <a:r>
              <a:rPr lang="en-US" altLang="zh-CN" smtClean="0"/>
              <a:t>0</a:t>
            </a:r>
            <a:r>
              <a:rPr lang="zh-CN" altLang="zh-CN" smtClean="0"/>
              <a:t>～</a:t>
            </a:r>
            <a:r>
              <a:rPr lang="en-US" altLang="zh-CN" smtClean="0"/>
              <a:t>9</a:t>
            </a:r>
            <a:r>
              <a:rPr lang="zh-CN" altLang="zh-CN" smtClean="0"/>
              <a:t>共</a:t>
            </a:r>
            <a:r>
              <a:rPr lang="en-US" altLang="zh-CN" smtClean="0"/>
              <a:t>10</a:t>
            </a:r>
            <a:r>
              <a:rPr lang="zh-CN" altLang="zh-CN" smtClean="0"/>
              <a:t>个数码，基数为</a:t>
            </a:r>
            <a:r>
              <a:rPr lang="en-US" altLang="zh-CN" smtClean="0"/>
              <a:t>10</a:t>
            </a:r>
            <a:r>
              <a:rPr lang="zh-CN" altLang="zh-CN" smtClean="0"/>
              <a:t>，逢</a:t>
            </a:r>
            <a:r>
              <a:rPr lang="en-US" altLang="zh-CN" smtClean="0"/>
              <a:t>10</a:t>
            </a:r>
            <a:r>
              <a:rPr lang="zh-CN" altLang="zh-CN" smtClean="0"/>
              <a:t>进</a:t>
            </a:r>
            <a:r>
              <a:rPr lang="en-US" altLang="zh-CN" smtClean="0"/>
              <a:t>1</a:t>
            </a:r>
            <a:r>
              <a:rPr lang="zh-CN" altLang="zh-CN" smtClean="0"/>
              <a:t>。</a:t>
            </a:r>
            <a:endParaRPr lang="zh-CN" altLang="en-US"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2.1.6  </a:t>
            </a:r>
            <a:r>
              <a:rPr lang="zh-CN" altLang="zh-CN" dirty="0">
                <a:effectLst/>
              </a:rPr>
              <a:t>存储单位</a:t>
            </a:r>
            <a:r>
              <a:rPr lang="zh-CN" altLang="zh-CN" dirty="0" smtClean="0">
                <a:effectLst/>
              </a:rPr>
              <a:t>关系</a:t>
            </a:r>
            <a:endParaRPr lang="zh-CN" altLang="en-US" dirty="0"/>
          </a:p>
        </p:txBody>
      </p:sp>
      <p:sp>
        <p:nvSpPr>
          <p:cNvPr id="31747" name="内容占位符 2"/>
          <p:cNvSpPr>
            <a:spLocks noGrp="1"/>
          </p:cNvSpPr>
          <p:nvPr>
            <p:ph idx="1"/>
          </p:nvPr>
        </p:nvSpPr>
        <p:spPr/>
        <p:txBody>
          <a:bodyPr/>
          <a:lstStyle/>
          <a:p>
            <a:pPr marL="0" indent="0">
              <a:buFontTx/>
              <a:buNone/>
            </a:pPr>
            <a:r>
              <a:rPr lang="zh-CN" altLang="zh-CN" smtClean="0"/>
              <a:t>（</a:t>
            </a:r>
            <a:r>
              <a:rPr lang="en-US" altLang="zh-CN" smtClean="0"/>
              <a:t>1</a:t>
            </a:r>
            <a:r>
              <a:rPr lang="zh-CN" altLang="zh-CN" smtClean="0"/>
              <a:t>）位（</a:t>
            </a:r>
            <a:r>
              <a:rPr lang="en-US" altLang="zh-CN" smtClean="0"/>
              <a:t>bit</a:t>
            </a:r>
            <a:r>
              <a:rPr lang="zh-CN" altLang="zh-CN" smtClean="0"/>
              <a:t>）。一“位”只能表示</a:t>
            </a:r>
            <a:r>
              <a:rPr lang="en-US" altLang="zh-CN" smtClean="0"/>
              <a:t>0</a:t>
            </a:r>
            <a:r>
              <a:rPr lang="zh-CN" altLang="zh-CN" smtClean="0"/>
              <a:t>和</a:t>
            </a:r>
            <a:r>
              <a:rPr lang="en-US" altLang="zh-CN" smtClean="0"/>
              <a:t>1</a:t>
            </a:r>
            <a:r>
              <a:rPr lang="zh-CN" altLang="zh-CN" smtClean="0"/>
              <a:t>中的一个</a:t>
            </a:r>
            <a:r>
              <a:rPr lang="zh-CN" altLang="en-US" smtClean="0"/>
              <a:t>。</a:t>
            </a:r>
            <a:endParaRPr lang="en-US" altLang="zh-CN" smtClean="0"/>
          </a:p>
          <a:p>
            <a:pPr marL="0" indent="0">
              <a:buFontTx/>
              <a:buNone/>
            </a:pPr>
            <a:r>
              <a:rPr lang="zh-CN" altLang="zh-CN" smtClean="0"/>
              <a:t>（</a:t>
            </a:r>
            <a:r>
              <a:rPr lang="en-US" altLang="zh-CN" smtClean="0"/>
              <a:t>2</a:t>
            </a:r>
            <a:r>
              <a:rPr lang="zh-CN" altLang="zh-CN" smtClean="0"/>
              <a:t>）字节（</a:t>
            </a:r>
            <a:r>
              <a:rPr lang="en-US" altLang="zh-CN" smtClean="0"/>
              <a:t>Byte</a:t>
            </a:r>
            <a:r>
              <a:rPr lang="zh-CN" altLang="zh-CN" smtClean="0"/>
              <a:t>）。每</a:t>
            </a:r>
            <a:r>
              <a:rPr lang="en-US" altLang="zh-CN" smtClean="0"/>
              <a:t>8</a:t>
            </a:r>
            <a:r>
              <a:rPr lang="zh-CN" altLang="zh-CN" smtClean="0"/>
              <a:t>个位称为字节（简写为</a:t>
            </a:r>
            <a:r>
              <a:rPr lang="en-US" altLang="zh-CN" smtClean="0"/>
              <a:t>B</a:t>
            </a:r>
            <a:r>
              <a:rPr lang="zh-CN" altLang="zh-CN" smtClean="0"/>
              <a:t>）。</a:t>
            </a:r>
            <a:endParaRPr lang="zh-CN" altLang="en-US" smtClean="0"/>
          </a:p>
        </p:txBody>
      </p:sp>
      <p:pic>
        <p:nvPicPr>
          <p:cNvPr id="317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725" y="2852738"/>
            <a:ext cx="2251075" cy="226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49" name="矩形 3"/>
          <p:cNvSpPr>
            <a:spLocks noChangeArrowheads="1"/>
          </p:cNvSpPr>
          <p:nvPr/>
        </p:nvSpPr>
        <p:spPr bwMode="auto">
          <a:xfrm>
            <a:off x="900113" y="5407025"/>
            <a:ext cx="67675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t>1</a:t>
            </a:r>
            <a:r>
              <a:rPr lang="zh-CN" altLang="zh-CN"/>
              <a:t>张</a:t>
            </a:r>
            <a:r>
              <a:rPr lang="en-US" altLang="zh-CN"/>
              <a:t>JPG</a:t>
            </a:r>
            <a:r>
              <a:rPr lang="zh-CN" altLang="zh-CN"/>
              <a:t>图片</a:t>
            </a:r>
            <a:r>
              <a:rPr lang="zh-CN" altLang="en-US"/>
              <a:t>，</a:t>
            </a:r>
            <a:r>
              <a:rPr lang="zh-CN" altLang="zh-CN"/>
              <a:t>大约</a:t>
            </a:r>
            <a:r>
              <a:rPr lang="en-US" altLang="zh-CN"/>
              <a:t>1MB</a:t>
            </a:r>
            <a:r>
              <a:rPr lang="zh-CN" altLang="zh-CN"/>
              <a:t>，使用传统电子管存储需要</a:t>
            </a:r>
            <a:r>
              <a:rPr lang="en-US" altLang="zh-CN"/>
              <a:t>2</a:t>
            </a:r>
            <a:r>
              <a:rPr lang="en-US" altLang="zh-CN" baseline="30000"/>
              <a:t>20</a:t>
            </a:r>
            <a:r>
              <a:rPr lang="en-US" altLang="zh-CN"/>
              <a:t>×8</a:t>
            </a:r>
            <a:r>
              <a:rPr lang="zh-CN" altLang="zh-CN"/>
              <a:t>，约</a:t>
            </a:r>
            <a:r>
              <a:rPr lang="en-US" altLang="zh-CN"/>
              <a:t>800</a:t>
            </a:r>
            <a:r>
              <a:rPr lang="zh-CN" altLang="zh-CN"/>
              <a:t>万个。</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2.2  </a:t>
            </a:r>
            <a:r>
              <a:rPr lang="zh-CN" altLang="zh-CN" dirty="0">
                <a:effectLst/>
              </a:rPr>
              <a:t>二进制与</a:t>
            </a:r>
            <a:r>
              <a:rPr lang="zh-CN" altLang="zh-CN" dirty="0" smtClean="0">
                <a:effectLst/>
              </a:rPr>
              <a:t>数据编码</a:t>
            </a:r>
            <a:endParaRPr lang="zh-CN" altLang="en-US" dirty="0"/>
          </a:p>
        </p:txBody>
      </p:sp>
      <p:sp>
        <p:nvSpPr>
          <p:cNvPr id="32771" name="内容占位符 2"/>
          <p:cNvSpPr>
            <a:spLocks noGrp="1"/>
          </p:cNvSpPr>
          <p:nvPr>
            <p:ph idx="1"/>
          </p:nvPr>
        </p:nvSpPr>
        <p:spPr/>
        <p:txBody>
          <a:bodyPr/>
          <a:lstStyle/>
          <a:p>
            <a:r>
              <a:rPr lang="zh-CN" altLang="zh-CN" smtClean="0"/>
              <a:t>在计算机中，数字、字符、图片、声音、视频等所有信息都要进行二进制编码才能存储和处理</a:t>
            </a:r>
            <a:endParaRPr lang="zh-CN" altLang="en-US"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2.2.1  </a:t>
            </a:r>
            <a:r>
              <a:rPr lang="zh-CN" altLang="zh-CN" dirty="0">
                <a:effectLst/>
              </a:rPr>
              <a:t>二进制与数字的表示</a:t>
            </a:r>
            <a:endParaRPr lang="zh-CN" altLang="en-US" dirty="0"/>
          </a:p>
        </p:txBody>
      </p:sp>
      <p:sp>
        <p:nvSpPr>
          <p:cNvPr id="33795" name="内容占位符 2"/>
          <p:cNvSpPr>
            <a:spLocks noGrp="1"/>
          </p:cNvSpPr>
          <p:nvPr>
            <p:ph idx="1"/>
          </p:nvPr>
        </p:nvSpPr>
        <p:spPr/>
        <p:txBody>
          <a:bodyPr/>
          <a:lstStyle/>
          <a:p>
            <a:pPr marL="0" indent="0">
              <a:buFontTx/>
              <a:buNone/>
            </a:pPr>
            <a:r>
              <a:rPr lang="en-US" altLang="zh-CN" smtClean="0"/>
              <a:t>1</a:t>
            </a:r>
            <a:r>
              <a:rPr lang="zh-CN" altLang="zh-CN" smtClean="0"/>
              <a:t>．机器数</a:t>
            </a:r>
            <a:endParaRPr lang="en-US" altLang="zh-CN" smtClean="0"/>
          </a:p>
          <a:p>
            <a:pPr marL="0" indent="0">
              <a:buFontTx/>
              <a:buNone/>
            </a:pPr>
            <a:r>
              <a:rPr lang="zh-CN" altLang="zh-CN" smtClean="0"/>
              <a:t>在计算机中采用固定数目的二进制位数来表示数字，称为机器数。</a:t>
            </a:r>
            <a:endParaRPr lang="en-US" altLang="zh-CN" smtClean="0"/>
          </a:p>
          <a:p>
            <a:pPr marL="0" indent="0">
              <a:buFontTx/>
              <a:buNone/>
            </a:pPr>
            <a:r>
              <a:rPr lang="zh-CN" altLang="zh-CN" smtClean="0"/>
              <a:t>机器数的表示范围受计算机字长的限制，一般字长为</a:t>
            </a:r>
            <a:r>
              <a:rPr lang="en-US" altLang="zh-CN" smtClean="0"/>
              <a:t>8</a:t>
            </a:r>
            <a:r>
              <a:rPr lang="zh-CN" altLang="zh-CN" smtClean="0"/>
              <a:t>、</a:t>
            </a:r>
            <a:r>
              <a:rPr lang="en-US" altLang="zh-CN" smtClean="0"/>
              <a:t>16</a:t>
            </a:r>
            <a:r>
              <a:rPr lang="zh-CN" altLang="zh-CN" smtClean="0"/>
              <a:t>、</a:t>
            </a:r>
            <a:r>
              <a:rPr lang="en-US" altLang="zh-CN" smtClean="0"/>
              <a:t>32</a:t>
            </a:r>
            <a:r>
              <a:rPr lang="zh-CN" altLang="zh-CN" smtClean="0"/>
              <a:t>或</a:t>
            </a:r>
            <a:r>
              <a:rPr lang="en-US" altLang="zh-CN" smtClean="0"/>
              <a:t>64</a:t>
            </a:r>
            <a:r>
              <a:rPr lang="zh-CN" altLang="zh-CN" smtClean="0"/>
              <a:t>位</a:t>
            </a:r>
            <a:endParaRPr lang="en-US" altLang="zh-CN" smtClean="0"/>
          </a:p>
          <a:p>
            <a:pPr marL="0" indent="0">
              <a:buFontTx/>
              <a:buNone/>
            </a:pPr>
            <a:r>
              <a:rPr lang="zh-CN" altLang="zh-CN" smtClean="0"/>
              <a:t>数值超出机器数能表示的范围，就会出现“溢出”错误</a:t>
            </a:r>
            <a:endParaRPr lang="en-US" altLang="zh-CN" smtClean="0"/>
          </a:p>
          <a:p>
            <a:pPr marL="0" indent="0">
              <a:buFontTx/>
              <a:buNone/>
            </a:pPr>
            <a:r>
              <a:rPr lang="zh-CN" altLang="zh-CN" smtClean="0"/>
              <a:t>通常把一个二进制数的最高位作为符号位。</a:t>
            </a:r>
            <a:endParaRPr lang="zh-CN" altLang="en-US" smtClean="0"/>
          </a:p>
        </p:txBody>
      </p:sp>
      <p:pic>
        <p:nvPicPr>
          <p:cNvPr id="33796" name="图片 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5300663"/>
            <a:ext cx="497998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t>机器数</a:t>
            </a:r>
            <a:endParaRPr lang="zh-CN" altLang="en-US" dirty="0"/>
          </a:p>
        </p:txBody>
      </p:sp>
      <p:sp>
        <p:nvSpPr>
          <p:cNvPr id="34819" name="内容占位符 2"/>
          <p:cNvSpPr>
            <a:spLocks noGrp="1"/>
          </p:cNvSpPr>
          <p:nvPr>
            <p:ph idx="1"/>
          </p:nvPr>
        </p:nvSpPr>
        <p:spPr/>
        <p:txBody>
          <a:bodyPr/>
          <a:lstStyle/>
          <a:p>
            <a:pPr marL="0" indent="0">
              <a:buFontTx/>
              <a:buNone/>
            </a:pPr>
            <a:r>
              <a:rPr lang="zh-CN" altLang="zh-CN" smtClean="0"/>
              <a:t>【例</a:t>
            </a:r>
            <a:r>
              <a:rPr lang="en-US" altLang="zh-CN" smtClean="0"/>
              <a:t>2.8</a:t>
            </a:r>
            <a:r>
              <a:rPr lang="zh-CN" altLang="zh-CN" smtClean="0"/>
              <a:t>】</a:t>
            </a:r>
            <a:r>
              <a:rPr lang="en-US" altLang="zh-CN" smtClean="0"/>
              <a:t>8</a:t>
            </a:r>
            <a:r>
              <a:rPr lang="zh-CN" altLang="zh-CN" smtClean="0"/>
              <a:t>位计算机中整数</a:t>
            </a:r>
            <a:r>
              <a:rPr lang="en-US" altLang="zh-CN" smtClean="0"/>
              <a:t>+11</a:t>
            </a:r>
            <a:r>
              <a:rPr lang="zh-CN" altLang="zh-CN" smtClean="0"/>
              <a:t>和</a:t>
            </a:r>
            <a:r>
              <a:rPr lang="en-US" altLang="zh-CN" smtClean="0"/>
              <a:t>-11</a:t>
            </a:r>
            <a:r>
              <a:rPr lang="zh-CN" altLang="zh-CN" smtClean="0"/>
              <a:t>对应的机器数。</a:t>
            </a:r>
            <a:endParaRPr lang="en-US" altLang="zh-CN" smtClean="0"/>
          </a:p>
          <a:p>
            <a:pPr marL="0" indent="0">
              <a:buFontTx/>
              <a:buNone/>
            </a:pPr>
            <a:endParaRPr lang="en-US" altLang="zh-CN" smtClean="0"/>
          </a:p>
          <a:p>
            <a:pPr marL="0" indent="0">
              <a:buFontTx/>
              <a:buNone/>
            </a:pPr>
            <a:r>
              <a:rPr lang="en-US" altLang="zh-CN" smtClean="0"/>
              <a:t>+11</a:t>
            </a:r>
            <a:r>
              <a:rPr lang="zh-CN" altLang="zh-CN" smtClean="0"/>
              <a:t>的机器数是</a:t>
            </a:r>
            <a:r>
              <a:rPr lang="en-US" altLang="zh-CN" smtClean="0"/>
              <a:t>    00001011</a:t>
            </a:r>
          </a:p>
          <a:p>
            <a:pPr marL="0" indent="0">
              <a:buFontTx/>
              <a:buNone/>
            </a:pPr>
            <a:r>
              <a:rPr lang="en-US" altLang="zh-CN" smtClean="0"/>
              <a:t>-11</a:t>
            </a:r>
            <a:r>
              <a:rPr lang="zh-CN" altLang="zh-CN" smtClean="0"/>
              <a:t>对应的机器数</a:t>
            </a:r>
            <a:r>
              <a:rPr lang="en-US" altLang="zh-CN" smtClean="0"/>
              <a:t>10001011</a:t>
            </a:r>
            <a:endParaRPr lang="zh-CN" altLang="en-US"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t>原码</a:t>
            </a:r>
            <a:endParaRPr lang="zh-CN" altLang="en-US" dirty="0"/>
          </a:p>
        </p:txBody>
      </p:sp>
      <p:sp>
        <p:nvSpPr>
          <p:cNvPr id="35843" name="内容占位符 2"/>
          <p:cNvSpPr>
            <a:spLocks noGrp="1"/>
          </p:cNvSpPr>
          <p:nvPr>
            <p:ph idx="1"/>
          </p:nvPr>
        </p:nvSpPr>
        <p:spPr/>
        <p:txBody>
          <a:bodyPr/>
          <a:lstStyle/>
          <a:p>
            <a:pPr marL="0" indent="0">
              <a:buFontTx/>
              <a:buNone/>
            </a:pPr>
            <a:r>
              <a:rPr lang="zh-CN" altLang="zh-CN" smtClean="0"/>
              <a:t>原码</a:t>
            </a:r>
            <a:endParaRPr lang="en-US" altLang="zh-CN" smtClean="0"/>
          </a:p>
          <a:p>
            <a:pPr marL="0" indent="0">
              <a:buFontTx/>
              <a:buNone/>
            </a:pPr>
            <a:r>
              <a:rPr lang="zh-CN" altLang="zh-CN" smtClean="0"/>
              <a:t>原码是数字最简单的表示方法。用</a:t>
            </a:r>
            <a:r>
              <a:rPr lang="en-US" altLang="zh-CN" smtClean="0"/>
              <a:t>0</a:t>
            </a:r>
            <a:r>
              <a:rPr lang="zh-CN" altLang="zh-CN" smtClean="0"/>
              <a:t>表示正号、</a:t>
            </a:r>
            <a:r>
              <a:rPr lang="en-US" altLang="zh-CN" smtClean="0"/>
              <a:t>1</a:t>
            </a:r>
            <a:r>
              <a:rPr lang="zh-CN" altLang="zh-CN" smtClean="0"/>
              <a:t>表示负号</a:t>
            </a:r>
            <a:r>
              <a:rPr lang="zh-CN" altLang="en-US" smtClean="0"/>
              <a:t>。</a:t>
            </a:r>
            <a:endParaRPr lang="en-US" altLang="zh-CN" smtClean="0"/>
          </a:p>
          <a:p>
            <a:pPr marL="0" indent="0">
              <a:buFontTx/>
              <a:buNone/>
            </a:pPr>
            <a:endParaRPr lang="zh-CN" altLang="en-US" smtClean="0"/>
          </a:p>
        </p:txBody>
      </p:sp>
      <p:pic>
        <p:nvPicPr>
          <p:cNvPr id="35844" name="图片 23" descr="1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5062538"/>
            <a:ext cx="72009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a:effectLst/>
              </a:rPr>
              <a:t>反码</a:t>
            </a:r>
            <a:endParaRPr lang="zh-CN" altLang="en-US" dirty="0"/>
          </a:p>
        </p:txBody>
      </p:sp>
      <p:sp>
        <p:nvSpPr>
          <p:cNvPr id="3" name="内容占位符 2"/>
          <p:cNvSpPr>
            <a:spLocks noGrp="1"/>
          </p:cNvSpPr>
          <p:nvPr>
            <p:ph idx="1"/>
          </p:nvPr>
        </p:nvSpPr>
        <p:spPr/>
        <p:txBody>
          <a:bodyPr/>
          <a:lstStyle/>
          <a:p>
            <a:pPr marL="0" indent="0">
              <a:buFontTx/>
              <a:buNone/>
              <a:defRPr/>
            </a:pPr>
            <a:r>
              <a:rPr lang="zh-CN" altLang="zh-CN" dirty="0"/>
              <a:t>正数的反码与原码相同，负数的反码由原码的数值部分按位取反得到（即</a:t>
            </a:r>
            <a:r>
              <a:rPr lang="en-US" altLang="zh-CN" dirty="0"/>
              <a:t>0</a:t>
            </a:r>
            <a:r>
              <a:rPr lang="zh-CN" altLang="zh-CN" dirty="0"/>
              <a:t>变为</a:t>
            </a:r>
            <a:r>
              <a:rPr lang="en-US" altLang="zh-CN" dirty="0"/>
              <a:t>1</a:t>
            </a:r>
            <a:r>
              <a:rPr lang="zh-CN" altLang="zh-CN" dirty="0"/>
              <a:t>，</a:t>
            </a:r>
            <a:r>
              <a:rPr lang="en-US" altLang="zh-CN" dirty="0"/>
              <a:t>1</a:t>
            </a:r>
            <a:r>
              <a:rPr lang="zh-CN" altLang="zh-CN" dirty="0"/>
              <a:t>变为</a:t>
            </a:r>
            <a:r>
              <a:rPr lang="en-US" altLang="zh-CN" dirty="0"/>
              <a:t>0</a:t>
            </a:r>
            <a:r>
              <a:rPr lang="zh-CN" altLang="zh-CN" dirty="0"/>
              <a:t>）</a:t>
            </a:r>
            <a:r>
              <a:rPr lang="zh-CN" altLang="zh-CN" dirty="0" smtClean="0"/>
              <a:t>。</a:t>
            </a:r>
            <a:endParaRPr lang="en-US" altLang="zh-CN" dirty="0" smtClean="0"/>
          </a:p>
          <a:p>
            <a:pPr marL="0" indent="0">
              <a:buFontTx/>
              <a:buNone/>
              <a:defRPr/>
            </a:pPr>
            <a:r>
              <a:rPr lang="en-US" altLang="zh-CN" dirty="0" smtClean="0"/>
              <a:t>0</a:t>
            </a:r>
            <a:r>
              <a:rPr lang="zh-CN" altLang="zh-CN" dirty="0"/>
              <a:t>的反码有两种表示方法。</a:t>
            </a:r>
          </a:p>
          <a:p>
            <a:pPr>
              <a:defRPr/>
            </a:pPr>
            <a:endParaRPr lang="zh-CN" altLang="en-US" dirty="0"/>
          </a:p>
        </p:txBody>
      </p:sp>
      <p:pic>
        <p:nvPicPr>
          <p:cNvPr id="36868" name="图片 24" descr="1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5300663"/>
            <a:ext cx="7373937"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a:effectLst/>
              </a:rPr>
              <a:t>补码</a:t>
            </a:r>
            <a:endParaRPr lang="zh-CN" altLang="en-US" dirty="0"/>
          </a:p>
        </p:txBody>
      </p:sp>
      <p:sp>
        <p:nvSpPr>
          <p:cNvPr id="37891" name="内容占位符 2"/>
          <p:cNvSpPr>
            <a:spLocks noGrp="1"/>
          </p:cNvSpPr>
          <p:nvPr>
            <p:ph idx="1"/>
          </p:nvPr>
        </p:nvSpPr>
        <p:spPr/>
        <p:txBody>
          <a:bodyPr/>
          <a:lstStyle/>
          <a:p>
            <a:pPr marL="0" indent="0">
              <a:buFontTx/>
              <a:buNone/>
            </a:pPr>
            <a:r>
              <a:rPr lang="zh-CN" altLang="zh-CN" smtClean="0"/>
              <a:t>正数的补码与原码、反码相同，负数的补码等于负数的反码加</a:t>
            </a:r>
            <a:r>
              <a:rPr lang="en-US" altLang="zh-CN" smtClean="0"/>
              <a:t>1</a:t>
            </a:r>
            <a:endParaRPr lang="zh-CN" altLang="en-US" smtClean="0"/>
          </a:p>
        </p:txBody>
      </p:sp>
      <p:pic>
        <p:nvPicPr>
          <p:cNvPr id="37892" name="图片 25" descr="1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4800" y="6496050"/>
            <a:ext cx="37544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图片 25" descr="1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3068638"/>
            <a:ext cx="6985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矩形 3"/>
          <p:cNvSpPr>
            <a:spLocks noChangeArrowheads="1"/>
          </p:cNvSpPr>
          <p:nvPr/>
        </p:nvSpPr>
        <p:spPr bwMode="auto">
          <a:xfrm>
            <a:off x="768350" y="4048125"/>
            <a:ext cx="74755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t>0</a:t>
            </a:r>
            <a:r>
              <a:rPr lang="zh-CN" altLang="zh-CN"/>
              <a:t>有唯一的补码，</a:t>
            </a:r>
            <a:r>
              <a:rPr lang="en-US" altLang="zh-CN"/>
              <a:t>[+0]</a:t>
            </a:r>
            <a:r>
              <a:rPr lang="zh-CN" altLang="zh-CN" baseline="-25000"/>
              <a:t>补</a:t>
            </a:r>
            <a:r>
              <a:rPr lang="en-US" altLang="zh-CN"/>
              <a:t>=[-0]</a:t>
            </a:r>
            <a:r>
              <a:rPr lang="zh-CN" altLang="zh-CN" baseline="-25000"/>
              <a:t>补</a:t>
            </a:r>
            <a:r>
              <a:rPr lang="en-US" altLang="zh-CN"/>
              <a:t>=00000000</a:t>
            </a: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a:effectLst/>
              </a:rPr>
              <a:t>补码的</a:t>
            </a:r>
            <a:r>
              <a:rPr lang="zh-CN" altLang="zh-CN" dirty="0" smtClean="0">
                <a:effectLst/>
              </a:rPr>
              <a:t>算术运算</a:t>
            </a:r>
            <a:endParaRPr lang="zh-CN" altLang="en-US" dirty="0"/>
          </a:p>
        </p:txBody>
      </p:sp>
      <p:sp>
        <p:nvSpPr>
          <p:cNvPr id="38915" name="内容占位符 2"/>
          <p:cNvSpPr>
            <a:spLocks noGrp="1"/>
          </p:cNvSpPr>
          <p:nvPr>
            <p:ph idx="1"/>
          </p:nvPr>
        </p:nvSpPr>
        <p:spPr/>
        <p:txBody>
          <a:bodyPr/>
          <a:lstStyle/>
          <a:p>
            <a:r>
              <a:rPr lang="zh-CN" altLang="zh-CN" smtClean="0"/>
              <a:t>补码可以将计算中的减法运算转变为加法运算，而原码和反码则不行。</a:t>
            </a:r>
            <a:endParaRPr lang="en-US" altLang="zh-CN" smtClean="0"/>
          </a:p>
          <a:p>
            <a:endParaRPr lang="zh-CN" altLang="zh-CN" smtClean="0"/>
          </a:p>
          <a:p>
            <a:endParaRPr lang="zh-CN" altLang="en-US" smtClean="0"/>
          </a:p>
        </p:txBody>
      </p:sp>
      <p:pic>
        <p:nvPicPr>
          <p:cNvPr id="389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852738"/>
            <a:ext cx="2879725" cy="191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5138" y="2781300"/>
            <a:ext cx="3897312"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2.2.2  </a:t>
            </a:r>
            <a:r>
              <a:rPr lang="zh-CN" altLang="zh-CN" dirty="0">
                <a:effectLst/>
              </a:rPr>
              <a:t>计算机中的字符编码</a:t>
            </a:r>
            <a:endParaRPr lang="zh-CN" altLang="en-US" dirty="0"/>
          </a:p>
        </p:txBody>
      </p:sp>
      <p:sp>
        <p:nvSpPr>
          <p:cNvPr id="39939" name="内容占位符 2"/>
          <p:cNvSpPr>
            <a:spLocks noGrp="1"/>
          </p:cNvSpPr>
          <p:nvPr>
            <p:ph idx="1"/>
          </p:nvPr>
        </p:nvSpPr>
        <p:spPr/>
        <p:txBody>
          <a:bodyPr/>
          <a:lstStyle/>
          <a:p>
            <a:r>
              <a:rPr lang="zh-CN" altLang="zh-CN" smtClean="0"/>
              <a:t>常用的西文字符有</a:t>
            </a:r>
            <a:r>
              <a:rPr lang="en-US" altLang="zh-CN" smtClean="0"/>
              <a:t>128</a:t>
            </a:r>
            <a:r>
              <a:rPr lang="zh-CN" altLang="zh-CN" smtClean="0"/>
              <a:t>个</a:t>
            </a:r>
            <a:endParaRPr lang="en-US" altLang="zh-CN" smtClean="0"/>
          </a:p>
          <a:p>
            <a:r>
              <a:rPr lang="en-US" altLang="zh-CN" smtClean="0"/>
              <a:t>ASCII</a:t>
            </a:r>
            <a:r>
              <a:rPr lang="zh-CN" altLang="zh-CN" smtClean="0"/>
              <a:t>码存储和处理西文字符，是通用的国际标准编码</a:t>
            </a:r>
            <a:endParaRPr lang="en-US" altLang="zh-CN" smtClean="0"/>
          </a:p>
          <a:p>
            <a:r>
              <a:rPr lang="en-US" altLang="zh-CN" smtClean="0"/>
              <a:t>7</a:t>
            </a:r>
            <a:r>
              <a:rPr lang="zh-CN" altLang="zh-CN" smtClean="0"/>
              <a:t>位</a:t>
            </a:r>
            <a:r>
              <a:rPr lang="en-US" altLang="zh-CN" smtClean="0"/>
              <a:t>ASCII</a:t>
            </a:r>
            <a:r>
              <a:rPr lang="zh-CN" altLang="zh-CN" smtClean="0"/>
              <a:t>采用</a:t>
            </a:r>
            <a:r>
              <a:rPr lang="en-US" altLang="zh-CN" smtClean="0"/>
              <a:t>7</a:t>
            </a:r>
            <a:r>
              <a:rPr lang="zh-CN" altLang="zh-CN" smtClean="0"/>
              <a:t>位二进制数表示一个字符</a:t>
            </a:r>
            <a:r>
              <a:rPr lang="zh-CN" altLang="en-US" smtClean="0"/>
              <a:t>，</a:t>
            </a:r>
            <a:r>
              <a:rPr lang="zh-CN" altLang="zh-CN" smtClean="0"/>
              <a:t>每个字符占用</a:t>
            </a:r>
            <a:r>
              <a:rPr lang="en-US" altLang="zh-CN" smtClean="0"/>
              <a:t>1Byte</a:t>
            </a:r>
            <a:r>
              <a:rPr lang="zh-CN" altLang="zh-CN" smtClean="0"/>
              <a:t>的空间，即</a:t>
            </a:r>
            <a:r>
              <a:rPr lang="en-US" altLang="zh-CN" smtClean="0"/>
              <a:t>8</a:t>
            </a:r>
            <a:r>
              <a:rPr lang="zh-CN" altLang="zh-CN" smtClean="0"/>
              <a:t>位二进制数，最高位设置为</a:t>
            </a:r>
            <a:r>
              <a:rPr lang="en-US" altLang="zh-CN" smtClean="0"/>
              <a:t>0</a:t>
            </a:r>
            <a:endParaRPr lang="zh-CN" altLang="en-US" smtClean="0"/>
          </a:p>
        </p:txBody>
      </p:sp>
      <p:pic>
        <p:nvPicPr>
          <p:cNvPr id="399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4657725"/>
            <a:ext cx="5743575"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2.2.3  </a:t>
            </a:r>
            <a:r>
              <a:rPr lang="zh-CN" altLang="zh-CN" dirty="0">
                <a:effectLst/>
              </a:rPr>
              <a:t>计算机中的汉字编码</a:t>
            </a:r>
            <a:endParaRPr lang="zh-CN" altLang="en-US" dirty="0"/>
          </a:p>
        </p:txBody>
      </p:sp>
      <p:sp>
        <p:nvSpPr>
          <p:cNvPr id="40963" name="内容占位符 2"/>
          <p:cNvSpPr>
            <a:spLocks noGrp="1"/>
          </p:cNvSpPr>
          <p:nvPr>
            <p:ph idx="1"/>
          </p:nvPr>
        </p:nvSpPr>
        <p:spPr/>
        <p:txBody>
          <a:bodyPr/>
          <a:lstStyle/>
          <a:p>
            <a:r>
              <a:rPr lang="en-US" altLang="zh-CN" smtClean="0"/>
              <a:t>1981</a:t>
            </a:r>
            <a:r>
              <a:rPr lang="zh-CN" altLang="zh-CN" smtClean="0"/>
              <a:t>年颁布了《信息交换用汉字编码字符集——基本集》，国家标准</a:t>
            </a:r>
            <a:r>
              <a:rPr lang="en-US" altLang="zh-CN" smtClean="0"/>
              <a:t>GB2312</a:t>
            </a:r>
            <a:r>
              <a:rPr lang="zh-CN" altLang="zh-CN" smtClean="0"/>
              <a:t>—</a:t>
            </a:r>
            <a:r>
              <a:rPr lang="en-US" altLang="zh-CN" smtClean="0"/>
              <a:t>80</a:t>
            </a:r>
            <a:r>
              <a:rPr lang="zh-CN" altLang="zh-CN" smtClean="0"/>
              <a:t>，简称国标码。</a:t>
            </a:r>
            <a:endParaRPr lang="en-US" altLang="zh-CN" smtClean="0"/>
          </a:p>
          <a:p>
            <a:r>
              <a:rPr lang="zh-CN" altLang="zh-CN" smtClean="0"/>
              <a:t>基本集共收集汉字</a:t>
            </a:r>
            <a:r>
              <a:rPr lang="en-US" altLang="zh-CN" smtClean="0"/>
              <a:t>6</a:t>
            </a:r>
            <a:r>
              <a:rPr lang="ar-SA" altLang="zh-CN" smtClean="0"/>
              <a:t> </a:t>
            </a:r>
            <a:r>
              <a:rPr lang="en-US" altLang="zh-CN" smtClean="0"/>
              <a:t>763</a:t>
            </a:r>
            <a:r>
              <a:rPr lang="zh-CN" altLang="zh-CN" smtClean="0"/>
              <a:t>个，常用一级汉字</a:t>
            </a:r>
            <a:r>
              <a:rPr lang="en-US" altLang="zh-CN" smtClean="0"/>
              <a:t>3</a:t>
            </a:r>
            <a:r>
              <a:rPr lang="ar-SA" altLang="zh-CN" smtClean="0"/>
              <a:t> </a:t>
            </a:r>
            <a:r>
              <a:rPr lang="en-US" altLang="zh-CN" smtClean="0"/>
              <a:t>755</a:t>
            </a:r>
            <a:r>
              <a:rPr lang="zh-CN" altLang="zh-CN" smtClean="0"/>
              <a:t>，二级汉字</a:t>
            </a:r>
            <a:r>
              <a:rPr lang="en-US" altLang="zh-CN" smtClean="0"/>
              <a:t>3</a:t>
            </a:r>
            <a:r>
              <a:rPr lang="ar-SA" altLang="zh-CN" smtClean="0"/>
              <a:t> </a:t>
            </a:r>
            <a:r>
              <a:rPr lang="en-US" altLang="zh-CN" smtClean="0"/>
              <a:t>008</a:t>
            </a:r>
            <a:r>
              <a:rPr lang="zh-CN" altLang="zh-CN" smtClean="0"/>
              <a:t>个</a:t>
            </a:r>
            <a:r>
              <a:rPr lang="zh-CN" altLang="en-US" smtClean="0"/>
              <a:t>。</a:t>
            </a:r>
            <a:endParaRPr lang="en-US" altLang="zh-CN" smtClean="0"/>
          </a:p>
          <a:p>
            <a:r>
              <a:rPr lang="en-US" altLang="zh-CN" smtClean="0"/>
              <a:t>2</a:t>
            </a:r>
            <a:r>
              <a:rPr lang="zh-CN" altLang="zh-CN" smtClean="0"/>
              <a:t>个字节（</a:t>
            </a:r>
            <a:r>
              <a:rPr lang="en-US" altLang="zh-CN" smtClean="0"/>
              <a:t>16</a:t>
            </a:r>
            <a:r>
              <a:rPr lang="zh-CN" altLang="zh-CN" smtClean="0"/>
              <a:t>位）表示一个汉字，理论上可以表示</a:t>
            </a:r>
            <a:r>
              <a:rPr lang="en-US" altLang="zh-CN" smtClean="0"/>
              <a:t>256×256=65</a:t>
            </a:r>
            <a:r>
              <a:rPr lang="ar-SA" altLang="zh-CN" smtClean="0"/>
              <a:t> </a:t>
            </a:r>
            <a:r>
              <a:rPr lang="en-US" altLang="zh-CN" smtClean="0"/>
              <a:t>536</a:t>
            </a:r>
            <a:r>
              <a:rPr lang="zh-CN" altLang="zh-CN" smtClean="0"/>
              <a:t>个汉字</a:t>
            </a:r>
            <a:endParaRPr lang="zh-CN" alt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effectLst/>
              </a:rPr>
              <a:t>进位计数制</a:t>
            </a:r>
            <a:endParaRPr lang="zh-CN" altLang="en-US" dirty="0"/>
          </a:p>
        </p:txBody>
      </p:sp>
      <p:sp>
        <p:nvSpPr>
          <p:cNvPr id="5123" name="内容占位符 2"/>
          <p:cNvSpPr>
            <a:spLocks noGrp="1"/>
          </p:cNvSpPr>
          <p:nvPr>
            <p:ph idx="1"/>
          </p:nvPr>
        </p:nvSpPr>
        <p:spPr/>
        <p:txBody>
          <a:bodyPr/>
          <a:lstStyle/>
          <a:p>
            <a:r>
              <a:rPr lang="zh-CN" altLang="zh-CN" smtClean="0"/>
              <a:t>任何一个数，不同数位的数码表示的值的大小不同</a:t>
            </a:r>
            <a:r>
              <a:rPr lang="zh-CN" altLang="en-US" smtClean="0"/>
              <a:t>。</a:t>
            </a:r>
            <a:endParaRPr lang="en-US" altLang="zh-CN" smtClean="0"/>
          </a:p>
          <a:p>
            <a:r>
              <a:rPr lang="zh-CN" altLang="zh-CN" smtClean="0"/>
              <a:t>例如，十进制中，</a:t>
            </a:r>
            <a:r>
              <a:rPr lang="en-US" altLang="zh-CN" smtClean="0"/>
              <a:t>323.4</a:t>
            </a:r>
            <a:r>
              <a:rPr lang="zh-CN" altLang="zh-CN" smtClean="0"/>
              <a:t>可以表示为</a:t>
            </a:r>
            <a:endParaRPr lang="zh-CN" altLang="en-US" smtClean="0"/>
          </a:p>
        </p:txBody>
      </p:sp>
      <p:pic>
        <p:nvPicPr>
          <p:cNvPr id="51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2981325"/>
            <a:ext cx="6450012" cy="735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1</a:t>
            </a:r>
            <a:r>
              <a:rPr lang="zh-CN" altLang="zh-CN" dirty="0">
                <a:effectLst/>
              </a:rPr>
              <a:t>．</a:t>
            </a:r>
            <a:r>
              <a:rPr lang="zh-CN" altLang="zh-CN" dirty="0" smtClean="0">
                <a:effectLst/>
              </a:rPr>
              <a:t>机内码</a:t>
            </a:r>
            <a:endParaRPr lang="zh-CN" altLang="en-US" dirty="0"/>
          </a:p>
        </p:txBody>
      </p:sp>
      <p:sp>
        <p:nvSpPr>
          <p:cNvPr id="41987" name="内容占位符 2"/>
          <p:cNvSpPr>
            <a:spLocks noGrp="1"/>
          </p:cNvSpPr>
          <p:nvPr>
            <p:ph idx="1"/>
          </p:nvPr>
        </p:nvSpPr>
        <p:spPr/>
        <p:txBody>
          <a:bodyPr/>
          <a:lstStyle/>
          <a:p>
            <a:r>
              <a:rPr lang="zh-CN" altLang="zh-CN" smtClean="0"/>
              <a:t>为了区分汉字编码和</a:t>
            </a:r>
            <a:r>
              <a:rPr lang="en-US" altLang="zh-CN" smtClean="0"/>
              <a:t>ASCII</a:t>
            </a:r>
            <a:r>
              <a:rPr lang="zh-CN" altLang="zh-CN" smtClean="0"/>
              <a:t>字符，将国标码每个字节的最高位由</a:t>
            </a:r>
            <a:r>
              <a:rPr lang="en-US" altLang="zh-CN" smtClean="0"/>
              <a:t>0</a:t>
            </a:r>
            <a:r>
              <a:rPr lang="zh-CN" altLang="zh-CN" smtClean="0"/>
              <a:t>改为</a:t>
            </a:r>
            <a:r>
              <a:rPr lang="en-US" altLang="zh-CN" smtClean="0"/>
              <a:t>1</a:t>
            </a:r>
            <a:r>
              <a:rPr lang="zh-CN" altLang="zh-CN" smtClean="0"/>
              <a:t>，构成汉字的机内码，也称内码</a:t>
            </a:r>
            <a:endParaRPr lang="en-US" altLang="zh-CN" smtClean="0"/>
          </a:p>
          <a:p>
            <a:r>
              <a:rPr lang="zh-CN" altLang="zh-CN" smtClean="0"/>
              <a:t>汉字在计算机内部存储、处理和传输时使用机内码汉字内码</a:t>
            </a:r>
            <a:r>
              <a:rPr lang="en-US" altLang="zh-CN" smtClean="0"/>
              <a:t>=</a:t>
            </a:r>
            <a:r>
              <a:rPr lang="zh-CN" altLang="zh-CN" smtClean="0"/>
              <a:t>汉字国标码</a:t>
            </a:r>
            <a:r>
              <a:rPr lang="en-US" altLang="zh-CN" smtClean="0"/>
              <a:t>+(8080)</a:t>
            </a:r>
            <a:r>
              <a:rPr lang="en-US" altLang="zh-CN" baseline="-25000" smtClean="0"/>
              <a:t>16</a:t>
            </a:r>
            <a:endParaRPr lang="zh-CN" altLang="zh-CN" smtClean="0"/>
          </a:p>
          <a:p>
            <a:endParaRPr lang="zh-CN" altLang="en-US" smtClean="0"/>
          </a:p>
        </p:txBody>
      </p:sp>
      <p:pic>
        <p:nvPicPr>
          <p:cNvPr id="419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4697413"/>
            <a:ext cx="6640512" cy="146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2</a:t>
            </a:r>
            <a:r>
              <a:rPr lang="zh-CN" altLang="zh-CN" dirty="0">
                <a:effectLst/>
              </a:rPr>
              <a:t>．输入</a:t>
            </a:r>
            <a:r>
              <a:rPr lang="zh-CN" altLang="zh-CN" dirty="0" smtClean="0">
                <a:effectLst/>
              </a:rPr>
              <a:t>码</a:t>
            </a:r>
            <a:endParaRPr lang="zh-CN" altLang="en-US" dirty="0"/>
          </a:p>
        </p:txBody>
      </p:sp>
      <p:sp>
        <p:nvSpPr>
          <p:cNvPr id="43011" name="内容占位符 2"/>
          <p:cNvSpPr>
            <a:spLocks noGrp="1"/>
          </p:cNvSpPr>
          <p:nvPr>
            <p:ph idx="1"/>
          </p:nvPr>
        </p:nvSpPr>
        <p:spPr/>
        <p:txBody>
          <a:bodyPr/>
          <a:lstStyle/>
          <a:p>
            <a:r>
              <a:rPr lang="zh-CN" altLang="zh-CN" smtClean="0"/>
              <a:t>通过键盘向计算机中输入汉字所使用的编码为输入码，也称外码。</a:t>
            </a:r>
          </a:p>
          <a:p>
            <a:pPr lvl="1"/>
            <a:r>
              <a:rPr lang="zh-CN" altLang="zh-CN" smtClean="0"/>
              <a:t>以拼音为基础的拼音类输入法</a:t>
            </a:r>
            <a:endParaRPr lang="en-US" altLang="zh-CN" smtClean="0"/>
          </a:p>
          <a:p>
            <a:pPr lvl="1"/>
            <a:r>
              <a:rPr lang="zh-CN" altLang="zh-CN" smtClean="0"/>
              <a:t>以字形为基础的字形类输入法</a:t>
            </a:r>
            <a:endParaRPr lang="en-US" altLang="zh-CN" smtClean="0"/>
          </a:p>
          <a:p>
            <a:pPr lvl="1"/>
            <a:r>
              <a:rPr lang="zh-CN" altLang="zh-CN" smtClean="0"/>
              <a:t>以拼音、字形混合为基础的混合类输入码</a:t>
            </a:r>
            <a:endParaRPr lang="zh-CN" altLang="en-US"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3</a:t>
            </a:r>
            <a:r>
              <a:rPr lang="zh-CN" altLang="zh-CN" dirty="0">
                <a:effectLst/>
              </a:rPr>
              <a:t>．输出码</a:t>
            </a:r>
            <a:endParaRPr lang="zh-CN" altLang="en-US" dirty="0"/>
          </a:p>
        </p:txBody>
      </p:sp>
      <p:sp>
        <p:nvSpPr>
          <p:cNvPr id="44035" name="内容占位符 2"/>
          <p:cNvSpPr>
            <a:spLocks noGrp="1"/>
          </p:cNvSpPr>
          <p:nvPr>
            <p:ph idx="1"/>
          </p:nvPr>
        </p:nvSpPr>
        <p:spPr/>
        <p:txBody>
          <a:bodyPr/>
          <a:lstStyle/>
          <a:p>
            <a:r>
              <a:rPr lang="zh-CN" altLang="zh-CN" smtClean="0"/>
              <a:t>输出码也称汉字字型码，指汉字字库中存储的汉字字型的数字化信息，用于汉字在显示或打印输出。</a:t>
            </a:r>
            <a:endParaRPr lang="en-US" altLang="zh-CN" smtClean="0"/>
          </a:p>
          <a:p>
            <a:pPr lvl="1"/>
            <a:r>
              <a:rPr lang="zh-CN" altLang="zh-CN" smtClean="0"/>
              <a:t>不同的汉字字库存放不同形状的汉字字型（即字体），如宋体、楷体、隶书等</a:t>
            </a:r>
            <a:endParaRPr lang="en-US" altLang="zh-CN" smtClean="0"/>
          </a:p>
          <a:p>
            <a:pPr lvl="1"/>
            <a:r>
              <a:rPr lang="zh-CN" altLang="zh-CN" smtClean="0"/>
              <a:t>分为点阵和矢量两种表示方法</a:t>
            </a:r>
            <a:endParaRPr lang="zh-CN" altLang="en-US"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a:t>
            </a:r>
            <a:r>
              <a:rPr lang="en-US" altLang="zh-CN" dirty="0" smtClean="0"/>
              <a:t>1</a:t>
            </a:r>
            <a:r>
              <a:rPr lang="zh-CN" altLang="en-US" dirty="0" smtClean="0"/>
              <a:t>）</a:t>
            </a:r>
            <a:r>
              <a:rPr lang="zh-CN" altLang="zh-CN" dirty="0" smtClean="0"/>
              <a:t>点阵字库</a:t>
            </a:r>
            <a:endParaRPr lang="zh-CN" altLang="en-US" dirty="0"/>
          </a:p>
        </p:txBody>
      </p:sp>
      <p:sp>
        <p:nvSpPr>
          <p:cNvPr id="45059" name="内容占位符 2"/>
          <p:cNvSpPr>
            <a:spLocks noGrp="1"/>
          </p:cNvSpPr>
          <p:nvPr>
            <p:ph idx="1"/>
          </p:nvPr>
        </p:nvSpPr>
        <p:spPr/>
        <p:txBody>
          <a:bodyPr/>
          <a:lstStyle/>
          <a:p>
            <a:pPr marL="0" indent="0">
              <a:buFontTx/>
              <a:buNone/>
            </a:pPr>
            <a:r>
              <a:rPr lang="zh-CN" altLang="zh-CN" smtClean="0"/>
              <a:t>用点阵表示字型时，将一个汉字放在一个多行多列的网格中，有笔画通过的网格用二进制位</a:t>
            </a:r>
            <a:r>
              <a:rPr lang="en-US" altLang="zh-CN" smtClean="0"/>
              <a:t>1</a:t>
            </a:r>
            <a:r>
              <a:rPr lang="zh-CN" altLang="zh-CN" smtClean="0"/>
              <a:t>表示，没有笔画通过的网格用二进制位</a:t>
            </a:r>
            <a:r>
              <a:rPr lang="en-US" altLang="zh-CN" smtClean="0"/>
              <a:t>0</a:t>
            </a:r>
            <a:r>
              <a:rPr lang="zh-CN" altLang="zh-CN" smtClean="0"/>
              <a:t>表示</a:t>
            </a:r>
            <a:endParaRPr lang="en-US" altLang="zh-CN" smtClean="0"/>
          </a:p>
          <a:p>
            <a:pPr marL="0" indent="0">
              <a:buFontTx/>
              <a:buNone/>
            </a:pPr>
            <a:r>
              <a:rPr lang="zh-CN" altLang="zh-CN" smtClean="0"/>
              <a:t>一般有</a:t>
            </a:r>
            <a:r>
              <a:rPr lang="en-US" altLang="zh-CN" smtClean="0"/>
              <a:t>16×16</a:t>
            </a:r>
            <a:r>
              <a:rPr lang="zh-CN" altLang="zh-CN" smtClean="0"/>
              <a:t>、</a:t>
            </a:r>
            <a:r>
              <a:rPr lang="en-US" altLang="zh-CN" smtClean="0"/>
              <a:t>24×24</a:t>
            </a:r>
            <a:r>
              <a:rPr lang="zh-CN" altLang="zh-CN" smtClean="0"/>
              <a:t>、</a:t>
            </a:r>
            <a:r>
              <a:rPr lang="en-US" altLang="zh-CN" smtClean="0"/>
              <a:t>48×48</a:t>
            </a:r>
            <a:r>
              <a:rPr lang="zh-CN" altLang="zh-CN" smtClean="0"/>
              <a:t>、</a:t>
            </a:r>
            <a:r>
              <a:rPr lang="en-US" altLang="zh-CN" smtClean="0"/>
              <a:t>64×64</a:t>
            </a:r>
            <a:r>
              <a:rPr lang="zh-CN" altLang="zh-CN" smtClean="0"/>
              <a:t>点阵</a:t>
            </a:r>
          </a:p>
          <a:p>
            <a:pPr marL="0" indent="0">
              <a:buFontTx/>
              <a:buNone/>
            </a:pPr>
            <a:r>
              <a:rPr lang="zh-CN" altLang="zh-CN" smtClean="0"/>
              <a:t>汉字字型码以二进制数形式保存在存储器中，构成汉字字库</a:t>
            </a:r>
            <a:endParaRPr lang="en-US" altLang="zh-CN" smtClean="0"/>
          </a:p>
          <a:p>
            <a:pPr marL="0" indent="0">
              <a:buFontTx/>
              <a:buNone/>
            </a:pPr>
            <a:endParaRPr lang="en-US" altLang="zh-CN" smtClean="0"/>
          </a:p>
          <a:p>
            <a:pPr marL="0" indent="0">
              <a:buFontTx/>
              <a:buNone/>
            </a:pPr>
            <a:r>
              <a:rPr lang="en-US" altLang="zh-CN" smtClean="0"/>
              <a:t>48×48</a:t>
            </a:r>
            <a:r>
              <a:rPr lang="zh-CN" altLang="zh-CN" smtClean="0"/>
              <a:t>点阵需要</a:t>
            </a:r>
            <a:r>
              <a:rPr lang="en-US" altLang="zh-CN" smtClean="0"/>
              <a:t>288Byte</a:t>
            </a:r>
            <a:r>
              <a:rPr lang="zh-CN" altLang="zh-CN" smtClean="0"/>
              <a:t>（</a:t>
            </a:r>
            <a:r>
              <a:rPr lang="en-US" altLang="zh-CN" smtClean="0"/>
              <a:t>=48×48/8</a:t>
            </a:r>
            <a:r>
              <a:rPr lang="zh-CN" altLang="zh-CN" smtClean="0"/>
              <a:t>）</a:t>
            </a:r>
            <a:endParaRPr lang="en-US" altLang="zh-CN" smtClean="0"/>
          </a:p>
          <a:p>
            <a:pPr marL="0" indent="0">
              <a:buFontTx/>
              <a:buNone/>
            </a:pPr>
            <a:r>
              <a:rPr lang="zh-CN" altLang="zh-CN" smtClean="0"/>
              <a:t>空间存放一个汉字的字型码。</a:t>
            </a:r>
            <a:endParaRPr lang="zh-CN" altLang="en-US" smtClean="0"/>
          </a:p>
        </p:txBody>
      </p:sp>
      <p:sp>
        <p:nvSpPr>
          <p:cNvPr id="4506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5061" name="对象 4"/>
          <p:cNvGraphicFramePr>
            <a:graphicFrameLocks noChangeAspect="1"/>
          </p:cNvGraphicFramePr>
          <p:nvPr/>
        </p:nvGraphicFramePr>
        <p:xfrm>
          <a:off x="6516688" y="4149725"/>
          <a:ext cx="2159000" cy="2141538"/>
        </p:xfrm>
        <a:graphic>
          <a:graphicData uri="http://schemas.openxmlformats.org/presentationml/2006/ole">
            <mc:AlternateContent xmlns:mc="http://schemas.openxmlformats.org/markup-compatibility/2006">
              <mc:Choice xmlns:v="urn:schemas-microsoft-com:vml" Requires="v">
                <p:oleObj spid="_x0000_s45062" name="位图图像" r:id="rId3" imgW="2467319" imgH="2448267" progId="Paint.Picture">
                  <p:embed/>
                </p:oleObj>
              </mc:Choice>
              <mc:Fallback>
                <p:oleObj name="位图图像" r:id="rId3" imgW="2467319" imgH="2448267" progId="Paint.Picture">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688" y="4149725"/>
                        <a:ext cx="2159000" cy="214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a:effectLst/>
              </a:rPr>
              <a:t>（</a:t>
            </a:r>
            <a:r>
              <a:rPr lang="en-US" altLang="zh-CN" dirty="0">
                <a:effectLst/>
              </a:rPr>
              <a:t>2</a:t>
            </a:r>
            <a:r>
              <a:rPr lang="zh-CN" altLang="zh-CN" dirty="0">
                <a:effectLst/>
              </a:rPr>
              <a:t>）矢量</a:t>
            </a:r>
            <a:r>
              <a:rPr lang="zh-CN" altLang="zh-CN" dirty="0" smtClean="0">
                <a:effectLst/>
              </a:rPr>
              <a:t>字库</a:t>
            </a:r>
            <a:endParaRPr lang="zh-CN" altLang="en-US" dirty="0"/>
          </a:p>
        </p:txBody>
      </p:sp>
      <p:sp>
        <p:nvSpPr>
          <p:cNvPr id="46083" name="内容占位符 2"/>
          <p:cNvSpPr>
            <a:spLocks noGrp="1"/>
          </p:cNvSpPr>
          <p:nvPr>
            <p:ph idx="1"/>
          </p:nvPr>
        </p:nvSpPr>
        <p:spPr/>
        <p:txBody>
          <a:bodyPr/>
          <a:lstStyle/>
          <a:p>
            <a:pPr marL="0" indent="0">
              <a:buFontTx/>
              <a:buNone/>
            </a:pPr>
            <a:r>
              <a:rPr lang="zh-CN" altLang="zh-CN" smtClean="0"/>
              <a:t>矢量汉字字库存储的是描述汉字字型的轮廓特征，当要输出汉字时，通过计算机的计算由汉字字型描述生成所需大小和形状的汉字点阵。</a:t>
            </a:r>
            <a:endParaRPr lang="en-US" altLang="zh-CN" smtClean="0"/>
          </a:p>
          <a:p>
            <a:pPr marL="0" indent="0">
              <a:buFontTx/>
              <a:buNone/>
            </a:pPr>
            <a:r>
              <a:rPr lang="zh-CN" altLang="zh-CN" smtClean="0"/>
              <a:t>放大以后不影响输出效果</a:t>
            </a:r>
            <a:endParaRPr lang="zh-CN" altLang="en-US" smtClean="0"/>
          </a:p>
        </p:txBody>
      </p:sp>
      <p:pic>
        <p:nvPicPr>
          <p:cNvPr id="46084" name="图片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638" y="3141663"/>
            <a:ext cx="4249737" cy="316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2.2.4  </a:t>
            </a:r>
            <a:r>
              <a:rPr lang="zh-CN" altLang="zh-CN" dirty="0">
                <a:effectLst/>
              </a:rPr>
              <a:t>图像的数字化编码</a:t>
            </a:r>
            <a:endParaRPr lang="zh-CN" altLang="en-US" dirty="0"/>
          </a:p>
        </p:txBody>
      </p:sp>
      <p:sp>
        <p:nvSpPr>
          <p:cNvPr id="3" name="内容占位符 2"/>
          <p:cNvSpPr>
            <a:spLocks noGrp="1"/>
          </p:cNvSpPr>
          <p:nvPr>
            <p:ph idx="1"/>
          </p:nvPr>
        </p:nvSpPr>
        <p:spPr/>
        <p:txBody>
          <a:bodyPr/>
          <a:lstStyle/>
          <a:p>
            <a:pPr>
              <a:defRPr/>
            </a:pPr>
            <a:r>
              <a:rPr lang="zh-CN" altLang="zh-CN" dirty="0"/>
              <a:t>图像由许多像素组合而成，每个像素用若干二进制位来表示其颜色</a:t>
            </a:r>
            <a:r>
              <a:rPr lang="zh-CN" altLang="zh-CN" dirty="0" smtClean="0"/>
              <a:t>。</a:t>
            </a:r>
            <a:endParaRPr lang="en-US" altLang="zh-CN" dirty="0" smtClean="0"/>
          </a:p>
          <a:p>
            <a:pPr>
              <a:defRPr/>
            </a:pPr>
            <a:r>
              <a:rPr lang="zh-CN" altLang="zh-CN" dirty="0"/>
              <a:t>每个像素所占二进制位数越多，则色彩越丰富，效果越</a:t>
            </a:r>
            <a:r>
              <a:rPr lang="zh-CN" altLang="zh-CN" dirty="0" smtClean="0"/>
              <a:t>逼真</a:t>
            </a:r>
            <a:endParaRPr lang="en-US" altLang="zh-CN" dirty="0" smtClean="0"/>
          </a:p>
          <a:p>
            <a:pPr marL="0" indent="0">
              <a:buFontTx/>
              <a:buNone/>
              <a:defRPr/>
            </a:pPr>
            <a:r>
              <a:rPr lang="zh-CN" altLang="zh-CN" dirty="0" smtClean="0"/>
              <a:t>位图图像的色彩采用</a:t>
            </a:r>
            <a:r>
              <a:rPr lang="en-US" altLang="zh-CN" dirty="0" smtClean="0"/>
              <a:t>RGB</a:t>
            </a:r>
            <a:r>
              <a:rPr lang="zh-CN" altLang="zh-CN" dirty="0" smtClean="0"/>
              <a:t>模式，即红、绿、蓝</a:t>
            </a:r>
            <a:r>
              <a:rPr lang="zh-CN" altLang="en-US" dirty="0" smtClean="0"/>
              <a:t>。</a:t>
            </a:r>
            <a:endParaRPr lang="en-US" altLang="zh-CN" dirty="0" smtClean="0"/>
          </a:p>
          <a:p>
            <a:pPr marL="0" indent="0">
              <a:buFontTx/>
              <a:buNone/>
              <a:defRPr/>
            </a:pPr>
            <a:r>
              <a:rPr lang="zh-CN" altLang="zh-CN" dirty="0" smtClean="0"/>
              <a:t>例如：</a:t>
            </a:r>
            <a:r>
              <a:rPr lang="en-US" altLang="zh-CN" dirty="0" smtClean="0"/>
              <a:t>24</a:t>
            </a:r>
            <a:r>
              <a:rPr lang="zh-CN" altLang="zh-CN" dirty="0" smtClean="0"/>
              <a:t>位颜色中从低位到高位分别用</a:t>
            </a:r>
            <a:r>
              <a:rPr lang="en-US" altLang="zh-CN" dirty="0" smtClean="0"/>
              <a:t>1</a:t>
            </a:r>
            <a:r>
              <a:rPr lang="zh-CN" altLang="zh-CN" dirty="0" smtClean="0"/>
              <a:t>字节表示蓝色、绿色和红色。</a:t>
            </a:r>
            <a:endParaRPr lang="en-US" altLang="zh-CN" dirty="0" smtClean="0"/>
          </a:p>
          <a:p>
            <a:pPr marL="0" indent="0">
              <a:buFontTx/>
              <a:buNone/>
              <a:defRPr/>
            </a:pPr>
            <a:r>
              <a:rPr lang="en-US" altLang="zh-CN" dirty="0" smtClean="0"/>
              <a:t>	</a:t>
            </a:r>
            <a:r>
              <a:rPr lang="zh-CN" altLang="zh-CN" dirty="0" smtClean="0"/>
              <a:t>红色</a:t>
            </a:r>
            <a:r>
              <a:rPr lang="en-US" altLang="zh-CN" dirty="0" smtClean="0"/>
              <a:t>#FF0000	</a:t>
            </a:r>
            <a:r>
              <a:rPr lang="zh-CN" altLang="zh-CN" dirty="0" smtClean="0"/>
              <a:t>绿色</a:t>
            </a:r>
            <a:r>
              <a:rPr lang="en-US" altLang="zh-CN" dirty="0" smtClean="0"/>
              <a:t>#00FF00		</a:t>
            </a:r>
            <a:r>
              <a:rPr lang="zh-CN" altLang="zh-CN" dirty="0" smtClean="0"/>
              <a:t>蓝色</a:t>
            </a:r>
            <a:r>
              <a:rPr lang="en-US" altLang="zh-CN" dirty="0" smtClean="0"/>
              <a:t>#0000FF</a:t>
            </a:r>
          </a:p>
          <a:p>
            <a:pPr marL="0" indent="0">
              <a:buFontTx/>
              <a:buNone/>
              <a:defRPr/>
            </a:pPr>
            <a:r>
              <a:rPr lang="en-US" altLang="zh-CN" dirty="0" smtClean="0"/>
              <a:t>	</a:t>
            </a:r>
            <a:r>
              <a:rPr lang="zh-CN" altLang="zh-CN" dirty="0" smtClean="0"/>
              <a:t>白色</a:t>
            </a:r>
            <a:r>
              <a:rPr lang="en-US" altLang="zh-CN" dirty="0" smtClean="0"/>
              <a:t>#FFFFFF	</a:t>
            </a:r>
            <a:r>
              <a:rPr lang="zh-CN" altLang="zh-CN" dirty="0" smtClean="0"/>
              <a:t>黑色为</a:t>
            </a:r>
            <a:r>
              <a:rPr lang="en-US" altLang="zh-CN" dirty="0" smtClean="0"/>
              <a:t>#000000</a:t>
            </a: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48131" name="内容占位符 2"/>
          <p:cNvSpPr>
            <a:spLocks noGrp="1"/>
          </p:cNvSpPr>
          <p:nvPr>
            <p:ph idx="1"/>
          </p:nvPr>
        </p:nvSpPr>
        <p:spPr/>
        <p:txBody>
          <a:bodyPr/>
          <a:lstStyle/>
          <a:p>
            <a:pPr marL="0" indent="0">
              <a:buFontTx/>
              <a:buNone/>
            </a:pPr>
            <a:r>
              <a:rPr lang="zh-CN" altLang="zh-CN" smtClean="0"/>
              <a:t>位图进行缩放时图像会失真</a:t>
            </a:r>
            <a:endParaRPr lang="zh-CN" altLang="en-US" smtClean="0"/>
          </a:p>
        </p:txBody>
      </p:sp>
      <p:pic>
        <p:nvPicPr>
          <p:cNvPr id="48132" name="图片 15" descr="wps2D9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3913188"/>
            <a:ext cx="5305425" cy="219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a:effectLst/>
              </a:rPr>
              <a:t>图像的数字化</a:t>
            </a:r>
            <a:endParaRPr lang="zh-CN" altLang="en-US" dirty="0"/>
          </a:p>
        </p:txBody>
      </p:sp>
      <p:sp>
        <p:nvSpPr>
          <p:cNvPr id="49155" name="内容占位符 2"/>
          <p:cNvSpPr>
            <a:spLocks noGrp="1"/>
          </p:cNvSpPr>
          <p:nvPr>
            <p:ph idx="1"/>
          </p:nvPr>
        </p:nvSpPr>
        <p:spPr/>
        <p:txBody>
          <a:bodyPr/>
          <a:lstStyle/>
          <a:p>
            <a:pPr marL="0" indent="0">
              <a:buFontTx/>
              <a:buNone/>
            </a:pPr>
            <a:r>
              <a:rPr lang="zh-CN" altLang="zh-CN" smtClean="0"/>
              <a:t>图像的数字化过程主要包括</a:t>
            </a:r>
            <a:r>
              <a:rPr lang="zh-CN" altLang="en-US" smtClean="0"/>
              <a:t>：</a:t>
            </a:r>
            <a:endParaRPr lang="en-US" altLang="zh-CN" smtClean="0"/>
          </a:p>
          <a:p>
            <a:pPr marL="0" indent="0">
              <a:buFontTx/>
              <a:buNone/>
            </a:pPr>
            <a:r>
              <a:rPr lang="zh-CN" altLang="en-US" smtClean="0"/>
              <a:t>（</a:t>
            </a:r>
            <a:r>
              <a:rPr lang="en-US" altLang="zh-CN" smtClean="0"/>
              <a:t>1</a:t>
            </a:r>
            <a:r>
              <a:rPr lang="zh-CN" altLang="en-US" smtClean="0"/>
              <a:t>）</a:t>
            </a:r>
            <a:r>
              <a:rPr lang="zh-CN" altLang="zh-CN" smtClean="0"/>
              <a:t>采样</a:t>
            </a:r>
            <a:endParaRPr lang="en-US" altLang="zh-CN" smtClean="0"/>
          </a:p>
          <a:p>
            <a:pPr marL="0" indent="0">
              <a:buFontTx/>
              <a:buNone/>
            </a:pPr>
            <a:r>
              <a:rPr lang="zh-CN" altLang="en-US" smtClean="0"/>
              <a:t>（</a:t>
            </a:r>
            <a:r>
              <a:rPr lang="en-US" altLang="zh-CN" smtClean="0"/>
              <a:t>2</a:t>
            </a:r>
            <a:r>
              <a:rPr lang="zh-CN" altLang="en-US" smtClean="0"/>
              <a:t>）</a:t>
            </a:r>
            <a:r>
              <a:rPr lang="zh-CN" altLang="zh-CN" smtClean="0"/>
              <a:t>量化</a:t>
            </a:r>
            <a:endParaRPr lang="en-US" altLang="zh-CN" smtClean="0"/>
          </a:p>
          <a:p>
            <a:pPr marL="0" indent="0">
              <a:buFontTx/>
              <a:buNone/>
            </a:pPr>
            <a:r>
              <a:rPr lang="zh-CN" altLang="en-US" smtClean="0"/>
              <a:t>（</a:t>
            </a:r>
            <a:r>
              <a:rPr lang="en-US" altLang="zh-CN" smtClean="0"/>
              <a:t>3</a:t>
            </a:r>
            <a:r>
              <a:rPr lang="zh-CN" altLang="en-US" smtClean="0"/>
              <a:t>）</a:t>
            </a:r>
            <a:r>
              <a:rPr lang="zh-CN" altLang="zh-CN" smtClean="0"/>
              <a:t>编码</a:t>
            </a:r>
            <a:endParaRPr lang="en-US" altLang="zh-CN" smtClean="0"/>
          </a:p>
          <a:p>
            <a:pPr marL="0" indent="0">
              <a:buFontTx/>
              <a:buNone/>
            </a:pPr>
            <a:endParaRPr lang="zh-CN" altLang="zh-CN" smtClean="0"/>
          </a:p>
          <a:p>
            <a:pPr marL="0" indent="0">
              <a:buFontTx/>
              <a:buNone/>
            </a:pPr>
            <a:endParaRPr lang="zh-CN" altLang="en-US"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t>量化</a:t>
            </a:r>
            <a:endParaRPr lang="zh-CN" altLang="en-US" dirty="0"/>
          </a:p>
        </p:txBody>
      </p:sp>
      <p:sp>
        <p:nvSpPr>
          <p:cNvPr id="50179" name="内容占位符 2"/>
          <p:cNvSpPr>
            <a:spLocks noGrp="1"/>
          </p:cNvSpPr>
          <p:nvPr>
            <p:ph idx="1"/>
          </p:nvPr>
        </p:nvSpPr>
        <p:spPr/>
        <p:txBody>
          <a:bodyPr/>
          <a:lstStyle/>
          <a:p>
            <a:pPr marL="0" indent="0">
              <a:buFontTx/>
              <a:buNone/>
            </a:pPr>
            <a:r>
              <a:rPr lang="zh-CN" altLang="zh-CN" smtClean="0"/>
              <a:t>计算机中的图像分为</a:t>
            </a:r>
            <a:r>
              <a:rPr lang="en-US" altLang="zh-CN" i="1" smtClean="0"/>
              <a:t>X</a:t>
            </a:r>
            <a:r>
              <a:rPr lang="zh-CN" altLang="zh-CN" smtClean="0"/>
              <a:t>行</a:t>
            </a:r>
            <a:r>
              <a:rPr lang="en-US" altLang="zh-CN" i="1" smtClean="0"/>
              <a:t>Y</a:t>
            </a:r>
            <a:r>
              <a:rPr lang="zh-CN" altLang="zh-CN" smtClean="0"/>
              <a:t>列的点阵，每个点用二进制数的编码表示其颜色，将所有点的二进制编码保存在一起成为一个图片文件。</a:t>
            </a:r>
            <a:endParaRPr lang="en-US" altLang="zh-CN" smtClean="0"/>
          </a:p>
          <a:p>
            <a:pPr marL="0" indent="0">
              <a:buFontTx/>
              <a:buNone/>
            </a:pPr>
            <a:r>
              <a:rPr lang="zh-CN" altLang="en-US" smtClean="0"/>
              <a:t>（</a:t>
            </a:r>
            <a:r>
              <a:rPr lang="en-US" altLang="zh-CN" smtClean="0"/>
              <a:t>1</a:t>
            </a:r>
            <a:r>
              <a:rPr lang="zh-CN" altLang="en-US" smtClean="0"/>
              <a:t>）</a:t>
            </a:r>
            <a:r>
              <a:rPr lang="zh-CN" altLang="zh-CN" smtClean="0"/>
              <a:t>一张</a:t>
            </a:r>
            <a:r>
              <a:rPr lang="en-US" altLang="zh-CN" smtClean="0"/>
              <a:t>24</a:t>
            </a:r>
            <a:r>
              <a:rPr lang="zh-CN" altLang="zh-CN" smtClean="0"/>
              <a:t>位色、</a:t>
            </a:r>
            <a:r>
              <a:rPr lang="en-US" altLang="zh-CN" smtClean="0"/>
              <a:t>640</a:t>
            </a:r>
            <a:r>
              <a:rPr lang="zh-CN" altLang="zh-CN" smtClean="0"/>
              <a:t>像素</a:t>
            </a:r>
            <a:r>
              <a:rPr lang="en-US" altLang="zh-CN" smtClean="0"/>
              <a:t>×480</a:t>
            </a:r>
            <a:r>
              <a:rPr lang="zh-CN" altLang="zh-CN" smtClean="0"/>
              <a:t>像素的照片</a:t>
            </a:r>
            <a:endParaRPr lang="en-US" altLang="zh-CN" smtClean="0"/>
          </a:p>
          <a:p>
            <a:pPr marL="0" indent="0">
              <a:buFontTx/>
              <a:buNone/>
            </a:pPr>
            <a:r>
              <a:rPr lang="en-US" altLang="zh-CN" smtClean="0"/>
              <a:t>	2</a:t>
            </a:r>
            <a:r>
              <a:rPr lang="en-US" altLang="zh-CN" baseline="30000" smtClean="0"/>
              <a:t>24</a:t>
            </a:r>
            <a:r>
              <a:rPr lang="en-US" altLang="zh-CN" smtClean="0"/>
              <a:t>=16 777 216</a:t>
            </a:r>
            <a:r>
              <a:rPr lang="zh-CN" altLang="zh-CN" smtClean="0"/>
              <a:t>种颜色，存储该照片大约需</a:t>
            </a:r>
            <a:r>
              <a:rPr lang="en-US" altLang="zh-CN" smtClean="0"/>
              <a:t>	640×480×24/8B= 921 600B=900KB</a:t>
            </a:r>
          </a:p>
          <a:p>
            <a:pPr marL="0" indent="0">
              <a:buFontTx/>
              <a:buNone/>
            </a:pPr>
            <a:r>
              <a:rPr lang="zh-CN" altLang="en-US" smtClean="0"/>
              <a:t>（</a:t>
            </a:r>
            <a:r>
              <a:rPr lang="en-US" altLang="zh-CN" smtClean="0"/>
              <a:t>2</a:t>
            </a:r>
            <a:r>
              <a:rPr lang="zh-CN" altLang="en-US" smtClean="0"/>
              <a:t>）</a:t>
            </a:r>
            <a:r>
              <a:rPr lang="zh-CN" altLang="zh-CN" smtClean="0"/>
              <a:t>一张</a:t>
            </a:r>
            <a:r>
              <a:rPr lang="en-US" altLang="zh-CN" smtClean="0"/>
              <a:t>24</a:t>
            </a:r>
            <a:r>
              <a:rPr lang="zh-CN" altLang="zh-CN" smtClean="0"/>
              <a:t>位色、</a:t>
            </a:r>
            <a:r>
              <a:rPr lang="en-US" altLang="zh-CN" smtClean="0"/>
              <a:t>4 288</a:t>
            </a:r>
            <a:r>
              <a:rPr lang="zh-CN" altLang="zh-CN" smtClean="0"/>
              <a:t>像素</a:t>
            </a:r>
            <a:r>
              <a:rPr lang="en-US" altLang="zh-CN" smtClean="0"/>
              <a:t>×2 848</a:t>
            </a:r>
            <a:r>
              <a:rPr lang="zh-CN" altLang="zh-CN" smtClean="0"/>
              <a:t>像素的照片</a:t>
            </a:r>
            <a:endParaRPr lang="en-US" altLang="zh-CN" smtClean="0"/>
          </a:p>
          <a:p>
            <a:pPr marL="0" indent="0">
              <a:buFontTx/>
              <a:buNone/>
            </a:pPr>
            <a:r>
              <a:rPr lang="en-US" altLang="zh-CN" smtClean="0"/>
              <a:t>	4 288×2 848×24bit=35 778KB=34.94MB</a:t>
            </a:r>
          </a:p>
          <a:p>
            <a:pPr marL="0" indent="0">
              <a:buFontTx/>
              <a:buNone/>
            </a:pPr>
            <a:r>
              <a:rPr lang="en-US" altLang="zh-CN" smtClean="0"/>
              <a:t>	</a:t>
            </a:r>
            <a:endParaRPr lang="zh-CN" altLang="en-US"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2.2.5  </a:t>
            </a:r>
            <a:r>
              <a:rPr lang="zh-CN" altLang="zh-CN" dirty="0">
                <a:effectLst/>
              </a:rPr>
              <a:t>声音的数字化编码</a:t>
            </a:r>
            <a:endParaRPr lang="zh-CN" altLang="en-US" dirty="0"/>
          </a:p>
        </p:txBody>
      </p:sp>
      <p:sp>
        <p:nvSpPr>
          <p:cNvPr id="51203" name="内容占位符 2"/>
          <p:cNvSpPr>
            <a:spLocks noGrp="1"/>
          </p:cNvSpPr>
          <p:nvPr>
            <p:ph idx="1"/>
          </p:nvPr>
        </p:nvSpPr>
        <p:spPr/>
        <p:txBody>
          <a:bodyPr/>
          <a:lstStyle/>
          <a:p>
            <a:r>
              <a:rPr lang="zh-CN" altLang="zh-CN" smtClean="0"/>
              <a:t>声音又称音频</a:t>
            </a:r>
            <a:r>
              <a:rPr lang="zh-CN" altLang="en-US" smtClean="0"/>
              <a:t>。</a:t>
            </a:r>
            <a:endParaRPr lang="en-US" altLang="zh-CN" smtClean="0"/>
          </a:p>
          <a:p>
            <a:r>
              <a:rPr lang="zh-CN" altLang="zh-CN" smtClean="0"/>
              <a:t>自然界的声音是模拟音频，是随时间连续变化的模拟量，信号体现为波形</a:t>
            </a:r>
            <a:endParaRPr lang="en-US" altLang="zh-CN" smtClean="0"/>
          </a:p>
          <a:p>
            <a:r>
              <a:rPr lang="zh-CN" altLang="zh-CN" smtClean="0"/>
              <a:t>计算机中存储的音频为数字音频，它是随时间不连续或离散变化的数字量。</a:t>
            </a:r>
            <a:endParaRPr lang="zh-CN" altLang="en-US" smtClean="0"/>
          </a:p>
        </p:txBody>
      </p:sp>
      <p:pic>
        <p:nvPicPr>
          <p:cNvPr id="51204" name="图片 16" descr="wps2D94"/>
          <p:cNvPicPr>
            <a:picLocks noChangeAspect="1" noChangeArrowheads="1"/>
          </p:cNvPicPr>
          <p:nvPr/>
        </p:nvPicPr>
        <p:blipFill>
          <a:blip r:embed="rId2">
            <a:extLst>
              <a:ext uri="{28A0092B-C50C-407E-A947-70E740481C1C}">
                <a14:useLocalDpi xmlns:a14="http://schemas.microsoft.com/office/drawing/2010/main" val="0"/>
              </a:ext>
            </a:extLst>
          </a:blip>
          <a:srcRect b="13010"/>
          <a:stretch>
            <a:fillRect/>
          </a:stretch>
        </p:blipFill>
        <p:spPr bwMode="auto">
          <a:xfrm>
            <a:off x="3743325" y="3933825"/>
            <a:ext cx="4567238"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a:effectLst/>
              </a:rPr>
              <a:t>进位计数制</a:t>
            </a:r>
            <a:endParaRPr lang="zh-CN" altLang="en-US" dirty="0"/>
          </a:p>
        </p:txBody>
      </p:sp>
      <p:sp>
        <p:nvSpPr>
          <p:cNvPr id="6147" name="内容占位符 2"/>
          <p:cNvSpPr>
            <a:spLocks noGrp="1"/>
          </p:cNvSpPr>
          <p:nvPr>
            <p:ph idx="1"/>
          </p:nvPr>
        </p:nvSpPr>
        <p:spPr/>
        <p:txBody>
          <a:bodyPr/>
          <a:lstStyle/>
          <a:p>
            <a:endParaRPr lang="zh-CN" altLang="en-US" smtClean="0"/>
          </a:p>
        </p:txBody>
      </p:sp>
      <p:pic>
        <p:nvPicPr>
          <p:cNvPr id="61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989138"/>
            <a:ext cx="7632700" cy="429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effectLst/>
              </a:rPr>
              <a:t>声音的数字化编码</a:t>
            </a:r>
            <a:endParaRPr lang="zh-CN" altLang="en-US" dirty="0"/>
          </a:p>
        </p:txBody>
      </p:sp>
      <p:sp>
        <p:nvSpPr>
          <p:cNvPr id="3" name="内容占位符 2"/>
          <p:cNvSpPr>
            <a:spLocks noGrp="1"/>
          </p:cNvSpPr>
          <p:nvPr>
            <p:ph idx="1"/>
          </p:nvPr>
        </p:nvSpPr>
        <p:spPr/>
        <p:txBody>
          <a:bodyPr/>
          <a:lstStyle/>
          <a:p>
            <a:pPr marL="0" indent="0">
              <a:buFontTx/>
              <a:buNone/>
              <a:defRPr/>
            </a:pPr>
            <a:r>
              <a:rPr lang="zh-CN" altLang="zh-CN" dirty="0" smtClean="0"/>
              <a:t>将</a:t>
            </a:r>
            <a:r>
              <a:rPr lang="zh-CN" altLang="zh-CN" dirty="0"/>
              <a:t>每</a:t>
            </a:r>
            <a:r>
              <a:rPr lang="en-US" altLang="zh-CN" dirty="0"/>
              <a:t>1</a:t>
            </a:r>
            <a:r>
              <a:rPr lang="zh-CN" altLang="zh-CN" dirty="0"/>
              <a:t>秒的采样次数称为采样频率</a:t>
            </a:r>
            <a:r>
              <a:rPr lang="zh-CN" altLang="zh-CN" dirty="0" smtClean="0"/>
              <a:t>，</a:t>
            </a:r>
            <a:endParaRPr lang="en-US" altLang="zh-CN" dirty="0" smtClean="0"/>
          </a:p>
          <a:p>
            <a:pPr marL="0" indent="0">
              <a:buFontTx/>
              <a:buNone/>
              <a:defRPr/>
            </a:pPr>
            <a:r>
              <a:rPr lang="en-US" altLang="zh-CN" dirty="0"/>
              <a:t>	</a:t>
            </a:r>
            <a:r>
              <a:rPr lang="zh-CN" altLang="zh-CN" dirty="0" smtClean="0"/>
              <a:t>如</a:t>
            </a:r>
            <a:r>
              <a:rPr lang="en-US" altLang="zh-CN" dirty="0"/>
              <a:t>22.05kHz</a:t>
            </a:r>
            <a:r>
              <a:rPr lang="zh-CN" altLang="zh-CN" dirty="0"/>
              <a:t>、</a:t>
            </a:r>
            <a:r>
              <a:rPr lang="en-US" altLang="zh-CN" dirty="0"/>
              <a:t>44.1kHz</a:t>
            </a:r>
            <a:r>
              <a:rPr lang="zh-CN" altLang="zh-CN" dirty="0"/>
              <a:t>、</a:t>
            </a:r>
            <a:r>
              <a:rPr lang="en-US" altLang="zh-CN" dirty="0" smtClean="0"/>
              <a:t>48kHz</a:t>
            </a:r>
            <a:endParaRPr lang="en-US" altLang="zh-CN" dirty="0"/>
          </a:p>
          <a:p>
            <a:pPr marL="0" indent="0">
              <a:buFontTx/>
              <a:buNone/>
              <a:defRPr/>
            </a:pPr>
            <a:r>
              <a:rPr lang="en-US" altLang="zh-CN" dirty="0" smtClean="0"/>
              <a:t>	</a:t>
            </a:r>
            <a:r>
              <a:rPr lang="zh-CN" altLang="zh-CN" dirty="0" smtClean="0"/>
              <a:t>编码</a:t>
            </a:r>
            <a:r>
              <a:rPr lang="zh-CN" altLang="zh-CN" dirty="0"/>
              <a:t>可以用</a:t>
            </a:r>
            <a:r>
              <a:rPr lang="en-US" altLang="zh-CN" dirty="0"/>
              <a:t>8bit</a:t>
            </a:r>
            <a:r>
              <a:rPr lang="zh-CN" altLang="zh-CN" dirty="0"/>
              <a:t>、</a:t>
            </a:r>
            <a:r>
              <a:rPr lang="en-US" altLang="zh-CN" dirty="0"/>
              <a:t>16bit</a:t>
            </a:r>
            <a:r>
              <a:rPr lang="zh-CN" altLang="zh-CN" dirty="0"/>
              <a:t>、</a:t>
            </a:r>
            <a:r>
              <a:rPr lang="en-US" altLang="zh-CN" dirty="0"/>
              <a:t>24bit</a:t>
            </a:r>
            <a:r>
              <a:rPr lang="zh-CN" altLang="zh-CN" dirty="0"/>
              <a:t>表示</a:t>
            </a:r>
          </a:p>
          <a:p>
            <a:pPr>
              <a:defRPr/>
            </a:pPr>
            <a:endParaRPr lang="zh-CN" altLang="en-US" dirty="0"/>
          </a:p>
        </p:txBody>
      </p:sp>
      <p:pic>
        <p:nvPicPr>
          <p:cNvPr id="52228" name="图片 17" descr="wps2D95"/>
          <p:cNvPicPr>
            <a:picLocks noChangeAspect="1" noChangeArrowheads="1"/>
          </p:cNvPicPr>
          <p:nvPr/>
        </p:nvPicPr>
        <p:blipFill>
          <a:blip r:embed="rId2">
            <a:extLst>
              <a:ext uri="{28A0092B-C50C-407E-A947-70E740481C1C}">
                <a14:useLocalDpi xmlns:a14="http://schemas.microsoft.com/office/drawing/2010/main" val="0"/>
              </a:ext>
            </a:extLst>
          </a:blip>
          <a:srcRect b="13513"/>
          <a:stretch>
            <a:fillRect/>
          </a:stretch>
        </p:blipFill>
        <p:spPr bwMode="auto">
          <a:xfrm>
            <a:off x="3924300" y="3860800"/>
            <a:ext cx="4646613" cy="249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effectLst/>
              </a:rPr>
              <a:t>声音的数字化编码</a:t>
            </a:r>
            <a:endParaRPr lang="zh-CN" altLang="en-US" dirty="0"/>
          </a:p>
        </p:txBody>
      </p:sp>
      <p:sp>
        <p:nvSpPr>
          <p:cNvPr id="3" name="内容占位符 2"/>
          <p:cNvSpPr>
            <a:spLocks noGrp="1"/>
          </p:cNvSpPr>
          <p:nvPr>
            <p:ph idx="1"/>
          </p:nvPr>
        </p:nvSpPr>
        <p:spPr/>
        <p:txBody>
          <a:bodyPr/>
          <a:lstStyle/>
          <a:p>
            <a:pPr marL="0" indent="0">
              <a:buFontTx/>
              <a:buNone/>
              <a:defRPr/>
            </a:pPr>
            <a:r>
              <a:rPr lang="zh-CN" altLang="zh-CN" dirty="0" smtClean="0"/>
              <a:t>例如</a:t>
            </a:r>
            <a:endParaRPr lang="en-US" altLang="zh-CN" dirty="0" smtClean="0"/>
          </a:p>
          <a:p>
            <a:pPr marL="0" indent="0">
              <a:buFontTx/>
              <a:buNone/>
              <a:defRPr/>
            </a:pPr>
            <a:r>
              <a:rPr lang="en-US" altLang="zh-CN" dirty="0" smtClean="0"/>
              <a:t>44.1kHz</a:t>
            </a:r>
            <a:r>
              <a:rPr lang="zh-CN" altLang="zh-CN" dirty="0"/>
              <a:t>的</a:t>
            </a:r>
            <a:r>
              <a:rPr lang="en-US" altLang="zh-CN" dirty="0"/>
              <a:t>32</a:t>
            </a:r>
            <a:r>
              <a:rPr lang="zh-CN" altLang="zh-CN" dirty="0"/>
              <a:t>位</a:t>
            </a:r>
            <a:r>
              <a:rPr lang="zh-CN" altLang="zh-CN" dirty="0" smtClean="0"/>
              <a:t>音频</a:t>
            </a:r>
            <a:endParaRPr lang="en-US" altLang="zh-CN" dirty="0" smtClean="0"/>
          </a:p>
          <a:p>
            <a:pPr marL="0" indent="0">
              <a:buFontTx/>
              <a:buNone/>
              <a:defRPr/>
            </a:pPr>
            <a:r>
              <a:rPr lang="zh-CN" altLang="zh-CN" dirty="0" smtClean="0"/>
              <a:t>每秒有</a:t>
            </a:r>
            <a:r>
              <a:rPr lang="en-US" altLang="zh-CN" dirty="0"/>
              <a:t>44.1×1 024=45 158.4</a:t>
            </a:r>
            <a:r>
              <a:rPr lang="zh-CN" altLang="zh-CN" dirty="0"/>
              <a:t>个</a:t>
            </a:r>
            <a:r>
              <a:rPr lang="zh-CN" altLang="zh-CN" dirty="0" smtClean="0"/>
              <a:t>采用</a:t>
            </a:r>
            <a:endParaRPr lang="en-US" altLang="zh-CN" dirty="0" smtClean="0"/>
          </a:p>
          <a:p>
            <a:pPr marL="0" indent="0">
              <a:buFontTx/>
              <a:buNone/>
              <a:defRPr/>
            </a:pPr>
            <a:r>
              <a:rPr lang="zh-CN" altLang="zh-CN" dirty="0" smtClean="0"/>
              <a:t>每个</a:t>
            </a:r>
            <a:r>
              <a:rPr lang="zh-CN" altLang="zh-CN" dirty="0"/>
              <a:t>采样能描述</a:t>
            </a:r>
            <a:r>
              <a:rPr lang="en-US" altLang="zh-CN" dirty="0"/>
              <a:t>2</a:t>
            </a:r>
            <a:r>
              <a:rPr lang="en-US" altLang="zh-CN" baseline="30000" dirty="0"/>
              <a:t>32</a:t>
            </a:r>
            <a:r>
              <a:rPr lang="en-US" altLang="zh-CN" dirty="0"/>
              <a:t>=4 294 967 </a:t>
            </a:r>
            <a:r>
              <a:rPr lang="en-US" altLang="zh-CN" dirty="0" smtClean="0"/>
              <a:t>296 </a:t>
            </a:r>
            <a:r>
              <a:rPr lang="zh-CN" altLang="zh-CN" dirty="0" smtClean="0"/>
              <a:t>种</a:t>
            </a:r>
            <a:r>
              <a:rPr lang="zh-CN" altLang="zh-CN" dirty="0"/>
              <a:t>声音</a:t>
            </a:r>
            <a:r>
              <a:rPr lang="zh-CN" altLang="zh-CN" dirty="0" smtClean="0"/>
              <a:t>信号</a:t>
            </a:r>
            <a:endParaRPr lang="en-US" altLang="zh-CN" dirty="0" smtClean="0"/>
          </a:p>
          <a:p>
            <a:pPr marL="0" indent="0">
              <a:buFontTx/>
              <a:buNone/>
              <a:defRPr/>
            </a:pPr>
            <a:r>
              <a:rPr lang="en-US" altLang="zh-CN" dirty="0"/>
              <a:t>1</a:t>
            </a:r>
            <a:r>
              <a:rPr lang="zh-CN" altLang="zh-CN" dirty="0"/>
              <a:t>分钟的</a:t>
            </a:r>
            <a:r>
              <a:rPr lang="en-US" altLang="zh-CN" dirty="0"/>
              <a:t>44.1kHz</a:t>
            </a:r>
            <a:r>
              <a:rPr lang="zh-CN" altLang="zh-CN" dirty="0"/>
              <a:t>的</a:t>
            </a:r>
            <a:r>
              <a:rPr lang="en-US" altLang="zh-CN" dirty="0"/>
              <a:t>32</a:t>
            </a:r>
            <a:r>
              <a:rPr lang="zh-CN" altLang="zh-CN" dirty="0"/>
              <a:t>位音频，</a:t>
            </a:r>
            <a:r>
              <a:rPr lang="zh-CN" altLang="zh-CN" dirty="0" smtClean="0"/>
              <a:t>需要存储空间</a:t>
            </a:r>
            <a:endParaRPr lang="en-US" altLang="zh-CN" dirty="0" smtClean="0"/>
          </a:p>
          <a:p>
            <a:pPr marL="0" indent="0">
              <a:buFontTx/>
              <a:buNone/>
              <a:defRPr/>
            </a:pPr>
            <a:r>
              <a:rPr lang="en-US" altLang="zh-CN" dirty="0" smtClean="0"/>
              <a:t>	44.1×1 </a:t>
            </a:r>
            <a:r>
              <a:rPr lang="en-US" altLang="zh-CN" dirty="0"/>
              <a:t>024×60×32bit=5 </a:t>
            </a:r>
            <a:r>
              <a:rPr lang="en-US" altLang="zh-CN" dirty="0" smtClean="0"/>
              <a:t>292KB=10.34MB</a:t>
            </a:r>
            <a:endParaRPr lang="zh-CN" altLang="zh-CN" dirty="0"/>
          </a:p>
          <a:p>
            <a:pPr marL="0" indent="0">
              <a:buFontTx/>
              <a:buNone/>
              <a:defRPr/>
            </a:pPr>
            <a:endParaRPr lang="zh-CN" altLang="zh-CN" dirty="0"/>
          </a:p>
          <a:p>
            <a:pPr>
              <a:defRPr/>
            </a:pP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2.2.6  </a:t>
            </a:r>
            <a:r>
              <a:rPr lang="zh-CN" altLang="zh-CN" dirty="0">
                <a:effectLst/>
              </a:rPr>
              <a:t>数据压缩技术</a:t>
            </a:r>
            <a:endParaRPr lang="zh-CN" altLang="en-US" dirty="0"/>
          </a:p>
        </p:txBody>
      </p:sp>
      <p:sp>
        <p:nvSpPr>
          <p:cNvPr id="54275" name="内容占位符 2"/>
          <p:cNvSpPr>
            <a:spLocks noGrp="1"/>
          </p:cNvSpPr>
          <p:nvPr>
            <p:ph idx="1"/>
          </p:nvPr>
        </p:nvSpPr>
        <p:spPr/>
        <p:txBody>
          <a:bodyPr/>
          <a:lstStyle/>
          <a:p>
            <a:pPr marL="0" indent="0">
              <a:buFontTx/>
              <a:buNone/>
            </a:pPr>
            <a:r>
              <a:rPr lang="zh-CN" altLang="zh-CN" smtClean="0"/>
              <a:t>数据压缩技术对数据重新编码，以减少所需的比特数，减少占用的存储空间，便于传输。</a:t>
            </a:r>
            <a:endParaRPr lang="en-US" altLang="zh-CN" smtClean="0"/>
          </a:p>
          <a:p>
            <a:pPr marL="0" indent="0">
              <a:buFontTx/>
              <a:buNone/>
            </a:pPr>
            <a:r>
              <a:rPr lang="zh-CN" altLang="zh-CN" smtClean="0"/>
              <a:t>数据压缩是可逆的，它的逆过程称为解压缩</a:t>
            </a:r>
            <a:r>
              <a:rPr lang="zh-CN" altLang="en-US" smtClean="0"/>
              <a:t>。</a:t>
            </a:r>
            <a:endParaRPr lang="en-US" altLang="zh-CN" smtClean="0"/>
          </a:p>
          <a:p>
            <a:pPr marL="0" indent="0">
              <a:buFontTx/>
              <a:buNone/>
            </a:pPr>
            <a:r>
              <a:rPr lang="zh-CN" altLang="zh-CN" smtClean="0"/>
              <a:t>数据之所以能被压缩，是因为数据中存在冗余。</a:t>
            </a:r>
            <a:endParaRPr lang="en-US" altLang="zh-CN" smtClean="0"/>
          </a:p>
          <a:p>
            <a:pPr marL="0" indent="0">
              <a:buFontTx/>
              <a:buNone/>
            </a:pPr>
            <a:endParaRPr lang="zh-CN" altLang="en-US" smtClean="0"/>
          </a:p>
        </p:txBody>
      </p:sp>
      <p:pic>
        <p:nvPicPr>
          <p:cNvPr id="54276" name="图片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4149725"/>
            <a:ext cx="5180012"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effectLst/>
              </a:rPr>
              <a:t>数据压缩技术</a:t>
            </a:r>
            <a:endParaRPr lang="zh-CN" altLang="en-US" dirty="0"/>
          </a:p>
        </p:txBody>
      </p:sp>
      <p:sp>
        <p:nvSpPr>
          <p:cNvPr id="3" name="内容占位符 2"/>
          <p:cNvSpPr>
            <a:spLocks noGrp="1"/>
          </p:cNvSpPr>
          <p:nvPr>
            <p:ph idx="1"/>
          </p:nvPr>
        </p:nvSpPr>
        <p:spPr/>
        <p:txBody>
          <a:bodyPr/>
          <a:lstStyle/>
          <a:p>
            <a:pPr marL="0" indent="0">
              <a:buFontTx/>
              <a:buNone/>
              <a:defRPr/>
            </a:pPr>
            <a:r>
              <a:rPr lang="en-US" altLang="zh-CN" dirty="0"/>
              <a:t>1</a:t>
            </a:r>
            <a:r>
              <a:rPr lang="zh-CN" altLang="zh-CN" dirty="0"/>
              <a:t>．压缩的</a:t>
            </a:r>
            <a:r>
              <a:rPr lang="zh-CN" altLang="zh-CN" dirty="0" smtClean="0"/>
              <a:t>指标</a:t>
            </a:r>
            <a:endParaRPr lang="en-US" altLang="zh-CN" dirty="0" smtClean="0"/>
          </a:p>
          <a:p>
            <a:pPr marL="0" indent="0">
              <a:buFontTx/>
              <a:buNone/>
              <a:defRPr/>
            </a:pPr>
            <a:r>
              <a:rPr lang="zh-CN" altLang="zh-CN" dirty="0" smtClean="0"/>
              <a:t> </a:t>
            </a:r>
            <a:r>
              <a:rPr lang="zh-CN" altLang="zh-CN" dirty="0"/>
              <a:t>（</a:t>
            </a:r>
            <a:r>
              <a:rPr lang="en-US" altLang="zh-CN" dirty="0"/>
              <a:t>1</a:t>
            </a:r>
            <a:r>
              <a:rPr lang="zh-CN" altLang="zh-CN" dirty="0"/>
              <a:t>）压缩比</a:t>
            </a:r>
            <a:r>
              <a:rPr lang="zh-CN" altLang="zh-CN" dirty="0" smtClean="0"/>
              <a:t>。</a:t>
            </a:r>
            <a:endParaRPr lang="en-US" altLang="zh-CN" dirty="0" smtClean="0"/>
          </a:p>
          <a:p>
            <a:pPr marL="0" indent="0">
              <a:buFontTx/>
              <a:buNone/>
              <a:defRPr/>
            </a:pPr>
            <a:r>
              <a:rPr lang="zh-CN" altLang="zh-CN" dirty="0"/>
              <a:t>（</a:t>
            </a:r>
            <a:r>
              <a:rPr lang="en-US" altLang="zh-CN" dirty="0"/>
              <a:t>2</a:t>
            </a:r>
            <a:r>
              <a:rPr lang="zh-CN" altLang="zh-CN" dirty="0"/>
              <a:t>）压缩质量</a:t>
            </a:r>
            <a:r>
              <a:rPr lang="zh-CN" altLang="zh-CN" dirty="0" smtClean="0"/>
              <a:t>。</a:t>
            </a:r>
            <a:endParaRPr lang="en-US" altLang="zh-CN" dirty="0" smtClean="0"/>
          </a:p>
          <a:p>
            <a:pPr marL="0" indent="0">
              <a:buFontTx/>
              <a:buNone/>
              <a:defRPr/>
            </a:pPr>
            <a:r>
              <a:rPr lang="zh-CN" altLang="zh-CN" dirty="0"/>
              <a:t>（</a:t>
            </a:r>
            <a:r>
              <a:rPr lang="en-US" altLang="zh-CN" dirty="0"/>
              <a:t>3</a:t>
            </a:r>
            <a:r>
              <a:rPr lang="zh-CN" altLang="zh-CN" dirty="0"/>
              <a:t>）压缩和解压缩速度。</a:t>
            </a:r>
          </a:p>
          <a:p>
            <a:pPr>
              <a:defRPr/>
            </a:pP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effectLst/>
              </a:rPr>
              <a:t>数据压缩技术</a:t>
            </a:r>
            <a:endParaRPr lang="zh-CN" altLang="en-US" dirty="0"/>
          </a:p>
        </p:txBody>
      </p:sp>
      <p:sp>
        <p:nvSpPr>
          <p:cNvPr id="56323" name="内容占位符 2"/>
          <p:cNvSpPr>
            <a:spLocks noGrp="1"/>
          </p:cNvSpPr>
          <p:nvPr>
            <p:ph idx="1"/>
          </p:nvPr>
        </p:nvSpPr>
        <p:spPr/>
        <p:txBody>
          <a:bodyPr/>
          <a:lstStyle/>
          <a:p>
            <a:pPr marL="0" indent="0">
              <a:buFontTx/>
              <a:buNone/>
            </a:pPr>
            <a:r>
              <a:rPr lang="zh-CN" altLang="zh-CN" smtClean="0"/>
              <a:t>压缩的分类</a:t>
            </a:r>
            <a:endParaRPr lang="en-US" altLang="zh-CN" smtClean="0"/>
          </a:p>
          <a:p>
            <a:pPr marL="0" indent="0">
              <a:buFontTx/>
              <a:buNone/>
            </a:pPr>
            <a:r>
              <a:rPr lang="zh-CN" altLang="zh-CN" smtClean="0"/>
              <a:t>（</a:t>
            </a:r>
            <a:r>
              <a:rPr lang="en-US" altLang="zh-CN" smtClean="0"/>
              <a:t>1</a:t>
            </a:r>
            <a:r>
              <a:rPr lang="zh-CN" altLang="zh-CN" smtClean="0"/>
              <a:t>）有损压缩。</a:t>
            </a:r>
            <a:endParaRPr lang="en-US" altLang="zh-CN" smtClean="0"/>
          </a:p>
          <a:p>
            <a:pPr marL="0" indent="0">
              <a:buFontTx/>
              <a:buNone/>
            </a:pPr>
            <a:r>
              <a:rPr lang="en-US" altLang="zh-CN" smtClean="0"/>
              <a:t>	</a:t>
            </a:r>
            <a:r>
              <a:rPr lang="zh-CN" altLang="en-US" smtClean="0"/>
              <a:t>如</a:t>
            </a:r>
            <a:r>
              <a:rPr lang="zh-CN" altLang="zh-CN" smtClean="0"/>
              <a:t>图像、视频</a:t>
            </a:r>
            <a:r>
              <a:rPr lang="zh-CN" altLang="en-US" smtClean="0"/>
              <a:t>、</a:t>
            </a:r>
            <a:r>
              <a:rPr lang="zh-CN" altLang="zh-CN" smtClean="0"/>
              <a:t>声音</a:t>
            </a:r>
            <a:endParaRPr lang="en-US" altLang="zh-CN" smtClean="0"/>
          </a:p>
          <a:p>
            <a:pPr marL="0" indent="0">
              <a:buFontTx/>
              <a:buNone/>
            </a:pPr>
            <a:r>
              <a:rPr lang="en-US" altLang="zh-CN" smtClean="0"/>
              <a:t>	</a:t>
            </a:r>
            <a:r>
              <a:rPr lang="zh-CN" altLang="zh-CN" smtClean="0"/>
              <a:t>压缩比可以从几倍到上百倍</a:t>
            </a:r>
            <a:endParaRPr lang="en-US" altLang="zh-CN" smtClean="0"/>
          </a:p>
          <a:p>
            <a:pPr marL="0" indent="0">
              <a:buFontTx/>
              <a:buNone/>
            </a:pPr>
            <a:r>
              <a:rPr lang="zh-CN" altLang="zh-CN" smtClean="0"/>
              <a:t>（</a:t>
            </a:r>
            <a:r>
              <a:rPr lang="en-US" altLang="zh-CN" smtClean="0"/>
              <a:t>2</a:t>
            </a:r>
            <a:r>
              <a:rPr lang="zh-CN" altLang="zh-CN" smtClean="0"/>
              <a:t>）无损压缩。</a:t>
            </a:r>
            <a:endParaRPr lang="en-US" altLang="zh-CN" smtClean="0"/>
          </a:p>
          <a:p>
            <a:pPr marL="0" indent="0">
              <a:buFontTx/>
              <a:buNone/>
            </a:pPr>
            <a:r>
              <a:rPr lang="en-US" altLang="zh-CN" smtClean="0"/>
              <a:t>	</a:t>
            </a:r>
            <a:r>
              <a:rPr lang="zh-CN" altLang="en-US" smtClean="0"/>
              <a:t>如</a:t>
            </a:r>
            <a:r>
              <a:rPr lang="zh-CN" altLang="zh-CN" smtClean="0"/>
              <a:t>文本数据、程序代码和特殊应用场合的</a:t>
            </a:r>
            <a:r>
              <a:rPr lang="en-US" altLang="zh-CN" smtClean="0">
                <a:hlinkClick r:id="rId2"/>
              </a:rPr>
              <a:t>图像</a:t>
            </a:r>
            <a:r>
              <a:rPr lang="zh-CN" altLang="en-US" smtClean="0"/>
              <a:t>。</a:t>
            </a:r>
            <a:endParaRPr lang="en-US" altLang="zh-CN" smtClean="0"/>
          </a:p>
          <a:p>
            <a:pPr marL="0" indent="0">
              <a:buFontTx/>
              <a:buNone/>
            </a:pPr>
            <a:r>
              <a:rPr lang="en-US" altLang="zh-CN" smtClean="0"/>
              <a:t>	</a:t>
            </a:r>
            <a:r>
              <a:rPr lang="zh-CN" altLang="zh-CN" smtClean="0"/>
              <a:t>压缩比一般为</a:t>
            </a:r>
            <a:r>
              <a:rPr lang="en-US" altLang="zh-CN" smtClean="0"/>
              <a:t>2</a:t>
            </a:r>
            <a:r>
              <a:rPr lang="zh-CN" altLang="zh-CN" smtClean="0"/>
              <a:t>∶</a:t>
            </a:r>
            <a:r>
              <a:rPr lang="en-US" altLang="zh-CN" smtClean="0"/>
              <a:t>1</a:t>
            </a:r>
            <a:r>
              <a:rPr lang="zh-CN" altLang="zh-CN" smtClean="0"/>
              <a:t>～</a:t>
            </a:r>
            <a:r>
              <a:rPr lang="en-US" altLang="zh-CN" smtClean="0"/>
              <a:t>5</a:t>
            </a:r>
            <a:r>
              <a:rPr lang="zh-CN" altLang="zh-CN" smtClean="0"/>
              <a:t>∶</a:t>
            </a:r>
            <a:r>
              <a:rPr lang="en-US" altLang="zh-CN" smtClean="0"/>
              <a:t>1</a:t>
            </a:r>
          </a:p>
          <a:p>
            <a:pPr marL="0" indent="0">
              <a:buFontTx/>
              <a:buNone/>
            </a:pPr>
            <a:endParaRPr lang="zh-CN" altLang="en-US"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effectLst/>
              </a:rPr>
              <a:t>数据压缩技术</a:t>
            </a:r>
            <a:endParaRPr lang="zh-CN" altLang="en-US" dirty="0"/>
          </a:p>
        </p:txBody>
      </p:sp>
      <p:sp>
        <p:nvSpPr>
          <p:cNvPr id="57347" name="内容占位符 2"/>
          <p:cNvSpPr>
            <a:spLocks noGrp="1"/>
          </p:cNvSpPr>
          <p:nvPr>
            <p:ph idx="1"/>
          </p:nvPr>
        </p:nvSpPr>
        <p:spPr>
          <a:xfrm>
            <a:off x="611188" y="1976438"/>
            <a:ext cx="7772400" cy="4114800"/>
          </a:xfrm>
        </p:spPr>
        <p:txBody>
          <a:bodyPr/>
          <a:lstStyle/>
          <a:p>
            <a:r>
              <a:rPr lang="zh-CN" altLang="zh-CN" smtClean="0"/>
              <a:t>图像和音频的压缩</a:t>
            </a:r>
            <a:endParaRPr lang="en-US" altLang="zh-CN" smtClean="0"/>
          </a:p>
          <a:p>
            <a:pPr lvl="1"/>
            <a:r>
              <a:rPr lang="en-US" altLang="zh-CN" smtClean="0"/>
              <a:t>JPEG</a:t>
            </a:r>
            <a:r>
              <a:rPr lang="zh-CN" altLang="en-US" smtClean="0"/>
              <a:t>，</a:t>
            </a:r>
            <a:r>
              <a:rPr lang="zh-CN" altLang="zh-CN" smtClean="0"/>
              <a:t>有损压缩</a:t>
            </a:r>
            <a:r>
              <a:rPr lang="zh-CN" altLang="en-US" smtClean="0"/>
              <a:t>。</a:t>
            </a:r>
          </a:p>
        </p:txBody>
      </p:sp>
      <p:pic>
        <p:nvPicPr>
          <p:cNvPr id="57348" name="图片 23"/>
          <p:cNvPicPr>
            <a:picLocks noChangeAspect="1" noChangeArrowheads="1"/>
          </p:cNvPicPr>
          <p:nvPr/>
        </p:nvPicPr>
        <p:blipFill>
          <a:blip r:embed="rId2">
            <a:extLst>
              <a:ext uri="{28A0092B-C50C-407E-A947-70E740481C1C}">
                <a14:useLocalDpi xmlns:a14="http://schemas.microsoft.com/office/drawing/2010/main" val="0"/>
              </a:ext>
            </a:extLst>
          </a:blip>
          <a:srcRect l="4625" t="14700" r="55363" b="29034"/>
          <a:stretch>
            <a:fillRect/>
          </a:stretch>
        </p:blipFill>
        <p:spPr bwMode="auto">
          <a:xfrm>
            <a:off x="1830388" y="3327400"/>
            <a:ext cx="2165350" cy="2408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7349" name="图片 24"/>
          <p:cNvPicPr>
            <a:picLocks noChangeAspect="1" noChangeArrowheads="1"/>
          </p:cNvPicPr>
          <p:nvPr/>
        </p:nvPicPr>
        <p:blipFill>
          <a:blip r:embed="rId2">
            <a:extLst>
              <a:ext uri="{28A0092B-C50C-407E-A947-70E740481C1C}">
                <a14:useLocalDpi xmlns:a14="http://schemas.microsoft.com/office/drawing/2010/main" val="0"/>
              </a:ext>
            </a:extLst>
          </a:blip>
          <a:srcRect l="52617" t="13878" r="7300" b="29126"/>
          <a:stretch>
            <a:fillRect/>
          </a:stretch>
        </p:blipFill>
        <p:spPr bwMode="auto">
          <a:xfrm>
            <a:off x="4716463" y="3332163"/>
            <a:ext cx="2159000" cy="2430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7350" name="矩形 6"/>
          <p:cNvSpPr>
            <a:spLocks noChangeArrowheads="1"/>
          </p:cNvSpPr>
          <p:nvPr/>
        </p:nvSpPr>
        <p:spPr bwMode="auto">
          <a:xfrm>
            <a:off x="1619250" y="5908675"/>
            <a:ext cx="61928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000"/>
              <a:t>（</a:t>
            </a:r>
            <a:r>
              <a:rPr lang="en-US" altLang="zh-CN" sz="2000"/>
              <a:t>a</a:t>
            </a:r>
            <a:r>
              <a:rPr lang="zh-CN" altLang="zh-CN" sz="2000"/>
              <a:t>）原始</a:t>
            </a:r>
            <a:r>
              <a:rPr lang="en-US" altLang="zh-CN" sz="2000"/>
              <a:t>BMP</a:t>
            </a:r>
            <a:r>
              <a:rPr lang="zh-CN" altLang="zh-CN" sz="2000"/>
              <a:t>文件</a:t>
            </a:r>
            <a:r>
              <a:rPr lang="en-US" altLang="zh-CN" sz="2000"/>
              <a:t>      </a:t>
            </a:r>
            <a:r>
              <a:rPr lang="zh-CN" altLang="zh-CN" sz="2000"/>
              <a:t>（</a:t>
            </a:r>
            <a:r>
              <a:rPr lang="en-US" altLang="zh-CN" sz="2000"/>
              <a:t>b</a:t>
            </a:r>
            <a:r>
              <a:rPr lang="zh-CN" altLang="zh-CN" sz="2000"/>
              <a:t>）</a:t>
            </a:r>
            <a:r>
              <a:rPr lang="en-US" altLang="zh-CN" sz="2000"/>
              <a:t>30%</a:t>
            </a:r>
            <a:r>
              <a:rPr lang="zh-CN" altLang="zh-CN" sz="2000"/>
              <a:t>压缩率的</a:t>
            </a:r>
            <a:r>
              <a:rPr lang="en-US" altLang="zh-CN" sz="2000"/>
              <a:t>JPG</a:t>
            </a:r>
            <a:r>
              <a:rPr lang="zh-CN" altLang="zh-CN" sz="2000"/>
              <a:t>文件</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2.3  </a:t>
            </a:r>
            <a:r>
              <a:rPr lang="zh-CN" altLang="zh-CN" dirty="0">
                <a:effectLst/>
              </a:rPr>
              <a:t>图灵机与冯•诺依曼计算机</a:t>
            </a:r>
            <a:endParaRPr lang="zh-CN" altLang="en-US" dirty="0"/>
          </a:p>
        </p:txBody>
      </p:sp>
      <p:sp>
        <p:nvSpPr>
          <p:cNvPr id="3" name="内容占位符 2"/>
          <p:cNvSpPr>
            <a:spLocks noGrp="1"/>
          </p:cNvSpPr>
          <p:nvPr>
            <p:ph idx="1"/>
          </p:nvPr>
        </p:nvSpPr>
        <p:spPr/>
        <p:txBody>
          <a:bodyPr/>
          <a:lstStyle/>
          <a:p>
            <a:pPr marL="0" indent="0">
              <a:buFontTx/>
              <a:buNone/>
              <a:defRPr/>
            </a:pPr>
            <a:r>
              <a:rPr lang="en-US" altLang="zh-CN" dirty="0"/>
              <a:t>1</a:t>
            </a:r>
            <a:r>
              <a:rPr lang="zh-CN" altLang="zh-CN" dirty="0"/>
              <a:t>．图</a:t>
            </a:r>
            <a:r>
              <a:rPr lang="zh-CN" altLang="zh-CN" dirty="0" smtClean="0"/>
              <a:t>灵</a:t>
            </a:r>
            <a:endParaRPr lang="en-US" altLang="zh-CN" dirty="0" smtClean="0"/>
          </a:p>
          <a:p>
            <a:pPr marL="0" indent="0">
              <a:buFontTx/>
              <a:buNone/>
              <a:defRPr/>
            </a:pPr>
            <a:r>
              <a:rPr lang="zh-CN" altLang="zh-CN" dirty="0"/>
              <a:t>阿兰·麦席森·图灵</a:t>
            </a:r>
            <a:endParaRPr lang="en-US" altLang="zh-CN" dirty="0" smtClean="0"/>
          </a:p>
          <a:p>
            <a:pPr marL="0" indent="0">
              <a:buFontTx/>
              <a:buNone/>
              <a:defRPr/>
            </a:pPr>
            <a:r>
              <a:rPr lang="zh-CN" altLang="zh-CN" dirty="0"/>
              <a:t>英国著名数学家、逻辑学家、密码学</a:t>
            </a:r>
            <a:r>
              <a:rPr lang="zh-CN" altLang="zh-CN" dirty="0" smtClean="0"/>
              <a:t>家</a:t>
            </a:r>
            <a:endParaRPr lang="en-US" altLang="zh-CN" dirty="0" smtClean="0"/>
          </a:p>
          <a:p>
            <a:pPr marL="0" indent="0">
              <a:buFontTx/>
              <a:buNone/>
              <a:defRPr/>
            </a:pPr>
            <a:r>
              <a:rPr lang="zh-CN" altLang="zh-CN" dirty="0" smtClean="0"/>
              <a:t>被</a:t>
            </a:r>
            <a:r>
              <a:rPr lang="zh-CN" altLang="zh-CN" dirty="0"/>
              <a:t>称为计算机科学之父、人工智能之父</a:t>
            </a:r>
          </a:p>
          <a:p>
            <a:pPr>
              <a:defRPr/>
            </a:pPr>
            <a:endParaRPr lang="zh-CN" altLang="en-US" dirty="0"/>
          </a:p>
        </p:txBody>
      </p:sp>
      <p:pic>
        <p:nvPicPr>
          <p:cNvPr id="58372" name="图片 25"/>
          <p:cNvPicPr>
            <a:picLocks noChangeAspect="1" noChangeArrowheads="1"/>
          </p:cNvPicPr>
          <p:nvPr/>
        </p:nvPicPr>
        <p:blipFill>
          <a:blip r:embed="rId2">
            <a:clrChange>
              <a:clrFrom>
                <a:srgbClr val="FFFFFF"/>
              </a:clrFrom>
              <a:clrTo>
                <a:srgbClr val="FFFFFF">
                  <a:alpha val="0"/>
                </a:srgbClr>
              </a:clrTo>
            </a:clrChange>
            <a:lum contrast="6000"/>
            <a:extLst>
              <a:ext uri="{28A0092B-C50C-407E-A947-70E740481C1C}">
                <a14:useLocalDpi xmlns:a14="http://schemas.microsoft.com/office/drawing/2010/main" val="0"/>
              </a:ext>
            </a:extLst>
          </a:blip>
          <a:srcRect/>
          <a:stretch>
            <a:fillRect/>
          </a:stretch>
        </p:blipFill>
        <p:spPr bwMode="auto">
          <a:xfrm>
            <a:off x="6300788" y="1916113"/>
            <a:ext cx="1871662"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2</a:t>
            </a:r>
            <a:r>
              <a:rPr lang="zh-CN" altLang="zh-CN" dirty="0">
                <a:effectLst/>
              </a:rPr>
              <a:t>．</a:t>
            </a:r>
            <a:r>
              <a:rPr lang="zh-CN" altLang="zh-CN" dirty="0" smtClean="0">
                <a:effectLst/>
              </a:rPr>
              <a:t>图灵机</a:t>
            </a:r>
            <a:r>
              <a:rPr lang="zh-CN" altLang="zh-CN" dirty="0">
                <a:effectLst/>
              </a:rPr>
              <a:t>的基本思想</a:t>
            </a:r>
            <a:endParaRPr lang="zh-CN" altLang="en-US" dirty="0"/>
          </a:p>
        </p:txBody>
      </p:sp>
      <p:sp>
        <p:nvSpPr>
          <p:cNvPr id="59395" name="内容占位符 2"/>
          <p:cNvSpPr>
            <a:spLocks noGrp="1"/>
          </p:cNvSpPr>
          <p:nvPr>
            <p:ph idx="1"/>
          </p:nvPr>
        </p:nvSpPr>
        <p:spPr/>
        <p:txBody>
          <a:bodyPr/>
          <a:lstStyle/>
          <a:p>
            <a:r>
              <a:rPr lang="zh-CN" altLang="zh-CN" smtClean="0"/>
              <a:t>图灵认为自动计算就是人或者机器对一条两端无限延长的纸带上的一串</a:t>
            </a:r>
            <a:r>
              <a:rPr lang="en-US" altLang="zh-CN" smtClean="0"/>
              <a:t>0</a:t>
            </a:r>
            <a:r>
              <a:rPr lang="zh-CN" altLang="zh-CN" smtClean="0"/>
              <a:t>和</a:t>
            </a:r>
            <a:r>
              <a:rPr lang="en-US" altLang="zh-CN" smtClean="0"/>
              <a:t>1</a:t>
            </a:r>
            <a:r>
              <a:rPr lang="zh-CN" altLang="zh-CN" smtClean="0"/>
              <a:t>，执行指令，一步步地改变纸带上的</a:t>
            </a:r>
            <a:r>
              <a:rPr lang="en-US" altLang="zh-CN" smtClean="0"/>
              <a:t>0</a:t>
            </a:r>
            <a:r>
              <a:rPr lang="zh-CN" altLang="zh-CN" smtClean="0"/>
              <a:t>和</a:t>
            </a:r>
            <a:r>
              <a:rPr lang="en-US" altLang="zh-CN" smtClean="0"/>
              <a:t>1</a:t>
            </a:r>
            <a:r>
              <a:rPr lang="zh-CN" altLang="zh-CN" smtClean="0"/>
              <a:t>，经过有限步骤得到结果的过程。</a:t>
            </a:r>
            <a:endParaRPr lang="en-US" altLang="zh-CN" smtClean="0"/>
          </a:p>
          <a:p>
            <a:r>
              <a:rPr lang="zh-CN" altLang="zh-CN" smtClean="0"/>
              <a:t>指令由</a:t>
            </a:r>
            <a:r>
              <a:rPr lang="en-US" altLang="zh-CN" smtClean="0"/>
              <a:t>0</a:t>
            </a:r>
            <a:r>
              <a:rPr lang="zh-CN" altLang="zh-CN" smtClean="0"/>
              <a:t>和</a:t>
            </a:r>
            <a:r>
              <a:rPr lang="en-US" altLang="zh-CN" smtClean="0"/>
              <a:t>1</a:t>
            </a:r>
            <a:r>
              <a:rPr lang="zh-CN" altLang="zh-CN" smtClean="0"/>
              <a:t>表示，</a:t>
            </a:r>
            <a:endParaRPr lang="en-US" altLang="zh-CN" smtClean="0"/>
          </a:p>
          <a:p>
            <a:r>
              <a:rPr lang="zh-CN" altLang="en-US" smtClean="0"/>
              <a:t>例如：</a:t>
            </a:r>
            <a:endParaRPr lang="en-US" altLang="zh-CN" smtClean="0"/>
          </a:p>
          <a:p>
            <a:pPr lvl="1"/>
            <a:r>
              <a:rPr lang="en-US" altLang="zh-CN" smtClean="0"/>
              <a:t>00</a:t>
            </a:r>
            <a:r>
              <a:rPr lang="zh-CN" altLang="zh-CN" smtClean="0"/>
              <a:t>表示停止</a:t>
            </a:r>
            <a:endParaRPr lang="en-US" altLang="zh-CN" smtClean="0"/>
          </a:p>
          <a:p>
            <a:pPr lvl="1"/>
            <a:r>
              <a:rPr lang="en-US" altLang="zh-CN" smtClean="0"/>
              <a:t>01</a:t>
            </a:r>
            <a:r>
              <a:rPr lang="zh-CN" altLang="zh-CN" smtClean="0"/>
              <a:t>表示转</a:t>
            </a:r>
            <a:r>
              <a:rPr lang="en-US" altLang="zh-CN" smtClean="0"/>
              <a:t>0</a:t>
            </a:r>
            <a:r>
              <a:rPr lang="zh-CN" altLang="zh-CN" smtClean="0"/>
              <a:t>为</a:t>
            </a:r>
            <a:r>
              <a:rPr lang="en-US" altLang="zh-CN" smtClean="0"/>
              <a:t>1,</a:t>
            </a:r>
          </a:p>
          <a:p>
            <a:pPr lvl="1"/>
            <a:r>
              <a:rPr lang="en-US" altLang="zh-CN" smtClean="0"/>
              <a:t>10</a:t>
            </a:r>
            <a:r>
              <a:rPr lang="zh-CN" altLang="zh-CN" smtClean="0"/>
              <a:t>表示翻转</a:t>
            </a:r>
            <a:r>
              <a:rPr lang="en-US" altLang="zh-CN" smtClean="0"/>
              <a:t>1</a:t>
            </a:r>
            <a:r>
              <a:rPr lang="zh-CN" altLang="zh-CN" smtClean="0"/>
              <a:t>为</a:t>
            </a:r>
            <a:r>
              <a:rPr lang="en-US" altLang="zh-CN" smtClean="0"/>
              <a:t>0</a:t>
            </a:r>
          </a:p>
          <a:p>
            <a:pPr lvl="1"/>
            <a:r>
              <a:rPr lang="en-US" altLang="zh-CN" smtClean="0"/>
              <a:t>11</a:t>
            </a:r>
            <a:r>
              <a:rPr lang="zh-CN" altLang="zh-CN" smtClean="0"/>
              <a:t>表示移位</a:t>
            </a:r>
            <a:endParaRPr lang="zh-CN" altLang="en-US" smtClean="0"/>
          </a:p>
        </p:txBody>
      </p:sp>
      <p:pic>
        <p:nvPicPr>
          <p:cNvPr id="59396" name="图片 29" descr="u=372328374,2821009597&amp;fm=27&amp;gp=0"/>
          <p:cNvPicPr>
            <a:picLocks noChangeAspect="1" noChangeArrowheads="1"/>
          </p:cNvPicPr>
          <p:nvPr/>
        </p:nvPicPr>
        <p:blipFill>
          <a:blip r:embed="rId2">
            <a:lum contrast="20000"/>
            <a:extLst>
              <a:ext uri="{28A0092B-C50C-407E-A947-70E740481C1C}">
                <a14:useLocalDpi xmlns:a14="http://schemas.microsoft.com/office/drawing/2010/main" val="0"/>
              </a:ext>
            </a:extLst>
          </a:blip>
          <a:srcRect l="3212" r="8582"/>
          <a:stretch>
            <a:fillRect/>
          </a:stretch>
        </p:blipFill>
        <p:spPr bwMode="auto">
          <a:xfrm>
            <a:off x="4038600" y="3141663"/>
            <a:ext cx="4278313" cy="281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2</a:t>
            </a:r>
            <a:r>
              <a:rPr lang="zh-CN" altLang="zh-CN" dirty="0">
                <a:effectLst/>
              </a:rPr>
              <a:t>．</a:t>
            </a:r>
            <a:r>
              <a:rPr lang="zh-CN" altLang="zh-CN" dirty="0" smtClean="0">
                <a:effectLst/>
              </a:rPr>
              <a:t>图灵机</a:t>
            </a:r>
            <a:r>
              <a:rPr lang="zh-CN" altLang="en-US" dirty="0" smtClean="0">
                <a:effectLst/>
              </a:rPr>
              <a:t>模型</a:t>
            </a:r>
            <a:endParaRPr lang="zh-CN" altLang="en-US" dirty="0"/>
          </a:p>
        </p:txBody>
      </p:sp>
      <p:sp>
        <p:nvSpPr>
          <p:cNvPr id="60419" name="内容占位符 2"/>
          <p:cNvSpPr>
            <a:spLocks noGrp="1"/>
          </p:cNvSpPr>
          <p:nvPr>
            <p:ph idx="1"/>
          </p:nvPr>
        </p:nvSpPr>
        <p:spPr>
          <a:xfrm>
            <a:off x="685800" y="1981200"/>
            <a:ext cx="4462463" cy="4114800"/>
          </a:xfrm>
        </p:spPr>
        <p:txBody>
          <a:bodyPr/>
          <a:lstStyle/>
          <a:p>
            <a:r>
              <a:rPr lang="zh-CN" altLang="zh-CN" smtClean="0"/>
              <a:t>图灵机（</a:t>
            </a:r>
            <a:r>
              <a:rPr lang="en-US" altLang="zh-CN" smtClean="0"/>
              <a:t>Turing Machine</a:t>
            </a:r>
            <a:r>
              <a:rPr lang="zh-CN" altLang="zh-CN" smtClean="0"/>
              <a:t>）是指一个抽象的计算模型</a:t>
            </a:r>
            <a:r>
              <a:rPr lang="zh-CN" altLang="en-US" smtClean="0"/>
              <a:t>。</a:t>
            </a:r>
            <a:endParaRPr lang="en-US" altLang="zh-CN" smtClean="0"/>
          </a:p>
          <a:p>
            <a:r>
              <a:rPr lang="zh-CN" altLang="zh-CN" smtClean="0"/>
              <a:t>图灵机模型被认为是计算机的基本理论模型，它是一种离散的、有穷的、构造性的问题求解思路，一个问题的求解可以通过构造器图灵机来解决。</a:t>
            </a:r>
            <a:endParaRPr lang="zh-CN" altLang="en-US" smtClean="0"/>
          </a:p>
        </p:txBody>
      </p:sp>
      <p:pic>
        <p:nvPicPr>
          <p:cNvPr id="60420" name="图片 30"/>
          <p:cNvPicPr>
            <a:picLocks noChangeAspect="1" noChangeArrowheads="1"/>
          </p:cNvPicPr>
          <p:nvPr/>
        </p:nvPicPr>
        <p:blipFill>
          <a:blip r:embed="rId2">
            <a:lum contrast="20000"/>
            <a:extLst>
              <a:ext uri="{28A0092B-C50C-407E-A947-70E740481C1C}">
                <a14:useLocalDpi xmlns:a14="http://schemas.microsoft.com/office/drawing/2010/main" val="0"/>
              </a:ext>
            </a:extLst>
          </a:blip>
          <a:srcRect/>
          <a:stretch>
            <a:fillRect/>
          </a:stretch>
        </p:blipFill>
        <p:spPr bwMode="auto">
          <a:xfrm>
            <a:off x="5148263" y="1916113"/>
            <a:ext cx="3238500" cy="326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1" name="矩形 3"/>
          <p:cNvSpPr>
            <a:spLocks noChangeArrowheads="1"/>
          </p:cNvSpPr>
          <p:nvPr/>
        </p:nvSpPr>
        <p:spPr bwMode="auto">
          <a:xfrm>
            <a:off x="971550" y="5181600"/>
            <a:ext cx="72723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a:t>著名的图灵可计算问题：凡是能用算法解决的问题，也一定能用图灵机解决；凡是图灵机解决不了的问题，任何算法也解决不了。</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3</a:t>
            </a:r>
            <a:r>
              <a:rPr lang="zh-CN" altLang="zh-CN" dirty="0">
                <a:effectLst/>
              </a:rPr>
              <a:t>．图灵</a:t>
            </a:r>
            <a:r>
              <a:rPr lang="zh-CN" altLang="zh-CN" dirty="0" smtClean="0">
                <a:effectLst/>
              </a:rPr>
              <a:t>测试</a:t>
            </a:r>
            <a:endParaRPr lang="zh-CN" altLang="en-US" dirty="0"/>
          </a:p>
        </p:txBody>
      </p:sp>
      <p:sp>
        <p:nvSpPr>
          <p:cNvPr id="3" name="内容占位符 2"/>
          <p:cNvSpPr>
            <a:spLocks noGrp="1"/>
          </p:cNvSpPr>
          <p:nvPr>
            <p:ph idx="1"/>
          </p:nvPr>
        </p:nvSpPr>
        <p:spPr/>
        <p:txBody>
          <a:bodyPr/>
          <a:lstStyle/>
          <a:p>
            <a:pPr>
              <a:defRPr/>
            </a:pPr>
            <a:r>
              <a:rPr lang="zh-CN" altLang="zh-CN" dirty="0"/>
              <a:t>图灵测试</a:t>
            </a:r>
            <a:r>
              <a:rPr lang="zh-CN" altLang="zh-CN" dirty="0" smtClean="0"/>
              <a:t>，是</a:t>
            </a:r>
            <a:r>
              <a:rPr lang="zh-CN" altLang="zh-CN" dirty="0"/>
              <a:t>图灵提出的一个关于机器人的著名判断原则，它是一种测试机器是否具备人类智能的方法</a:t>
            </a:r>
            <a:r>
              <a:rPr lang="zh-CN" altLang="zh-CN" dirty="0" smtClean="0"/>
              <a:t>。</a:t>
            </a:r>
            <a:endParaRPr lang="en-US" altLang="zh-CN" dirty="0" smtClean="0"/>
          </a:p>
          <a:p>
            <a:pPr marL="0" indent="0">
              <a:buFontTx/>
              <a:buNone/>
              <a:defRPr/>
            </a:pPr>
            <a:r>
              <a:rPr lang="en-US" altLang="zh-CN" dirty="0" smtClean="0"/>
              <a:t>If </a:t>
            </a:r>
            <a:r>
              <a:rPr lang="zh-CN" altLang="zh-CN" dirty="0" smtClean="0"/>
              <a:t>电脑</a:t>
            </a:r>
            <a:r>
              <a:rPr lang="zh-CN" altLang="zh-CN" dirty="0"/>
              <a:t>能在</a:t>
            </a:r>
            <a:r>
              <a:rPr lang="en-US" altLang="zh-CN" dirty="0"/>
              <a:t>5</a:t>
            </a:r>
            <a:r>
              <a:rPr lang="zh-CN" altLang="zh-CN" dirty="0"/>
              <a:t>分钟内</a:t>
            </a:r>
            <a:r>
              <a:rPr lang="zh-CN" altLang="zh-CN" dirty="0" smtClean="0"/>
              <a:t>回答问题，超过</a:t>
            </a:r>
            <a:r>
              <a:rPr lang="en-US" altLang="zh-CN" dirty="0"/>
              <a:t>30%</a:t>
            </a:r>
            <a:r>
              <a:rPr lang="zh-CN" altLang="zh-CN" dirty="0"/>
              <a:t>的回答让测试者误认为是人类所答</a:t>
            </a:r>
            <a:r>
              <a:rPr lang="zh-CN" altLang="zh-CN" dirty="0" smtClean="0"/>
              <a:t>，</a:t>
            </a:r>
            <a:r>
              <a:rPr lang="en-US" altLang="zh-CN" dirty="0" smtClean="0"/>
              <a:t>Then </a:t>
            </a:r>
            <a:r>
              <a:rPr lang="zh-CN" altLang="zh-CN" dirty="0" smtClean="0"/>
              <a:t>电脑</a:t>
            </a:r>
            <a:r>
              <a:rPr lang="zh-CN" altLang="zh-CN" dirty="0"/>
              <a:t>通过</a:t>
            </a:r>
            <a:r>
              <a:rPr lang="zh-CN" altLang="zh-CN" dirty="0" smtClean="0"/>
              <a:t>测试</a:t>
            </a:r>
            <a:r>
              <a:rPr lang="zh-CN" altLang="en-US" dirty="0" smtClean="0"/>
              <a:t>，具有人类智能</a:t>
            </a:r>
            <a:r>
              <a:rPr lang="zh-CN" altLang="zh-CN" dirty="0" smtClean="0"/>
              <a:t>。</a:t>
            </a:r>
            <a:endParaRPr lang="en-US" altLang="zh-CN" dirty="0" smtClean="0"/>
          </a:p>
          <a:p>
            <a:pPr>
              <a:defRPr/>
            </a:pPr>
            <a:endParaRPr lang="zh-CN" altLang="en-US" dirty="0"/>
          </a:p>
        </p:txBody>
      </p:sp>
      <p:pic>
        <p:nvPicPr>
          <p:cNvPr id="61444" name="图片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163" y="3716338"/>
            <a:ext cx="2736850"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effectLst/>
              </a:rPr>
              <a:t>进位计数制</a:t>
            </a:r>
            <a:endParaRPr lang="zh-CN" altLang="en-US" dirty="0"/>
          </a:p>
        </p:txBody>
      </p:sp>
      <p:sp>
        <p:nvSpPr>
          <p:cNvPr id="3" name="内容占位符 2"/>
          <p:cNvSpPr>
            <a:spLocks noGrp="1"/>
          </p:cNvSpPr>
          <p:nvPr>
            <p:ph idx="1"/>
          </p:nvPr>
        </p:nvSpPr>
        <p:spPr/>
        <p:txBody>
          <a:bodyPr/>
          <a:lstStyle/>
          <a:p>
            <a:pPr marL="0" indent="0">
              <a:buFontTx/>
              <a:buNone/>
              <a:defRPr/>
            </a:pPr>
            <a:r>
              <a:rPr lang="en-US" altLang="zh-CN" dirty="0"/>
              <a:t>1</a:t>
            </a:r>
            <a:r>
              <a:rPr lang="zh-CN" altLang="zh-CN" dirty="0"/>
              <a:t>．十进制</a:t>
            </a:r>
          </a:p>
          <a:p>
            <a:pPr marL="0" indent="0">
              <a:buFontTx/>
              <a:buNone/>
              <a:defRPr/>
            </a:pPr>
            <a:r>
              <a:rPr lang="zh-CN" altLang="zh-CN" dirty="0"/>
              <a:t>十进制中，</a:t>
            </a:r>
            <a:r>
              <a:rPr lang="en-US" altLang="zh-CN" i="1" dirty="0"/>
              <a:t>K</a:t>
            </a:r>
            <a:r>
              <a:rPr lang="zh-CN" altLang="zh-CN" dirty="0"/>
              <a:t>表示</a:t>
            </a:r>
            <a:r>
              <a:rPr lang="en-US" altLang="zh-CN" dirty="0"/>
              <a:t>0</a:t>
            </a:r>
            <a:r>
              <a:rPr lang="zh-CN" altLang="zh-CN" dirty="0"/>
              <a:t>～</a:t>
            </a:r>
            <a:r>
              <a:rPr lang="en-US" altLang="zh-CN" dirty="0"/>
              <a:t>9</a:t>
            </a:r>
            <a:r>
              <a:rPr lang="zh-CN" altLang="zh-CN" dirty="0"/>
              <a:t>的</a:t>
            </a:r>
            <a:r>
              <a:rPr lang="en-US" altLang="zh-CN" dirty="0"/>
              <a:t>10</a:t>
            </a:r>
            <a:r>
              <a:rPr lang="zh-CN" altLang="zh-CN" dirty="0"/>
              <a:t>个数码中的任意一个数码，则任何一个数（</a:t>
            </a:r>
            <a:r>
              <a:rPr lang="en-US" altLang="zh-CN" i="1" dirty="0"/>
              <a:t>N</a:t>
            </a:r>
            <a:r>
              <a:rPr lang="zh-CN" altLang="zh-CN" dirty="0"/>
              <a:t>）可以表示为：</a:t>
            </a:r>
          </a:p>
          <a:p>
            <a:pPr>
              <a:defRPr/>
            </a:pPr>
            <a:endParaRPr lang="zh-CN" altLang="en-US" dirty="0"/>
          </a:p>
        </p:txBody>
      </p:sp>
      <p:pic>
        <p:nvPicPr>
          <p:cNvPr id="717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3476625"/>
            <a:ext cx="7775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4076700"/>
            <a:ext cx="5170488"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effectLst/>
              </a:rPr>
              <a:t>3</a:t>
            </a:r>
            <a:r>
              <a:rPr lang="zh-CN" altLang="zh-CN" dirty="0" smtClean="0">
                <a:effectLst/>
              </a:rPr>
              <a:t>．图灵测试</a:t>
            </a:r>
            <a:endParaRPr lang="zh-CN" altLang="en-US" dirty="0"/>
          </a:p>
        </p:txBody>
      </p:sp>
      <p:sp>
        <p:nvSpPr>
          <p:cNvPr id="62467" name="内容占位符 2"/>
          <p:cNvSpPr>
            <a:spLocks noGrp="1"/>
          </p:cNvSpPr>
          <p:nvPr>
            <p:ph idx="1"/>
          </p:nvPr>
        </p:nvSpPr>
        <p:spPr/>
        <p:txBody>
          <a:bodyPr/>
          <a:lstStyle/>
          <a:p>
            <a:pPr marL="0" indent="0">
              <a:buFontTx/>
              <a:buNone/>
            </a:pPr>
            <a:r>
              <a:rPr lang="en-US" altLang="zh-CN" smtClean="0"/>
              <a:t>2014</a:t>
            </a:r>
            <a:r>
              <a:rPr lang="zh-CN" altLang="zh-CN" smtClean="0"/>
              <a:t>年</a:t>
            </a:r>
            <a:r>
              <a:rPr lang="en-US" altLang="zh-CN" smtClean="0"/>
              <a:t>6</a:t>
            </a:r>
            <a:r>
              <a:rPr lang="zh-CN" altLang="zh-CN" smtClean="0"/>
              <a:t>月</a:t>
            </a:r>
            <a:r>
              <a:rPr lang="en-US" altLang="zh-CN" smtClean="0"/>
              <a:t>7</a:t>
            </a:r>
            <a:r>
              <a:rPr lang="zh-CN" altLang="zh-CN" smtClean="0"/>
              <a:t>日在英国皇家学会举行的“</a:t>
            </a:r>
            <a:r>
              <a:rPr lang="en-US" altLang="zh-CN" smtClean="0"/>
              <a:t>2014</a:t>
            </a:r>
            <a:r>
              <a:rPr lang="zh-CN" altLang="zh-CN" smtClean="0"/>
              <a:t>图灵测试”大会</a:t>
            </a:r>
            <a:r>
              <a:rPr lang="zh-CN" altLang="en-US" smtClean="0"/>
              <a:t>，</a:t>
            </a:r>
            <a:r>
              <a:rPr lang="zh-CN" altLang="zh-CN" smtClean="0"/>
              <a:t>聊天程序“尤金·古斯特曼”（</a:t>
            </a:r>
            <a:r>
              <a:rPr lang="en-US" altLang="zh-CN" smtClean="0"/>
              <a:t>Eugene Goostman</a:t>
            </a:r>
            <a:r>
              <a:rPr lang="zh-CN" altLang="zh-CN" smtClean="0"/>
              <a:t>）首次通过了图灵测试</a:t>
            </a:r>
            <a:r>
              <a:rPr lang="zh-CN" altLang="en-US" smtClean="0"/>
              <a:t>。</a:t>
            </a:r>
          </a:p>
        </p:txBody>
      </p:sp>
      <p:pic>
        <p:nvPicPr>
          <p:cNvPr id="62468" name="图片 28" descr="尤金·古斯特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738" y="3789363"/>
            <a:ext cx="4467225"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2.3.2  </a:t>
            </a:r>
            <a:r>
              <a:rPr lang="zh-CN" altLang="zh-CN" dirty="0" smtClean="0">
                <a:effectLst/>
              </a:rPr>
              <a:t>冯·诺依曼计算机</a:t>
            </a:r>
            <a:endParaRPr lang="zh-CN" altLang="en-US" dirty="0"/>
          </a:p>
        </p:txBody>
      </p:sp>
      <p:sp>
        <p:nvSpPr>
          <p:cNvPr id="63491" name="内容占位符 2"/>
          <p:cNvSpPr>
            <a:spLocks noGrp="1"/>
          </p:cNvSpPr>
          <p:nvPr>
            <p:ph idx="1"/>
          </p:nvPr>
        </p:nvSpPr>
        <p:spPr>
          <a:xfrm>
            <a:off x="685800" y="1981200"/>
            <a:ext cx="4749800" cy="4114800"/>
          </a:xfrm>
        </p:spPr>
        <p:txBody>
          <a:bodyPr/>
          <a:lstStyle/>
          <a:p>
            <a:pPr marL="0" indent="0">
              <a:buFontTx/>
              <a:buNone/>
            </a:pPr>
            <a:r>
              <a:rPr lang="en-US" altLang="zh-CN" smtClean="0"/>
              <a:t>EDVAC</a:t>
            </a:r>
            <a:r>
              <a:rPr lang="zh-CN" altLang="en-US" smtClean="0"/>
              <a:t>：</a:t>
            </a:r>
            <a:endParaRPr lang="en-US" altLang="zh-CN" smtClean="0"/>
          </a:p>
          <a:p>
            <a:pPr lvl="1"/>
            <a:r>
              <a:rPr lang="en-US" altLang="zh-CN" smtClean="0"/>
              <a:t>1946</a:t>
            </a:r>
            <a:r>
              <a:rPr lang="zh-CN" altLang="zh-CN" smtClean="0"/>
              <a:t>年，冯·诺依曼领导的研究小组发表了关于</a:t>
            </a:r>
            <a:r>
              <a:rPr lang="en-US" altLang="zh-CN" smtClean="0"/>
              <a:t>EDVAC</a:t>
            </a:r>
            <a:r>
              <a:rPr lang="zh-CN" altLang="zh-CN" smtClean="0"/>
              <a:t>计算机的论文</a:t>
            </a:r>
            <a:r>
              <a:rPr lang="zh-CN" altLang="en-US" smtClean="0"/>
              <a:t>。</a:t>
            </a:r>
            <a:endParaRPr lang="en-US" altLang="zh-CN" smtClean="0"/>
          </a:p>
          <a:p>
            <a:pPr lvl="1"/>
            <a:r>
              <a:rPr lang="en-US" altLang="zh-CN" smtClean="0"/>
              <a:t>EDVAC</a:t>
            </a:r>
            <a:r>
              <a:rPr lang="zh-CN" altLang="zh-CN" smtClean="0"/>
              <a:t>是第一台具有现代意义的并行计算机，首次使用二进制。</a:t>
            </a:r>
            <a:endParaRPr lang="en-US" altLang="zh-CN" smtClean="0"/>
          </a:p>
          <a:p>
            <a:pPr lvl="1"/>
            <a:r>
              <a:rPr lang="zh-CN" altLang="zh-CN" smtClean="0"/>
              <a:t>整台计算机使用了大约</a:t>
            </a:r>
            <a:r>
              <a:rPr lang="en-US" altLang="zh-CN" smtClean="0"/>
              <a:t>6 000</a:t>
            </a:r>
            <a:r>
              <a:rPr lang="zh-CN" altLang="zh-CN" smtClean="0"/>
              <a:t>个电子管和</a:t>
            </a:r>
            <a:r>
              <a:rPr lang="en-US" altLang="zh-CN" smtClean="0"/>
              <a:t>12 000</a:t>
            </a:r>
            <a:r>
              <a:rPr lang="zh-CN" altLang="zh-CN" smtClean="0"/>
              <a:t>个二极管，功率为</a:t>
            </a:r>
            <a:r>
              <a:rPr lang="en-US" altLang="zh-CN" smtClean="0"/>
              <a:t>56kW</a:t>
            </a:r>
            <a:r>
              <a:rPr lang="zh-CN" altLang="zh-CN" smtClean="0"/>
              <a:t>，占地面积</a:t>
            </a:r>
            <a:r>
              <a:rPr lang="en-US" altLang="zh-CN" smtClean="0"/>
              <a:t>45.5m</a:t>
            </a:r>
            <a:r>
              <a:rPr lang="en-US" altLang="zh-CN" baseline="30000" smtClean="0"/>
              <a:t>2</a:t>
            </a:r>
            <a:r>
              <a:rPr lang="zh-CN" altLang="zh-CN" smtClean="0"/>
              <a:t>，重</a:t>
            </a:r>
            <a:r>
              <a:rPr lang="en-US" altLang="zh-CN" smtClean="0"/>
              <a:t>7 850kg</a:t>
            </a:r>
            <a:r>
              <a:rPr lang="zh-CN" altLang="zh-CN" smtClean="0"/>
              <a:t>，</a:t>
            </a:r>
            <a:endParaRPr lang="zh-CN" altLang="en-US" smtClean="0"/>
          </a:p>
        </p:txBody>
      </p:sp>
      <p:pic>
        <p:nvPicPr>
          <p:cNvPr id="63492" name="图片 25" descr="wps2E2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525" y="4149725"/>
            <a:ext cx="2808288"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effectLst/>
              </a:rPr>
              <a:t>2.3.2  </a:t>
            </a:r>
            <a:r>
              <a:rPr lang="zh-CN" altLang="zh-CN" dirty="0" smtClean="0">
                <a:effectLst/>
              </a:rPr>
              <a:t>冯·诺依曼计算机</a:t>
            </a:r>
            <a:endParaRPr lang="zh-CN" altLang="en-US" dirty="0"/>
          </a:p>
        </p:txBody>
      </p:sp>
      <p:sp>
        <p:nvSpPr>
          <p:cNvPr id="64515" name="内容占位符 2"/>
          <p:cNvSpPr>
            <a:spLocks noGrp="1"/>
          </p:cNvSpPr>
          <p:nvPr>
            <p:ph idx="1"/>
          </p:nvPr>
        </p:nvSpPr>
        <p:spPr/>
        <p:txBody>
          <a:bodyPr/>
          <a:lstStyle/>
          <a:p>
            <a:r>
              <a:rPr lang="zh-CN" altLang="zh-CN" smtClean="0"/>
              <a:t>冯·诺依曼</a:t>
            </a:r>
            <a:r>
              <a:rPr lang="zh-CN" altLang="en-US" smtClean="0"/>
              <a:t>体系结构</a:t>
            </a:r>
            <a:r>
              <a:rPr lang="zh-CN" altLang="zh-CN" smtClean="0"/>
              <a:t>计算机</a:t>
            </a:r>
            <a:r>
              <a:rPr lang="zh-CN" altLang="en-US" smtClean="0"/>
              <a:t>：</a:t>
            </a:r>
            <a:endParaRPr lang="en-US" altLang="zh-CN" smtClean="0"/>
          </a:p>
          <a:p>
            <a:pPr marL="457200" lvl="1" indent="0">
              <a:buFontTx/>
              <a:buNone/>
            </a:pPr>
            <a:r>
              <a:rPr lang="zh-CN" altLang="zh-CN" smtClean="0"/>
              <a:t>（</a:t>
            </a:r>
            <a:r>
              <a:rPr lang="en-US" altLang="zh-CN" smtClean="0"/>
              <a:t>1</a:t>
            </a:r>
            <a:r>
              <a:rPr lang="zh-CN" altLang="zh-CN" smtClean="0"/>
              <a:t>）计算机由控制器、运算器、存储器、输入设备和输出设备</a:t>
            </a:r>
            <a:r>
              <a:rPr lang="en-US" altLang="zh-CN" smtClean="0"/>
              <a:t>5</a:t>
            </a:r>
            <a:r>
              <a:rPr lang="zh-CN" altLang="zh-CN" smtClean="0"/>
              <a:t>个部分构成</a:t>
            </a:r>
            <a:endParaRPr lang="en-US" altLang="zh-CN" smtClean="0"/>
          </a:p>
          <a:p>
            <a:pPr marL="457200" lvl="1" indent="0">
              <a:buFontTx/>
              <a:buNone/>
            </a:pPr>
            <a:r>
              <a:rPr lang="zh-CN" altLang="zh-CN" smtClean="0"/>
              <a:t>（</a:t>
            </a:r>
            <a:r>
              <a:rPr lang="en-US" altLang="zh-CN" smtClean="0"/>
              <a:t>2</a:t>
            </a:r>
            <a:r>
              <a:rPr lang="zh-CN" altLang="zh-CN" smtClean="0"/>
              <a:t>）确定了计算机采用二进制，指令和数据均以二进制数形式存储在存储器中。</a:t>
            </a:r>
          </a:p>
          <a:p>
            <a:pPr marL="457200" lvl="1" indent="0">
              <a:buFontTx/>
              <a:buNone/>
            </a:pPr>
            <a:r>
              <a:rPr lang="zh-CN" altLang="zh-CN" smtClean="0"/>
              <a:t>（</a:t>
            </a:r>
            <a:r>
              <a:rPr lang="en-US" altLang="zh-CN" smtClean="0"/>
              <a:t>3</a:t>
            </a:r>
            <a:r>
              <a:rPr lang="zh-CN" altLang="zh-CN" smtClean="0"/>
              <a:t>）计算机按照程序规定的顺序将指令从存储器中取出，并逐条执行。</a:t>
            </a:r>
            <a:endParaRPr lang="zh-CN" altLang="en-US" smtClean="0"/>
          </a:p>
        </p:txBody>
      </p:sp>
      <p:pic>
        <p:nvPicPr>
          <p:cNvPr id="64516" name="图片 26" descr="wps2E2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275" y="4724400"/>
            <a:ext cx="4779963"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effectLst/>
              </a:rPr>
              <a:t>冯·诺依曼计算机</a:t>
            </a:r>
            <a:endParaRPr lang="zh-CN" altLang="en-US" dirty="0"/>
          </a:p>
        </p:txBody>
      </p:sp>
      <p:sp>
        <p:nvSpPr>
          <p:cNvPr id="65539" name="内容占位符 2"/>
          <p:cNvSpPr>
            <a:spLocks noGrp="1"/>
          </p:cNvSpPr>
          <p:nvPr>
            <p:ph idx="1"/>
          </p:nvPr>
        </p:nvSpPr>
        <p:spPr/>
        <p:txBody>
          <a:bodyPr/>
          <a:lstStyle/>
          <a:p>
            <a:pPr marL="0" indent="0">
              <a:buFontTx/>
              <a:buNone/>
            </a:pPr>
            <a:r>
              <a:rPr lang="en-US" altLang="zh-CN" smtClean="0"/>
              <a:t>1</a:t>
            </a:r>
            <a:r>
              <a:rPr lang="zh-CN" altLang="zh-CN" smtClean="0"/>
              <a:t>．运算器</a:t>
            </a:r>
          </a:p>
          <a:p>
            <a:pPr marL="0" indent="0">
              <a:buFontTx/>
              <a:buNone/>
            </a:pPr>
            <a:r>
              <a:rPr lang="zh-CN" altLang="zh-CN" smtClean="0"/>
              <a:t>运算器（</a:t>
            </a:r>
            <a:r>
              <a:rPr lang="en-US" altLang="zh-CN" smtClean="0"/>
              <a:t>Arithmetic Logic Unit</a:t>
            </a:r>
            <a:r>
              <a:rPr lang="zh-CN" altLang="zh-CN" smtClean="0"/>
              <a:t>，</a:t>
            </a:r>
            <a:r>
              <a:rPr lang="en-US" altLang="zh-CN" smtClean="0"/>
              <a:t>ALU</a:t>
            </a:r>
            <a:r>
              <a:rPr lang="zh-CN" altLang="zh-CN" smtClean="0"/>
              <a:t>）也称算术逻辑运算单元，主要完成算术运算和逻辑运算。</a:t>
            </a:r>
            <a:endParaRPr lang="zh-CN" altLang="en-US" smtClean="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effectLst/>
              </a:rPr>
              <a:t>冯·诺依曼计算机</a:t>
            </a:r>
            <a:endParaRPr lang="zh-CN" altLang="en-US" dirty="0"/>
          </a:p>
        </p:txBody>
      </p:sp>
      <p:sp>
        <p:nvSpPr>
          <p:cNvPr id="3" name="内容占位符 2"/>
          <p:cNvSpPr>
            <a:spLocks noGrp="1"/>
          </p:cNvSpPr>
          <p:nvPr>
            <p:ph idx="1"/>
          </p:nvPr>
        </p:nvSpPr>
        <p:spPr/>
        <p:txBody>
          <a:bodyPr/>
          <a:lstStyle/>
          <a:p>
            <a:pPr marL="0" indent="0">
              <a:buFontTx/>
              <a:buNone/>
              <a:defRPr/>
            </a:pPr>
            <a:r>
              <a:rPr lang="en-US" altLang="zh-CN" dirty="0"/>
              <a:t>2</a:t>
            </a:r>
            <a:r>
              <a:rPr lang="zh-CN" altLang="zh-CN" dirty="0"/>
              <a:t>．控制器</a:t>
            </a:r>
          </a:p>
          <a:p>
            <a:pPr marL="0" indent="0">
              <a:buFontTx/>
              <a:buNone/>
              <a:defRPr/>
            </a:pPr>
            <a:r>
              <a:rPr lang="zh-CN" altLang="zh-CN" dirty="0"/>
              <a:t>控制器（</a:t>
            </a:r>
            <a:r>
              <a:rPr lang="en-US" altLang="zh-CN" dirty="0"/>
              <a:t>Control Unit</a:t>
            </a:r>
            <a:r>
              <a:rPr lang="zh-CN" altLang="zh-CN" dirty="0"/>
              <a:t>）也称控制单元，负责读取指令、分析指令和执行指令，调度运算器完成计算。</a:t>
            </a:r>
          </a:p>
          <a:p>
            <a:pPr>
              <a:defRPr/>
            </a:pPr>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effectLst/>
              </a:rPr>
              <a:t>冯·诺依曼计算机</a:t>
            </a:r>
            <a:endParaRPr lang="zh-CN" altLang="en-US" dirty="0"/>
          </a:p>
        </p:txBody>
      </p:sp>
      <p:sp>
        <p:nvSpPr>
          <p:cNvPr id="3" name="内容占位符 2"/>
          <p:cNvSpPr>
            <a:spLocks noGrp="1"/>
          </p:cNvSpPr>
          <p:nvPr>
            <p:ph idx="1"/>
          </p:nvPr>
        </p:nvSpPr>
        <p:spPr/>
        <p:txBody>
          <a:bodyPr/>
          <a:lstStyle/>
          <a:p>
            <a:pPr marL="0" indent="0">
              <a:buFontTx/>
              <a:buNone/>
              <a:defRPr/>
            </a:pPr>
            <a:r>
              <a:rPr lang="en-US" altLang="zh-CN" dirty="0"/>
              <a:t>3</a:t>
            </a:r>
            <a:r>
              <a:rPr lang="zh-CN" altLang="zh-CN" dirty="0"/>
              <a:t>．</a:t>
            </a:r>
            <a:r>
              <a:rPr lang="zh-CN" altLang="zh-CN" dirty="0" smtClean="0"/>
              <a:t>存储器</a:t>
            </a:r>
            <a:endParaRPr lang="en-US" altLang="zh-CN" dirty="0" smtClean="0"/>
          </a:p>
          <a:p>
            <a:pPr marL="0" indent="0">
              <a:buFontTx/>
              <a:buNone/>
              <a:defRPr/>
            </a:pPr>
            <a:r>
              <a:rPr lang="en-US" altLang="zh-CN" dirty="0" smtClean="0"/>
              <a:t>	</a:t>
            </a:r>
            <a:r>
              <a:rPr lang="zh-CN" altLang="zh-CN" dirty="0" smtClean="0"/>
              <a:t>存储器</a:t>
            </a:r>
            <a:r>
              <a:rPr lang="zh-CN" altLang="zh-CN" dirty="0"/>
              <a:t>负责存储数据和指令。</a:t>
            </a:r>
          </a:p>
          <a:p>
            <a:pPr>
              <a:defRPr/>
            </a:pPr>
            <a:endParaRPr lang="zh-CN" altLang="en-US" dirty="0"/>
          </a:p>
        </p:txBody>
      </p:sp>
      <p:pic>
        <p:nvPicPr>
          <p:cNvPr id="67588" name="图片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2924175"/>
            <a:ext cx="5803900"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effectLst/>
              </a:rPr>
              <a:t>冯·诺依曼计算机</a:t>
            </a:r>
            <a:endParaRPr lang="zh-CN" altLang="en-US" dirty="0"/>
          </a:p>
        </p:txBody>
      </p:sp>
      <p:sp>
        <p:nvSpPr>
          <p:cNvPr id="68611" name="内容占位符 2"/>
          <p:cNvSpPr>
            <a:spLocks noGrp="1"/>
          </p:cNvSpPr>
          <p:nvPr>
            <p:ph idx="1"/>
          </p:nvPr>
        </p:nvSpPr>
        <p:spPr/>
        <p:txBody>
          <a:bodyPr/>
          <a:lstStyle/>
          <a:p>
            <a:pPr marL="0" indent="0">
              <a:buFontTx/>
              <a:buNone/>
            </a:pPr>
            <a:r>
              <a:rPr lang="en-US" altLang="zh-CN" smtClean="0"/>
              <a:t>4</a:t>
            </a:r>
            <a:r>
              <a:rPr lang="zh-CN" altLang="zh-CN" smtClean="0"/>
              <a:t>．输入设备</a:t>
            </a:r>
          </a:p>
          <a:p>
            <a:pPr marL="0" indent="0">
              <a:buFontTx/>
              <a:buNone/>
            </a:pPr>
            <a:r>
              <a:rPr lang="zh-CN" altLang="zh-CN" smtClean="0"/>
              <a:t>输入设备负责将数据和指令从外部输入到计算中。</a:t>
            </a:r>
          </a:p>
          <a:p>
            <a:pPr marL="0" indent="0">
              <a:buFontTx/>
              <a:buNone/>
            </a:pPr>
            <a:r>
              <a:rPr lang="en-US" altLang="zh-CN" smtClean="0"/>
              <a:t>5</a:t>
            </a:r>
            <a:r>
              <a:rPr lang="zh-CN" altLang="zh-CN" smtClean="0"/>
              <a:t>．输出设备</a:t>
            </a:r>
          </a:p>
          <a:p>
            <a:pPr marL="0" indent="0">
              <a:buFontTx/>
              <a:buNone/>
            </a:pPr>
            <a:r>
              <a:rPr lang="zh-CN" altLang="zh-CN" smtClean="0"/>
              <a:t>输出设备将计算机中的二进制信息以用户能接受的形式呈现。</a:t>
            </a:r>
            <a:endParaRPr lang="zh-CN" altLang="en-US" smtClean="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2.3.3  </a:t>
            </a:r>
            <a:r>
              <a:rPr lang="zh-CN" altLang="zh-CN" dirty="0">
                <a:effectLst/>
              </a:rPr>
              <a:t>存储程序控制</a:t>
            </a:r>
            <a:r>
              <a:rPr lang="zh-CN" altLang="zh-CN" dirty="0" smtClean="0">
                <a:effectLst/>
              </a:rPr>
              <a:t>原理</a:t>
            </a:r>
            <a:endParaRPr lang="zh-CN" altLang="en-US" dirty="0"/>
          </a:p>
        </p:txBody>
      </p:sp>
      <p:sp>
        <p:nvSpPr>
          <p:cNvPr id="3" name="内容占位符 2"/>
          <p:cNvSpPr>
            <a:spLocks noGrp="1"/>
          </p:cNvSpPr>
          <p:nvPr>
            <p:ph idx="1"/>
          </p:nvPr>
        </p:nvSpPr>
        <p:spPr/>
        <p:txBody>
          <a:bodyPr/>
          <a:lstStyle/>
          <a:p>
            <a:pPr marL="0" indent="0">
              <a:buFontTx/>
              <a:buNone/>
              <a:defRPr/>
            </a:pPr>
            <a:r>
              <a:rPr lang="zh-CN" altLang="zh-CN" dirty="0"/>
              <a:t>为了能够让计算机完成任务，需要为计算机提供一系列命令</a:t>
            </a:r>
            <a:r>
              <a:rPr lang="zh-CN" altLang="zh-CN" dirty="0" smtClean="0"/>
              <a:t>。</a:t>
            </a:r>
            <a:endParaRPr lang="en-US" altLang="zh-CN" dirty="0" smtClean="0"/>
          </a:p>
          <a:p>
            <a:pPr marL="0" indent="0">
              <a:buFontTx/>
              <a:buNone/>
              <a:defRPr/>
            </a:pPr>
            <a:r>
              <a:rPr lang="zh-CN" altLang="zh-CN" dirty="0"/>
              <a:t>指令：也称机器指令，是指计算机完成某个基本操作的命令，是计算机可以识别的二进制编码</a:t>
            </a:r>
            <a:r>
              <a:rPr lang="zh-CN" altLang="zh-CN" dirty="0" smtClean="0"/>
              <a:t>。</a:t>
            </a:r>
            <a:endParaRPr lang="en-US" altLang="zh-CN" dirty="0" smtClean="0"/>
          </a:p>
          <a:p>
            <a:pPr marL="0" indent="0">
              <a:buFontTx/>
              <a:buNone/>
              <a:defRPr/>
            </a:pPr>
            <a:r>
              <a:rPr lang="zh-CN" altLang="zh-CN" dirty="0" smtClean="0"/>
              <a:t>包括</a:t>
            </a:r>
            <a:r>
              <a:rPr lang="zh-CN" altLang="zh-CN" dirty="0"/>
              <a:t>操作码和操作数两部分</a:t>
            </a:r>
            <a:r>
              <a:rPr lang="zh-CN" altLang="zh-CN" dirty="0" smtClean="0"/>
              <a:t>。</a:t>
            </a:r>
            <a:endParaRPr lang="en-US" altLang="zh-CN" dirty="0" smtClean="0"/>
          </a:p>
          <a:p>
            <a:pPr marL="0" indent="0">
              <a:buFontTx/>
              <a:buNone/>
              <a:defRPr/>
            </a:pPr>
            <a:r>
              <a:rPr lang="zh-CN" altLang="zh-CN" dirty="0"/>
              <a:t>计算机的字长是指计算机能一次直接处理的二进制数据的位数。</a:t>
            </a:r>
            <a:endParaRPr lang="en-US" altLang="zh-CN" dirty="0"/>
          </a:p>
          <a:p>
            <a:pPr marL="0" indent="0">
              <a:buFontTx/>
              <a:buNone/>
              <a:defRPr/>
            </a:pPr>
            <a:endParaRPr lang="en-US" altLang="zh-CN" dirty="0" smtClean="0"/>
          </a:p>
          <a:p>
            <a:pPr marL="0" indent="0">
              <a:buFontTx/>
              <a:buNone/>
              <a:defRPr/>
            </a:pPr>
            <a:endParaRPr lang="zh-CN" altLang="zh-CN" dirty="0"/>
          </a:p>
          <a:p>
            <a:pPr>
              <a:defRPr/>
            </a:pPr>
            <a:endParaRPr lang="zh-CN" altLang="en-US" dirty="0"/>
          </a:p>
        </p:txBody>
      </p:sp>
      <p:pic>
        <p:nvPicPr>
          <p:cNvPr id="696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938" y="4919663"/>
            <a:ext cx="45053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a:effectLst/>
              </a:rPr>
              <a:t>存储程序控制原理</a:t>
            </a:r>
            <a:endParaRPr lang="zh-CN" altLang="en-US" dirty="0"/>
          </a:p>
        </p:txBody>
      </p:sp>
      <p:sp>
        <p:nvSpPr>
          <p:cNvPr id="70659" name="内容占位符 2"/>
          <p:cNvSpPr>
            <a:spLocks noGrp="1"/>
          </p:cNvSpPr>
          <p:nvPr>
            <p:ph idx="1"/>
          </p:nvPr>
        </p:nvSpPr>
        <p:spPr/>
        <p:txBody>
          <a:bodyPr/>
          <a:lstStyle/>
          <a:p>
            <a:pPr marL="0" indent="0">
              <a:buFontTx/>
              <a:buNone/>
            </a:pPr>
            <a:r>
              <a:rPr lang="zh-CN" altLang="zh-CN" smtClean="0"/>
              <a:t>（</a:t>
            </a:r>
            <a:r>
              <a:rPr lang="en-US" altLang="zh-CN" smtClean="0"/>
              <a:t>2</a:t>
            </a:r>
            <a:r>
              <a:rPr lang="zh-CN" altLang="zh-CN" smtClean="0"/>
              <a:t>）指令系统：一台计算机所有机器指令的集合称为计算机的指令系统。</a:t>
            </a:r>
            <a:endParaRPr lang="en-US" altLang="zh-CN" smtClean="0"/>
          </a:p>
          <a:p>
            <a:pPr marL="0" indent="0">
              <a:buFontTx/>
              <a:buNone/>
            </a:pPr>
            <a:r>
              <a:rPr lang="zh-CN" altLang="zh-CN" smtClean="0"/>
              <a:t>（</a:t>
            </a:r>
            <a:r>
              <a:rPr lang="en-US" altLang="zh-CN" smtClean="0"/>
              <a:t>3</a:t>
            </a:r>
            <a:r>
              <a:rPr lang="zh-CN" altLang="zh-CN" smtClean="0"/>
              <a:t>）程序：由指令组成，是为解决某一特定问题而设计的有序指令的集合，是为了得到某种结果而由计算机等具有信息处理能力的装置执行的指令序列。</a:t>
            </a:r>
            <a:endParaRPr lang="zh-CN" altLang="en-US"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a:effectLst/>
              </a:rPr>
              <a:t>存储程序控制原理</a:t>
            </a:r>
            <a:endParaRPr lang="zh-CN" altLang="en-US" dirty="0"/>
          </a:p>
        </p:txBody>
      </p:sp>
      <p:sp>
        <p:nvSpPr>
          <p:cNvPr id="3" name="内容占位符 2"/>
          <p:cNvSpPr>
            <a:spLocks noGrp="1"/>
          </p:cNvSpPr>
          <p:nvPr>
            <p:ph idx="1"/>
          </p:nvPr>
        </p:nvSpPr>
        <p:spPr/>
        <p:txBody>
          <a:bodyPr/>
          <a:lstStyle/>
          <a:p>
            <a:pPr marL="0" indent="0">
              <a:buFontTx/>
              <a:buNone/>
              <a:defRPr/>
            </a:pPr>
            <a:r>
              <a:rPr lang="en-US" altLang="zh-CN" dirty="0"/>
              <a:t>2</a:t>
            </a:r>
            <a:r>
              <a:rPr lang="zh-CN" altLang="zh-CN" dirty="0"/>
              <a:t>．指令执行</a:t>
            </a:r>
            <a:r>
              <a:rPr lang="zh-CN" altLang="zh-CN" dirty="0" smtClean="0"/>
              <a:t>过程</a:t>
            </a:r>
            <a:r>
              <a:rPr lang="zh-CN" altLang="en-US" dirty="0"/>
              <a:t>：</a:t>
            </a:r>
            <a:r>
              <a:rPr lang="zh-CN" altLang="zh-CN" dirty="0" smtClean="0"/>
              <a:t>计算机</a:t>
            </a:r>
            <a:r>
              <a:rPr lang="zh-CN" altLang="zh-CN" dirty="0"/>
              <a:t>按照程序的执行顺序逐条取出存储器中的指令，传输到</a:t>
            </a:r>
            <a:r>
              <a:rPr lang="en-US" altLang="zh-CN" dirty="0"/>
              <a:t>CPU</a:t>
            </a:r>
            <a:r>
              <a:rPr lang="zh-CN" altLang="zh-CN" dirty="0"/>
              <a:t>后执行</a:t>
            </a:r>
            <a:r>
              <a:rPr lang="zh-CN" altLang="zh-CN" dirty="0" smtClean="0"/>
              <a:t>。</a:t>
            </a:r>
            <a:endParaRPr lang="en-US" altLang="zh-CN" dirty="0" smtClean="0"/>
          </a:p>
          <a:p>
            <a:pPr marL="0" indent="0">
              <a:buFontTx/>
              <a:buNone/>
              <a:defRPr/>
            </a:pPr>
            <a:r>
              <a:rPr lang="en-US" altLang="zh-CN" dirty="0" smtClean="0"/>
              <a:t>	</a:t>
            </a:r>
            <a:r>
              <a:rPr lang="zh-CN" altLang="zh-CN" dirty="0" smtClean="0"/>
              <a:t>（</a:t>
            </a:r>
            <a:r>
              <a:rPr lang="en-US" altLang="zh-CN" dirty="0"/>
              <a:t>1</a:t>
            </a:r>
            <a:r>
              <a:rPr lang="zh-CN" altLang="zh-CN" dirty="0"/>
              <a:t>）取指令阶段</a:t>
            </a:r>
            <a:r>
              <a:rPr lang="zh-CN" altLang="zh-CN" dirty="0" smtClean="0"/>
              <a:t>。</a:t>
            </a:r>
            <a:endParaRPr lang="zh-CN" altLang="zh-CN" dirty="0"/>
          </a:p>
          <a:p>
            <a:pPr marL="0" indent="0">
              <a:buFontTx/>
              <a:buNone/>
              <a:defRPr/>
            </a:pPr>
            <a:r>
              <a:rPr lang="en-US" altLang="zh-CN" dirty="0" smtClean="0"/>
              <a:t>	</a:t>
            </a:r>
            <a:r>
              <a:rPr lang="zh-CN" altLang="zh-CN" dirty="0" smtClean="0"/>
              <a:t>（</a:t>
            </a:r>
            <a:r>
              <a:rPr lang="en-US" altLang="zh-CN" dirty="0"/>
              <a:t>2</a:t>
            </a:r>
            <a:r>
              <a:rPr lang="zh-CN" altLang="zh-CN" dirty="0"/>
              <a:t>）分析指令阶段</a:t>
            </a:r>
            <a:r>
              <a:rPr lang="zh-CN" altLang="zh-CN" dirty="0" smtClean="0"/>
              <a:t>。</a:t>
            </a:r>
            <a:endParaRPr lang="en-US" altLang="zh-CN" dirty="0" smtClean="0"/>
          </a:p>
          <a:p>
            <a:pPr marL="0" indent="0">
              <a:buFontTx/>
              <a:buNone/>
              <a:defRPr/>
            </a:pPr>
            <a:r>
              <a:rPr lang="en-US" altLang="zh-CN" dirty="0" smtClean="0"/>
              <a:t>	</a:t>
            </a:r>
            <a:r>
              <a:rPr lang="zh-CN" altLang="zh-CN" dirty="0" smtClean="0"/>
              <a:t>（</a:t>
            </a:r>
            <a:r>
              <a:rPr lang="en-US" altLang="zh-CN" dirty="0"/>
              <a:t>3</a:t>
            </a:r>
            <a:r>
              <a:rPr lang="zh-CN" altLang="zh-CN" dirty="0"/>
              <a:t>）执行指令阶段</a:t>
            </a:r>
            <a:r>
              <a:rPr lang="zh-CN" altLang="zh-CN" dirty="0" smtClean="0"/>
              <a:t>。</a:t>
            </a:r>
            <a:endParaRPr lang="zh-CN" altLang="zh-CN" dirty="0"/>
          </a:p>
          <a:p>
            <a:pPr marL="0" indent="0">
              <a:buFontTx/>
              <a:buNone/>
              <a:defRPr/>
            </a:pPr>
            <a:r>
              <a:rPr lang="en-US" altLang="zh-CN" dirty="0" smtClean="0"/>
              <a:t>	</a:t>
            </a:r>
            <a:r>
              <a:rPr lang="zh-CN" altLang="zh-CN" dirty="0" smtClean="0"/>
              <a:t>（</a:t>
            </a:r>
            <a:r>
              <a:rPr lang="en-US" altLang="zh-CN" dirty="0"/>
              <a:t>4</a:t>
            </a:r>
            <a:r>
              <a:rPr lang="zh-CN" altLang="zh-CN" dirty="0"/>
              <a:t>）写回结果阶段</a:t>
            </a:r>
            <a:r>
              <a:rPr lang="zh-CN" altLang="zh-CN" dirty="0" smtClean="0"/>
              <a:t>。</a:t>
            </a:r>
            <a:endParaRPr lang="zh-CN" altLang="zh-CN" dirty="0"/>
          </a:p>
          <a:p>
            <a:pPr marL="0" indent="0">
              <a:buFontTx/>
              <a:buNone/>
              <a:defRPr/>
            </a:pPr>
            <a:endParaRPr lang="zh-CN" altLang="zh-CN" dirty="0"/>
          </a:p>
          <a:p>
            <a:pPr>
              <a:defRPr/>
            </a:pPr>
            <a:endParaRPr lang="zh-CN" altLang="en-US" dirty="0"/>
          </a:p>
        </p:txBody>
      </p:sp>
      <p:sp>
        <p:nvSpPr>
          <p:cNvPr id="71684" name="矩形 3"/>
          <p:cNvSpPr>
            <a:spLocks noChangeArrowheads="1"/>
          </p:cNvSpPr>
          <p:nvPr/>
        </p:nvSpPr>
        <p:spPr bwMode="auto">
          <a:xfrm>
            <a:off x="849313" y="4437063"/>
            <a:ext cx="74676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a:t>提示：</a:t>
            </a:r>
          </a:p>
          <a:p>
            <a:r>
              <a:rPr lang="zh-CN" altLang="zh-CN"/>
              <a:t>按照存储程序控制原理构造出来的计算机就是存储程序控制计算机，也称为冯·诺依曼计算机。半个多世纪以来，冯·诺依曼体系结构一直沿用至今，计算机一直遵循存储程序控制原理。</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effectLst/>
              </a:rPr>
              <a:t>进位计数制</a:t>
            </a:r>
            <a:endParaRPr lang="zh-CN" altLang="en-US" dirty="0"/>
          </a:p>
        </p:txBody>
      </p:sp>
      <p:sp>
        <p:nvSpPr>
          <p:cNvPr id="8195" name="内容占位符 2"/>
          <p:cNvSpPr>
            <a:spLocks noGrp="1"/>
          </p:cNvSpPr>
          <p:nvPr>
            <p:ph idx="1"/>
          </p:nvPr>
        </p:nvSpPr>
        <p:spPr/>
        <p:txBody>
          <a:bodyPr/>
          <a:lstStyle/>
          <a:p>
            <a:pPr marL="0" indent="0">
              <a:buFontTx/>
              <a:buNone/>
            </a:pPr>
            <a:r>
              <a:rPr lang="en-US" altLang="zh-CN" smtClean="0"/>
              <a:t>2</a:t>
            </a:r>
            <a:r>
              <a:rPr lang="zh-CN" altLang="zh-CN" smtClean="0"/>
              <a:t>．二进制</a:t>
            </a:r>
          </a:p>
          <a:p>
            <a:pPr marL="0" indent="0">
              <a:buFontTx/>
              <a:buNone/>
            </a:pPr>
            <a:r>
              <a:rPr lang="zh-CN" altLang="zh-CN" smtClean="0"/>
              <a:t>计算机中信息的存储和处理都采用二进制。二进制数只有</a:t>
            </a:r>
            <a:r>
              <a:rPr lang="en-US" altLang="zh-CN" smtClean="0"/>
              <a:t>0</a:t>
            </a:r>
            <a:r>
              <a:rPr lang="zh-CN" altLang="zh-CN" smtClean="0"/>
              <a:t>、</a:t>
            </a:r>
            <a:r>
              <a:rPr lang="en-US" altLang="zh-CN" smtClean="0"/>
              <a:t>1</a:t>
            </a:r>
            <a:r>
              <a:rPr lang="zh-CN" altLang="zh-CN" smtClean="0"/>
              <a:t>两个数码，基数为</a:t>
            </a:r>
            <a:r>
              <a:rPr lang="en-US" altLang="zh-CN" smtClean="0"/>
              <a:t>2</a:t>
            </a:r>
            <a:r>
              <a:rPr lang="zh-CN" altLang="zh-CN" smtClean="0"/>
              <a:t>，逢</a:t>
            </a:r>
            <a:r>
              <a:rPr lang="en-US" altLang="zh-CN" smtClean="0"/>
              <a:t>2</a:t>
            </a:r>
            <a:r>
              <a:rPr lang="zh-CN" altLang="zh-CN" smtClean="0"/>
              <a:t>进</a:t>
            </a:r>
            <a:r>
              <a:rPr lang="en-US" altLang="zh-CN" smtClean="0"/>
              <a:t>1</a:t>
            </a:r>
            <a:r>
              <a:rPr lang="zh-CN" altLang="zh-CN" smtClean="0"/>
              <a:t>。</a:t>
            </a:r>
            <a:endParaRPr lang="en-US" altLang="zh-CN" smtClean="0"/>
          </a:p>
          <a:p>
            <a:pPr marL="0" indent="0">
              <a:buFontTx/>
              <a:buNone/>
            </a:pPr>
            <a:r>
              <a:rPr lang="zh-CN" altLang="zh-CN" smtClean="0"/>
              <a:t>为了便于区分，在二进制数后加“</a:t>
            </a:r>
            <a:r>
              <a:rPr lang="en-US" altLang="zh-CN" smtClean="0"/>
              <a:t>B</a:t>
            </a:r>
            <a:r>
              <a:rPr lang="zh-CN" altLang="zh-CN" smtClean="0"/>
              <a:t>”，表示数为二进制数。</a:t>
            </a:r>
            <a:endParaRPr lang="zh-CN" altLang="en-US" smtClean="0"/>
          </a:p>
        </p:txBody>
      </p:sp>
      <p:pic>
        <p:nvPicPr>
          <p:cNvPr id="81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4221163"/>
            <a:ext cx="68167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学习要求</a:t>
            </a:r>
            <a:endParaRPr lang="zh-CN" altLang="en-US" dirty="0"/>
          </a:p>
        </p:txBody>
      </p:sp>
      <p:sp>
        <p:nvSpPr>
          <p:cNvPr id="72707" name="内容占位符 2"/>
          <p:cNvSpPr>
            <a:spLocks noGrp="1"/>
          </p:cNvSpPr>
          <p:nvPr>
            <p:ph idx="1"/>
          </p:nvPr>
        </p:nvSpPr>
        <p:spPr/>
        <p:txBody>
          <a:bodyPr/>
          <a:lstStyle/>
          <a:p>
            <a:r>
              <a:rPr lang="zh-CN" altLang="en-US" smtClean="0"/>
              <a:t>阅读教材</a:t>
            </a:r>
            <a:endParaRPr lang="en-US" altLang="zh-CN" smtClean="0"/>
          </a:p>
          <a:p>
            <a:r>
              <a:rPr lang="zh-CN" altLang="en-US" smtClean="0"/>
              <a:t>完成书后习题</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effectLst/>
              </a:rPr>
              <a:t>进位计数制</a:t>
            </a:r>
            <a:endParaRPr lang="zh-CN" altLang="en-US" dirty="0"/>
          </a:p>
        </p:txBody>
      </p:sp>
      <p:sp>
        <p:nvSpPr>
          <p:cNvPr id="5" name="内容占位符 4"/>
          <p:cNvSpPr>
            <a:spLocks noGrp="1"/>
          </p:cNvSpPr>
          <p:nvPr>
            <p:ph idx="1"/>
          </p:nvPr>
        </p:nvSpPr>
        <p:spPr/>
        <p:txBody>
          <a:bodyPr/>
          <a:lstStyle/>
          <a:p>
            <a:pPr marL="0" indent="0">
              <a:buFontTx/>
              <a:buNone/>
              <a:defRPr/>
            </a:pPr>
            <a:r>
              <a:rPr lang="en-US" altLang="zh-CN" dirty="0"/>
              <a:t>3</a:t>
            </a:r>
            <a:r>
              <a:rPr lang="zh-CN" altLang="zh-CN" dirty="0"/>
              <a:t>．八进制</a:t>
            </a:r>
          </a:p>
          <a:p>
            <a:pPr marL="0" indent="0">
              <a:buFontTx/>
              <a:buNone/>
              <a:defRPr/>
            </a:pPr>
            <a:r>
              <a:rPr lang="zh-CN" altLang="zh-CN" dirty="0"/>
              <a:t>八进制有</a:t>
            </a:r>
            <a:r>
              <a:rPr lang="en-US" altLang="zh-CN" dirty="0"/>
              <a:t>0</a:t>
            </a:r>
            <a:r>
              <a:rPr lang="zh-CN" altLang="zh-CN" dirty="0"/>
              <a:t>～</a:t>
            </a:r>
            <a:r>
              <a:rPr lang="en-US" altLang="zh-CN" dirty="0"/>
              <a:t>7</a:t>
            </a:r>
            <a:r>
              <a:rPr lang="zh-CN" altLang="zh-CN" dirty="0"/>
              <a:t>共</a:t>
            </a:r>
            <a:r>
              <a:rPr lang="en-US" altLang="zh-CN" dirty="0"/>
              <a:t>8</a:t>
            </a:r>
            <a:r>
              <a:rPr lang="zh-CN" altLang="zh-CN" dirty="0"/>
              <a:t>个数码，基数为</a:t>
            </a:r>
            <a:r>
              <a:rPr lang="en-US" altLang="zh-CN" dirty="0"/>
              <a:t>8</a:t>
            </a:r>
            <a:r>
              <a:rPr lang="zh-CN" altLang="zh-CN" dirty="0"/>
              <a:t>，逢</a:t>
            </a:r>
            <a:r>
              <a:rPr lang="en-US" altLang="zh-CN" dirty="0"/>
              <a:t>8</a:t>
            </a:r>
            <a:r>
              <a:rPr lang="zh-CN" altLang="zh-CN" dirty="0"/>
              <a:t>进</a:t>
            </a:r>
            <a:r>
              <a:rPr lang="en-US" altLang="zh-CN" dirty="0"/>
              <a:t>1</a:t>
            </a:r>
            <a:r>
              <a:rPr lang="zh-CN" altLang="zh-CN" dirty="0" smtClean="0"/>
              <a:t>。</a:t>
            </a:r>
            <a:endParaRPr lang="en-US" altLang="zh-CN" dirty="0" smtClean="0"/>
          </a:p>
          <a:p>
            <a:pPr marL="0" indent="0">
              <a:buFontTx/>
              <a:buNone/>
              <a:defRPr/>
            </a:pPr>
            <a:r>
              <a:rPr lang="zh-CN" altLang="zh-CN" dirty="0" smtClean="0"/>
              <a:t>为了</a:t>
            </a:r>
            <a:r>
              <a:rPr lang="zh-CN" altLang="zh-CN" dirty="0"/>
              <a:t>便于区分，在八进制数后加“</a:t>
            </a:r>
            <a:r>
              <a:rPr lang="en-US" altLang="zh-CN" dirty="0"/>
              <a:t>O</a:t>
            </a:r>
            <a:r>
              <a:rPr lang="zh-CN" altLang="zh-CN" dirty="0"/>
              <a:t>”，表示数为八进制数。例如：</a:t>
            </a:r>
          </a:p>
          <a:p>
            <a:pPr>
              <a:defRPr/>
            </a:pPr>
            <a:endParaRPr lang="zh-CN" altLang="en-US" dirty="0"/>
          </a:p>
        </p:txBody>
      </p:sp>
      <p:pic>
        <p:nvPicPr>
          <p:cNvPr id="92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3789363"/>
            <a:ext cx="7740650"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zh-CN" dirty="0" smtClean="0">
                <a:effectLst/>
              </a:rPr>
              <a:t>进位计数制</a:t>
            </a:r>
            <a:endParaRPr lang="zh-CN" altLang="en-US" dirty="0"/>
          </a:p>
        </p:txBody>
      </p:sp>
      <p:sp>
        <p:nvSpPr>
          <p:cNvPr id="3" name="内容占位符 2"/>
          <p:cNvSpPr>
            <a:spLocks noGrp="1"/>
          </p:cNvSpPr>
          <p:nvPr>
            <p:ph idx="1"/>
          </p:nvPr>
        </p:nvSpPr>
        <p:spPr/>
        <p:txBody>
          <a:bodyPr/>
          <a:lstStyle/>
          <a:p>
            <a:pPr marL="0" indent="0">
              <a:buFontTx/>
              <a:buNone/>
              <a:defRPr/>
            </a:pPr>
            <a:r>
              <a:rPr lang="en-US" altLang="zh-CN" dirty="0"/>
              <a:t>4</a:t>
            </a:r>
            <a:r>
              <a:rPr lang="zh-CN" altLang="zh-CN" dirty="0"/>
              <a:t>．十六进制</a:t>
            </a:r>
          </a:p>
          <a:p>
            <a:pPr marL="0" indent="0">
              <a:buFontTx/>
              <a:buNone/>
              <a:defRPr/>
            </a:pPr>
            <a:r>
              <a:rPr lang="zh-CN" altLang="zh-CN" dirty="0"/>
              <a:t>十六进制有</a:t>
            </a:r>
            <a:r>
              <a:rPr lang="en-US" altLang="zh-CN" dirty="0"/>
              <a:t>0</a:t>
            </a:r>
            <a:r>
              <a:rPr lang="zh-CN" altLang="zh-CN" dirty="0"/>
              <a:t>～</a:t>
            </a:r>
            <a:r>
              <a:rPr lang="en-US" altLang="zh-CN" dirty="0"/>
              <a:t>9</a:t>
            </a:r>
            <a:r>
              <a:rPr lang="zh-CN" altLang="zh-CN" dirty="0"/>
              <a:t>、</a:t>
            </a:r>
            <a:r>
              <a:rPr lang="en-US" altLang="zh-CN" dirty="0"/>
              <a:t>A</a:t>
            </a:r>
            <a:r>
              <a:rPr lang="zh-CN" altLang="zh-CN" dirty="0"/>
              <a:t>、</a:t>
            </a:r>
            <a:r>
              <a:rPr lang="en-US" altLang="zh-CN" dirty="0"/>
              <a:t>B</a:t>
            </a:r>
            <a:r>
              <a:rPr lang="zh-CN" altLang="zh-CN" dirty="0"/>
              <a:t>、</a:t>
            </a:r>
            <a:r>
              <a:rPr lang="en-US" altLang="zh-CN" dirty="0"/>
              <a:t>C</a:t>
            </a:r>
            <a:r>
              <a:rPr lang="zh-CN" altLang="zh-CN" dirty="0"/>
              <a:t>、</a:t>
            </a:r>
            <a:r>
              <a:rPr lang="en-US" altLang="zh-CN" dirty="0"/>
              <a:t>D</a:t>
            </a:r>
            <a:r>
              <a:rPr lang="zh-CN" altLang="zh-CN" dirty="0"/>
              <a:t>、</a:t>
            </a:r>
            <a:r>
              <a:rPr lang="en-US" altLang="zh-CN" dirty="0"/>
              <a:t>E</a:t>
            </a:r>
            <a:r>
              <a:rPr lang="zh-CN" altLang="zh-CN" dirty="0"/>
              <a:t>、</a:t>
            </a:r>
            <a:r>
              <a:rPr lang="en-US" altLang="zh-CN" dirty="0"/>
              <a:t>F</a:t>
            </a:r>
            <a:r>
              <a:rPr lang="zh-CN" altLang="zh-CN" dirty="0"/>
              <a:t>共</a:t>
            </a:r>
            <a:r>
              <a:rPr lang="en-US" altLang="zh-CN" dirty="0"/>
              <a:t>16</a:t>
            </a:r>
            <a:r>
              <a:rPr lang="zh-CN" altLang="zh-CN" dirty="0"/>
              <a:t>个数码，基数为</a:t>
            </a:r>
            <a:r>
              <a:rPr lang="en-US" altLang="zh-CN" dirty="0"/>
              <a:t>16</a:t>
            </a:r>
            <a:r>
              <a:rPr lang="zh-CN" altLang="zh-CN" dirty="0"/>
              <a:t>，逢</a:t>
            </a:r>
            <a:r>
              <a:rPr lang="en-US" altLang="zh-CN" dirty="0"/>
              <a:t>16</a:t>
            </a:r>
            <a:r>
              <a:rPr lang="zh-CN" altLang="zh-CN" dirty="0"/>
              <a:t>进</a:t>
            </a:r>
            <a:r>
              <a:rPr lang="en-US" altLang="zh-CN" dirty="0"/>
              <a:t>1</a:t>
            </a:r>
            <a:r>
              <a:rPr lang="zh-CN" altLang="zh-CN" dirty="0"/>
              <a:t>，用</a:t>
            </a:r>
            <a:r>
              <a:rPr lang="en-US" altLang="zh-CN" dirty="0"/>
              <a:t>A</a:t>
            </a:r>
            <a:r>
              <a:rPr lang="zh-CN" altLang="zh-CN" dirty="0"/>
              <a:t>～</a:t>
            </a:r>
            <a:r>
              <a:rPr lang="en-US" altLang="zh-CN" dirty="0"/>
              <a:t>F</a:t>
            </a:r>
            <a:r>
              <a:rPr lang="zh-CN" altLang="zh-CN" dirty="0"/>
              <a:t>表示十进制中</a:t>
            </a:r>
            <a:r>
              <a:rPr lang="en-US" altLang="zh-CN" dirty="0"/>
              <a:t>10</a:t>
            </a:r>
            <a:r>
              <a:rPr lang="zh-CN" altLang="zh-CN" dirty="0"/>
              <a:t>～</a:t>
            </a:r>
            <a:r>
              <a:rPr lang="en-US" altLang="zh-CN" dirty="0"/>
              <a:t>15</a:t>
            </a:r>
            <a:r>
              <a:rPr lang="zh-CN" altLang="zh-CN" dirty="0"/>
              <a:t>的</a:t>
            </a:r>
            <a:r>
              <a:rPr lang="en-US" altLang="zh-CN" dirty="0"/>
              <a:t>6</a:t>
            </a:r>
            <a:r>
              <a:rPr lang="zh-CN" altLang="zh-CN" dirty="0"/>
              <a:t>种状态</a:t>
            </a:r>
            <a:r>
              <a:rPr lang="zh-CN" altLang="zh-CN" dirty="0" smtClean="0"/>
              <a:t>。</a:t>
            </a:r>
            <a:endParaRPr lang="en-US" altLang="zh-CN" dirty="0" smtClean="0"/>
          </a:p>
          <a:p>
            <a:pPr marL="0" indent="0">
              <a:buFontTx/>
              <a:buNone/>
              <a:defRPr/>
            </a:pPr>
            <a:r>
              <a:rPr lang="zh-CN" altLang="zh-CN" dirty="0" smtClean="0"/>
              <a:t>为了</a:t>
            </a:r>
            <a:r>
              <a:rPr lang="zh-CN" altLang="zh-CN" dirty="0"/>
              <a:t>便于区分，在十六进制数后加“</a:t>
            </a:r>
            <a:r>
              <a:rPr lang="en-US" altLang="zh-CN" dirty="0"/>
              <a:t>H</a:t>
            </a:r>
            <a:r>
              <a:rPr lang="zh-CN" altLang="zh-CN" dirty="0"/>
              <a:t>”，表示数为十六进制数。例如：</a:t>
            </a:r>
          </a:p>
          <a:p>
            <a:pPr>
              <a:defRPr/>
            </a:pPr>
            <a:endParaRPr lang="zh-CN" altLang="en-US" dirty="0"/>
          </a:p>
        </p:txBody>
      </p:sp>
    </p:spTree>
  </p:cSld>
  <p:clrMapOvr>
    <a:masterClrMapping/>
  </p:clrMapOvr>
</p:sld>
</file>

<file path=ppt/theme/theme1.xml><?xml version="1.0" encoding="utf-8"?>
<a:theme xmlns:a="http://schemas.openxmlformats.org/drawingml/2006/main" name="宁爱军大学计算机基础">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华文新魏"/>
        <a:ea typeface="华文新魏"/>
        <a:cs typeface=""/>
      </a:majorFont>
      <a:minorFont>
        <a:latin typeface="Arial Narrow"/>
        <a:ea typeface="华文新魏"/>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宁爱军大学计算机基础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宁爱军大学计算机基础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宁爱军大学计算机基础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宁爱军大学计算机基础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宁爱军大学计算机基础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宁爱军大学计算机基础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宁爱军大学计算机基础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宁爱军大学计算机基础</Template>
  <TotalTime>327</TotalTime>
  <Pages>0</Pages>
  <Words>3044</Words>
  <Characters>0</Characters>
  <Application>Microsoft Office PowerPoint</Application>
  <DocSecurity>0</DocSecurity>
  <PresentationFormat>全屏显示(4:3)</PresentationFormat>
  <Lines>0</Lines>
  <Paragraphs>289</Paragraphs>
  <Slides>70</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70</vt:i4>
      </vt:variant>
    </vt:vector>
  </HeadingPairs>
  <TitlesOfParts>
    <vt:vector size="81" baseType="lpstr">
      <vt:lpstr>Times New Roman</vt:lpstr>
      <vt:lpstr>宋体</vt:lpstr>
      <vt:lpstr>Arial</vt:lpstr>
      <vt:lpstr>华文新魏</vt:lpstr>
      <vt:lpstr>Arial Narrow</vt:lpstr>
      <vt:lpstr>Gulim</vt:lpstr>
      <vt:lpstr>Copperplate Gothic Bold</vt:lpstr>
      <vt:lpstr>隶书</vt:lpstr>
      <vt:lpstr>宁爱军大学计算机基础</vt:lpstr>
      <vt:lpstr>Photoshop.Image.6</vt:lpstr>
      <vt:lpstr>位图图像</vt:lpstr>
      <vt:lpstr>2计算机系统的基本思维</vt:lpstr>
      <vt:lpstr>目  录</vt:lpstr>
      <vt:lpstr>2.1  0和1的思维</vt:lpstr>
      <vt:lpstr>进位计数制</vt:lpstr>
      <vt:lpstr>进位计数制</vt:lpstr>
      <vt:lpstr>进位计数制</vt:lpstr>
      <vt:lpstr>进位计数制</vt:lpstr>
      <vt:lpstr>进位计数制</vt:lpstr>
      <vt:lpstr>进位计数制</vt:lpstr>
      <vt:lpstr>2.1.2  不同进制数的转换</vt:lpstr>
      <vt:lpstr>不同进制数的转换</vt:lpstr>
      <vt:lpstr>不同进制数的转换</vt:lpstr>
      <vt:lpstr>不同进制数的转换</vt:lpstr>
      <vt:lpstr>不同进制数的转换</vt:lpstr>
      <vt:lpstr>不同进制数的转换</vt:lpstr>
      <vt:lpstr>不同进制数的转换</vt:lpstr>
      <vt:lpstr>2.1.3  二进制与易经</vt:lpstr>
      <vt:lpstr>二进制与易经</vt:lpstr>
      <vt:lpstr>二进制与易经</vt:lpstr>
      <vt:lpstr>2.1.4  二进制与逻辑运算</vt:lpstr>
      <vt:lpstr>二进制与逻辑运算</vt:lpstr>
      <vt:lpstr>二进制与逻辑运算</vt:lpstr>
      <vt:lpstr>二进制与逻辑运算</vt:lpstr>
      <vt:lpstr>二进制与逻辑运算</vt:lpstr>
      <vt:lpstr>2.1.5  二进制与元器件</vt:lpstr>
      <vt:lpstr>二进制与元器件</vt:lpstr>
      <vt:lpstr>二进制与元器件</vt:lpstr>
      <vt:lpstr>二进制与元器件</vt:lpstr>
      <vt:lpstr>二进制与元器件</vt:lpstr>
      <vt:lpstr>2.1.6  存储单位关系</vt:lpstr>
      <vt:lpstr>2.2  二进制与数据编码</vt:lpstr>
      <vt:lpstr>2.2.1  二进制与数字的表示</vt:lpstr>
      <vt:lpstr>机器数</vt:lpstr>
      <vt:lpstr>原码</vt:lpstr>
      <vt:lpstr>反码</vt:lpstr>
      <vt:lpstr>补码</vt:lpstr>
      <vt:lpstr>补码的算术运算</vt:lpstr>
      <vt:lpstr>2.2.2  计算机中的字符编码</vt:lpstr>
      <vt:lpstr>2.2.3  计算机中的汉字编码</vt:lpstr>
      <vt:lpstr>1．机内码</vt:lpstr>
      <vt:lpstr>2．输入码</vt:lpstr>
      <vt:lpstr>3．输出码</vt:lpstr>
      <vt:lpstr>（1）点阵字库</vt:lpstr>
      <vt:lpstr>（2）矢量字库</vt:lpstr>
      <vt:lpstr>2.2.4  图像的数字化编码</vt:lpstr>
      <vt:lpstr>PowerPoint 演示文稿</vt:lpstr>
      <vt:lpstr>图像的数字化</vt:lpstr>
      <vt:lpstr>量化</vt:lpstr>
      <vt:lpstr>2.2.5  声音的数字化编码</vt:lpstr>
      <vt:lpstr>声音的数字化编码</vt:lpstr>
      <vt:lpstr>声音的数字化编码</vt:lpstr>
      <vt:lpstr>2.2.6  数据压缩技术</vt:lpstr>
      <vt:lpstr>数据压缩技术</vt:lpstr>
      <vt:lpstr>数据压缩技术</vt:lpstr>
      <vt:lpstr>数据压缩技术</vt:lpstr>
      <vt:lpstr>2.3  图灵机与冯•诺依曼计算机</vt:lpstr>
      <vt:lpstr>2．图灵机的基本思想</vt:lpstr>
      <vt:lpstr>2．图灵机模型</vt:lpstr>
      <vt:lpstr>3．图灵测试</vt:lpstr>
      <vt:lpstr>3．图灵测试</vt:lpstr>
      <vt:lpstr>2.3.2  冯·诺依曼计算机</vt:lpstr>
      <vt:lpstr>2.3.2  冯·诺依曼计算机</vt:lpstr>
      <vt:lpstr>冯·诺依曼计算机</vt:lpstr>
      <vt:lpstr>冯·诺依曼计算机</vt:lpstr>
      <vt:lpstr>冯·诺依曼计算机</vt:lpstr>
      <vt:lpstr>冯·诺依曼计算机</vt:lpstr>
      <vt:lpstr>2.3.3  存储程序控制原理</vt:lpstr>
      <vt:lpstr>存储程序控制原理</vt:lpstr>
      <vt:lpstr>存储程序控制原理</vt:lpstr>
      <vt:lpstr>学习要求</vt:lpstr>
    </vt:vector>
  </TitlesOfParts>
  <Manager/>
  <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第9章 网络技术基础</dc:title>
  <dc:subject/>
  <dc:creator>番茄花园</dc:creator>
  <cp:keywords/>
  <dc:description/>
  <cp:lastModifiedBy>雨林木风</cp:lastModifiedBy>
  <cp:revision>903</cp:revision>
  <cp:lastPrinted>1999-06-03T07:41:47Z</cp:lastPrinted>
  <dcterms:created xsi:type="dcterms:W3CDTF">2009-08-24T06:32:15Z</dcterms:created>
  <dcterms:modified xsi:type="dcterms:W3CDTF">2018-09-12T23:02:08Z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