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760" r:id="rId3"/>
    <p:sldId id="761" r:id="rId4"/>
    <p:sldId id="762" r:id="rId5"/>
    <p:sldId id="763" r:id="rId6"/>
    <p:sldId id="764" r:id="rId7"/>
    <p:sldId id="767" r:id="rId8"/>
    <p:sldId id="768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6" r:id="rId25"/>
    <p:sldId id="784" r:id="rId26"/>
    <p:sldId id="785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4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86550" autoAdjust="0"/>
  </p:normalViewPr>
  <p:slideViewPr>
    <p:cSldViewPr>
      <p:cViewPr varScale="1">
        <p:scale>
          <a:sx n="71" d="100"/>
          <a:sy n="71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眉占位符 34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19" name="日期占位符 3481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20" name="页脚占位符 3481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4821" name="灯片编号占位符 3482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943F25-5607-4C47-8CC9-3DE0559AC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3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眉占位符 204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3" name="日期占位符 2048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8" name="幻灯片图像占位符 20483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文本占位符 2048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002FBB-62BB-4C61-B77C-AED274FB2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4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E6E40-E471-487D-98AA-45904F90B9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7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1E81B-3F3B-43FB-B013-DDBCD450A4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14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2B9A-FDF1-4E49-AD13-7270DA40F9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7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5BEF-B5FE-416F-A047-AADB16537D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5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B0CD6-7D7D-44CB-A389-52CEB6B642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19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46DED-B4A3-4BBD-9316-0555D7A5E0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2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0AEB-E497-4AAC-B921-5F0F656E0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4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7196-5407-4BA5-AEA5-18FEE627FA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17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F0536-8480-43B0-9980-F846E9427D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0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5DA3-69BD-403D-A199-FD15F65251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5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1333-AE41-4AB1-8CF4-F32567260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B324-25C9-403A-839E-E643B38883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54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页脚占位符 5120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4B044-9694-45D9-BB3C-858DF410C5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0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ko-KR" altLang="en-US" noProof="1"/>
              <a:t>마스터 제목 유형 편집</a:t>
            </a:r>
          </a:p>
        </p:txBody>
      </p:sp>
      <p:sp>
        <p:nvSpPr>
          <p:cNvPr id="1027" name="文本占位符 5120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05" name="页脚占位符 51204"/>
          <p:cNvSpPr>
            <a:spLocks noGrp="1"/>
          </p:cNvSpPr>
          <p:nvPr>
            <p:ph type="ftr" sz="quarter" idx="3"/>
          </p:nvPr>
        </p:nvSpPr>
        <p:spPr>
          <a:xfrm>
            <a:off x="2895600" y="6438900"/>
            <a:ext cx="289560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ea typeface="Gulim" pitchFamily="34" charset="-127"/>
              </a:defRPr>
            </a:lvl1pPr>
          </a:lstStyle>
          <a:p>
            <a:pPr>
              <a:defRPr/>
            </a:pPr>
            <a:fld id="{C5D1C452-CDA5-477A-A38C-8C3C822D93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直接连接符 51208"/>
          <p:cNvSpPr>
            <a:spLocks noChangeShapeType="1"/>
          </p:cNvSpPr>
          <p:nvPr/>
        </p:nvSpPr>
        <p:spPr bwMode="auto">
          <a:xfrm flipH="1">
            <a:off x="228600" y="609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文本框 51209"/>
          <p:cNvSpPr txBox="1">
            <a:spLocks noChangeArrowheads="1"/>
          </p:cNvSpPr>
          <p:nvPr/>
        </p:nvSpPr>
        <p:spPr bwMode="auto">
          <a:xfrm>
            <a:off x="766763" y="192088"/>
            <a:ext cx="72612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ko-KR" sz="1400" b="1" i="1" smtClean="0">
                <a:latin typeface="Arial" pitchFamily="34" charset="0"/>
                <a:ea typeface="Gulim" pitchFamily="34" charset="-127"/>
              </a:rPr>
              <a:t>Tianjin University of Science &amp; Technology</a:t>
            </a:r>
            <a:r>
              <a:rPr lang="en-US" altLang="zh-CN" sz="1400" b="1" i="1" smtClean="0">
                <a:latin typeface="Arial" pitchFamily="34" charset="0"/>
                <a:ea typeface="Gulim" pitchFamily="34" charset="-127"/>
              </a:rPr>
              <a:t>                                        </a:t>
            </a:r>
            <a:r>
              <a:rPr lang="zh-CN" altLang="en-US" sz="1400" b="1" i="1" smtClean="0">
                <a:latin typeface="Arial" pitchFamily="34" charset="0"/>
                <a:ea typeface="Gulim" pitchFamily="34" charset="-127"/>
              </a:rPr>
              <a:t>计算思维导论</a:t>
            </a:r>
            <a:endParaRPr lang="en-US" altLang="zh-CN" sz="1400" b="1" i="1" smtClean="0">
              <a:latin typeface="Arial" pitchFamily="34" charset="0"/>
              <a:ea typeface="Gulim" pitchFamily="34" charset="-127"/>
            </a:endParaRPr>
          </a:p>
        </p:txBody>
      </p:sp>
      <p:graphicFrame>
        <p:nvGraphicFramePr>
          <p:cNvPr id="1031" name="对象 51212"/>
          <p:cNvGraphicFramePr>
            <a:graphicFrameLocks/>
          </p:cNvGraphicFramePr>
          <p:nvPr/>
        </p:nvGraphicFramePr>
        <p:xfrm>
          <a:off x="320675" y="2286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6" imgW="380852" imgH="361809" progId="Photoshop.Image.6">
                  <p:embed/>
                </p:oleObj>
              </mc:Choice>
              <mc:Fallback>
                <p:oleObj r:id="rId16" imgW="380852" imgH="361809" progId="Photoshop.Image.6">
                  <p:embed/>
                  <p:pic>
                    <p:nvPicPr>
                      <p:cNvPr id="0" name="对象 5121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286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直接连接符 51214"/>
          <p:cNvSpPr>
            <a:spLocks noChangeShapeType="1"/>
          </p:cNvSpPr>
          <p:nvPr/>
        </p:nvSpPr>
        <p:spPr bwMode="auto">
          <a:xfrm flipH="1">
            <a:off x="228600" y="6450013"/>
            <a:ext cx="8591550" cy="2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文本框 51215"/>
          <p:cNvSpPr txBox="1">
            <a:spLocks noChangeArrowheads="1"/>
          </p:cNvSpPr>
          <p:nvPr/>
        </p:nvSpPr>
        <p:spPr bwMode="auto">
          <a:xfrm>
            <a:off x="746125" y="49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endParaRPr lang="zh-CN" altLang="en-US" smtClean="0">
              <a:latin typeface="Copperplate Gothic Bold" pitchFamily="34" charset="0"/>
              <a:ea typeface="Gulim" pitchFamily="34" charset="-127"/>
            </a:endParaRPr>
          </a:p>
        </p:txBody>
      </p:sp>
      <p:sp>
        <p:nvSpPr>
          <p:cNvPr id="1034" name="文本框 51216"/>
          <p:cNvSpPr txBox="1">
            <a:spLocks noChangeArrowheads="1"/>
          </p:cNvSpPr>
          <p:nvPr/>
        </p:nvSpPr>
        <p:spPr bwMode="auto">
          <a:xfrm>
            <a:off x="5508625" y="6465888"/>
            <a:ext cx="3240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zh-CN" altLang="en-US" sz="2000" b="1" i="1" smtClean="0">
                <a:latin typeface="隶书" pitchFamily="49" charset="-122"/>
                <a:ea typeface="隶书" pitchFamily="49" charset="-122"/>
              </a:rPr>
              <a:t>计算机公共基础系</a:t>
            </a:r>
          </a:p>
        </p:txBody>
      </p:sp>
      <p:sp>
        <p:nvSpPr>
          <p:cNvPr id="1035" name="文本框 51217"/>
          <p:cNvSpPr txBox="1">
            <a:spLocks noChangeArrowheads="1"/>
          </p:cNvSpPr>
          <p:nvPr/>
        </p:nvSpPr>
        <p:spPr bwMode="auto">
          <a:xfrm>
            <a:off x="827088" y="6478588"/>
            <a:ext cx="3313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zh-CN" sz="1600" b="1" u="sng" smtClean="0">
                <a:latin typeface="隶书" pitchFamily="49" charset="-122"/>
                <a:ea typeface="隶书" pitchFamily="49" charset="-122"/>
              </a:rPr>
              <a:t>http://csie.tust.edu.cn/ccbs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ctr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AutoNum type="arabicPeriod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1pPr>
      <a:lvl2pPr marL="914400" lvl="1" indent="-457200" algn="l" rtl="0" eaLnBrk="0" fontAlgn="base" hangingPunct="0">
        <a:spcBef>
          <a:spcPct val="20000"/>
        </a:spcBef>
        <a:spcAft>
          <a:spcPct val="0"/>
        </a:spcAft>
        <a:buAutoNum type="arabicParenR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371600" lvl="2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3pPr>
      <a:lvl4pPr marL="1828800" lvl="3" indent="-45720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4pPr>
      <a:lvl5pPr marL="2286000" lvl="4" indent="-457200" algn="l" rtl="0" eaLnBrk="0" fontAlgn="base" hangingPunct="0">
        <a:spcBef>
          <a:spcPct val="20000"/>
        </a:spcBef>
        <a:spcAft>
          <a:spcPct val="0"/>
        </a:spcAft>
        <a:buChar char="»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400" b="1" i="0" u="none" kern="1200" baseline="0">
          <a:solidFill>
            <a:srgbClr val="000099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697345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smtClean="0">
                <a:effectLst/>
              </a:rPr>
              <a:t>4</a:t>
            </a:r>
            <a:r>
              <a:rPr lang="zh-CN" altLang="zh-CN" sz="4000" smtClean="0">
                <a:effectLst/>
              </a:rPr>
              <a:t>计算机软件的基本思维</a:t>
            </a:r>
            <a:r>
              <a:rPr lang="zh-CN" altLang="en-US" sz="3600" smtClean="0">
                <a:effectLst/>
              </a:rPr>
              <a:t> </a:t>
            </a:r>
          </a:p>
        </p:txBody>
      </p:sp>
      <p:sp>
        <p:nvSpPr>
          <p:cNvPr id="2051" name="副标题 69734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22825"/>
            <a:ext cx="6400800" cy="838200"/>
          </a:xfrm>
        </p:spPr>
        <p:txBody>
          <a:bodyPr/>
          <a:lstStyle/>
          <a:p>
            <a:r>
              <a:rPr lang="zh-CN" altLang="en-US" sz="2400" smtClean="0"/>
              <a:t>天津科技大学</a:t>
            </a:r>
            <a:br>
              <a:rPr lang="zh-CN" altLang="en-US" sz="2400" smtClean="0"/>
            </a:br>
            <a:r>
              <a:rPr lang="zh-CN" altLang="en-US" sz="2400" smtClean="0"/>
              <a:t>计算机公共基础系</a:t>
            </a:r>
          </a:p>
        </p:txBody>
      </p:sp>
      <p:sp>
        <p:nvSpPr>
          <p:cNvPr id="2052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22FF3F-85D4-4DC8-946E-C02E01F34451}" type="slidenum">
              <a:rPr lang="en-US" altLang="ko-KR" sz="1400" smtClean="0"/>
              <a:pPr eaLnBrk="1" hangingPunct="1"/>
              <a:t>1</a:t>
            </a:fld>
            <a:endParaRPr lang="en-US" altLang="ko-KR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分时调度策略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进程队列</a:t>
            </a:r>
            <a:r>
              <a:rPr lang="en-US" altLang="zh-CN" smtClean="0"/>
              <a:t>p1</a:t>
            </a:r>
            <a:r>
              <a:rPr lang="zh-CN" altLang="zh-CN" smtClean="0"/>
              <a:t>、</a:t>
            </a:r>
            <a:r>
              <a:rPr lang="en-US" altLang="zh-CN" smtClean="0"/>
              <a:t>p2</a:t>
            </a:r>
            <a:r>
              <a:rPr lang="zh-CN" altLang="zh-CN" smtClean="0"/>
              <a:t>、</a:t>
            </a:r>
            <a:r>
              <a:rPr lang="en-US" altLang="zh-CN" smtClean="0"/>
              <a:t>p3</a:t>
            </a:r>
            <a:r>
              <a:rPr lang="zh-CN" altLang="zh-CN" smtClean="0"/>
              <a:t>、……、</a:t>
            </a:r>
            <a:r>
              <a:rPr lang="en-US" altLang="zh-CN" smtClean="0"/>
              <a:t>pn</a:t>
            </a:r>
            <a:r>
              <a:rPr lang="zh-CN" altLang="zh-CN" smtClean="0"/>
              <a:t>，每个时间片长度为</a:t>
            </a:r>
            <a:r>
              <a:rPr lang="en-US" altLang="zh-CN" smtClean="0"/>
              <a:t>t</a:t>
            </a:r>
            <a:r>
              <a:rPr lang="zh-CN" altLang="zh-CN" smtClean="0"/>
              <a:t>，队列中的每个进程依次执行时间片。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因为时间片</a:t>
            </a:r>
            <a:r>
              <a:rPr lang="en-US" altLang="zh-CN" smtClean="0"/>
              <a:t>t</a:t>
            </a:r>
            <a:r>
              <a:rPr lang="zh-CN" altLang="zh-CN" smtClean="0"/>
              <a:t>足够小，每个进程都感觉自己在独占</a:t>
            </a:r>
            <a:r>
              <a:rPr lang="en-US" altLang="zh-CN" smtClean="0"/>
              <a:t>CPU</a:t>
            </a:r>
            <a:r>
              <a:rPr lang="zh-CN" altLang="zh-CN" smtClean="0"/>
              <a:t>。</a:t>
            </a:r>
            <a:endParaRPr lang="zh-CN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4763"/>
            <a:ext cx="74755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多处理机调度策略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当一个大任务的计算量很大，用单一</a:t>
            </a:r>
            <a:r>
              <a:rPr lang="en-US" altLang="zh-CN" smtClean="0"/>
              <a:t>CPU</a:t>
            </a:r>
            <a:r>
              <a:rPr lang="zh-CN" altLang="zh-CN" smtClean="0"/>
              <a:t>计算可能花费很长时间。此时可以采用多处理机协同工作缩短运算时间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将大计算量的任务划分成若干可由单一</a:t>
            </a:r>
            <a:r>
              <a:rPr lang="en-US" altLang="zh-CN" smtClean="0"/>
              <a:t>CPU</a:t>
            </a:r>
            <a:r>
              <a:rPr lang="zh-CN" altLang="zh-CN" smtClean="0"/>
              <a:t>计算的小任务，分配给相应</a:t>
            </a:r>
            <a:r>
              <a:rPr lang="en-US" altLang="zh-CN" smtClean="0"/>
              <a:t>CPU</a:t>
            </a:r>
            <a:r>
              <a:rPr lang="zh-CN" altLang="zh-CN" smtClean="0"/>
              <a:t>来执行。小任务被相应</a:t>
            </a:r>
            <a:r>
              <a:rPr lang="en-US" altLang="zh-CN" smtClean="0"/>
              <a:t>CPU</a:t>
            </a:r>
            <a:r>
              <a:rPr lang="zh-CN" altLang="zh-CN" smtClean="0"/>
              <a:t>执行完成后，再将结果合并处理，形成最终结果，返回用户。</a:t>
            </a:r>
          </a:p>
          <a:p>
            <a:pPr marL="0" indent="0">
              <a:buFontTx/>
              <a:buNone/>
            </a:pPr>
            <a:endParaRPr lang="zh-CN" altLang="en-US" smtClean="0"/>
          </a:p>
        </p:txBody>
      </p:sp>
      <p:pic>
        <p:nvPicPr>
          <p:cNvPr id="12292" name="图片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076700"/>
            <a:ext cx="42481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4.2.2  </a:t>
            </a:r>
            <a:r>
              <a:rPr lang="zh-CN" altLang="zh-CN" dirty="0">
                <a:effectLst/>
              </a:rPr>
              <a:t>存储管理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存储管理的主要任务是分配和回收主存空间、提高主存利用率、扩充主存、对主存信息实现有效保护，为系统进程和用户进程提供运行所需的内存空间，同时保证各用户进程之间互不干扰，保证用户进程不破坏系统进程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虚拟内存技术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虚拟内存技术，使用部分硬盘空间作为虚拟内存，与实际内存一起构成一个远远大于实际内存空间的虚拟存储空间。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当系统的实际内存空间耗尽时，将正在使用的数据存放在实际内存中，暂时不用的数据存放在虚拟内存中。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在需要时，将虚拟内存中的数据交换回实际内存中，不用的数据交换到虚拟内存。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755650" y="5037138"/>
            <a:ext cx="7632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如果没有虚拟内存，当系统实际内存耗尽时，将不能再运行新程序。当系统的内存较少时，经常使用虚拟内存，频繁地交换数据会使得系统的整体性能显著下降。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虚拟内存技术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5364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974850"/>
            <a:ext cx="3540125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4850"/>
            <a:ext cx="3344863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ffectLst/>
              </a:rPr>
              <a:t>4.2.3  </a:t>
            </a:r>
            <a:r>
              <a:rPr lang="zh-CN" altLang="zh-CN" smtClean="0">
                <a:effectLst/>
              </a:rPr>
              <a:t>磁盘和文件管理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文件是被赋予了名字的若干信息的集合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磁盘分为盘面、磁道和扇区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扇区是磁盘的一次读写的最小单位。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 </a:t>
            </a:r>
            <a:r>
              <a:rPr lang="zh-CN" altLang="zh-CN" dirty="0" smtClean="0"/>
              <a:t>分区与格式化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一个磁盘被划分成多个分区，如</a:t>
            </a:r>
            <a:r>
              <a:rPr lang="en-US" altLang="zh-CN" smtClean="0"/>
              <a:t>C:</a:t>
            </a:r>
            <a:r>
              <a:rPr lang="zh-CN" altLang="zh-CN" smtClean="0"/>
              <a:t>、</a:t>
            </a:r>
            <a:r>
              <a:rPr lang="en-US" altLang="zh-CN" smtClean="0"/>
              <a:t>D:</a:t>
            </a:r>
            <a:r>
              <a:rPr lang="zh-CN" altLang="zh-CN" smtClean="0"/>
              <a:t>、</a:t>
            </a:r>
            <a:r>
              <a:rPr lang="en-US" altLang="zh-CN" smtClean="0"/>
              <a:t>E: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格式化，为分区划分存储区域，包括保留扇区区域、文件分配表区域、根目录区域和数据区域，建立文件分配表和根目录。</a:t>
            </a:r>
            <a:endParaRPr lang="zh-CN" altLang="en-US" smtClean="0"/>
          </a:p>
        </p:txBody>
      </p:sp>
      <p:pic>
        <p:nvPicPr>
          <p:cNvPr id="17412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268663"/>
            <a:ext cx="5184775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2. </a:t>
            </a:r>
            <a:r>
              <a:rPr lang="zh-CN" altLang="zh-CN" dirty="0" smtClean="0">
                <a:effectLst/>
              </a:rPr>
              <a:t>文件夹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文件夹用来记录磁盘上文件的文件名、文件大小、更新时间等重要信息。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完整的文件名包括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zh-CN" smtClean="0"/>
              <a:t>文件名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zh-CN" smtClean="0"/>
              <a:t>分隔点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zh-CN" altLang="zh-CN" smtClean="0"/>
              <a:t>扩展名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例如：</a:t>
            </a:r>
            <a:r>
              <a:rPr lang="zh-CN" altLang="zh-CN" smtClean="0"/>
              <a:t>基础</a:t>
            </a:r>
            <a:r>
              <a:rPr lang="en-US" altLang="zh-CN" smtClean="0"/>
              <a:t>.docx</a:t>
            </a:r>
          </a:p>
          <a:p>
            <a:pPr marL="0" indent="0">
              <a:buFontTx/>
              <a:buNone/>
            </a:pPr>
            <a:r>
              <a:rPr lang="zh-CN" altLang="zh-CN" smtClean="0"/>
              <a:t>文件夹和文件的管理操作，包括新建、删除、重命名、移动、复制、搜索等。</a:t>
            </a:r>
          </a:p>
          <a:p>
            <a:pPr marL="0" indent="0">
              <a:buFontTx/>
              <a:buNone/>
            </a:pPr>
            <a:endParaRPr lang="zh-CN" altLang="zh-CN" smtClean="0"/>
          </a:p>
          <a:p>
            <a:pPr marL="0" indent="0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文件夹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9460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060575"/>
            <a:ext cx="533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搜索</a:t>
            </a:r>
            <a:r>
              <a:rPr lang="zh-CN" altLang="en-US" dirty="0" smtClean="0">
                <a:effectLst/>
              </a:rPr>
              <a:t>文件和文件夹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4.1</a:t>
            </a:r>
            <a:r>
              <a:rPr lang="zh-CN" altLang="zh-CN" smtClean="0"/>
              <a:t>】搜索文件名为“</a:t>
            </a:r>
            <a:r>
              <a:rPr lang="en-US" altLang="zh-CN" smtClean="0"/>
              <a:t>notepad.exe</a:t>
            </a:r>
            <a:r>
              <a:rPr lang="zh-CN" altLang="zh-CN" smtClean="0"/>
              <a:t>”，指定修改时间或者指定文件大小的文件。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zh-CN" smtClean="0"/>
              <a:t>搜索文件名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zh-CN" smtClean="0"/>
              <a:t> “修改日期”选项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zh-CN" altLang="zh-CN" smtClean="0"/>
              <a:t> “大小”选项</a:t>
            </a:r>
          </a:p>
          <a:p>
            <a:pPr marL="0" indent="0">
              <a:buFontTx/>
              <a:buNone/>
            </a:pPr>
            <a:endParaRPr lang="zh-CN" altLang="en-US" smtClean="0"/>
          </a:p>
        </p:txBody>
      </p:sp>
      <p:pic>
        <p:nvPicPr>
          <p:cNvPr id="2048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27288"/>
            <a:ext cx="42386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149725"/>
            <a:ext cx="16573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4706938"/>
            <a:ext cx="22479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  <a:sym typeface="华文新魏" pitchFamily="2" charset="-122"/>
              </a:rPr>
              <a:t>目  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mtClean="0"/>
              <a:t>4.1  </a:t>
            </a:r>
            <a:r>
              <a:rPr lang="zh-CN" altLang="en-US" smtClean="0"/>
              <a:t>软件系统概述	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4.2  </a:t>
            </a:r>
            <a:r>
              <a:rPr lang="zh-CN" altLang="en-US" smtClean="0"/>
              <a:t>操作系统	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4.3  </a:t>
            </a:r>
            <a:r>
              <a:rPr lang="zh-CN" altLang="en-US" smtClean="0"/>
              <a:t>操作系统的其他基本思维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．</a:t>
            </a:r>
            <a:r>
              <a:rPr lang="zh-CN" altLang="zh-CN" dirty="0" smtClean="0">
                <a:effectLst/>
              </a:rPr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/>
              <a:t>路径（</a:t>
            </a:r>
            <a:r>
              <a:rPr lang="en-US" altLang="zh-CN" dirty="0"/>
              <a:t>PATH</a:t>
            </a:r>
            <a:r>
              <a:rPr lang="zh-CN" altLang="zh-CN" dirty="0"/>
              <a:t>），以分区符号开始，以“</a:t>
            </a:r>
            <a:r>
              <a:rPr lang="en-US" altLang="zh-CN" dirty="0"/>
              <a:t>\</a:t>
            </a:r>
            <a:r>
              <a:rPr lang="zh-CN" altLang="zh-CN" dirty="0"/>
              <a:t>”连接各级文件夹和文件名，可以指向一台计算机中的一个文件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C:\WINDOWS\Notepad.exe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</a:t>
            </a:r>
            <a:r>
              <a:rPr lang="zh-CN" altLang="zh-CN" dirty="0">
                <a:effectLst/>
              </a:rPr>
              <a:t>．文件分配表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为了提高磁盘的访问速度、便于管理，操作系统将磁盘组织成一个个的簇块，每个簇块为</a:t>
            </a:r>
            <a:r>
              <a:rPr lang="en-US" altLang="zh-CN" smtClean="0"/>
              <a:t> </a:t>
            </a:r>
            <a:r>
              <a:rPr lang="zh-CN" altLang="zh-CN" smtClean="0"/>
              <a:t>个连续扇区，每个簇块可以一次连续读写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文件的信息分割成若干个簇块，写入磁盘的一个个簇块上。由于文件的变化和写入的先后次序不同，一个文件可能存放在连续或者不连续的簇块上。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操作系统通过文件分配表（</a:t>
            </a:r>
            <a:r>
              <a:rPr lang="en-US" altLang="zh-CN" smtClean="0"/>
              <a:t>File Allocation Table</a:t>
            </a:r>
            <a:r>
              <a:rPr lang="zh-CN" altLang="zh-CN" smtClean="0"/>
              <a:t>，</a:t>
            </a:r>
            <a:r>
              <a:rPr lang="en-US" altLang="zh-CN" smtClean="0"/>
              <a:t>FAT</a:t>
            </a:r>
            <a:r>
              <a:rPr lang="zh-CN" altLang="zh-CN" smtClean="0"/>
              <a:t>）管理和操作文件。</a:t>
            </a:r>
          </a:p>
          <a:p>
            <a:pPr marL="0" indent="0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文件分配表</a:t>
            </a:r>
            <a:r>
              <a:rPr lang="en-US" altLang="zh-CN" dirty="0" smtClean="0">
                <a:effectLst/>
              </a:rPr>
              <a:t>FAT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684213" y="2092325"/>
            <a:ext cx="3200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文件分配表是记录文件存储的簇块之间衔接关系的区域</a:t>
            </a:r>
            <a:endParaRPr lang="zh-CN" altLang="en-US" smtClean="0"/>
          </a:p>
        </p:txBody>
      </p:sp>
      <p:pic>
        <p:nvPicPr>
          <p:cNvPr id="23556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989138"/>
            <a:ext cx="46482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5</a:t>
            </a:r>
            <a:r>
              <a:rPr lang="zh-CN" altLang="zh-CN" dirty="0">
                <a:effectLst/>
              </a:rPr>
              <a:t>．磁盘查错和磁盘碎片整理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4173538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磁盘查错功能，可以检查并修复磁盘中存在的文件系统错误，恢复损坏的扇区。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磁盘碎片整理，将文件中不连续簇块整理为连续簇块存放，从而提高文件的存取速度</a:t>
            </a:r>
            <a:endParaRPr lang="zh-CN" altLang="en-US" smtClean="0"/>
          </a:p>
        </p:txBody>
      </p:sp>
      <p:pic>
        <p:nvPicPr>
          <p:cNvPr id="24580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074863"/>
            <a:ext cx="3152775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磁盘和文件管理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684213" y="3789363"/>
            <a:ext cx="77041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提示：</a:t>
            </a:r>
          </a:p>
          <a:p>
            <a:r>
              <a:rPr lang="zh-CN" altLang="zh-CN"/>
              <a:t>磁盘和文件的管理采用化整为零的基本思维，将磁盘划分为多个分区，每个分区划分为大量簇块，通过文件分配表保存文件的簇块顺序。每个簇块都很小，每个文件仅浪费最后一个簇块中剩余的空间，从而减少空间的浪费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4.2.4  </a:t>
            </a:r>
            <a:r>
              <a:rPr lang="zh-CN" altLang="zh-CN" dirty="0" smtClean="0">
                <a:effectLst/>
              </a:rPr>
              <a:t>设备管理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设备管理是指计算机系统中除了</a:t>
            </a:r>
            <a:r>
              <a:rPr lang="en-US" altLang="zh-CN" smtClean="0"/>
              <a:t>CPU</a:t>
            </a:r>
            <a:r>
              <a:rPr lang="zh-CN" altLang="zh-CN" smtClean="0"/>
              <a:t>和内存以外的所有输入输出设备的管理，为用户分配和回收外部设备，控制外部设备按用户程序的要求进行操作等。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设备驱动程序，是一种可以使计算机和设备通信的特殊程序，它相当于硬件的接口，操作系统只有通过这个接口，才能控制硬件设备的工作。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分层的思维方法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将一个复杂的问题划分成若干个抽象层次，每个抽象层次都相对比较简单，易于求解。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编制每一层相应的处理程序，实现相邻层之间的转换。操作系统在进行设备管理时，通过分层思维使得下一层向上一层屏蔽实现细节，上一层的开发不需要关心下一层的实现细节。</a:t>
            </a:r>
            <a:endParaRPr lang="en-US" altLang="zh-CN" smtClean="0"/>
          </a:p>
          <a:p>
            <a:pPr marL="0" indent="0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操作系统设备分层</a:t>
            </a:r>
            <a:r>
              <a:rPr lang="zh-CN" altLang="zh-CN" dirty="0" smtClean="0">
                <a:effectLst/>
              </a:rPr>
              <a:t>管理</a:t>
            </a:r>
            <a:endParaRPr lang="zh-CN" altLang="en-US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6" name="对象 4"/>
          <p:cNvGraphicFramePr>
            <a:graphicFrameLocks/>
          </p:cNvGraphicFramePr>
          <p:nvPr/>
        </p:nvGraphicFramePr>
        <p:xfrm>
          <a:off x="539750" y="2349500"/>
          <a:ext cx="6383338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3" imgW="6899162" imgH="4151274" progId="Visio.Drawing.11">
                  <p:embed/>
                </p:oleObj>
              </mc:Choice>
              <mc:Fallback>
                <p:oleObj r:id="rId3" imgW="6899162" imgH="4151274" progId="Visio.Drawing.11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6383338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矩形 6"/>
          <p:cNvSpPr>
            <a:spLocks noChangeArrowheads="1"/>
          </p:cNvSpPr>
          <p:nvPr/>
        </p:nvSpPr>
        <p:spPr bwMode="auto">
          <a:xfrm>
            <a:off x="6875463" y="2349500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高级语言层</a:t>
            </a:r>
          </a:p>
        </p:txBody>
      </p:sp>
      <p:sp>
        <p:nvSpPr>
          <p:cNvPr id="28678" name="矩形 7"/>
          <p:cNvSpPr>
            <a:spLocks noChangeArrowheads="1"/>
          </p:cNvSpPr>
          <p:nvPr/>
        </p:nvSpPr>
        <p:spPr bwMode="auto">
          <a:xfrm>
            <a:off x="6875463" y="30273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设备无关层</a:t>
            </a:r>
            <a:endParaRPr lang="zh-CN" altLang="en-US"/>
          </a:p>
        </p:txBody>
      </p:sp>
      <p:sp>
        <p:nvSpPr>
          <p:cNvPr id="28679" name="矩形 8"/>
          <p:cNvSpPr>
            <a:spLocks noChangeArrowheads="1"/>
          </p:cNvSpPr>
          <p:nvPr/>
        </p:nvSpPr>
        <p:spPr bwMode="auto">
          <a:xfrm>
            <a:off x="6875463" y="36877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设备相关层</a:t>
            </a:r>
            <a:endParaRPr lang="zh-CN" altLang="en-US"/>
          </a:p>
        </p:txBody>
      </p:sp>
      <p:sp>
        <p:nvSpPr>
          <p:cNvPr id="28680" name="矩形 9"/>
          <p:cNvSpPr>
            <a:spLocks noChangeArrowheads="1"/>
          </p:cNvSpPr>
          <p:nvPr/>
        </p:nvSpPr>
        <p:spPr bwMode="auto">
          <a:xfrm>
            <a:off x="6875463" y="44069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设备驱动程序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4.3.1  </a:t>
            </a:r>
            <a:r>
              <a:rPr lang="zh-CN" altLang="zh-CN" dirty="0">
                <a:effectLst/>
              </a:rPr>
              <a:t>虚拟机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虚拟机（</a:t>
            </a:r>
            <a:r>
              <a:rPr lang="en-US" altLang="zh-CN" smtClean="0"/>
              <a:t>Virtual Machine</a:t>
            </a:r>
            <a:r>
              <a:rPr lang="zh-CN" altLang="zh-CN" smtClean="0"/>
              <a:t>）指通过软件模拟的具有完整硬件系统功能的、运行在一个完全隔离环境中的完整计算机系统。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虚拟机软件有</a:t>
            </a:r>
            <a:r>
              <a:rPr lang="en-US" altLang="zh-CN" smtClean="0"/>
              <a:t>VM Ware</a:t>
            </a:r>
            <a:r>
              <a:rPr lang="zh-CN" altLang="zh-CN" smtClean="0"/>
              <a:t>、</a:t>
            </a:r>
            <a:r>
              <a:rPr lang="en-US" altLang="zh-CN" smtClean="0"/>
              <a:t>Virtual Box</a:t>
            </a:r>
            <a:r>
              <a:rPr lang="zh-CN" altLang="zh-CN" smtClean="0"/>
              <a:t>和</a:t>
            </a:r>
            <a:r>
              <a:rPr lang="en-US" altLang="zh-CN" smtClean="0"/>
              <a:t>Virtual PC</a:t>
            </a:r>
            <a:r>
              <a:rPr lang="zh-CN" altLang="zh-CN" smtClean="0"/>
              <a:t>等</a:t>
            </a:r>
            <a:endParaRPr lang="zh-CN" altLang="en-US" smtClean="0"/>
          </a:p>
        </p:txBody>
      </p:sp>
      <p:pic>
        <p:nvPicPr>
          <p:cNvPr id="2970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933825"/>
            <a:ext cx="4953000" cy="2333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4.3.2  </a:t>
            </a:r>
            <a:r>
              <a:rPr lang="zh-CN" altLang="zh-CN" dirty="0">
                <a:effectLst/>
              </a:rPr>
              <a:t>虚拟主机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将一台物理服务器分割成多个逻辑主机，每一个逻辑主机都能像一台物理主机一样在网络上工作，各个逻辑主机之间完全独立，从外部看就是多个服务器，所以称为虚拟主机。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各个用户拥有自己的系统资源（</a:t>
            </a:r>
            <a:r>
              <a:rPr lang="en-US" altLang="zh-CN" smtClean="0"/>
              <a:t>IP</a:t>
            </a:r>
            <a:r>
              <a:rPr lang="zh-CN" altLang="zh-CN" smtClean="0"/>
              <a:t>地址、存储空间、内存、</a:t>
            </a:r>
            <a:r>
              <a:rPr lang="en-US" altLang="zh-CN" smtClean="0"/>
              <a:t>CPU</a:t>
            </a:r>
            <a:r>
              <a:rPr lang="zh-CN" altLang="zh-CN" smtClean="0"/>
              <a:t>等），每一台虚拟主机和一台单独的主机的表现完全相同。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4.1.1  </a:t>
            </a:r>
            <a:r>
              <a:rPr lang="zh-CN" altLang="zh-CN" dirty="0">
                <a:effectLst/>
              </a:rPr>
              <a:t>软件与硬件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/>
              <a:t>计算机系统包括硬件和软件两部分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 smtClean="0"/>
              <a:t>硬件</a:t>
            </a:r>
            <a:r>
              <a:rPr lang="zh-CN" altLang="zh-CN" dirty="0"/>
              <a:t>通常由电子器件和机电装置组成，是看得见、摸得到的实体，是计算机系统中各种设备的总称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zh-CN" altLang="zh-CN" dirty="0"/>
          </a:p>
          <a:p>
            <a:pPr marL="0" indent="0">
              <a:buFontTx/>
              <a:buNone/>
              <a:defRPr/>
            </a:pPr>
            <a:r>
              <a:rPr lang="zh-CN" altLang="zh-CN" dirty="0"/>
              <a:t>软件是为计算机运行服务的全部技术和各种程序、数据的集合，是计算机的灵魂。软件分为系统软件和应用软件。</a:t>
            </a:r>
          </a:p>
          <a:p>
            <a:pPr marL="0" indent="0">
              <a:buFontTx/>
              <a:buNone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虚拟主机</a:t>
            </a:r>
            <a:endParaRPr lang="zh-CN" altLang="en-US" dirty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对象 4"/>
          <p:cNvGraphicFramePr>
            <a:graphicFrameLocks noChangeAspect="1"/>
          </p:cNvGraphicFramePr>
          <p:nvPr/>
        </p:nvGraphicFramePr>
        <p:xfrm>
          <a:off x="1774825" y="1844675"/>
          <a:ext cx="55340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3" imgW="4289207" imgH="2111600" progId="Visio.Drawing.11">
                  <p:embed/>
                </p:oleObj>
              </mc:Choice>
              <mc:Fallback>
                <p:oleObj r:id="rId3" imgW="4289207" imgH="21116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844675"/>
                        <a:ext cx="553402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矩形 5"/>
          <p:cNvSpPr>
            <a:spLocks noChangeArrowheads="1"/>
          </p:cNvSpPr>
          <p:nvPr/>
        </p:nvSpPr>
        <p:spPr bwMode="auto">
          <a:xfrm>
            <a:off x="684213" y="4144963"/>
            <a:ext cx="7775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提示：</a:t>
            </a:r>
          </a:p>
          <a:p>
            <a:r>
              <a:rPr lang="zh-CN" altLang="zh-CN"/>
              <a:t>多个远程用户从一台服务器主机上获得各自独立的虚拟主机，每个虚拟主机拥有单独</a:t>
            </a:r>
            <a:r>
              <a:rPr lang="en-US" altLang="zh-CN"/>
              <a:t>IP</a:t>
            </a:r>
            <a:r>
              <a:rPr lang="zh-CN" altLang="zh-CN"/>
              <a:t>地址（或共享的</a:t>
            </a:r>
            <a:r>
              <a:rPr lang="en-US" altLang="zh-CN"/>
              <a:t>IP</a:t>
            </a:r>
            <a:r>
              <a:rPr lang="zh-CN" altLang="zh-CN"/>
              <a:t>地址）、独立域名以及完整的</a:t>
            </a:r>
            <a:r>
              <a:rPr lang="en-US" altLang="zh-CN"/>
              <a:t>Internet</a:t>
            </a:r>
            <a:r>
              <a:rPr lang="zh-CN" altLang="zh-CN"/>
              <a:t>服务器，支持</a:t>
            </a:r>
            <a:r>
              <a:rPr lang="en-US" altLang="zh-CN"/>
              <a:t>WWW</a:t>
            </a:r>
            <a:r>
              <a:rPr lang="zh-CN" altLang="zh-CN"/>
              <a:t>、</a:t>
            </a:r>
            <a:r>
              <a:rPr lang="en-US" altLang="zh-CN"/>
              <a:t>FTP</a:t>
            </a:r>
            <a:r>
              <a:rPr lang="zh-CN" altLang="zh-CN"/>
              <a:t>、</a:t>
            </a:r>
            <a:r>
              <a:rPr lang="en-US" altLang="zh-CN"/>
              <a:t>E-mail</a:t>
            </a:r>
            <a:r>
              <a:rPr lang="zh-CN" altLang="zh-CN"/>
              <a:t>等功能。虚拟主机技术能够节省服务器硬件成本，充分利用服务器硬件资源。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4.3.3  </a:t>
            </a:r>
            <a:r>
              <a:rPr lang="zh-CN" altLang="zh-CN" dirty="0">
                <a:effectLst/>
              </a:rPr>
              <a:t>单机多系统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/>
              <a:t>单机多系统，指的是在一台计算机上安装多个操作系统，每个操作系统安装在一个独立分区中，后安装的系统不会覆盖前一个系统，系统之间不会冲突。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32772" name="Picture 4" descr="说明: timg (1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262313"/>
            <a:ext cx="3960812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4.3.4  </a:t>
            </a:r>
            <a:r>
              <a:rPr lang="zh-CN" altLang="zh-CN" dirty="0">
                <a:effectLst/>
              </a:rPr>
              <a:t>备份和还原操作系统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备份：</a:t>
            </a:r>
            <a:r>
              <a:rPr lang="zh-CN" altLang="zh-CN" smtClean="0"/>
              <a:t>在操作系统初装时系统速度快、性能好，此时将系统分区备份为一个备份文件，将系统分区的所有状态和数据保存下来。</a:t>
            </a:r>
            <a:endParaRPr lang="zh-CN" altLang="en-US" smtClean="0"/>
          </a:p>
        </p:txBody>
      </p:sp>
      <p:pic>
        <p:nvPicPr>
          <p:cNvPr id="33796" name="图片 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73463"/>
            <a:ext cx="3344863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73463"/>
            <a:ext cx="3824287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还原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当系统显著变慢时，使用</a:t>
            </a:r>
            <a:r>
              <a:rPr lang="en-US" altLang="zh-CN" smtClean="0"/>
              <a:t>Windows</a:t>
            </a:r>
            <a:r>
              <a:rPr lang="zh-CN" altLang="zh-CN" smtClean="0"/>
              <a:t>备份和还原工具或者</a:t>
            </a:r>
            <a:r>
              <a:rPr lang="en-US" altLang="zh-CN" smtClean="0"/>
              <a:t>Ghost</a:t>
            </a:r>
            <a:r>
              <a:rPr lang="zh-CN" altLang="zh-CN" smtClean="0"/>
              <a:t>将以前所作的系统备份还原到系统分区中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ffectLst/>
              </a:rPr>
              <a:t>学习要求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阅读教材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完成书后习题。</a:t>
            </a:r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软件与硬件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/>
              <a:t>硬件和软件的关系如下所述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）硬件和软件互相依存，缺一不可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）硬件和软件无严格界限，有时侯功能是等效的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）硬件和软件协同发展。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4.1.2  </a:t>
            </a:r>
            <a:r>
              <a:rPr lang="zh-CN" altLang="zh-CN" dirty="0">
                <a:effectLst/>
              </a:rPr>
              <a:t>系统软件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系统软件是管理、监控计算机软硬件资源，维护计算机运行，支持应用软件开发和运行的软件总和。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系统软件包括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zh-CN" smtClean="0"/>
              <a:t>操作系统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zh-CN" smtClean="0"/>
              <a:t>语言处理程序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zh-CN" altLang="zh-CN" smtClean="0"/>
              <a:t>数据库管理系统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zh-CN" altLang="zh-CN" smtClean="0"/>
              <a:t>诊断程序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zh-CN" altLang="zh-CN" smtClean="0"/>
              <a:t>服务性程序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操作系统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5254625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操作系统（</a:t>
            </a:r>
            <a:r>
              <a:rPr lang="en-US" altLang="zh-CN" smtClean="0"/>
              <a:t>Operating System</a:t>
            </a:r>
            <a:r>
              <a:rPr lang="zh-CN" altLang="zh-CN" smtClean="0"/>
              <a:t>）是管理和控制计算机所有软件、硬件资源的程序，是直接运行在“裸机”上的最基本的系统软件，任何其他软件都必须在操作系统的支持下才能运行。它是人和计算机之间的接口，是系统软件的核心和基础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主要功能包括进程管理、存储管理、磁盘和文件管理和设备管理。</a:t>
            </a:r>
            <a:endParaRPr lang="zh-CN" altLang="en-US" smtClean="0"/>
          </a:p>
        </p:txBody>
      </p:sp>
      <p:pic>
        <p:nvPicPr>
          <p:cNvPr id="7172" name="Picture 21" descr="1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133600"/>
            <a:ext cx="23812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4.2.1  </a:t>
            </a:r>
            <a:r>
              <a:rPr lang="zh-CN" altLang="zh-CN" dirty="0">
                <a:effectLst/>
              </a:rPr>
              <a:t>进程管理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445135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进程是正在运行的程序实体，包括这个运行的程序占据的所有系统资源，比如</a:t>
            </a:r>
            <a:r>
              <a:rPr lang="en-US" altLang="zh-CN" smtClean="0"/>
              <a:t>CPU</a:t>
            </a:r>
            <a:r>
              <a:rPr lang="zh-CN" altLang="zh-CN" smtClean="0"/>
              <a:t>、输入输出设备、内存和网络资源等。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同一个程序两次运行，会产生两个独立进程</a:t>
            </a:r>
            <a:endParaRPr lang="zh-CN" altLang="en-US" smtClean="0"/>
          </a:p>
        </p:txBody>
      </p:sp>
      <p:pic>
        <p:nvPicPr>
          <p:cNvPr id="819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2079625"/>
            <a:ext cx="3646488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分时调度策略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zh-CN" smtClean="0"/>
              <a:t>处理器是计算机系统中最重要的资源。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zh-CN" altLang="zh-CN" smtClean="0"/>
              <a:t>由于</a:t>
            </a:r>
            <a:r>
              <a:rPr lang="en-US" altLang="zh-CN" smtClean="0"/>
              <a:t>CPU</a:t>
            </a:r>
            <a:r>
              <a:rPr lang="zh-CN" altLang="zh-CN" smtClean="0"/>
              <a:t>资源有限，为了避免同一进程长时间独占</a:t>
            </a:r>
            <a:r>
              <a:rPr lang="en-US" altLang="zh-CN" smtClean="0"/>
              <a:t>CPU</a:t>
            </a:r>
            <a:r>
              <a:rPr lang="zh-CN" altLang="zh-CN" smtClean="0"/>
              <a:t>，需要通过分配策略为每个申请</a:t>
            </a:r>
            <a:r>
              <a:rPr lang="en-US" altLang="zh-CN" smtClean="0"/>
              <a:t>CPU</a:t>
            </a:r>
            <a:r>
              <a:rPr lang="zh-CN" altLang="zh-CN" smtClean="0"/>
              <a:t>的进程分配</a:t>
            </a:r>
            <a:r>
              <a:rPr lang="en-US" altLang="zh-CN" smtClean="0"/>
              <a:t>CPU</a:t>
            </a:r>
            <a:r>
              <a:rPr lang="zh-CN" altLang="zh-CN" smtClean="0"/>
              <a:t>，让每个进程都能执行。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分时调度策略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/>
              <a:t>系统将所有进程按先来先服务的原则排成一个队列。每个进程被分配一个时间段，称作它的时间片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 smtClean="0"/>
              <a:t>如果</a:t>
            </a:r>
            <a:r>
              <a:rPr lang="zh-CN" altLang="zh-CN" dirty="0"/>
              <a:t>在时间片结束时进程还在运行，则</a:t>
            </a:r>
            <a:r>
              <a:rPr lang="en-US" altLang="zh-CN" dirty="0"/>
              <a:t>CPU</a:t>
            </a:r>
            <a:r>
              <a:rPr lang="zh-CN" altLang="zh-CN" dirty="0"/>
              <a:t>将被剥夺并分配给另一个进程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 smtClean="0"/>
              <a:t>如果</a:t>
            </a:r>
            <a:r>
              <a:rPr lang="zh-CN" altLang="zh-CN" dirty="0"/>
              <a:t>进程在时间片结束前阻塞或结束，则</a:t>
            </a:r>
            <a:r>
              <a:rPr lang="en-US" altLang="zh-CN" dirty="0"/>
              <a:t>CPU</a:t>
            </a:r>
            <a:r>
              <a:rPr lang="zh-CN" altLang="zh-CN" dirty="0"/>
              <a:t>立即切换到下一个进程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进程用完它的时间片后，它被移到队列的末尾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zh-CN" altLang="zh-CN" dirty="0" smtClean="0"/>
              <a:t>这样</a:t>
            </a:r>
            <a:r>
              <a:rPr lang="zh-CN" altLang="zh-CN" dirty="0"/>
              <a:t>可以保证就绪队列中的所有进程，在一定时间内，都能获得一定的处理器执行时间。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宁爱军大学计算机基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华文新魏"/>
        <a:ea typeface="华文新魏"/>
        <a:cs typeface=""/>
      </a:majorFont>
      <a:minorFont>
        <a:latin typeface="Arial Narrow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宁爱军大学计算机基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宁爱军大学计算机基础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宁爱军大学计算机基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宁爱军大学计算机基础</Template>
  <TotalTime>240</TotalTime>
  <Pages>0</Pages>
  <Words>1716</Words>
  <Characters>0</Characters>
  <Application>Microsoft Office PowerPoint</Application>
  <DocSecurity>0</DocSecurity>
  <PresentationFormat>全屏显示(4:3)</PresentationFormat>
  <Lines>0</Lines>
  <Paragraphs>128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Times New Roman</vt:lpstr>
      <vt:lpstr>宋体</vt:lpstr>
      <vt:lpstr>Arial</vt:lpstr>
      <vt:lpstr>华文新魏</vt:lpstr>
      <vt:lpstr>Arial Narrow</vt:lpstr>
      <vt:lpstr>Gulim</vt:lpstr>
      <vt:lpstr>Copperplate Gothic Bold</vt:lpstr>
      <vt:lpstr>隶书</vt:lpstr>
      <vt:lpstr>宁爱军大学计算机基础</vt:lpstr>
      <vt:lpstr>Photoshop.Image.6</vt:lpstr>
      <vt:lpstr>Visio.Drawing.11</vt:lpstr>
      <vt:lpstr>4计算机软件的基本思维 </vt:lpstr>
      <vt:lpstr>目  录</vt:lpstr>
      <vt:lpstr>4.1.1  软件与硬件</vt:lpstr>
      <vt:lpstr>软件与硬件</vt:lpstr>
      <vt:lpstr>4.1.2  系统软件</vt:lpstr>
      <vt:lpstr>操作系统</vt:lpstr>
      <vt:lpstr>4.2.1  进程管理</vt:lpstr>
      <vt:lpstr>分时调度策略</vt:lpstr>
      <vt:lpstr>分时调度策略</vt:lpstr>
      <vt:lpstr>分时调度策略</vt:lpstr>
      <vt:lpstr>多处理机调度策略</vt:lpstr>
      <vt:lpstr>4.2.2  存储管理</vt:lpstr>
      <vt:lpstr>虚拟内存技术</vt:lpstr>
      <vt:lpstr>虚拟内存技术</vt:lpstr>
      <vt:lpstr>4.2.3  磁盘和文件管理</vt:lpstr>
      <vt:lpstr>1. 分区与格式化</vt:lpstr>
      <vt:lpstr>2. 文件夹</vt:lpstr>
      <vt:lpstr>文件夹</vt:lpstr>
      <vt:lpstr>搜索文件和文件夹</vt:lpstr>
      <vt:lpstr>3．路径</vt:lpstr>
      <vt:lpstr>4．文件分配表</vt:lpstr>
      <vt:lpstr>文件分配表FAT</vt:lpstr>
      <vt:lpstr>5．磁盘查错和磁盘碎片整理</vt:lpstr>
      <vt:lpstr>磁盘和文件管理</vt:lpstr>
      <vt:lpstr>4.2.4  设备管理</vt:lpstr>
      <vt:lpstr>PowerPoint 演示文稿</vt:lpstr>
      <vt:lpstr>操作系统设备分层管理</vt:lpstr>
      <vt:lpstr>4.3.1  虚拟机</vt:lpstr>
      <vt:lpstr>4.3.2  虚拟主机</vt:lpstr>
      <vt:lpstr>虚拟主机</vt:lpstr>
      <vt:lpstr>4.3.3  单机多系统</vt:lpstr>
      <vt:lpstr>4.3.4  备份和还原操作系统</vt:lpstr>
      <vt:lpstr>PowerPoint 演示文稿</vt:lpstr>
      <vt:lpstr>学习要求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网络技术基础</dc:title>
  <dc:subject/>
  <dc:creator>番茄花园</dc:creator>
  <cp:keywords/>
  <dc:description/>
  <cp:lastModifiedBy>雨林木风</cp:lastModifiedBy>
  <cp:revision>892</cp:revision>
  <cp:lastPrinted>1999-06-03T07:41:47Z</cp:lastPrinted>
  <dcterms:created xsi:type="dcterms:W3CDTF">2009-08-24T06:32:15Z</dcterms:created>
  <dcterms:modified xsi:type="dcterms:W3CDTF">2018-09-12T23:00:28Z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