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92"/>
  </p:notesMasterIdLst>
  <p:handoutMasterIdLst>
    <p:handoutMasterId r:id="rId93"/>
  </p:handoutMasterIdLst>
  <p:sldIdLst>
    <p:sldId id="256" r:id="rId2"/>
    <p:sldId id="760" r:id="rId3"/>
    <p:sldId id="761" r:id="rId4"/>
    <p:sldId id="762" r:id="rId5"/>
    <p:sldId id="763" r:id="rId6"/>
    <p:sldId id="767" r:id="rId7"/>
    <p:sldId id="768" r:id="rId8"/>
    <p:sldId id="769" r:id="rId9"/>
    <p:sldId id="770"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 id="785" r:id="rId25"/>
    <p:sldId id="786" r:id="rId26"/>
    <p:sldId id="787" r:id="rId27"/>
    <p:sldId id="788" r:id="rId28"/>
    <p:sldId id="789" r:id="rId29"/>
    <p:sldId id="764" r:id="rId30"/>
    <p:sldId id="765" r:id="rId31"/>
    <p:sldId id="766" r:id="rId32"/>
    <p:sldId id="790" r:id="rId33"/>
    <p:sldId id="791" r:id="rId34"/>
    <p:sldId id="794" r:id="rId35"/>
    <p:sldId id="792" r:id="rId36"/>
    <p:sldId id="793" r:id="rId37"/>
    <p:sldId id="795" r:id="rId38"/>
    <p:sldId id="796" r:id="rId39"/>
    <p:sldId id="797" r:id="rId40"/>
    <p:sldId id="798" r:id="rId41"/>
    <p:sldId id="799" r:id="rId42"/>
    <p:sldId id="800" r:id="rId43"/>
    <p:sldId id="806" r:id="rId44"/>
    <p:sldId id="801" r:id="rId45"/>
    <p:sldId id="802" r:id="rId46"/>
    <p:sldId id="803" r:id="rId47"/>
    <p:sldId id="804" r:id="rId48"/>
    <p:sldId id="805" r:id="rId49"/>
    <p:sldId id="807" r:id="rId50"/>
    <p:sldId id="808" r:id="rId51"/>
    <p:sldId id="809" r:id="rId52"/>
    <p:sldId id="810" r:id="rId53"/>
    <p:sldId id="811" r:id="rId54"/>
    <p:sldId id="812" r:id="rId55"/>
    <p:sldId id="813" r:id="rId56"/>
    <p:sldId id="814" r:id="rId57"/>
    <p:sldId id="815" r:id="rId58"/>
    <p:sldId id="816" r:id="rId59"/>
    <p:sldId id="817" r:id="rId60"/>
    <p:sldId id="818" r:id="rId61"/>
    <p:sldId id="819" r:id="rId62"/>
    <p:sldId id="820" r:id="rId63"/>
    <p:sldId id="821" r:id="rId64"/>
    <p:sldId id="822" r:id="rId65"/>
    <p:sldId id="823" r:id="rId66"/>
    <p:sldId id="824" r:id="rId67"/>
    <p:sldId id="825" r:id="rId68"/>
    <p:sldId id="826" r:id="rId69"/>
    <p:sldId id="827" r:id="rId70"/>
    <p:sldId id="828" r:id="rId71"/>
    <p:sldId id="829" r:id="rId72"/>
    <p:sldId id="830" r:id="rId73"/>
    <p:sldId id="831" r:id="rId74"/>
    <p:sldId id="832" r:id="rId75"/>
    <p:sldId id="833" r:id="rId76"/>
    <p:sldId id="834" r:id="rId77"/>
    <p:sldId id="835" r:id="rId78"/>
    <p:sldId id="836" r:id="rId79"/>
    <p:sldId id="837" r:id="rId80"/>
    <p:sldId id="838" r:id="rId81"/>
    <p:sldId id="839" r:id="rId82"/>
    <p:sldId id="840" r:id="rId83"/>
    <p:sldId id="841" r:id="rId84"/>
    <p:sldId id="842" r:id="rId85"/>
    <p:sldId id="843" r:id="rId86"/>
    <p:sldId id="844" r:id="rId87"/>
    <p:sldId id="845" r:id="rId88"/>
    <p:sldId id="846" r:id="rId89"/>
    <p:sldId id="847" r:id="rId90"/>
    <p:sldId id="748" r:id="rId91"/>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77" autoAdjust="0"/>
    <p:restoredTop sz="86550" autoAdjust="0"/>
  </p:normalViewPr>
  <p:slideViewPr>
    <p:cSldViewPr>
      <p:cViewPr varScale="1">
        <p:scale>
          <a:sx n="71" d="100"/>
          <a:sy n="71" d="100"/>
        </p:scale>
        <p:origin x="-11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4818" name="页眉占位符 34817"/>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34819" name="日期占位符 34818"/>
          <p:cNvSpPr>
            <a:spLocks noGrp="1"/>
          </p:cNvSpPr>
          <p:nvPr>
            <p:ph type="dt" sz="quarter"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34820" name="页脚占位符 34819"/>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34821" name="灯片编号占位符 34820"/>
          <p:cNvSpPr>
            <a:spLocks noGrp="1"/>
          </p:cNvSpPr>
          <p:nvPr>
            <p:ph type="sldNum" sz="quarter" idx="3"/>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ED7BEB35-100E-40A2-A925-929CC68B2920}" type="slidenum">
              <a:rPr lang="zh-CN" altLang="en-US"/>
              <a:pPr>
                <a:defRPr/>
              </a:pPr>
              <a:t>‹#›</a:t>
            </a:fld>
            <a:endParaRPr lang="zh-CN" altLang="en-US"/>
          </a:p>
        </p:txBody>
      </p:sp>
    </p:spTree>
    <p:extLst>
      <p:ext uri="{BB962C8B-B14F-4D97-AF65-F5344CB8AC3E}">
        <p14:creationId xmlns:p14="http://schemas.microsoft.com/office/powerpoint/2010/main" val="4195205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页眉占位符 20481"/>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20483" name="日期占位符 20482"/>
          <p:cNvSpPr>
            <a:spLocks noGrp="1"/>
          </p:cNvSpPr>
          <p:nvPr>
            <p:ph type="dt"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52228" name="幻灯片图像占位符 20483"/>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文本占位符 20484"/>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页脚占位符 20485"/>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20487" name="灯片编号占位符 20486"/>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B04F5520-66FD-471E-9013-4986DBDAEC43}" type="slidenum">
              <a:rPr lang="zh-CN" altLang="en-US"/>
              <a:pPr>
                <a:defRPr/>
              </a:pPr>
              <a:t>‹#›</a:t>
            </a:fld>
            <a:endParaRPr lang="zh-CN" altLang="en-US"/>
          </a:p>
        </p:txBody>
      </p:sp>
    </p:spTree>
    <p:extLst>
      <p:ext uri="{BB962C8B-B14F-4D97-AF65-F5344CB8AC3E}">
        <p14:creationId xmlns:p14="http://schemas.microsoft.com/office/powerpoint/2010/main" val="3417554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8AD0132-7091-4AC9-9BD6-2F73D5E5982C}" type="slidenum">
              <a:rPr lang="en-US" altLang="ko-KR"/>
              <a:pPr>
                <a:defRPr/>
              </a:pPr>
              <a:t>‹#›</a:t>
            </a:fld>
            <a:endParaRPr lang="en-US" altLang="ko-KR"/>
          </a:p>
        </p:txBody>
      </p:sp>
    </p:spTree>
    <p:extLst>
      <p:ext uri="{BB962C8B-B14F-4D97-AF65-F5344CB8AC3E}">
        <p14:creationId xmlns:p14="http://schemas.microsoft.com/office/powerpoint/2010/main" val="299695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AA0F93B6-7686-4102-9887-3F7AD38EA378}" type="slidenum">
              <a:rPr lang="en-US" altLang="ko-KR"/>
              <a:pPr>
                <a:defRPr/>
              </a:pPr>
              <a:t>‹#›</a:t>
            </a:fld>
            <a:endParaRPr lang="en-US" altLang="ko-KR"/>
          </a:p>
        </p:txBody>
      </p:sp>
    </p:spTree>
    <p:extLst>
      <p:ext uri="{BB962C8B-B14F-4D97-AF65-F5344CB8AC3E}">
        <p14:creationId xmlns:p14="http://schemas.microsoft.com/office/powerpoint/2010/main" val="68869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E2A125A-5598-42B1-9AEB-C5D6F966413A}" type="slidenum">
              <a:rPr lang="en-US" altLang="ko-KR"/>
              <a:pPr>
                <a:defRPr/>
              </a:pPr>
              <a:t>‹#›</a:t>
            </a:fld>
            <a:endParaRPr lang="en-US" altLang="ko-KR"/>
          </a:p>
        </p:txBody>
      </p:sp>
    </p:spTree>
    <p:extLst>
      <p:ext uri="{BB962C8B-B14F-4D97-AF65-F5344CB8AC3E}">
        <p14:creationId xmlns:p14="http://schemas.microsoft.com/office/powerpoint/2010/main" val="1639914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934CAB98-661D-496C-82AE-9E5323633A54}" type="slidenum">
              <a:rPr lang="en-US" altLang="ko-KR"/>
              <a:pPr>
                <a:defRPr/>
              </a:pPr>
              <a:t>‹#›</a:t>
            </a:fld>
            <a:endParaRPr lang="en-US" altLang="ko-KR"/>
          </a:p>
        </p:txBody>
      </p:sp>
    </p:spTree>
    <p:extLst>
      <p:ext uri="{BB962C8B-B14F-4D97-AF65-F5344CB8AC3E}">
        <p14:creationId xmlns:p14="http://schemas.microsoft.com/office/powerpoint/2010/main" val="1508230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页脚占位符 51204"/>
          <p:cNvSpPr>
            <a:spLocks noGrp="1"/>
          </p:cNvSpPr>
          <p:nvPr>
            <p:ph type="ftr" sz="quarter" idx="10"/>
          </p:nvPr>
        </p:nvSpPr>
        <p:spPr>
          <a:ln/>
        </p:spPr>
        <p:txBody>
          <a:bodyPr/>
          <a:lstStyle>
            <a:lvl1pPr>
              <a:defRPr/>
            </a:lvl1pPr>
          </a:lstStyle>
          <a:p>
            <a:pPr>
              <a:defRPr/>
            </a:pPr>
            <a:fld id="{3A8F51B3-1076-47FB-8E26-57A6C11B3520}" type="slidenum">
              <a:rPr lang="en-US" altLang="ko-KR"/>
              <a:pPr>
                <a:defRPr/>
              </a:pPr>
              <a:t>‹#›</a:t>
            </a:fld>
            <a:endParaRPr lang="en-US" altLang="ko-KR"/>
          </a:p>
        </p:txBody>
      </p:sp>
    </p:spTree>
    <p:extLst>
      <p:ext uri="{BB962C8B-B14F-4D97-AF65-F5344CB8AC3E}">
        <p14:creationId xmlns:p14="http://schemas.microsoft.com/office/powerpoint/2010/main" val="33271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0D3BBAA7-9C21-42F4-A77D-1E412DEDE498}" type="slidenum">
              <a:rPr lang="en-US" altLang="ko-KR"/>
              <a:pPr>
                <a:defRPr/>
              </a:pPr>
              <a:t>‹#›</a:t>
            </a:fld>
            <a:endParaRPr lang="en-US" altLang="ko-KR"/>
          </a:p>
        </p:txBody>
      </p:sp>
    </p:spTree>
    <p:extLst>
      <p:ext uri="{BB962C8B-B14F-4D97-AF65-F5344CB8AC3E}">
        <p14:creationId xmlns:p14="http://schemas.microsoft.com/office/powerpoint/2010/main" val="363737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页脚占位符 51204"/>
          <p:cNvSpPr>
            <a:spLocks noGrp="1"/>
          </p:cNvSpPr>
          <p:nvPr>
            <p:ph type="ftr" sz="quarter" idx="10"/>
          </p:nvPr>
        </p:nvSpPr>
        <p:spPr>
          <a:ln/>
        </p:spPr>
        <p:txBody>
          <a:bodyPr/>
          <a:lstStyle>
            <a:lvl1pPr>
              <a:defRPr/>
            </a:lvl1pPr>
          </a:lstStyle>
          <a:p>
            <a:pPr>
              <a:defRPr/>
            </a:pPr>
            <a:fld id="{EFA0F23E-7AA2-486B-8832-39683A3B5DDE}" type="slidenum">
              <a:rPr lang="en-US" altLang="ko-KR"/>
              <a:pPr>
                <a:defRPr/>
              </a:pPr>
              <a:t>‹#›</a:t>
            </a:fld>
            <a:endParaRPr lang="en-US" altLang="ko-KR"/>
          </a:p>
        </p:txBody>
      </p:sp>
    </p:spTree>
    <p:extLst>
      <p:ext uri="{BB962C8B-B14F-4D97-AF65-F5344CB8AC3E}">
        <p14:creationId xmlns:p14="http://schemas.microsoft.com/office/powerpoint/2010/main" val="41781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C6E48481-BD7A-45EB-943B-EEFD35FBF1D4}" type="slidenum">
              <a:rPr lang="en-US" altLang="ko-KR"/>
              <a:pPr>
                <a:defRPr/>
              </a:pPr>
              <a:t>‹#›</a:t>
            </a:fld>
            <a:endParaRPr lang="en-US" altLang="ko-KR"/>
          </a:p>
        </p:txBody>
      </p:sp>
    </p:spTree>
    <p:extLst>
      <p:ext uri="{BB962C8B-B14F-4D97-AF65-F5344CB8AC3E}">
        <p14:creationId xmlns:p14="http://schemas.microsoft.com/office/powerpoint/2010/main" val="42036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页脚占位符 51204"/>
          <p:cNvSpPr>
            <a:spLocks noGrp="1"/>
          </p:cNvSpPr>
          <p:nvPr>
            <p:ph type="ftr" sz="quarter" idx="10"/>
          </p:nvPr>
        </p:nvSpPr>
        <p:spPr>
          <a:ln/>
        </p:spPr>
        <p:txBody>
          <a:bodyPr/>
          <a:lstStyle>
            <a:lvl1pPr>
              <a:defRPr/>
            </a:lvl1pPr>
          </a:lstStyle>
          <a:p>
            <a:pPr>
              <a:defRPr/>
            </a:pPr>
            <a:fld id="{614CAAAD-34CB-4E21-8E7A-0513CB0586FA}" type="slidenum">
              <a:rPr lang="en-US" altLang="ko-KR"/>
              <a:pPr>
                <a:defRPr/>
              </a:pPr>
              <a:t>‹#›</a:t>
            </a:fld>
            <a:endParaRPr lang="en-US" altLang="ko-KR"/>
          </a:p>
        </p:txBody>
      </p:sp>
    </p:spTree>
    <p:extLst>
      <p:ext uri="{BB962C8B-B14F-4D97-AF65-F5344CB8AC3E}">
        <p14:creationId xmlns:p14="http://schemas.microsoft.com/office/powerpoint/2010/main" val="182829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页脚占位符 51204"/>
          <p:cNvSpPr>
            <a:spLocks noGrp="1"/>
          </p:cNvSpPr>
          <p:nvPr>
            <p:ph type="ftr" sz="quarter" idx="10"/>
          </p:nvPr>
        </p:nvSpPr>
        <p:spPr>
          <a:ln/>
        </p:spPr>
        <p:txBody>
          <a:bodyPr/>
          <a:lstStyle>
            <a:lvl1pPr>
              <a:defRPr/>
            </a:lvl1pPr>
          </a:lstStyle>
          <a:p>
            <a:pPr>
              <a:defRPr/>
            </a:pPr>
            <a:fld id="{FA85D040-4E66-4747-A94E-061F6ACB52D9}" type="slidenum">
              <a:rPr lang="en-US" altLang="ko-KR"/>
              <a:pPr>
                <a:defRPr/>
              </a:pPr>
              <a:t>‹#›</a:t>
            </a:fld>
            <a:endParaRPr lang="en-US" altLang="ko-KR"/>
          </a:p>
        </p:txBody>
      </p:sp>
    </p:spTree>
    <p:extLst>
      <p:ext uri="{BB962C8B-B14F-4D97-AF65-F5344CB8AC3E}">
        <p14:creationId xmlns:p14="http://schemas.microsoft.com/office/powerpoint/2010/main" val="24094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51204"/>
          <p:cNvSpPr>
            <a:spLocks noGrp="1"/>
          </p:cNvSpPr>
          <p:nvPr>
            <p:ph type="ftr" sz="quarter" idx="10"/>
          </p:nvPr>
        </p:nvSpPr>
        <p:spPr>
          <a:ln/>
        </p:spPr>
        <p:txBody>
          <a:bodyPr/>
          <a:lstStyle>
            <a:lvl1pPr>
              <a:defRPr/>
            </a:lvl1pPr>
          </a:lstStyle>
          <a:p>
            <a:pPr>
              <a:defRPr/>
            </a:pPr>
            <a:fld id="{4F1EC4F5-7757-4721-9E8D-9F0E41AA4C85}" type="slidenum">
              <a:rPr lang="en-US" altLang="ko-KR"/>
              <a:pPr>
                <a:defRPr/>
              </a:pPr>
              <a:t>‹#›</a:t>
            </a:fld>
            <a:endParaRPr lang="en-US" altLang="ko-KR"/>
          </a:p>
        </p:txBody>
      </p:sp>
    </p:spTree>
    <p:extLst>
      <p:ext uri="{BB962C8B-B14F-4D97-AF65-F5344CB8AC3E}">
        <p14:creationId xmlns:p14="http://schemas.microsoft.com/office/powerpoint/2010/main" val="197658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C89CAD68-5EA1-4FBE-B622-C13AE81374DD}" type="slidenum">
              <a:rPr lang="en-US" altLang="ko-KR"/>
              <a:pPr>
                <a:defRPr/>
              </a:pPr>
              <a:t>‹#›</a:t>
            </a:fld>
            <a:endParaRPr lang="en-US" altLang="ko-KR"/>
          </a:p>
        </p:txBody>
      </p:sp>
    </p:spTree>
    <p:extLst>
      <p:ext uri="{BB962C8B-B14F-4D97-AF65-F5344CB8AC3E}">
        <p14:creationId xmlns:p14="http://schemas.microsoft.com/office/powerpoint/2010/main" val="20343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83A9D9F5-84EA-4919-ADF6-DE724A27448C}" type="slidenum">
              <a:rPr lang="en-US" altLang="ko-KR"/>
              <a:pPr>
                <a:defRPr/>
              </a:pPr>
              <a:t>‹#›</a:t>
            </a:fld>
            <a:endParaRPr lang="en-US" altLang="ko-KR"/>
          </a:p>
        </p:txBody>
      </p:sp>
    </p:spTree>
    <p:extLst>
      <p:ext uri="{BB962C8B-B14F-4D97-AF65-F5344CB8AC3E}">
        <p14:creationId xmlns:p14="http://schemas.microsoft.com/office/powerpoint/2010/main" val="173416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02" name="标题 51201"/>
          <p:cNvSpPr>
            <a:spLocks noGrp="1"/>
          </p:cNvSpPr>
          <p:nvPr>
            <p:ph type="title"/>
          </p:nvPr>
        </p:nvSpPr>
        <p:spPr>
          <a:xfrm>
            <a:off x="685800" y="609600"/>
            <a:ext cx="7772400" cy="1143000"/>
          </a:xfrm>
          <a:prstGeom prst="rect">
            <a:avLst/>
          </a:prstGeom>
          <a:noFill/>
          <a:ln w="9525">
            <a:noFill/>
          </a:ln>
        </p:spPr>
        <p:txBody>
          <a:bodyPr anchor="ctr"/>
          <a:lstStyle/>
          <a:p>
            <a:pPr lvl="0"/>
            <a:r>
              <a:rPr lang="ko-KR" altLang="en-US" noProof="1"/>
              <a:t>마스터 제목 유형 편집</a:t>
            </a:r>
          </a:p>
        </p:txBody>
      </p:sp>
      <p:sp>
        <p:nvSpPr>
          <p:cNvPr id="1027" name="文本占位符 51202"/>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문자열 유형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51205" name="页脚占位符 51204"/>
          <p:cNvSpPr>
            <a:spLocks noGrp="1"/>
          </p:cNvSpPr>
          <p:nvPr>
            <p:ph type="ftr" sz="quarter" idx="3"/>
          </p:nvPr>
        </p:nvSpPr>
        <p:spPr>
          <a:xfrm>
            <a:off x="2895600" y="6438900"/>
            <a:ext cx="2895600" cy="304800"/>
          </a:xfrm>
          <a:prstGeom prst="rect">
            <a:avLst/>
          </a:prstGeom>
          <a:noFill/>
          <a:ln w="9525">
            <a:noFill/>
          </a:ln>
        </p:spPr>
        <p:txBody>
          <a:bodyPr vert="horz" wrap="square" lIns="91440" tIns="45720" rIns="91440" bIns="45720" numCol="1" anchor="t" anchorCtr="0" compatLnSpc="1">
            <a:prstTxWarp prst="textNoShape">
              <a:avLst/>
            </a:prstTxWarp>
          </a:bodyPr>
          <a:lstStyle>
            <a:lvl1pPr algn="ctr">
              <a:defRPr sz="1400" b="1">
                <a:ea typeface="Gulim" pitchFamily="34" charset="-127"/>
              </a:defRPr>
            </a:lvl1pPr>
          </a:lstStyle>
          <a:p>
            <a:pPr>
              <a:defRPr/>
            </a:pPr>
            <a:fld id="{24943437-E8FA-40E1-88F9-7E5551768EA6}" type="slidenum">
              <a:rPr lang="en-US" altLang="ko-KR"/>
              <a:pPr>
                <a:defRPr/>
              </a:pPr>
              <a:t>‹#›</a:t>
            </a:fld>
            <a:endParaRPr lang="en-US" altLang="ko-KR"/>
          </a:p>
        </p:txBody>
      </p:sp>
      <p:sp>
        <p:nvSpPr>
          <p:cNvPr id="1029" name="直接连接符 51208"/>
          <p:cNvSpPr>
            <a:spLocks noChangeShapeType="1"/>
          </p:cNvSpPr>
          <p:nvPr/>
        </p:nvSpPr>
        <p:spPr bwMode="auto">
          <a:xfrm flipH="1">
            <a:off x="228600" y="609600"/>
            <a:ext cx="868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文本框 51209"/>
          <p:cNvSpPr txBox="1">
            <a:spLocks noChangeArrowheads="1"/>
          </p:cNvSpPr>
          <p:nvPr/>
        </p:nvSpPr>
        <p:spPr bwMode="auto">
          <a:xfrm>
            <a:off x="766763" y="192088"/>
            <a:ext cx="7261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ko-KR" sz="1400" b="1" i="1" smtClean="0">
                <a:latin typeface="Arial" pitchFamily="34" charset="0"/>
                <a:ea typeface="Gulim" pitchFamily="34" charset="-127"/>
              </a:rPr>
              <a:t>Tianjin University of Science &amp; Technology</a:t>
            </a:r>
            <a:r>
              <a:rPr lang="en-US" altLang="zh-CN" sz="1400" b="1" i="1" smtClean="0">
                <a:latin typeface="Arial" pitchFamily="34" charset="0"/>
                <a:ea typeface="Gulim" pitchFamily="34" charset="-127"/>
              </a:rPr>
              <a:t>                                        </a:t>
            </a:r>
            <a:r>
              <a:rPr lang="zh-CN" altLang="en-US" sz="1400" b="1" i="1" smtClean="0">
                <a:latin typeface="Arial" pitchFamily="34" charset="0"/>
                <a:ea typeface="Gulim" pitchFamily="34" charset="-127"/>
              </a:rPr>
              <a:t>计算思维导论</a:t>
            </a:r>
            <a:endParaRPr lang="en-US" altLang="zh-CN" sz="1400" b="1" i="1" smtClean="0">
              <a:latin typeface="Arial" pitchFamily="34" charset="0"/>
              <a:ea typeface="Gulim" pitchFamily="34" charset="-127"/>
            </a:endParaRPr>
          </a:p>
        </p:txBody>
      </p:sp>
      <p:graphicFrame>
        <p:nvGraphicFramePr>
          <p:cNvPr id="1031" name="对象 51212"/>
          <p:cNvGraphicFramePr>
            <a:graphicFrameLocks/>
          </p:cNvGraphicFramePr>
          <p:nvPr/>
        </p:nvGraphicFramePr>
        <p:xfrm>
          <a:off x="320675" y="228600"/>
          <a:ext cx="381000" cy="361950"/>
        </p:xfrm>
        <a:graphic>
          <a:graphicData uri="http://schemas.openxmlformats.org/presentationml/2006/ole">
            <mc:AlternateContent xmlns:mc="http://schemas.openxmlformats.org/markup-compatibility/2006">
              <mc:Choice xmlns:v="urn:schemas-microsoft-com:vml" Requires="v">
                <p:oleObj spid="_x0000_s1044" r:id="rId16" imgW="380852" imgH="361809" progId="Photoshop.Image.6">
                  <p:embed/>
                </p:oleObj>
              </mc:Choice>
              <mc:Fallback>
                <p:oleObj r:id="rId16" imgW="380852" imgH="361809" progId="Photoshop.Image.6">
                  <p:embed/>
                  <p:pic>
                    <p:nvPicPr>
                      <p:cNvPr id="0" name="对象 512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675" y="228600"/>
                        <a:ext cx="38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 name="直接连接符 51214"/>
          <p:cNvSpPr>
            <a:spLocks noChangeShapeType="1"/>
          </p:cNvSpPr>
          <p:nvPr/>
        </p:nvSpPr>
        <p:spPr bwMode="auto">
          <a:xfrm flipH="1">
            <a:off x="228600" y="6450013"/>
            <a:ext cx="8591550" cy="26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文本框 51215"/>
          <p:cNvSpPr txBox="1">
            <a:spLocks noChangeArrowheads="1"/>
          </p:cNvSpPr>
          <p:nvPr/>
        </p:nvSpPr>
        <p:spPr bwMode="auto">
          <a:xfrm>
            <a:off x="746125" y="492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defRPr/>
            </a:pPr>
            <a:endParaRPr lang="zh-CN" altLang="en-US" smtClean="0">
              <a:latin typeface="Copperplate Gothic Bold" pitchFamily="34" charset="0"/>
              <a:ea typeface="Gulim" pitchFamily="34" charset="-127"/>
            </a:endParaRPr>
          </a:p>
        </p:txBody>
      </p:sp>
      <p:sp>
        <p:nvSpPr>
          <p:cNvPr id="1034" name="文本框 51216"/>
          <p:cNvSpPr txBox="1">
            <a:spLocks noChangeArrowheads="1"/>
          </p:cNvSpPr>
          <p:nvPr/>
        </p:nvSpPr>
        <p:spPr bwMode="auto">
          <a:xfrm>
            <a:off x="5508625" y="6465888"/>
            <a:ext cx="3240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zh-CN" altLang="en-US" sz="2000" b="1" i="1" smtClean="0">
                <a:latin typeface="隶书" pitchFamily="49" charset="-122"/>
                <a:ea typeface="隶书" pitchFamily="49" charset="-122"/>
              </a:rPr>
              <a:t>计算机公共基础系</a:t>
            </a:r>
          </a:p>
        </p:txBody>
      </p:sp>
      <p:sp>
        <p:nvSpPr>
          <p:cNvPr id="1035" name="文本框 51217"/>
          <p:cNvSpPr txBox="1">
            <a:spLocks noChangeArrowheads="1"/>
          </p:cNvSpPr>
          <p:nvPr/>
        </p:nvSpPr>
        <p:spPr bwMode="auto">
          <a:xfrm>
            <a:off x="827088" y="6478588"/>
            <a:ext cx="3313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zh-CN" sz="1600" b="1" u="sng" smtClean="0">
                <a:latin typeface="隶书" pitchFamily="49" charset="-122"/>
                <a:ea typeface="隶书" pitchFamily="49" charset="-122"/>
              </a:rPr>
              <a:t>http://csie.tust.edu.cn/ccbs</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rtl="0" eaLnBrk="0" fontAlgn="base" hangingPunct="0">
        <a:lnSpc>
          <a:spcPct val="140000"/>
        </a:lnSpc>
        <a:spcBef>
          <a:spcPct val="0"/>
        </a:spcBef>
        <a:spcAft>
          <a:spcPct val="0"/>
        </a:spcAft>
        <a:defRPr sz="3600" b="1" kern="1200">
          <a:solidFill>
            <a:srgbClr val="000099"/>
          </a:solidFill>
          <a:effectLst>
            <a:outerShdw blurRad="38100" dist="38100" dir="2700000">
              <a:srgbClr val="C0C0C0"/>
            </a:outerShdw>
          </a:effectLst>
          <a:latin typeface="+mj-lt"/>
          <a:ea typeface="+mj-ea"/>
          <a:cs typeface="+mj-cs"/>
        </a:defRPr>
      </a:lvl1pPr>
      <a:lvl2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2pPr>
      <a:lvl3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3pPr>
      <a:lvl4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4pPr>
      <a:lvl5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5pPr>
      <a:lvl6pPr marL="4572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6pPr>
      <a:lvl7pPr marL="9144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7pPr>
      <a:lvl8pPr marL="13716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8pPr>
      <a:lvl9pPr marL="18288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9pPr>
    </p:titleStyle>
    <p:body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4.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image" Target="../media/image25.wmf"/><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3.bin"/><Relationship Id="rId1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oleObject" Target="../embeddings/oleObject22.bin"/><Relationship Id="rId18" Type="http://schemas.openxmlformats.org/officeDocument/2006/relationships/oleObject" Target="../embeddings/oleObject27.bin"/><Relationship Id="rId3" Type="http://schemas.openxmlformats.org/officeDocument/2006/relationships/image" Target="../media/image30.png"/><Relationship Id="rId21" Type="http://schemas.openxmlformats.org/officeDocument/2006/relationships/oleObject" Target="../embeddings/oleObject30.bin"/><Relationship Id="rId7" Type="http://schemas.openxmlformats.org/officeDocument/2006/relationships/oleObject" Target="../embeddings/oleObject19.bin"/><Relationship Id="rId12" Type="http://schemas.openxmlformats.org/officeDocument/2006/relationships/image" Target="../media/image29.emf"/><Relationship Id="rId17"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oleObject" Target="../embeddings/oleObject25.bin"/><Relationship Id="rId20" Type="http://schemas.openxmlformats.org/officeDocument/2006/relationships/oleObject" Target="../embeddings/oleObject29.bin"/><Relationship Id="rId1" Type="http://schemas.openxmlformats.org/officeDocument/2006/relationships/vmlDrawing" Target="../drawings/vmlDrawing11.vml"/><Relationship Id="rId6" Type="http://schemas.openxmlformats.org/officeDocument/2006/relationships/oleObject" Target="../embeddings/oleObject18.bin"/><Relationship Id="rId11" Type="http://schemas.openxmlformats.org/officeDocument/2006/relationships/oleObject" Target="../embeddings/oleObject21.bin"/><Relationship Id="rId24" Type="http://schemas.openxmlformats.org/officeDocument/2006/relationships/oleObject" Target="../embeddings/oleObject33.bin"/><Relationship Id="rId5" Type="http://schemas.openxmlformats.org/officeDocument/2006/relationships/image" Target="../media/image26.emf"/><Relationship Id="rId15" Type="http://schemas.openxmlformats.org/officeDocument/2006/relationships/oleObject" Target="../embeddings/oleObject24.bin"/><Relationship Id="rId23" Type="http://schemas.openxmlformats.org/officeDocument/2006/relationships/oleObject" Target="../embeddings/oleObject32.bin"/><Relationship Id="rId10" Type="http://schemas.openxmlformats.org/officeDocument/2006/relationships/image" Target="../media/image28.emf"/><Relationship Id="rId19" Type="http://schemas.openxmlformats.org/officeDocument/2006/relationships/oleObject" Target="../embeddings/oleObject28.bin"/><Relationship Id="rId4" Type="http://schemas.openxmlformats.org/officeDocument/2006/relationships/oleObject" Target="../embeddings/oleObject17.bin"/><Relationship Id="rId9" Type="http://schemas.openxmlformats.org/officeDocument/2006/relationships/oleObject" Target="../embeddings/oleObject20.bin"/><Relationship Id="rId14" Type="http://schemas.openxmlformats.org/officeDocument/2006/relationships/oleObject" Target="../embeddings/oleObject23.bin"/><Relationship Id="rId22" Type="http://schemas.openxmlformats.org/officeDocument/2006/relationships/oleObject" Target="../embeddings/oleObject31.bin"/></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31.wmf"/><Relationship Id="rId4"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39.bin"/><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41.bin"/><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 Id="rId9"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8.png"/><Relationship Id="rId4" Type="http://schemas.openxmlformats.org/officeDocument/2006/relationships/image" Target="../media/image47.wmf"/></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46.bin"/><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9.wmf"/><Relationship Id="rId5" Type="http://schemas.openxmlformats.org/officeDocument/2006/relationships/oleObject" Target="../embeddings/oleObject48.bin"/><Relationship Id="rId4" Type="http://schemas.openxmlformats.org/officeDocument/2006/relationships/image" Target="../media/image68.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0.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8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76.png"/><Relationship Id="rId4" Type="http://schemas.openxmlformats.org/officeDocument/2006/relationships/image" Target="../media/image75.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78.png"/><Relationship Id="rId4" Type="http://schemas.openxmlformats.org/officeDocument/2006/relationships/image" Target="../media/image47.wmf"/></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697345"/>
          <p:cNvSpPr>
            <a:spLocks noGrp="1" noChangeArrowheads="1"/>
          </p:cNvSpPr>
          <p:nvPr>
            <p:ph type="ctrTitle"/>
          </p:nvPr>
        </p:nvSpPr>
        <p:spPr bwMode="auto">
          <a:xfrm>
            <a:off x="685800" y="2130425"/>
            <a:ext cx="7772400" cy="1470025"/>
          </a:xfrm>
        </p:spPr>
        <p:txBody>
          <a:bodyPr vert="horz" wrap="square" lIns="91440" tIns="45720" rIns="91440" bIns="45720" numCol="1" anchor="ctr" anchorCtr="0" compatLnSpc="1">
            <a:prstTxWarp prst="textNoShape">
              <a:avLst/>
            </a:prstTxWarp>
          </a:bodyPr>
          <a:lstStyle/>
          <a:p>
            <a:r>
              <a:rPr lang="en-US" altLang="zh-CN" sz="4000" dirty="0" smtClean="0">
                <a:effectLst/>
              </a:rPr>
              <a:t>5</a:t>
            </a:r>
            <a:r>
              <a:rPr lang="zh-CN" altLang="zh-CN" sz="4000" dirty="0" smtClean="0">
                <a:effectLst/>
              </a:rPr>
              <a:t>问题求解的基本思维</a:t>
            </a:r>
            <a:endParaRPr lang="zh-CN" altLang="en-US" sz="3600" dirty="0" smtClean="0">
              <a:effectLst/>
            </a:endParaRPr>
          </a:p>
        </p:txBody>
      </p:sp>
      <p:sp>
        <p:nvSpPr>
          <p:cNvPr id="2051" name="副标题 697346"/>
          <p:cNvSpPr>
            <a:spLocks noGrp="1" noChangeArrowheads="1"/>
          </p:cNvSpPr>
          <p:nvPr>
            <p:ph type="subTitle" idx="1"/>
          </p:nvPr>
        </p:nvSpPr>
        <p:spPr>
          <a:xfrm>
            <a:off x="1371600" y="4822825"/>
            <a:ext cx="6400800" cy="838200"/>
          </a:xfrm>
        </p:spPr>
        <p:txBody>
          <a:bodyPr/>
          <a:lstStyle/>
          <a:p>
            <a:r>
              <a:rPr lang="zh-CN" altLang="en-US" sz="2400" smtClean="0"/>
              <a:t>天津科技大学</a:t>
            </a:r>
            <a:br>
              <a:rPr lang="zh-CN" altLang="en-US" sz="2400" smtClean="0"/>
            </a:br>
            <a:r>
              <a:rPr lang="zh-CN" altLang="en-US" sz="2400" smtClean="0"/>
              <a:t>计算机公共基础系</a:t>
            </a:r>
          </a:p>
        </p:txBody>
      </p:sp>
      <p:sp>
        <p:nvSpPr>
          <p:cNvPr id="2052" name="页脚占位符 1"/>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fld id="{9AC70BAA-5513-4A67-913C-C345CADCA0DE}" type="slidenum">
              <a:rPr lang="en-US" altLang="ko-KR" sz="1400" smtClean="0"/>
              <a:pPr eaLnBrk="1" hangingPunct="1"/>
              <a:t>1</a:t>
            </a:fld>
            <a:endParaRPr lang="en-US" altLang="ko-KR" sz="1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5.2  </a:t>
            </a:r>
            <a:r>
              <a:rPr lang="zh-CN" altLang="zh-CN" dirty="0">
                <a:effectLst/>
              </a:rPr>
              <a:t>程序设计基础</a:t>
            </a:r>
            <a:endParaRPr lang="zh-CN" altLang="en-US" dirty="0"/>
          </a:p>
        </p:txBody>
      </p:sp>
      <p:sp>
        <p:nvSpPr>
          <p:cNvPr id="11267" name="内容占位符 2"/>
          <p:cNvSpPr>
            <a:spLocks noGrp="1"/>
          </p:cNvSpPr>
          <p:nvPr>
            <p:ph idx="1"/>
          </p:nvPr>
        </p:nvSpPr>
        <p:spPr/>
        <p:txBody>
          <a:bodyPr/>
          <a:lstStyle/>
          <a:p>
            <a:pPr marL="0" indent="0">
              <a:buFontTx/>
              <a:buNone/>
            </a:pPr>
            <a:r>
              <a:rPr lang="zh-CN" altLang="zh-CN" smtClean="0"/>
              <a:t>程序设计的本质</a:t>
            </a:r>
            <a:r>
              <a:rPr lang="zh-CN" altLang="en-US" smtClean="0"/>
              <a:t>：</a:t>
            </a:r>
            <a:endParaRPr lang="en-US" altLang="zh-CN" smtClean="0"/>
          </a:p>
          <a:p>
            <a:pPr marL="0" indent="0">
              <a:buFontTx/>
              <a:buNone/>
            </a:pPr>
            <a:r>
              <a:rPr lang="zh-CN" altLang="zh-CN" smtClean="0"/>
              <a:t>程序设计与计算机的组成有密切关系，程序设计的本质是设计能够利用计算机的</a:t>
            </a:r>
            <a:r>
              <a:rPr lang="en-US" altLang="zh-CN" smtClean="0"/>
              <a:t>5</a:t>
            </a:r>
            <a:r>
              <a:rPr lang="zh-CN" altLang="zh-CN" smtClean="0"/>
              <a:t>个部件完成特定任务的指令序列。</a:t>
            </a:r>
            <a:endParaRPr lang="zh-CN" altLang="en-US" smtClean="0"/>
          </a:p>
        </p:txBody>
      </p:sp>
      <p:sp>
        <p:nvSpPr>
          <p:cNvPr id="11268" name="矩形 3"/>
          <p:cNvSpPr>
            <a:spLocks noChangeArrowheads="1"/>
          </p:cNvSpPr>
          <p:nvPr/>
        </p:nvSpPr>
        <p:spPr bwMode="auto">
          <a:xfrm>
            <a:off x="684213" y="3683000"/>
            <a:ext cx="76327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00"/>
              <a:t>【例</a:t>
            </a:r>
            <a:r>
              <a:rPr lang="en-US" altLang="zh-CN" sz="2000"/>
              <a:t>5.1</a:t>
            </a:r>
            <a:r>
              <a:rPr lang="zh-CN" altLang="zh-CN" sz="2000"/>
              <a:t>】用键盘输入价格与斤数，计算樱桃的总价。</a:t>
            </a:r>
          </a:p>
          <a:p>
            <a:r>
              <a:rPr lang="en-US" altLang="zh-CN" sz="2000"/>
              <a:t>Private Sub Command1_Click()</a:t>
            </a:r>
            <a:endParaRPr lang="zh-CN" altLang="zh-CN" sz="2000"/>
          </a:p>
          <a:p>
            <a:r>
              <a:rPr lang="en-US" altLang="zh-CN" sz="2000"/>
              <a:t>    Dim price As Single, number As Single, total As Single</a:t>
            </a:r>
            <a:endParaRPr lang="zh-CN" altLang="zh-CN" sz="2000"/>
          </a:p>
          <a:p>
            <a:r>
              <a:rPr lang="en-US" altLang="zh-CN" sz="2000"/>
              <a:t>    price = Val(Text1.Text)  '</a:t>
            </a:r>
            <a:r>
              <a:rPr lang="zh-CN" altLang="zh-CN" sz="2000"/>
              <a:t>输入樱桃价格</a:t>
            </a:r>
          </a:p>
          <a:p>
            <a:r>
              <a:rPr lang="en-US" altLang="zh-CN" sz="2000"/>
              <a:t>    number = Val(Text2.Text)  '</a:t>
            </a:r>
            <a:r>
              <a:rPr lang="zh-CN" altLang="zh-CN" sz="2000"/>
              <a:t>输入樱桃斤数</a:t>
            </a:r>
          </a:p>
          <a:p>
            <a:r>
              <a:rPr lang="en-US" altLang="zh-CN" sz="2000"/>
              <a:t>    total = price * number    '</a:t>
            </a:r>
            <a:r>
              <a:rPr lang="zh-CN" altLang="zh-CN" sz="2000"/>
              <a:t>计算总价钱</a:t>
            </a:r>
          </a:p>
          <a:p>
            <a:r>
              <a:rPr lang="en-US" altLang="zh-CN" sz="2000"/>
              <a:t>    Text3.Text = total    '</a:t>
            </a:r>
            <a:r>
              <a:rPr lang="zh-CN" altLang="zh-CN" sz="2000"/>
              <a:t>输出总价钱</a:t>
            </a:r>
          </a:p>
          <a:p>
            <a:r>
              <a:rPr lang="en-US" altLang="zh-CN" sz="2000"/>
              <a:t>End Sub</a:t>
            </a:r>
            <a:endParaRPr lang="zh-CN" altLang="zh-CN" sz="2000"/>
          </a:p>
        </p:txBody>
      </p:sp>
      <p:pic>
        <p:nvPicPr>
          <p:cNvPr id="1126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4724400"/>
            <a:ext cx="24034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a:t>
            </a:r>
            <a:r>
              <a:rPr lang="zh-CN" altLang="zh-CN" dirty="0">
                <a:effectLst/>
              </a:rPr>
              <a:t>．常量</a:t>
            </a:r>
            <a:endParaRPr lang="zh-CN" altLang="en-US" dirty="0"/>
          </a:p>
        </p:txBody>
      </p:sp>
      <p:sp>
        <p:nvSpPr>
          <p:cNvPr id="12291" name="内容占位符 2"/>
          <p:cNvSpPr>
            <a:spLocks noGrp="1"/>
          </p:cNvSpPr>
          <p:nvPr>
            <p:ph idx="1"/>
          </p:nvPr>
        </p:nvSpPr>
        <p:spPr/>
        <p:txBody>
          <a:bodyPr/>
          <a:lstStyle/>
          <a:p>
            <a:pPr marL="0" indent="0">
              <a:buFontTx/>
              <a:buNone/>
            </a:pPr>
            <a:r>
              <a:rPr lang="zh-CN" altLang="zh-CN" smtClean="0"/>
              <a:t>常量指在程序运行过程中值不能改变的量，通常是固定的数值或字符。</a:t>
            </a:r>
          </a:p>
          <a:p>
            <a:pPr marL="0" indent="0">
              <a:buFontTx/>
              <a:buNone/>
            </a:pPr>
            <a:r>
              <a:rPr lang="zh-CN" altLang="zh-CN" smtClean="0"/>
              <a:t>（</a:t>
            </a:r>
            <a:r>
              <a:rPr lang="en-US" altLang="zh-CN" smtClean="0"/>
              <a:t>1</a:t>
            </a:r>
            <a:r>
              <a:rPr lang="zh-CN" altLang="zh-CN" smtClean="0"/>
              <a:t>）数值型：</a:t>
            </a:r>
            <a:r>
              <a:rPr lang="en-US" altLang="zh-CN" smtClean="0"/>
              <a:t>40,  -40 , 0, 123.456</a:t>
            </a:r>
            <a:r>
              <a:rPr lang="zh-CN" altLang="zh-CN" smtClean="0"/>
              <a:t>。</a:t>
            </a:r>
          </a:p>
          <a:p>
            <a:pPr marL="0" indent="0">
              <a:buFontTx/>
              <a:buNone/>
            </a:pPr>
            <a:r>
              <a:rPr lang="zh-CN" altLang="zh-CN" smtClean="0"/>
              <a:t>（</a:t>
            </a:r>
            <a:r>
              <a:rPr lang="en-US" altLang="zh-CN" smtClean="0"/>
              <a:t>2</a:t>
            </a:r>
            <a:r>
              <a:rPr lang="zh-CN" altLang="zh-CN" smtClean="0"/>
              <a:t>）字符型：</a:t>
            </a:r>
            <a:r>
              <a:rPr lang="en-US" altLang="zh-CN" smtClean="0"/>
              <a:t>"Hello wolrd! "</a:t>
            </a:r>
            <a:r>
              <a:rPr lang="zh-CN" altLang="zh-CN" smtClean="0"/>
              <a:t>。</a:t>
            </a:r>
          </a:p>
          <a:p>
            <a:pPr marL="0" indent="0">
              <a:buFontTx/>
              <a:buNone/>
            </a:pPr>
            <a:r>
              <a:rPr lang="zh-CN" altLang="zh-CN" smtClean="0"/>
              <a:t>（</a:t>
            </a:r>
            <a:r>
              <a:rPr lang="en-US" altLang="zh-CN" smtClean="0"/>
              <a:t>3</a:t>
            </a:r>
            <a:r>
              <a:rPr lang="zh-CN" altLang="zh-CN" smtClean="0"/>
              <a:t>）逻辑型：真 为</a:t>
            </a:r>
            <a:r>
              <a:rPr lang="en-US" altLang="zh-CN" smtClean="0"/>
              <a:t>True</a:t>
            </a:r>
            <a:r>
              <a:rPr lang="zh-CN" altLang="zh-CN" smtClean="0"/>
              <a:t>，假为</a:t>
            </a:r>
            <a:r>
              <a:rPr lang="en-US" altLang="zh-CN" smtClean="0"/>
              <a:t>False</a:t>
            </a:r>
            <a:r>
              <a:rPr lang="zh-CN" altLang="zh-CN" smtClean="0"/>
              <a:t>。 </a:t>
            </a:r>
          </a:p>
          <a:p>
            <a:pPr marL="0" indent="0">
              <a:buFontTx/>
              <a:buNone/>
            </a:pPr>
            <a:endParaRPr lang="zh-CN"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3</a:t>
            </a:r>
            <a:r>
              <a:rPr lang="zh-CN" altLang="zh-CN" dirty="0">
                <a:effectLst/>
              </a:rPr>
              <a:t>．变量</a:t>
            </a:r>
            <a:endParaRPr lang="zh-CN" altLang="en-US" dirty="0"/>
          </a:p>
        </p:txBody>
      </p:sp>
      <p:sp>
        <p:nvSpPr>
          <p:cNvPr id="13315" name="内容占位符 2"/>
          <p:cNvSpPr>
            <a:spLocks noGrp="1"/>
          </p:cNvSpPr>
          <p:nvPr>
            <p:ph idx="1"/>
          </p:nvPr>
        </p:nvSpPr>
        <p:spPr/>
        <p:txBody>
          <a:bodyPr/>
          <a:lstStyle/>
          <a:p>
            <a:pPr marL="0" indent="0">
              <a:buFontTx/>
              <a:buNone/>
            </a:pPr>
            <a:r>
              <a:rPr lang="zh-CN" altLang="zh-CN" smtClean="0"/>
              <a:t>在程序运行过程中，其值可以改变的量称为变量。</a:t>
            </a:r>
            <a:endParaRPr lang="en-US" altLang="zh-CN" smtClean="0"/>
          </a:p>
          <a:p>
            <a:pPr marL="0" indent="0">
              <a:buFontTx/>
              <a:buNone/>
            </a:pPr>
            <a:r>
              <a:rPr lang="zh-CN" altLang="zh-CN" smtClean="0"/>
              <a:t>变量占据内存中的一块存储单元，用来存放数据，存储单元中的数据可以改变</a:t>
            </a:r>
            <a:r>
              <a:rPr lang="zh-CN" altLang="en-US" smtClean="0"/>
              <a:t>。</a:t>
            </a:r>
            <a:endParaRPr lang="en-US" altLang="zh-CN" smtClean="0"/>
          </a:p>
          <a:p>
            <a:pPr marL="0" indent="0">
              <a:buFontTx/>
              <a:buNone/>
            </a:pPr>
            <a:r>
              <a:rPr lang="zh-CN" altLang="zh-CN" smtClean="0"/>
              <a:t>给存储单元起的名字，就是变量名</a:t>
            </a:r>
            <a:endParaRPr lang="zh-CN" altLang="en-US" smtClean="0"/>
          </a:p>
        </p:txBody>
      </p:sp>
      <p:pic>
        <p:nvPicPr>
          <p:cNvPr id="13316" name="Picture 1" descr="03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5478463"/>
            <a:ext cx="518953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4</a:t>
            </a:r>
            <a:r>
              <a:rPr lang="zh-CN" altLang="zh-CN" dirty="0">
                <a:effectLst/>
              </a:rPr>
              <a:t>．算术运算符</a:t>
            </a:r>
            <a:endParaRPr lang="zh-CN" altLang="en-US" dirty="0"/>
          </a:p>
        </p:txBody>
      </p:sp>
      <p:sp>
        <p:nvSpPr>
          <p:cNvPr id="14339" name="内容占位符 2"/>
          <p:cNvSpPr>
            <a:spLocks noGrp="1"/>
          </p:cNvSpPr>
          <p:nvPr>
            <p:ph idx="1"/>
          </p:nvPr>
        </p:nvSpPr>
        <p:spPr/>
        <p:txBody>
          <a:bodyPr/>
          <a:lstStyle/>
          <a:p>
            <a:pPr marL="0" indent="0">
              <a:buFontTx/>
              <a:buNone/>
            </a:pPr>
            <a:r>
              <a:rPr lang="zh-CN" altLang="zh-CN" smtClean="0"/>
              <a:t>算术运算符的作用是进行算术运算，用算术运算符将运算对象连接起来的表达式称为算术表达式。</a:t>
            </a:r>
            <a:endParaRPr lang="zh-CN" altLang="en-US" smtClean="0"/>
          </a:p>
        </p:txBody>
      </p:sp>
      <p:pic>
        <p:nvPicPr>
          <p:cNvPr id="143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2781300"/>
            <a:ext cx="63436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算术运算符</a:t>
            </a:r>
            <a:endParaRPr lang="zh-CN" altLang="en-US" dirty="0"/>
          </a:p>
        </p:txBody>
      </p:sp>
      <p:sp>
        <p:nvSpPr>
          <p:cNvPr id="15363" name="内容占位符 2"/>
          <p:cNvSpPr>
            <a:spLocks noGrp="1"/>
          </p:cNvSpPr>
          <p:nvPr>
            <p:ph idx="1"/>
          </p:nvPr>
        </p:nvSpPr>
        <p:spPr/>
        <p:txBody>
          <a:bodyPr/>
          <a:lstStyle/>
          <a:p>
            <a:pPr marL="0" indent="0">
              <a:buFontTx/>
              <a:buNone/>
            </a:pPr>
            <a:r>
              <a:rPr lang="zh-CN" altLang="zh-CN" smtClean="0"/>
              <a:t>数学表达式</a:t>
            </a: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zh-CN" smtClean="0"/>
              <a:t>编写成</a:t>
            </a:r>
            <a:r>
              <a:rPr lang="en-US" altLang="zh-CN" smtClean="0"/>
              <a:t>Visual Basic</a:t>
            </a:r>
            <a:r>
              <a:rPr lang="zh-CN" altLang="zh-CN" smtClean="0"/>
              <a:t>表达式为</a:t>
            </a:r>
            <a:r>
              <a:rPr lang="zh-CN" altLang="en-US" smtClean="0"/>
              <a:t>：</a:t>
            </a:r>
            <a:endParaRPr lang="en-US" altLang="zh-CN" smtClean="0"/>
          </a:p>
          <a:p>
            <a:pPr marL="0" indent="0">
              <a:buFontTx/>
              <a:buNone/>
            </a:pPr>
            <a:r>
              <a:rPr lang="en-US" altLang="zh-CN" smtClean="0"/>
              <a:t>		(a + b) ^ 4 / (a * (b + c))</a:t>
            </a:r>
            <a:endParaRPr lang="zh-CN" altLang="en-US" smtClean="0"/>
          </a:p>
        </p:txBody>
      </p:sp>
      <p:sp>
        <p:nvSpPr>
          <p:cNvPr id="153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365" name="对象 4"/>
          <p:cNvGraphicFramePr>
            <a:graphicFrameLocks noChangeAspect="1"/>
          </p:cNvGraphicFramePr>
          <p:nvPr/>
        </p:nvGraphicFramePr>
        <p:xfrm>
          <a:off x="2700338" y="2060575"/>
          <a:ext cx="1223962" cy="974725"/>
        </p:xfrm>
        <a:graphic>
          <a:graphicData uri="http://schemas.openxmlformats.org/presentationml/2006/ole">
            <mc:AlternateContent xmlns:mc="http://schemas.openxmlformats.org/markup-compatibility/2006">
              <mc:Choice xmlns:v="urn:schemas-microsoft-com:vml" Requires="v">
                <p:oleObj spid="_x0000_s15374" r:id="rId3" imgW="559043" imgH="444693" progId="Equation.3">
                  <p:embed/>
                </p:oleObj>
              </mc:Choice>
              <mc:Fallback>
                <p:oleObj r:id="rId3" imgW="559043" imgH="444693"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060575"/>
                        <a:ext cx="12239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a:t>
            </a:r>
            <a:r>
              <a:rPr lang="zh-CN" altLang="zh-CN" dirty="0">
                <a:effectLst/>
              </a:rPr>
              <a:t>．关系运算符</a:t>
            </a:r>
            <a:endParaRPr lang="zh-CN" altLang="en-US" dirty="0"/>
          </a:p>
        </p:txBody>
      </p:sp>
      <p:sp>
        <p:nvSpPr>
          <p:cNvPr id="16387" name="内容占位符 2"/>
          <p:cNvSpPr>
            <a:spLocks noGrp="1"/>
          </p:cNvSpPr>
          <p:nvPr>
            <p:ph idx="1"/>
          </p:nvPr>
        </p:nvSpPr>
        <p:spPr/>
        <p:txBody>
          <a:bodyPr/>
          <a:lstStyle/>
          <a:p>
            <a:pPr marL="0" indent="0">
              <a:buFontTx/>
              <a:buNone/>
            </a:pPr>
            <a:r>
              <a:rPr lang="zh-CN" altLang="zh-CN" smtClean="0"/>
              <a:t>关系运算符用于比较两个操作数的关系，用关系运算符连接两个表达式称为关系表达式</a:t>
            </a:r>
            <a:endParaRPr lang="en-US" altLang="zh-CN" smtClean="0"/>
          </a:p>
          <a:p>
            <a:pPr marL="0" indent="0">
              <a:buFontTx/>
              <a:buNone/>
            </a:pPr>
            <a:r>
              <a:rPr lang="zh-CN" altLang="zh-CN" smtClean="0"/>
              <a:t>若关系成立，则表达式值为</a:t>
            </a:r>
            <a:r>
              <a:rPr lang="en-US" altLang="zh-CN" smtClean="0"/>
              <a:t>True</a:t>
            </a:r>
            <a:r>
              <a:rPr lang="zh-CN" altLang="zh-CN" smtClean="0"/>
              <a:t>，否则为</a:t>
            </a:r>
            <a:r>
              <a:rPr lang="en-US" altLang="zh-CN" smtClean="0"/>
              <a:t>False</a:t>
            </a:r>
            <a:r>
              <a:rPr lang="zh-CN" altLang="zh-CN" smtClean="0"/>
              <a:t>。</a:t>
            </a:r>
            <a:endParaRPr lang="zh-CN" alt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4076700"/>
            <a:ext cx="645160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6</a:t>
            </a:r>
            <a:r>
              <a:rPr lang="zh-CN" altLang="zh-CN" dirty="0">
                <a:effectLst/>
              </a:rPr>
              <a:t>．逻辑运算符</a:t>
            </a:r>
            <a:endParaRPr lang="zh-CN" altLang="en-US" dirty="0"/>
          </a:p>
        </p:txBody>
      </p:sp>
      <p:sp>
        <p:nvSpPr>
          <p:cNvPr id="17411" name="内容占位符 2"/>
          <p:cNvSpPr>
            <a:spLocks noGrp="1"/>
          </p:cNvSpPr>
          <p:nvPr>
            <p:ph idx="1"/>
          </p:nvPr>
        </p:nvSpPr>
        <p:spPr/>
        <p:txBody>
          <a:bodyPr/>
          <a:lstStyle/>
          <a:p>
            <a:pPr marL="0" indent="0">
              <a:buFontTx/>
              <a:buNone/>
            </a:pPr>
            <a:r>
              <a:rPr lang="zh-CN" altLang="zh-CN" smtClean="0"/>
              <a:t>逻辑运算符用于对操作数进行逻辑运算，用逻辑运算符连接关系表达式或逻辑值称为逻辑表达式</a:t>
            </a:r>
            <a:r>
              <a:rPr lang="zh-CN" altLang="en-US" smtClean="0"/>
              <a:t>。</a:t>
            </a:r>
            <a:endParaRPr lang="en-US" altLang="zh-CN" smtClean="0"/>
          </a:p>
          <a:p>
            <a:pPr marL="0" indent="0">
              <a:buFontTx/>
              <a:buNone/>
            </a:pPr>
            <a:r>
              <a:rPr lang="zh-CN" altLang="zh-CN" smtClean="0"/>
              <a:t>逻辑表达式的结果为</a:t>
            </a:r>
            <a:r>
              <a:rPr lang="en-US" altLang="zh-CN" smtClean="0"/>
              <a:t>True</a:t>
            </a:r>
            <a:r>
              <a:rPr lang="zh-CN" altLang="zh-CN" smtClean="0"/>
              <a:t>或</a:t>
            </a:r>
            <a:r>
              <a:rPr lang="en-US" altLang="zh-CN" smtClean="0"/>
              <a:t>False</a:t>
            </a:r>
            <a:endParaRPr lang="zh-CN" altLang="en-US"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21163"/>
            <a:ext cx="79105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5.3  </a:t>
            </a:r>
            <a:r>
              <a:rPr lang="zh-CN" altLang="zh-CN" dirty="0">
                <a:effectLst/>
              </a:rPr>
              <a:t>算法</a:t>
            </a:r>
            <a:endParaRPr lang="zh-CN" altLang="en-US" dirty="0"/>
          </a:p>
        </p:txBody>
      </p:sp>
      <p:sp>
        <p:nvSpPr>
          <p:cNvPr id="18435" name="内容占位符 2"/>
          <p:cNvSpPr>
            <a:spLocks noGrp="1"/>
          </p:cNvSpPr>
          <p:nvPr>
            <p:ph idx="1"/>
          </p:nvPr>
        </p:nvSpPr>
        <p:spPr/>
        <p:txBody>
          <a:bodyPr/>
          <a:lstStyle/>
          <a:p>
            <a:pPr marL="0" indent="0">
              <a:buFontTx/>
              <a:buNone/>
            </a:pPr>
            <a:r>
              <a:rPr lang="zh-CN" altLang="zh-CN" smtClean="0"/>
              <a:t>算法是解决一个问题所采取的一系列步骤。</a:t>
            </a:r>
            <a:endParaRPr lang="en-US" altLang="zh-CN" smtClean="0"/>
          </a:p>
          <a:p>
            <a:pPr marL="0" indent="0">
              <a:buFontTx/>
              <a:buNone/>
            </a:pPr>
            <a:r>
              <a:rPr lang="zh-CN" altLang="zh-CN" smtClean="0"/>
              <a:t>著名的计算机科学家</a:t>
            </a:r>
            <a:r>
              <a:rPr lang="en-US" altLang="zh-CN" smtClean="0"/>
              <a:t>Nikiklaus Wirth</a:t>
            </a:r>
            <a:r>
              <a:rPr lang="zh-CN" altLang="zh-CN" smtClean="0"/>
              <a:t>提出如下公式：</a:t>
            </a:r>
            <a:endParaRPr lang="en-US" altLang="zh-CN" smtClean="0"/>
          </a:p>
          <a:p>
            <a:pPr marL="0" indent="0">
              <a:buFontTx/>
              <a:buNone/>
            </a:pPr>
            <a:r>
              <a:rPr lang="en-US" altLang="zh-CN" smtClean="0"/>
              <a:t>		</a:t>
            </a:r>
            <a:r>
              <a:rPr lang="zh-CN" altLang="zh-CN" smtClean="0"/>
              <a:t>程序</a:t>
            </a:r>
            <a:r>
              <a:rPr lang="en-US" altLang="zh-CN" smtClean="0"/>
              <a:t> = </a:t>
            </a:r>
            <a:r>
              <a:rPr lang="zh-CN" altLang="zh-CN" smtClean="0"/>
              <a:t>数据结构</a:t>
            </a:r>
            <a:r>
              <a:rPr lang="en-US" altLang="zh-CN" smtClean="0"/>
              <a:t> + </a:t>
            </a:r>
            <a:r>
              <a:rPr lang="zh-CN" altLang="zh-CN" smtClean="0"/>
              <a:t>算法</a:t>
            </a:r>
            <a:endParaRPr lang="en-US" altLang="zh-CN" smtClean="0"/>
          </a:p>
          <a:p>
            <a:pPr marL="0" indent="0">
              <a:buFontTx/>
              <a:buNone/>
            </a:pPr>
            <a:r>
              <a:rPr lang="zh-CN" altLang="zh-CN" smtClean="0"/>
              <a:t>算法给出了解决问题的方法和步骤，是程序的灵魂，决定如何操作数据，如何解决问题。</a:t>
            </a:r>
            <a:endParaRPr lang="en-US" altLang="zh-CN" smtClean="0"/>
          </a:p>
          <a:p>
            <a:pPr marL="0" indent="0">
              <a:buFontTx/>
              <a:buNone/>
            </a:pPr>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5.3.2  </a:t>
            </a:r>
            <a:r>
              <a:rPr lang="zh-CN" altLang="zh-CN" dirty="0">
                <a:effectLst/>
              </a:rPr>
              <a:t>算法举例</a:t>
            </a:r>
            <a:endParaRPr lang="zh-CN" altLang="en-US" dirty="0"/>
          </a:p>
        </p:txBody>
      </p:sp>
      <p:sp>
        <p:nvSpPr>
          <p:cNvPr id="19459" name="内容占位符 2"/>
          <p:cNvSpPr>
            <a:spLocks noGrp="1"/>
          </p:cNvSpPr>
          <p:nvPr>
            <p:ph idx="1"/>
          </p:nvPr>
        </p:nvSpPr>
        <p:spPr/>
        <p:txBody>
          <a:bodyPr/>
          <a:lstStyle/>
          <a:p>
            <a:pPr marL="0" indent="0">
              <a:buFontTx/>
              <a:buNone/>
            </a:pPr>
            <a:r>
              <a:rPr lang="zh-CN" altLang="zh-CN" smtClean="0"/>
              <a:t>【例</a:t>
            </a:r>
            <a:r>
              <a:rPr lang="en-US" altLang="zh-CN" smtClean="0"/>
              <a:t>5.2</a:t>
            </a:r>
            <a:r>
              <a:rPr lang="zh-CN" altLang="zh-CN" smtClean="0"/>
              <a:t>】 求</a:t>
            </a:r>
            <a:r>
              <a:rPr lang="en-US" altLang="zh-CN" smtClean="0"/>
              <a:t>1 + 2 + 3 + 4 +</a:t>
            </a:r>
            <a:r>
              <a:rPr lang="zh-CN" altLang="zh-CN" smtClean="0"/>
              <a:t>…</a:t>
            </a:r>
            <a:r>
              <a:rPr lang="en-US" altLang="zh-CN" smtClean="0"/>
              <a:t>+ 100</a:t>
            </a:r>
            <a:r>
              <a:rPr lang="zh-CN" altLang="zh-CN" smtClean="0"/>
              <a:t>。</a:t>
            </a:r>
            <a:endParaRPr lang="en-US" altLang="zh-CN" smtClean="0"/>
          </a:p>
          <a:p>
            <a:pPr marL="0" indent="0">
              <a:buFontTx/>
              <a:buNone/>
            </a:pPr>
            <a:endParaRPr lang="en-US" altLang="zh-CN" smtClean="0"/>
          </a:p>
          <a:p>
            <a:pPr marL="0" indent="0">
              <a:buFontTx/>
              <a:buNone/>
            </a:pPr>
            <a:r>
              <a:rPr lang="zh-CN" altLang="en-US" smtClean="0"/>
              <a:t>（</a:t>
            </a:r>
            <a:r>
              <a:rPr lang="en-US" altLang="zh-CN" smtClean="0"/>
              <a:t>1</a:t>
            </a:r>
            <a:r>
              <a:rPr lang="zh-CN" altLang="en-US" smtClean="0"/>
              <a:t>）</a:t>
            </a:r>
            <a:r>
              <a:rPr lang="zh-CN" altLang="zh-CN" smtClean="0"/>
              <a:t>“</a:t>
            </a:r>
            <a:r>
              <a:rPr lang="en-US" altLang="zh-CN" smtClean="0"/>
              <a:t>1 + 2 + 3 + 4 + 5 + 6 +</a:t>
            </a:r>
            <a:r>
              <a:rPr lang="zh-CN" altLang="zh-CN" smtClean="0"/>
              <a:t>…</a:t>
            </a:r>
            <a:r>
              <a:rPr lang="en-US" altLang="zh-CN" smtClean="0"/>
              <a:t>+ 100”</a:t>
            </a:r>
            <a:r>
              <a:rPr lang="zh-CN" altLang="en-US" smtClean="0"/>
              <a:t>，不可行</a:t>
            </a:r>
            <a:endParaRPr lang="en-US" altLang="zh-CN" smtClean="0"/>
          </a:p>
          <a:p>
            <a:pPr marL="0" indent="0">
              <a:buFontTx/>
              <a:buNone/>
            </a:pPr>
            <a:r>
              <a:rPr lang="zh-CN" altLang="en-US" smtClean="0"/>
              <a:t>（</a:t>
            </a:r>
            <a:r>
              <a:rPr lang="en-US" altLang="zh-CN" smtClean="0"/>
              <a:t>2</a:t>
            </a:r>
            <a:r>
              <a:rPr lang="zh-CN" altLang="en-US" smtClean="0"/>
              <a:t>）可行：</a:t>
            </a:r>
            <a:r>
              <a:rPr lang="en-US" altLang="zh-CN" smtClean="0"/>
              <a:t> 	 </a:t>
            </a:r>
            <a:endParaRPr lang="zh-CN" altLang="zh-CN" smtClean="0"/>
          </a:p>
          <a:p>
            <a:pPr marL="0" indent="0">
              <a:buFontTx/>
              <a:buNone/>
            </a:pPr>
            <a:endParaRPr lang="en-US" altLang="zh-CN" smtClean="0"/>
          </a:p>
          <a:p>
            <a:pPr marL="0" indent="0">
              <a:buFontTx/>
              <a:buNone/>
            </a:pPr>
            <a:endParaRPr lang="en-US" altLang="zh-CN" smtClean="0"/>
          </a:p>
          <a:p>
            <a:pPr marL="0" indent="0">
              <a:buFontTx/>
              <a:buNone/>
            </a:pPr>
            <a:endParaRPr lang="zh-CN" altLang="en-US" smtClean="0"/>
          </a:p>
        </p:txBody>
      </p:sp>
      <p:sp>
        <p:nvSpPr>
          <p:cNvPr id="1946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61" name="对象 4"/>
          <p:cNvGraphicFramePr>
            <a:graphicFrameLocks noChangeAspect="1"/>
          </p:cNvGraphicFramePr>
          <p:nvPr/>
        </p:nvGraphicFramePr>
        <p:xfrm>
          <a:off x="2354263" y="3357563"/>
          <a:ext cx="3449637" cy="1008062"/>
        </p:xfrm>
        <a:graphic>
          <a:graphicData uri="http://schemas.openxmlformats.org/presentationml/2006/ole">
            <mc:AlternateContent xmlns:mc="http://schemas.openxmlformats.org/markup-compatibility/2006">
              <mc:Choice xmlns:v="urn:schemas-microsoft-com:vml" Requires="v">
                <p:oleObj spid="_x0000_s19470" r:id="rId3" imgW="1232970" imgH="368620" progId="Equation.DSMT4">
                  <p:embed/>
                </p:oleObj>
              </mc:Choice>
              <mc:Fallback>
                <p:oleObj r:id="rId3" imgW="1232970" imgH="36862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3357563"/>
                        <a:ext cx="34496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算法举例</a:t>
            </a:r>
            <a:endParaRPr lang="zh-CN" altLang="en-US" dirty="0"/>
          </a:p>
        </p:txBody>
      </p:sp>
      <p:sp>
        <p:nvSpPr>
          <p:cNvPr id="20483" name="内容占位符 2"/>
          <p:cNvSpPr>
            <a:spLocks noGrp="1"/>
          </p:cNvSpPr>
          <p:nvPr>
            <p:ph idx="1"/>
          </p:nvPr>
        </p:nvSpPr>
        <p:spPr/>
        <p:txBody>
          <a:bodyPr/>
          <a:lstStyle/>
          <a:p>
            <a:pPr marL="0" indent="0">
              <a:buFontTx/>
              <a:buNone/>
            </a:pPr>
            <a:r>
              <a:rPr lang="zh-CN" altLang="zh-CN" smtClean="0"/>
              <a:t>【例</a:t>
            </a:r>
            <a:r>
              <a:rPr lang="en-US" altLang="zh-CN" smtClean="0"/>
              <a:t>5.3</a:t>
            </a:r>
            <a:r>
              <a:rPr lang="zh-CN" altLang="zh-CN" smtClean="0"/>
              <a:t>】编写英里与公里转换程序，输入英里数，转换为千米数输出。</a:t>
            </a:r>
            <a:endParaRPr lang="zh-CN" altLang="en-US" smtClean="0"/>
          </a:p>
        </p:txBody>
      </p:sp>
      <p:sp>
        <p:nvSpPr>
          <p:cNvPr id="20484" name="矩形 3"/>
          <p:cNvSpPr>
            <a:spLocks noChangeArrowheads="1"/>
          </p:cNvSpPr>
          <p:nvPr/>
        </p:nvSpPr>
        <p:spPr bwMode="auto">
          <a:xfrm>
            <a:off x="971550" y="2997200"/>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step1:  </a:t>
            </a:r>
            <a:r>
              <a:rPr lang="zh-CN" altLang="en-US"/>
              <a:t>输入英里数 </a:t>
            </a:r>
            <a:r>
              <a:rPr lang="en-US" altLang="zh-CN"/>
              <a:t>miles</a:t>
            </a:r>
          </a:p>
          <a:p>
            <a:r>
              <a:rPr lang="en-US" altLang="zh-CN"/>
              <a:t>step2:  kms=0.621*miles</a:t>
            </a:r>
          </a:p>
          <a:p>
            <a:r>
              <a:rPr lang="en-US" altLang="zh-CN"/>
              <a:t>step3:  </a:t>
            </a:r>
            <a:r>
              <a:rPr lang="zh-CN" altLang="en-US"/>
              <a:t>输出 公里数</a:t>
            </a:r>
            <a:r>
              <a:rPr lang="en-US" altLang="zh-CN"/>
              <a:t>kms</a:t>
            </a:r>
          </a:p>
          <a:p>
            <a:r>
              <a:rPr lang="en-US" altLang="zh-CN"/>
              <a:t>step4:  </a:t>
            </a:r>
            <a:r>
              <a:rPr lang="zh-CN" altLang="en-US"/>
              <a:t>结束</a:t>
            </a:r>
          </a:p>
        </p:txBody>
      </p:sp>
      <p:sp>
        <p:nvSpPr>
          <p:cNvPr id="20485" name="矩形 4"/>
          <p:cNvSpPr>
            <a:spLocks noChangeArrowheads="1"/>
          </p:cNvSpPr>
          <p:nvPr/>
        </p:nvSpPr>
        <p:spPr bwMode="auto">
          <a:xfrm>
            <a:off x="971550" y="4811713"/>
            <a:ext cx="72723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zh-CN"/>
              <a:t>启发：</a:t>
            </a:r>
          </a:p>
          <a:p>
            <a:pPr fontAlgn="ctr"/>
            <a:r>
              <a:rPr lang="zh-CN" altLang="zh-CN"/>
              <a:t>判断算法是否正确的方法：跟踪上述算法的执行过程，理解变量的作用、程序设计时可用的部件和功能，验证算法的正确性。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sym typeface="华文新魏" pitchFamily="2" charset="-122"/>
              </a:rPr>
              <a:t>目  录</a:t>
            </a:r>
          </a:p>
        </p:txBody>
      </p:sp>
      <p:sp>
        <p:nvSpPr>
          <p:cNvPr id="3075" name="Rectangle 3"/>
          <p:cNvSpPr>
            <a:spLocks noGrp="1" noChangeArrowheads="1"/>
          </p:cNvSpPr>
          <p:nvPr>
            <p:ph idx="1"/>
          </p:nvPr>
        </p:nvSpPr>
        <p:spPr/>
        <p:txBody>
          <a:bodyPr/>
          <a:lstStyle/>
          <a:p>
            <a:pPr marL="0" indent="0">
              <a:buFontTx/>
              <a:buNone/>
            </a:pPr>
            <a:r>
              <a:rPr lang="en-US" altLang="zh-CN" smtClean="0"/>
              <a:t>5.1  </a:t>
            </a:r>
            <a:r>
              <a:rPr lang="zh-CN" altLang="en-US" smtClean="0"/>
              <a:t>计算机语言	</a:t>
            </a:r>
            <a:endParaRPr lang="en-US" altLang="zh-CN" smtClean="0"/>
          </a:p>
          <a:p>
            <a:pPr marL="0" indent="0">
              <a:buFontTx/>
              <a:buNone/>
            </a:pPr>
            <a:r>
              <a:rPr lang="en-US" altLang="zh-CN" smtClean="0"/>
              <a:t>5.2  </a:t>
            </a:r>
            <a:r>
              <a:rPr lang="zh-CN" altLang="en-US" smtClean="0"/>
              <a:t>程序设计基础	</a:t>
            </a:r>
            <a:endParaRPr lang="en-US" altLang="zh-CN" smtClean="0"/>
          </a:p>
          <a:p>
            <a:pPr marL="0" indent="0">
              <a:buFontTx/>
              <a:buNone/>
            </a:pPr>
            <a:r>
              <a:rPr lang="en-US" altLang="zh-CN" smtClean="0"/>
              <a:t>5.3  </a:t>
            </a:r>
            <a:r>
              <a:rPr lang="zh-CN" altLang="en-US" smtClean="0"/>
              <a:t>算法	</a:t>
            </a:r>
            <a:endParaRPr lang="en-US" altLang="zh-CN" smtClean="0"/>
          </a:p>
          <a:p>
            <a:pPr marL="0" indent="0">
              <a:buFontTx/>
              <a:buNone/>
            </a:pPr>
            <a:r>
              <a:rPr lang="en-US" altLang="zh-CN" smtClean="0"/>
              <a:t>5.4  </a:t>
            </a:r>
            <a:r>
              <a:rPr lang="zh-CN" altLang="en-US" smtClean="0"/>
              <a:t>算法设计	</a:t>
            </a:r>
            <a:endParaRPr lang="en-US" altLang="zh-CN" smtClean="0"/>
          </a:p>
          <a:p>
            <a:pPr marL="0" indent="0">
              <a:buFontTx/>
              <a:buNone/>
            </a:pPr>
            <a:r>
              <a:rPr lang="en-US" altLang="zh-CN" smtClean="0"/>
              <a:t>5.5	</a:t>
            </a:r>
            <a:r>
              <a:rPr lang="zh-CN" altLang="en-US" smtClean="0"/>
              <a:t>函数与递归	</a:t>
            </a:r>
            <a:endParaRPr lang="en-US" altLang="zh-CN" smtClean="0"/>
          </a:p>
          <a:p>
            <a:pPr marL="0" indent="0">
              <a:buFontTx/>
              <a:buNone/>
            </a:pPr>
            <a:r>
              <a:rPr lang="en-US" altLang="zh-CN" smtClean="0"/>
              <a:t>5.6	</a:t>
            </a:r>
            <a:r>
              <a:rPr lang="zh-CN" altLang="en-US" smtClean="0"/>
              <a:t>程序设计	</a:t>
            </a:r>
            <a:endParaRPr lang="en-US" altLang="zh-CN" smtClean="0"/>
          </a:p>
          <a:p>
            <a:pPr marL="0" indent="0">
              <a:buFontTx/>
              <a:buNone/>
            </a:pPr>
            <a:r>
              <a:rPr lang="zh-CN" altLang="en-US"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5.3.3  </a:t>
            </a:r>
            <a:r>
              <a:rPr lang="zh-CN" altLang="zh-CN" dirty="0">
                <a:effectLst/>
              </a:rPr>
              <a:t>算法的表示</a:t>
            </a:r>
            <a:endParaRPr lang="zh-CN" altLang="en-US" dirty="0"/>
          </a:p>
        </p:txBody>
      </p:sp>
      <p:sp>
        <p:nvSpPr>
          <p:cNvPr id="21507" name="内容占位符 2"/>
          <p:cNvSpPr>
            <a:spLocks noGrp="1"/>
          </p:cNvSpPr>
          <p:nvPr>
            <p:ph idx="1"/>
          </p:nvPr>
        </p:nvSpPr>
        <p:spPr/>
        <p:txBody>
          <a:bodyPr/>
          <a:lstStyle/>
          <a:p>
            <a:pPr marL="0" indent="0">
              <a:buFontTx/>
              <a:buNone/>
            </a:pPr>
            <a:r>
              <a:rPr lang="en-US" altLang="zh-CN" smtClean="0"/>
              <a:t>1</a:t>
            </a:r>
            <a:r>
              <a:rPr lang="zh-CN" altLang="zh-CN" smtClean="0"/>
              <a:t>．自然语言</a:t>
            </a:r>
            <a:endParaRPr lang="en-US" altLang="zh-CN" smtClean="0"/>
          </a:p>
          <a:p>
            <a:pPr marL="0" indent="0">
              <a:buFontTx/>
              <a:buNone/>
            </a:pPr>
            <a:r>
              <a:rPr lang="en-US" altLang="zh-CN" smtClean="0"/>
              <a:t>eg</a:t>
            </a:r>
            <a:r>
              <a:rPr lang="zh-CN" altLang="en-US" smtClean="0"/>
              <a:t>：</a:t>
            </a:r>
            <a:r>
              <a:rPr lang="zh-CN" altLang="zh-CN" smtClean="0"/>
              <a:t>求两个数的最大值</a:t>
            </a:r>
            <a:endParaRPr lang="en-US" altLang="zh-CN" smtClean="0"/>
          </a:p>
          <a:p>
            <a:pPr marL="0" indent="0">
              <a:buFontTx/>
              <a:buNone/>
            </a:pPr>
            <a:endParaRPr lang="zh-CN" altLang="en-US" smtClean="0"/>
          </a:p>
        </p:txBody>
      </p:sp>
      <p:sp>
        <p:nvSpPr>
          <p:cNvPr id="21508" name="矩形 3"/>
          <p:cNvSpPr>
            <a:spLocks noChangeArrowheads="1"/>
          </p:cNvSpPr>
          <p:nvPr/>
        </p:nvSpPr>
        <p:spPr bwMode="auto">
          <a:xfrm>
            <a:off x="1331913" y="3141663"/>
            <a:ext cx="6985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如果</a:t>
            </a:r>
            <a:r>
              <a:rPr lang="en-US" altLang="zh-CN"/>
              <a:t>A</a:t>
            </a:r>
            <a:r>
              <a:rPr lang="zh-CN" altLang="zh-CN"/>
              <a:t>大于</a:t>
            </a:r>
            <a:r>
              <a:rPr lang="en-US" altLang="zh-CN"/>
              <a:t>B</a:t>
            </a:r>
            <a:r>
              <a:rPr lang="zh-CN" altLang="zh-CN"/>
              <a:t>，那么最大值为</a:t>
            </a:r>
            <a:r>
              <a:rPr lang="en-US" altLang="zh-CN"/>
              <a:t>A</a:t>
            </a:r>
            <a:r>
              <a:rPr lang="zh-CN" altLang="zh-CN"/>
              <a:t>，否则最大值为</a:t>
            </a:r>
            <a:r>
              <a:rPr lang="en-US" altLang="zh-CN"/>
              <a:t>B</a:t>
            </a:r>
            <a:endParaRPr lang="zh-CN" altLang="en-US"/>
          </a:p>
        </p:txBody>
      </p:sp>
      <p:sp>
        <p:nvSpPr>
          <p:cNvPr id="21509" name="矩形 4"/>
          <p:cNvSpPr>
            <a:spLocks noChangeArrowheads="1"/>
          </p:cNvSpPr>
          <p:nvPr/>
        </p:nvSpPr>
        <p:spPr bwMode="auto">
          <a:xfrm>
            <a:off x="755650" y="5157788"/>
            <a:ext cx="73453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自然语言表示算法时拖沓冗长，容易出现歧义，因此不常使用</a:t>
            </a:r>
            <a:r>
              <a:rPr lang="zh-CN" altLang="en-US"/>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a:t>
            </a:r>
            <a:r>
              <a:rPr lang="zh-CN" altLang="zh-CN" dirty="0">
                <a:effectLst/>
              </a:rPr>
              <a:t>．伪代码</a:t>
            </a:r>
            <a:endParaRPr lang="zh-CN" altLang="en-US" dirty="0"/>
          </a:p>
        </p:txBody>
      </p:sp>
      <p:sp>
        <p:nvSpPr>
          <p:cNvPr id="22531" name="内容占位符 2"/>
          <p:cNvSpPr>
            <a:spLocks noGrp="1"/>
          </p:cNvSpPr>
          <p:nvPr>
            <p:ph idx="1"/>
          </p:nvPr>
        </p:nvSpPr>
        <p:spPr/>
        <p:txBody>
          <a:bodyPr/>
          <a:lstStyle/>
          <a:p>
            <a:pPr marL="0" indent="0">
              <a:buFontTx/>
              <a:buNone/>
            </a:pPr>
            <a:r>
              <a:rPr lang="zh-CN" altLang="zh-CN" smtClean="0"/>
              <a:t>伪代码用介于自然语言和计算机语言之间的文字和符号来描述算法。</a:t>
            </a:r>
            <a:endParaRPr lang="en-US" altLang="zh-CN" smtClean="0"/>
          </a:p>
          <a:p>
            <a:pPr marL="0" indent="0">
              <a:buFontTx/>
              <a:buNone/>
            </a:pPr>
            <a:endParaRPr lang="zh-CN" altLang="en-US" smtClean="0"/>
          </a:p>
        </p:txBody>
      </p:sp>
      <p:sp>
        <p:nvSpPr>
          <p:cNvPr id="22532" name="矩形 3"/>
          <p:cNvSpPr>
            <a:spLocks noChangeArrowheads="1"/>
          </p:cNvSpPr>
          <p:nvPr/>
        </p:nvSpPr>
        <p:spPr bwMode="auto">
          <a:xfrm>
            <a:off x="971550" y="3013075"/>
            <a:ext cx="698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if  A</a:t>
            </a:r>
            <a:r>
              <a:rPr lang="zh-CN" altLang="zh-CN"/>
              <a:t>大于</a:t>
            </a:r>
            <a:r>
              <a:rPr lang="en-US" altLang="zh-CN"/>
              <a:t>B  then </a:t>
            </a:r>
            <a:r>
              <a:rPr lang="zh-CN" altLang="zh-CN"/>
              <a:t>最大值为</a:t>
            </a:r>
            <a:r>
              <a:rPr lang="en-US" altLang="zh-CN"/>
              <a:t>A  else  </a:t>
            </a:r>
            <a:r>
              <a:rPr lang="zh-CN" altLang="zh-CN"/>
              <a:t>最大值为</a:t>
            </a:r>
            <a:r>
              <a:rPr lang="en-US" altLang="zh-CN"/>
              <a:t>B</a:t>
            </a:r>
            <a:endParaRPr lang="zh-CN" altLang="en-US"/>
          </a:p>
        </p:txBody>
      </p:sp>
      <p:sp>
        <p:nvSpPr>
          <p:cNvPr id="22533" name="矩形 4"/>
          <p:cNvSpPr>
            <a:spLocks noChangeArrowheads="1"/>
          </p:cNvSpPr>
          <p:nvPr/>
        </p:nvSpPr>
        <p:spPr bwMode="auto">
          <a:xfrm>
            <a:off x="971550" y="4748213"/>
            <a:ext cx="7272338"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伪代码的描述方法比较灵活，修改方便，易于转变为程序，但是当情况比较复杂时，不够直观，而且容易出现逻辑错误。</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3</a:t>
            </a:r>
            <a:r>
              <a:rPr lang="zh-CN" altLang="zh-CN" dirty="0">
                <a:effectLst/>
              </a:rPr>
              <a:t>．传统流程图</a:t>
            </a:r>
            <a:endParaRPr lang="zh-CN" altLang="en-US" dirty="0"/>
          </a:p>
        </p:txBody>
      </p:sp>
      <p:sp>
        <p:nvSpPr>
          <p:cNvPr id="23555" name="内容占位符 2"/>
          <p:cNvSpPr>
            <a:spLocks noGrp="1"/>
          </p:cNvSpPr>
          <p:nvPr>
            <p:ph idx="1"/>
          </p:nvPr>
        </p:nvSpPr>
        <p:spPr/>
        <p:txBody>
          <a:bodyPr/>
          <a:lstStyle/>
          <a:p>
            <a:pPr marL="0" indent="0">
              <a:buFontTx/>
              <a:buNone/>
            </a:pPr>
            <a:r>
              <a:rPr lang="zh-CN" altLang="zh-CN" smtClean="0"/>
              <a:t>流程图表示算法比较直观，它使用一些图框来表示各种操作，用箭头表示语句的执行顺序。</a:t>
            </a:r>
            <a:endParaRPr lang="zh-CN" altLang="en-US" smtClean="0"/>
          </a:p>
        </p:txBody>
      </p:sp>
      <p:pic>
        <p:nvPicPr>
          <p:cNvPr id="23556" name="Picture 3"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3116263"/>
            <a:ext cx="1871662"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558" name="对象 4"/>
          <p:cNvGraphicFramePr>
            <a:graphicFrameLocks noChangeAspect="1"/>
          </p:cNvGraphicFramePr>
          <p:nvPr/>
        </p:nvGraphicFramePr>
        <p:xfrm>
          <a:off x="4559300" y="2940050"/>
          <a:ext cx="2316163" cy="3455988"/>
        </p:xfrm>
        <a:graphic>
          <a:graphicData uri="http://schemas.openxmlformats.org/presentationml/2006/ole">
            <mc:AlternateContent xmlns:mc="http://schemas.openxmlformats.org/markup-compatibility/2006">
              <mc:Choice xmlns:v="urn:schemas-microsoft-com:vml" Requires="v">
                <p:oleObj spid="_x0000_s23567" r:id="rId4" imgW="1104728" imgH="1646533" progId="Visio.Drawing.11">
                  <p:embed/>
                </p:oleObj>
              </mc:Choice>
              <mc:Fallback>
                <p:oleObj r:id="rId4" imgW="1104728" imgH="1646533"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2940050"/>
                        <a:ext cx="23161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4</a:t>
            </a:r>
            <a:r>
              <a:rPr lang="zh-CN" altLang="zh-CN" dirty="0">
                <a:effectLst/>
              </a:rPr>
              <a:t>．</a:t>
            </a:r>
            <a:r>
              <a:rPr lang="en-US" altLang="zh-CN" dirty="0">
                <a:effectLst/>
              </a:rPr>
              <a:t>N-S</a:t>
            </a:r>
            <a:r>
              <a:rPr lang="zh-CN" altLang="zh-CN" dirty="0">
                <a:effectLst/>
              </a:rPr>
              <a:t>流程图</a:t>
            </a:r>
            <a:endParaRPr lang="zh-CN" altLang="en-US" dirty="0"/>
          </a:p>
        </p:txBody>
      </p:sp>
      <p:sp>
        <p:nvSpPr>
          <p:cNvPr id="24579" name="内容占位符 2"/>
          <p:cNvSpPr>
            <a:spLocks noGrp="1"/>
          </p:cNvSpPr>
          <p:nvPr>
            <p:ph idx="1"/>
          </p:nvPr>
        </p:nvSpPr>
        <p:spPr/>
        <p:txBody>
          <a:bodyPr/>
          <a:lstStyle/>
          <a:p>
            <a:pPr marL="0" indent="0">
              <a:buFontTx/>
              <a:buNone/>
            </a:pPr>
            <a:r>
              <a:rPr lang="en-US" altLang="zh-CN" smtClean="0"/>
              <a:t>N-S</a:t>
            </a:r>
            <a:r>
              <a:rPr lang="zh-CN" altLang="zh-CN" smtClean="0"/>
              <a:t>流程图又称盒图，其中所有结构都用方框表示。</a:t>
            </a:r>
            <a:endParaRPr lang="en-US" altLang="zh-CN" smtClean="0"/>
          </a:p>
          <a:p>
            <a:pPr marL="0" indent="0">
              <a:buFontTx/>
              <a:buNone/>
            </a:pPr>
            <a:endParaRPr lang="zh-CN" altLang="en-US" smtClean="0"/>
          </a:p>
        </p:txBody>
      </p:sp>
      <p:pic>
        <p:nvPicPr>
          <p:cNvPr id="24580" name="图片 658439" descr="说明: 04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113" y="2565400"/>
            <a:ext cx="2935287"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算法的特性</a:t>
            </a:r>
            <a:endParaRPr lang="zh-CN" altLang="en-US" dirty="0"/>
          </a:p>
        </p:txBody>
      </p:sp>
      <p:sp>
        <p:nvSpPr>
          <p:cNvPr id="25603" name="内容占位符 2"/>
          <p:cNvSpPr>
            <a:spLocks noGrp="1"/>
          </p:cNvSpPr>
          <p:nvPr>
            <p:ph idx="1"/>
          </p:nvPr>
        </p:nvSpPr>
        <p:spPr/>
        <p:txBody>
          <a:bodyPr/>
          <a:lstStyle/>
          <a:p>
            <a:pPr marL="0" indent="0">
              <a:buFontTx/>
              <a:buNone/>
            </a:pPr>
            <a:r>
              <a:rPr lang="zh-CN" altLang="zh-CN" smtClean="0"/>
              <a:t>算法应该具有以下特性才可以正确执行</a:t>
            </a:r>
            <a:r>
              <a:rPr lang="zh-CN" altLang="en-US" smtClean="0"/>
              <a:t>：</a:t>
            </a:r>
            <a:endParaRPr lang="en-US" altLang="zh-CN" smtClean="0"/>
          </a:p>
          <a:p>
            <a:pPr marL="0" indent="0" fontAlgn="ctr">
              <a:buFontTx/>
              <a:buNone/>
            </a:pPr>
            <a:r>
              <a:rPr lang="zh-CN" altLang="zh-CN" smtClean="0"/>
              <a:t>（</a:t>
            </a:r>
            <a:r>
              <a:rPr lang="en-US" altLang="zh-CN" smtClean="0"/>
              <a:t>1</a:t>
            </a:r>
            <a:r>
              <a:rPr lang="zh-CN" altLang="zh-CN" smtClean="0"/>
              <a:t>）有穷性。</a:t>
            </a:r>
          </a:p>
          <a:p>
            <a:pPr marL="0" indent="0" fontAlgn="ctr">
              <a:buFontTx/>
              <a:buNone/>
            </a:pPr>
            <a:r>
              <a:rPr lang="zh-CN" altLang="zh-CN" smtClean="0"/>
              <a:t>（</a:t>
            </a:r>
            <a:r>
              <a:rPr lang="en-US" altLang="zh-CN" smtClean="0"/>
              <a:t>2</a:t>
            </a:r>
            <a:r>
              <a:rPr lang="zh-CN" altLang="zh-CN" smtClean="0"/>
              <a:t>）确定性。</a:t>
            </a:r>
          </a:p>
          <a:p>
            <a:pPr marL="0" indent="0" fontAlgn="ctr">
              <a:buFontTx/>
              <a:buNone/>
            </a:pPr>
            <a:r>
              <a:rPr lang="zh-CN" altLang="zh-CN" smtClean="0"/>
              <a:t>（</a:t>
            </a:r>
            <a:r>
              <a:rPr lang="en-US" altLang="zh-CN" smtClean="0"/>
              <a:t>3</a:t>
            </a:r>
            <a:r>
              <a:rPr lang="zh-CN" altLang="zh-CN" smtClean="0"/>
              <a:t>）输入。</a:t>
            </a:r>
            <a:r>
              <a:rPr lang="en-US" altLang="zh-CN" smtClean="0"/>
              <a:t>0</a:t>
            </a:r>
            <a:r>
              <a:rPr lang="zh-CN" altLang="en-US" smtClean="0"/>
              <a:t>个或者多个输入。</a:t>
            </a:r>
            <a:endParaRPr lang="en-US" altLang="zh-CN" smtClean="0"/>
          </a:p>
          <a:p>
            <a:pPr marL="0" indent="0" fontAlgn="ctr">
              <a:buFontTx/>
              <a:buNone/>
            </a:pPr>
            <a:r>
              <a:rPr lang="zh-CN" altLang="zh-CN" smtClean="0"/>
              <a:t>（</a:t>
            </a:r>
            <a:r>
              <a:rPr lang="en-US" altLang="zh-CN" smtClean="0"/>
              <a:t>4</a:t>
            </a:r>
            <a:r>
              <a:rPr lang="zh-CN" altLang="zh-CN" smtClean="0"/>
              <a:t>）输出。</a:t>
            </a:r>
            <a:endParaRPr lang="en-US" altLang="zh-CN" smtClean="0"/>
          </a:p>
          <a:p>
            <a:pPr marL="0" indent="0" fontAlgn="ctr">
              <a:buFontTx/>
              <a:buNone/>
            </a:pPr>
            <a:r>
              <a:rPr lang="zh-CN" altLang="zh-CN" smtClean="0"/>
              <a:t>（</a:t>
            </a:r>
            <a:r>
              <a:rPr lang="en-US" altLang="zh-CN" smtClean="0"/>
              <a:t>5</a:t>
            </a:r>
            <a:r>
              <a:rPr lang="zh-CN" altLang="zh-CN" smtClean="0"/>
              <a:t>）可行性。</a:t>
            </a:r>
            <a:endParaRPr lang="zh-CN"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5.3.4  </a:t>
            </a:r>
            <a:r>
              <a:rPr lang="zh-CN" altLang="zh-CN" dirty="0">
                <a:effectLst/>
              </a:rPr>
              <a:t>算法类问题</a:t>
            </a:r>
            <a:endParaRPr lang="zh-CN" altLang="en-US" dirty="0"/>
          </a:p>
        </p:txBody>
      </p:sp>
      <p:sp>
        <p:nvSpPr>
          <p:cNvPr id="26627" name="内容占位符 2"/>
          <p:cNvSpPr>
            <a:spLocks noGrp="1"/>
          </p:cNvSpPr>
          <p:nvPr>
            <p:ph idx="1"/>
          </p:nvPr>
        </p:nvSpPr>
        <p:spPr/>
        <p:txBody>
          <a:bodyPr/>
          <a:lstStyle/>
          <a:p>
            <a:pPr marL="0" indent="0">
              <a:buFontTx/>
              <a:buNone/>
            </a:pPr>
            <a:r>
              <a:rPr lang="zh-CN" altLang="zh-CN" smtClean="0"/>
              <a:t>算法类问题是指那些可以由算法解决的问题。</a:t>
            </a:r>
            <a:endParaRPr lang="en-US" altLang="zh-CN" smtClean="0"/>
          </a:p>
          <a:p>
            <a:pPr marL="0" indent="0">
              <a:buFontTx/>
              <a:buNone/>
            </a:pPr>
            <a:r>
              <a:rPr lang="zh-CN" altLang="zh-CN" smtClean="0"/>
              <a:t>计算学科中有许多著名的算法类问题，如哥尼斯堡七桥问题、旅行商问题等。</a:t>
            </a:r>
            <a:endParaRPr lang="zh-CN"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算法类问题</a:t>
            </a:r>
            <a:endParaRPr lang="zh-CN" altLang="en-US" dirty="0"/>
          </a:p>
        </p:txBody>
      </p:sp>
      <p:sp>
        <p:nvSpPr>
          <p:cNvPr id="27651" name="内容占位符 2"/>
          <p:cNvSpPr>
            <a:spLocks noGrp="1"/>
          </p:cNvSpPr>
          <p:nvPr>
            <p:ph idx="1"/>
          </p:nvPr>
        </p:nvSpPr>
        <p:spPr/>
        <p:txBody>
          <a:bodyPr/>
          <a:lstStyle/>
          <a:p>
            <a:pPr marL="0" indent="0">
              <a:buFontTx/>
              <a:buNone/>
            </a:pPr>
            <a:r>
              <a:rPr lang="zh-CN" altLang="zh-CN" smtClean="0"/>
              <a:t>算法类问题求解的第一步是数学建模。</a:t>
            </a:r>
            <a:endParaRPr lang="en-US" altLang="zh-CN" smtClean="0"/>
          </a:p>
          <a:p>
            <a:pPr marL="0" indent="0">
              <a:buFontTx/>
              <a:buNone/>
            </a:pPr>
            <a:r>
              <a:rPr lang="zh-CN" altLang="zh-CN" smtClean="0"/>
              <a:t>数学建模是一种基于数学的思维方式，运用数学的语言和方法，通过抽象和简化建立对实际问题的描述和定义数学模型。</a:t>
            </a:r>
            <a:endParaRPr lang="en-US" altLang="zh-CN" smtClean="0"/>
          </a:p>
          <a:p>
            <a:pPr marL="0" indent="0">
              <a:buFontTx/>
              <a:buNone/>
            </a:pPr>
            <a:r>
              <a:rPr lang="zh-CN" altLang="zh-CN" smtClean="0"/>
              <a:t>将现实世界的问题抽象成数学模型，可以发现其本质以及能否求解，找到求解问题的方法和算法。</a:t>
            </a:r>
          </a:p>
          <a:p>
            <a:pPr marL="0" indent="0">
              <a:buFontTx/>
              <a:buNone/>
            </a:pPr>
            <a:endParaRPr lang="zh-CN" alt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算法类问题</a:t>
            </a:r>
            <a:endParaRPr lang="zh-CN" altLang="en-US" dirty="0"/>
          </a:p>
        </p:txBody>
      </p:sp>
      <p:sp>
        <p:nvSpPr>
          <p:cNvPr id="28675" name="内容占位符 2"/>
          <p:cNvSpPr>
            <a:spLocks noGrp="1"/>
          </p:cNvSpPr>
          <p:nvPr>
            <p:ph idx="1"/>
          </p:nvPr>
        </p:nvSpPr>
        <p:spPr>
          <a:xfrm>
            <a:off x="685800" y="1981200"/>
            <a:ext cx="4533900" cy="4114800"/>
          </a:xfrm>
        </p:spPr>
        <p:txBody>
          <a:bodyPr/>
          <a:lstStyle/>
          <a:p>
            <a:pPr marL="0" indent="0">
              <a:buFontTx/>
              <a:buNone/>
            </a:pPr>
            <a:r>
              <a:rPr lang="zh-CN" altLang="zh-CN" smtClean="0"/>
              <a:t>【例</a:t>
            </a:r>
            <a:r>
              <a:rPr lang="en-US" altLang="zh-CN" smtClean="0"/>
              <a:t>5.4</a:t>
            </a:r>
            <a:r>
              <a:rPr lang="zh-CN" altLang="zh-CN" smtClean="0"/>
              <a:t>】哥尼斯堡七桥问题。寻找走遍这</a:t>
            </a:r>
            <a:r>
              <a:rPr lang="en-US" altLang="zh-CN" smtClean="0"/>
              <a:t>7</a:t>
            </a:r>
            <a:r>
              <a:rPr lang="zh-CN" altLang="zh-CN" smtClean="0"/>
              <a:t>座桥并最后返回原点且只允许每座桥走过一次的路径。</a:t>
            </a:r>
            <a:endParaRPr lang="zh-CN" altLang="en-US" smtClean="0"/>
          </a:p>
        </p:txBody>
      </p:sp>
      <p:pic>
        <p:nvPicPr>
          <p:cNvPr id="28676" name="图片 585731" descr="说明: timg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989138"/>
            <a:ext cx="3097213"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哥尼斯堡七桥问题</a:t>
            </a:r>
            <a:endParaRPr lang="zh-CN" altLang="en-US" dirty="0"/>
          </a:p>
        </p:txBody>
      </p:sp>
      <p:sp>
        <p:nvSpPr>
          <p:cNvPr id="29699" name="内容占位符 2"/>
          <p:cNvSpPr>
            <a:spLocks noGrp="1"/>
          </p:cNvSpPr>
          <p:nvPr>
            <p:ph idx="1"/>
          </p:nvPr>
        </p:nvSpPr>
        <p:spPr>
          <a:xfrm>
            <a:off x="685800" y="1981200"/>
            <a:ext cx="4391025" cy="4114800"/>
          </a:xfrm>
        </p:spPr>
        <p:txBody>
          <a:bodyPr/>
          <a:lstStyle/>
          <a:p>
            <a:pPr marL="0" indent="0">
              <a:buFontTx/>
              <a:buNone/>
            </a:pPr>
            <a:r>
              <a:rPr lang="zh-CN" altLang="zh-CN" smtClean="0"/>
              <a:t>数学建模：去除哥尼斯堡七桥问题的无关语义，将其抽象成由节点和连接节点的边构成的图</a:t>
            </a:r>
            <a:endParaRPr lang="en-US" altLang="zh-CN" smtClean="0"/>
          </a:p>
          <a:p>
            <a:pPr marL="0" indent="0">
              <a:buFontTx/>
              <a:buNone/>
            </a:pPr>
            <a:r>
              <a:rPr lang="zh-CN" altLang="zh-CN" smtClean="0"/>
              <a:t>哥尼斯堡七桥问题的本质是从任一节点开始，经过每条边一次且仅一次的回路问题。</a:t>
            </a:r>
          </a:p>
          <a:p>
            <a:pPr marL="0" indent="0">
              <a:buFontTx/>
              <a:buNone/>
            </a:pPr>
            <a:endParaRPr lang="zh-CN" altLang="en-US" smtClean="0"/>
          </a:p>
        </p:txBody>
      </p:sp>
      <p:pic>
        <p:nvPicPr>
          <p:cNvPr id="29700" name="图片 585731" descr="说明: timg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989138"/>
            <a:ext cx="3097213"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75" y="3930650"/>
            <a:ext cx="22320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哥尼斯堡七桥问题</a:t>
            </a:r>
            <a:endParaRPr lang="zh-CN" altLang="en-US" dirty="0"/>
          </a:p>
        </p:txBody>
      </p:sp>
      <p:sp>
        <p:nvSpPr>
          <p:cNvPr id="30723" name="内容占位符 2"/>
          <p:cNvSpPr>
            <a:spLocks noGrp="1"/>
          </p:cNvSpPr>
          <p:nvPr>
            <p:ph idx="1"/>
          </p:nvPr>
        </p:nvSpPr>
        <p:spPr>
          <a:xfrm>
            <a:off x="685800" y="1981200"/>
            <a:ext cx="4533900" cy="4114800"/>
          </a:xfrm>
        </p:spPr>
        <p:txBody>
          <a:bodyPr/>
          <a:lstStyle/>
          <a:p>
            <a:pPr marL="0" indent="0">
              <a:buFontTx/>
              <a:buNone/>
            </a:pPr>
            <a:r>
              <a:rPr lang="zh-CN" altLang="zh-CN" smtClean="0"/>
              <a:t>大数学家欧拉把它转化成“一笔画问题”</a:t>
            </a:r>
            <a:r>
              <a:rPr lang="zh-CN" altLang="en-US" smtClean="0"/>
              <a:t>，推断如下：</a:t>
            </a:r>
            <a:endParaRPr lang="en-US" altLang="zh-CN" smtClean="0"/>
          </a:p>
          <a:p>
            <a:pPr marL="0" indent="0">
              <a:buFontTx/>
              <a:buNone/>
            </a:pPr>
            <a:r>
              <a:rPr lang="zh-CN" altLang="zh-CN" smtClean="0"/>
              <a:t>除了起点以外，当一个人由一座桥（边）进入一块陆地（节点）时，他同时也由另一座桥离开此节点。所以每行经一点时，计算为两座桥（或线），从起点离开的线与最后回到开始点的线也计算两座桥，因此每一个陆地与其他陆地连接的桥数必为偶数。</a:t>
            </a:r>
          </a:p>
          <a:p>
            <a:pPr marL="0" indent="0">
              <a:buFontTx/>
              <a:buNone/>
            </a:pPr>
            <a:endParaRPr lang="zh-CN" altLang="en-US" smtClean="0"/>
          </a:p>
        </p:txBody>
      </p:sp>
      <p:pic>
        <p:nvPicPr>
          <p:cNvPr id="30724" name="图片 585731" descr="说明: timg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989138"/>
            <a:ext cx="3097213"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75" y="3930650"/>
            <a:ext cx="22320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5.1  </a:t>
            </a:r>
            <a:r>
              <a:rPr lang="zh-CN" altLang="zh-CN" dirty="0">
                <a:effectLst/>
              </a:rPr>
              <a:t>计算机语言</a:t>
            </a:r>
            <a:endParaRPr lang="zh-CN" altLang="en-US" dirty="0"/>
          </a:p>
        </p:txBody>
      </p:sp>
      <p:sp>
        <p:nvSpPr>
          <p:cNvPr id="4099" name="内容占位符 2"/>
          <p:cNvSpPr>
            <a:spLocks noGrp="1"/>
          </p:cNvSpPr>
          <p:nvPr>
            <p:ph idx="1"/>
          </p:nvPr>
        </p:nvSpPr>
        <p:spPr/>
        <p:txBody>
          <a:bodyPr/>
          <a:lstStyle/>
          <a:p>
            <a:pPr marL="0" indent="0">
              <a:buFontTx/>
              <a:buNone/>
            </a:pPr>
            <a:r>
              <a:rPr lang="zh-CN" altLang="zh-CN" smtClean="0"/>
              <a:t>计算机语言是语法、语义与词汇的集合，它用来表达计算机程序。</a:t>
            </a:r>
            <a:endParaRPr lang="en-US" altLang="zh-CN" smtClean="0"/>
          </a:p>
          <a:p>
            <a:pPr marL="0" indent="0">
              <a:buFontTx/>
              <a:buNone/>
            </a:pPr>
            <a:r>
              <a:rPr lang="zh-CN" altLang="zh-CN" smtClean="0"/>
              <a:t>程序是指某种程序设计语言编制的、计算机能够执行的指令序列，表达的是让计算机求解问题的步骤和方法。</a:t>
            </a:r>
            <a:endParaRPr lang="en-US" altLang="zh-CN" smtClean="0"/>
          </a:p>
          <a:p>
            <a:pPr marL="0" indent="0">
              <a:buFontTx/>
              <a:buNone/>
            </a:pPr>
            <a:r>
              <a:rPr lang="zh-CN" altLang="zh-CN" smtClean="0"/>
              <a:t>计算机语言的发展过程经历了四个阶段</a:t>
            </a:r>
            <a:r>
              <a:rPr lang="zh-CN" altLang="en-US" smtClean="0"/>
              <a:t>：</a:t>
            </a:r>
            <a:endParaRPr lang="en-US" altLang="zh-CN" smtClean="0"/>
          </a:p>
          <a:p>
            <a:pPr marL="0" indent="0">
              <a:buFontTx/>
              <a:buNone/>
            </a:pPr>
            <a:r>
              <a:rPr lang="zh-CN" altLang="zh-CN" smtClean="0"/>
              <a:t>机器语言</a:t>
            </a:r>
            <a:endParaRPr lang="en-US" altLang="zh-CN" smtClean="0"/>
          </a:p>
          <a:p>
            <a:pPr marL="0" indent="0">
              <a:buFontTx/>
              <a:buNone/>
            </a:pPr>
            <a:r>
              <a:rPr lang="zh-CN" altLang="zh-CN" smtClean="0"/>
              <a:t>汇编语言</a:t>
            </a:r>
            <a:endParaRPr lang="en-US" altLang="zh-CN" smtClean="0"/>
          </a:p>
          <a:p>
            <a:pPr marL="0" indent="0">
              <a:buFontTx/>
              <a:buNone/>
            </a:pPr>
            <a:r>
              <a:rPr lang="zh-CN" altLang="zh-CN" smtClean="0"/>
              <a:t>高级语言</a:t>
            </a:r>
            <a:endParaRPr lang="en-US" altLang="zh-CN" smtClean="0"/>
          </a:p>
          <a:p>
            <a:pPr marL="0" indent="0">
              <a:buFontTx/>
              <a:buNone/>
            </a:pPr>
            <a:r>
              <a:rPr lang="zh-CN" altLang="zh-CN" smtClean="0"/>
              <a:t>构件化语言</a:t>
            </a:r>
            <a:endParaRPr lang="zh-CN"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哥尼斯堡七桥问题</a:t>
            </a:r>
            <a:endParaRPr lang="zh-CN" altLang="en-US" dirty="0"/>
          </a:p>
        </p:txBody>
      </p:sp>
      <p:sp>
        <p:nvSpPr>
          <p:cNvPr id="31747" name="内容占位符 2"/>
          <p:cNvSpPr>
            <a:spLocks noGrp="1"/>
          </p:cNvSpPr>
          <p:nvPr>
            <p:ph idx="1"/>
          </p:nvPr>
        </p:nvSpPr>
        <p:spPr>
          <a:xfrm>
            <a:off x="685800" y="1981200"/>
            <a:ext cx="4462463" cy="4114800"/>
          </a:xfrm>
        </p:spPr>
        <p:txBody>
          <a:bodyPr/>
          <a:lstStyle/>
          <a:p>
            <a:pPr marL="0" indent="0">
              <a:buFontTx/>
              <a:buNone/>
            </a:pPr>
            <a:r>
              <a:rPr lang="zh-CN" altLang="zh-CN" smtClean="0"/>
              <a:t>七桥问题所构成的图中，没有一个节点含有偶数条边，所以哥尼斯堡七桥问题无解。</a:t>
            </a:r>
            <a:endParaRPr lang="zh-CN" altLang="en-US" smtClean="0"/>
          </a:p>
        </p:txBody>
      </p:sp>
      <p:pic>
        <p:nvPicPr>
          <p:cNvPr id="31748" name="图片 585731" descr="说明: timg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989138"/>
            <a:ext cx="3097213"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75" y="3930650"/>
            <a:ext cx="22320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旅行商问题</a:t>
            </a:r>
            <a:endParaRPr lang="zh-CN" altLang="en-US" dirty="0"/>
          </a:p>
        </p:txBody>
      </p:sp>
      <p:sp>
        <p:nvSpPr>
          <p:cNvPr id="32771" name="内容占位符 2"/>
          <p:cNvSpPr>
            <a:spLocks noGrp="1"/>
          </p:cNvSpPr>
          <p:nvPr>
            <p:ph idx="1"/>
          </p:nvPr>
        </p:nvSpPr>
        <p:spPr/>
        <p:txBody>
          <a:bodyPr/>
          <a:lstStyle/>
          <a:p>
            <a:pPr marL="0" indent="0">
              <a:buFontTx/>
              <a:buNone/>
            </a:pPr>
            <a:r>
              <a:rPr lang="zh-CN" altLang="zh-CN" smtClean="0"/>
              <a:t>【例</a:t>
            </a:r>
            <a:r>
              <a:rPr lang="en-US" altLang="zh-CN" smtClean="0"/>
              <a:t>5.5</a:t>
            </a:r>
            <a:r>
              <a:rPr lang="zh-CN" altLang="zh-CN" smtClean="0"/>
              <a:t>】</a:t>
            </a:r>
            <a:r>
              <a:rPr lang="zh-CN" altLang="zh-CN" b="0" smtClean="0"/>
              <a:t>旅行商问题</a:t>
            </a:r>
            <a:r>
              <a:rPr lang="zh-CN" altLang="zh-CN" smtClean="0"/>
              <a:t>（</a:t>
            </a:r>
            <a:r>
              <a:rPr lang="en-US" altLang="zh-CN" smtClean="0"/>
              <a:t>Traveling salesman problem</a:t>
            </a:r>
            <a:r>
              <a:rPr lang="zh-CN" altLang="zh-CN" smtClean="0"/>
              <a:t>，</a:t>
            </a:r>
            <a:r>
              <a:rPr lang="en-US" altLang="zh-CN" smtClean="0"/>
              <a:t>TSP</a:t>
            </a:r>
            <a:r>
              <a:rPr lang="zh-CN" altLang="zh-CN" smtClean="0"/>
              <a:t>）：给定一系列城市和每对城市之间的距离，求解一条最短路径，使得一个旅行商从某个城市出发访问每个城市且只能在每个城市逗留一次，最后回到出发的城市。</a:t>
            </a:r>
          </a:p>
          <a:p>
            <a:pPr marL="0" indent="0">
              <a:buFontTx/>
              <a:buNone/>
            </a:pPr>
            <a:endParaRPr lang="zh-CN" altLang="en-US" smtClean="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3789363"/>
            <a:ext cx="3103562"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旅行商问题</a:t>
            </a:r>
            <a:endParaRPr lang="zh-CN" altLang="en-US" dirty="0"/>
          </a:p>
        </p:txBody>
      </p:sp>
      <p:sp>
        <p:nvSpPr>
          <p:cNvPr id="33795" name="内容占位符 2"/>
          <p:cNvSpPr>
            <a:spLocks noGrp="1"/>
          </p:cNvSpPr>
          <p:nvPr>
            <p:ph idx="1"/>
          </p:nvPr>
        </p:nvSpPr>
        <p:spPr>
          <a:xfrm>
            <a:off x="685800" y="1989138"/>
            <a:ext cx="7772400" cy="4114800"/>
          </a:xfrm>
        </p:spPr>
        <p:txBody>
          <a:bodyPr/>
          <a:lstStyle/>
          <a:p>
            <a:pPr marL="0" indent="0">
              <a:buFontTx/>
              <a:buNone/>
            </a:pPr>
            <a:r>
              <a:rPr lang="en-US" altLang="zh-CN" smtClean="0"/>
              <a:t>TSP</a:t>
            </a:r>
            <a:r>
              <a:rPr lang="zh-CN" altLang="zh-CN" smtClean="0"/>
              <a:t>抽象的数学模型如下：</a:t>
            </a: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zh-CN" smtClean="0"/>
              <a:t>任意两个城市</a:t>
            </a:r>
            <a:r>
              <a:rPr lang="en-US" altLang="zh-CN" smtClean="0"/>
              <a:t> </a:t>
            </a:r>
            <a:r>
              <a:rPr lang="zh-CN" altLang="zh-CN" smtClean="0"/>
              <a:t>和</a:t>
            </a:r>
            <a:r>
              <a:rPr lang="en-US" altLang="zh-CN" smtClean="0"/>
              <a:t> </a:t>
            </a:r>
            <a:r>
              <a:rPr lang="zh-CN" altLang="zh-CN" smtClean="0"/>
              <a:t>之间的距离为</a:t>
            </a:r>
            <a:endParaRPr lang="en-US" altLang="zh-CN" smtClean="0"/>
          </a:p>
          <a:p>
            <a:pPr marL="0" indent="0">
              <a:buFontTx/>
              <a:buNone/>
            </a:pPr>
            <a:r>
              <a:rPr lang="en-US" altLang="zh-CN" smtClean="0"/>
              <a:t>TSP</a:t>
            </a:r>
            <a:r>
              <a:rPr lang="zh-CN" altLang="zh-CN" smtClean="0"/>
              <a:t>问题的本质是寻找城市的访问顺序</a:t>
            </a:r>
            <a:endParaRPr lang="en-US" altLang="zh-CN" smtClean="0"/>
          </a:p>
          <a:p>
            <a:pPr marL="0" indent="0">
              <a:buFontTx/>
              <a:buNone/>
            </a:pPr>
            <a:endParaRPr lang="zh-CN" altLang="en-US" smtClean="0"/>
          </a:p>
        </p:txBody>
      </p:sp>
      <p:sp>
        <p:nvSpPr>
          <p:cNvPr id="337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797" name="对象 4"/>
          <p:cNvGraphicFramePr>
            <a:graphicFrameLocks noChangeAspect="1"/>
          </p:cNvGraphicFramePr>
          <p:nvPr/>
        </p:nvGraphicFramePr>
        <p:xfrm>
          <a:off x="827088" y="2565400"/>
          <a:ext cx="2773362" cy="503238"/>
        </p:xfrm>
        <a:graphic>
          <a:graphicData uri="http://schemas.openxmlformats.org/presentationml/2006/ole">
            <mc:AlternateContent xmlns:mc="http://schemas.openxmlformats.org/markup-compatibility/2006">
              <mc:Choice xmlns:v="urn:schemas-microsoft-com:vml" Requires="v">
                <p:oleObj spid="_x0000_s33866" name="公式" r:id="rId3" imgW="1257300" imgH="228600" progId="Equation.3">
                  <p:embed/>
                </p:oleObj>
              </mc:Choice>
              <mc:Fallback>
                <p:oleObj name="公式" r:id="rId3" imgW="1257300" imgH="2286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565400"/>
                        <a:ext cx="27733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799" name="对象 13"/>
          <p:cNvGraphicFramePr>
            <a:graphicFrameLocks noChangeAspect="1"/>
          </p:cNvGraphicFramePr>
          <p:nvPr/>
        </p:nvGraphicFramePr>
        <p:xfrm>
          <a:off x="5076825" y="3017838"/>
          <a:ext cx="935038" cy="842962"/>
        </p:xfrm>
        <a:graphic>
          <a:graphicData uri="http://schemas.openxmlformats.org/presentationml/2006/ole">
            <mc:AlternateContent xmlns:mc="http://schemas.openxmlformats.org/markup-compatibility/2006">
              <mc:Choice xmlns:v="urn:schemas-microsoft-com:vml" Requires="v">
                <p:oleObj spid="_x0000_s33867" name="公式" r:id="rId5" imgW="291847" imgH="266469" progId="Equation.3">
                  <p:embed/>
                </p:oleObj>
              </mc:Choice>
              <mc:Fallback>
                <p:oleObj name="公式" r:id="rId5" imgW="291847" imgH="266469" progId="Equation.3">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017838"/>
                        <a:ext cx="93503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801" name="对象 15"/>
          <p:cNvGraphicFramePr>
            <a:graphicFrameLocks noChangeAspect="1"/>
          </p:cNvGraphicFramePr>
          <p:nvPr/>
        </p:nvGraphicFramePr>
        <p:xfrm>
          <a:off x="5994400" y="3789363"/>
          <a:ext cx="2393950" cy="431800"/>
        </p:xfrm>
        <a:graphic>
          <a:graphicData uri="http://schemas.openxmlformats.org/presentationml/2006/ole">
            <mc:AlternateContent xmlns:mc="http://schemas.openxmlformats.org/markup-compatibility/2006">
              <mc:Choice xmlns:v="urn:schemas-microsoft-com:vml" Requires="v">
                <p:oleObj spid="_x0000_s33868" name="公式" r:id="rId7" imgW="1270000" imgH="228600" progId="Equation.3">
                  <p:embed/>
                </p:oleObj>
              </mc:Choice>
              <mc:Fallback>
                <p:oleObj name="公式" r:id="rId7" imgW="1270000" imgH="228600" progId="Equation.3">
                  <p:embed/>
                  <p:pic>
                    <p:nvPicPr>
                      <p:cNvPr id="0"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4400" y="3789363"/>
                        <a:ext cx="2393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803" name="对象 17"/>
          <p:cNvGraphicFramePr>
            <a:graphicFrameLocks noChangeAspect="1"/>
          </p:cNvGraphicFramePr>
          <p:nvPr/>
        </p:nvGraphicFramePr>
        <p:xfrm>
          <a:off x="1403350" y="4508500"/>
          <a:ext cx="1223963" cy="600075"/>
        </p:xfrm>
        <a:graphic>
          <a:graphicData uri="http://schemas.openxmlformats.org/presentationml/2006/ole">
            <mc:AlternateContent xmlns:mc="http://schemas.openxmlformats.org/markup-compatibility/2006">
              <mc:Choice xmlns:v="urn:schemas-microsoft-com:vml" Requires="v">
                <p:oleObj spid="_x0000_s33869" name="公式" r:id="rId9" imgW="469900" imgH="228600" progId="Equation.3">
                  <p:embed/>
                </p:oleObj>
              </mc:Choice>
              <mc:Fallback>
                <p:oleObj name="公式" r:id="rId9" imgW="469900" imgH="228600" progId="Equation.3">
                  <p:embed/>
                  <p:pic>
                    <p:nvPicPr>
                      <p:cNvPr id="0" name="对象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508500"/>
                        <a:ext cx="12239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4"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805" name="对象 19"/>
          <p:cNvGraphicFramePr>
            <a:graphicFrameLocks noChangeAspect="1"/>
          </p:cNvGraphicFramePr>
          <p:nvPr/>
        </p:nvGraphicFramePr>
        <p:xfrm>
          <a:off x="152400" y="152400"/>
          <a:ext cx="466725" cy="228600"/>
        </p:xfrm>
        <a:graphic>
          <a:graphicData uri="http://schemas.openxmlformats.org/presentationml/2006/ole">
            <mc:AlternateContent xmlns:mc="http://schemas.openxmlformats.org/markup-compatibility/2006">
              <mc:Choice xmlns:v="urn:schemas-microsoft-com:vml" Requires="v">
                <p:oleObj spid="_x0000_s33870" name="公式" r:id="rId11" imgW="469900" imgH="228600" progId="Equation.3">
                  <p:embed/>
                </p:oleObj>
              </mc:Choice>
              <mc:Fallback>
                <p:oleObj name="公式" r:id="rId11" imgW="469900" imgH="228600" progId="Equation.3">
                  <p:embed/>
                  <p:pic>
                    <p:nvPicPr>
                      <p:cNvPr id="0" name="对象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152400"/>
                        <a:ext cx="466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807" name="对象 21"/>
          <p:cNvGraphicFramePr>
            <a:graphicFrameLocks noChangeAspect="1"/>
          </p:cNvGraphicFramePr>
          <p:nvPr/>
        </p:nvGraphicFramePr>
        <p:xfrm>
          <a:off x="2843213" y="4292600"/>
          <a:ext cx="1881187" cy="993775"/>
        </p:xfrm>
        <a:graphic>
          <a:graphicData uri="http://schemas.openxmlformats.org/presentationml/2006/ole">
            <mc:AlternateContent xmlns:mc="http://schemas.openxmlformats.org/markup-compatibility/2006">
              <mc:Choice xmlns:v="urn:schemas-microsoft-com:vml" Requires="v">
                <p:oleObj spid="_x0000_s33871" name="公式" r:id="rId12" imgW="850531" imgH="444307" progId="Equation.3">
                  <p:embed/>
                </p:oleObj>
              </mc:Choice>
              <mc:Fallback>
                <p:oleObj name="公式" r:id="rId12" imgW="850531" imgH="444307" progId="Equation.3">
                  <p:embed/>
                  <p:pic>
                    <p:nvPicPr>
                      <p:cNvPr id="0" name="对象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3213" y="4292600"/>
                        <a:ext cx="1881187"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809" name="对象 23"/>
          <p:cNvGraphicFramePr>
            <a:graphicFrameLocks noChangeAspect="1"/>
          </p:cNvGraphicFramePr>
          <p:nvPr/>
        </p:nvGraphicFramePr>
        <p:xfrm>
          <a:off x="5003800" y="4508500"/>
          <a:ext cx="1728788" cy="649288"/>
        </p:xfrm>
        <a:graphic>
          <a:graphicData uri="http://schemas.openxmlformats.org/presentationml/2006/ole">
            <mc:AlternateContent xmlns:mc="http://schemas.openxmlformats.org/markup-compatibility/2006">
              <mc:Choice xmlns:v="urn:schemas-microsoft-com:vml" Requires="v">
                <p:oleObj spid="_x0000_s33872" name="公式" r:id="rId14" imgW="609600" imgH="228600" progId="Equation.3">
                  <p:embed/>
                </p:oleObj>
              </mc:Choice>
              <mc:Fallback>
                <p:oleObj name="公式" r:id="rId14" imgW="609600" imgH="228600" progId="Equation.3">
                  <p:embed/>
                  <p:pic>
                    <p:nvPicPr>
                      <p:cNvPr id="0" name="对象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3800" y="4508500"/>
                        <a:ext cx="17287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旅行商问题</a:t>
            </a:r>
            <a:endParaRPr lang="zh-CN" altLang="en-US" dirty="0"/>
          </a:p>
        </p:txBody>
      </p:sp>
      <p:sp>
        <p:nvSpPr>
          <p:cNvPr id="34819" name="内容占位符 2"/>
          <p:cNvSpPr>
            <a:spLocks noGrp="1"/>
          </p:cNvSpPr>
          <p:nvPr>
            <p:ph idx="1"/>
          </p:nvPr>
        </p:nvSpPr>
        <p:spPr>
          <a:xfrm>
            <a:off x="685800" y="1981200"/>
            <a:ext cx="4419600" cy="4114800"/>
          </a:xfrm>
        </p:spPr>
        <p:txBody>
          <a:bodyPr/>
          <a:lstStyle/>
          <a:p>
            <a:pPr marL="0" indent="0">
              <a:buFontTx/>
              <a:buNone/>
            </a:pPr>
            <a:r>
              <a:rPr lang="zh-CN" altLang="zh-CN" smtClean="0"/>
              <a:t>采用遍历策略，求出</a:t>
            </a:r>
            <a:r>
              <a:rPr lang="en-US" altLang="zh-CN" smtClean="0"/>
              <a:t>TSP</a:t>
            </a:r>
            <a:r>
              <a:rPr lang="zh-CN" altLang="zh-CN" smtClean="0"/>
              <a:t>问题中所有可能路经及其总里程，从中选出总里程最短的路径。</a:t>
            </a:r>
            <a:endParaRPr lang="en-US" altLang="zh-CN" smtClean="0"/>
          </a:p>
          <a:p>
            <a:pPr marL="0" indent="0">
              <a:buFontTx/>
              <a:buNone/>
            </a:pPr>
            <a:r>
              <a:rPr lang="en-US" altLang="zh-CN" smtClean="0"/>
              <a:t>4</a:t>
            </a:r>
            <a:r>
              <a:rPr lang="zh-CN" altLang="en-US" smtClean="0"/>
              <a:t>个城市的遍历解：</a:t>
            </a:r>
            <a:endParaRPr lang="en-US" altLang="zh-CN" smtClean="0"/>
          </a:p>
          <a:p>
            <a:pPr marL="0" indent="0">
              <a:buFontTx/>
              <a:buNone/>
            </a:pPr>
            <a:endParaRPr lang="zh-CN" altLang="en-US" smtClean="0"/>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804988"/>
            <a:ext cx="2932113"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4824" name="Group 1"/>
          <p:cNvGrpSpPr>
            <a:grpSpLocks/>
          </p:cNvGrpSpPr>
          <p:nvPr/>
        </p:nvGrpSpPr>
        <p:grpSpPr bwMode="auto">
          <a:xfrm>
            <a:off x="900113" y="3500438"/>
            <a:ext cx="2763837" cy="2952750"/>
            <a:chOff x="5430" y="8997"/>
            <a:chExt cx="3781" cy="4012"/>
          </a:xfrm>
        </p:grpSpPr>
        <p:graphicFrame>
          <p:nvGraphicFramePr>
            <p:cNvPr id="34826" name="对象 12"/>
            <p:cNvGraphicFramePr>
              <a:graphicFrameLocks noChangeAspect="1"/>
            </p:cNvGraphicFramePr>
            <p:nvPr/>
          </p:nvGraphicFramePr>
          <p:xfrm>
            <a:off x="7050" y="12559"/>
            <a:ext cx="450" cy="450"/>
          </p:xfrm>
          <a:graphic>
            <a:graphicData uri="http://schemas.openxmlformats.org/presentationml/2006/ole">
              <mc:AlternateContent xmlns:mc="http://schemas.openxmlformats.org/markup-compatibility/2006">
                <mc:Choice xmlns:v="urn:schemas-microsoft-com:vml" Requires="v">
                  <p:oleObj spid="_x0000_s35021" r:id="rId4" imgW="286652" imgH="286478" progId="Visio.Drawing.11">
                    <p:embed/>
                  </p:oleObj>
                </mc:Choice>
                <mc:Fallback>
                  <p:oleObj r:id="rId4" imgW="286652" imgH="286478" progId="Visio.Drawing.11">
                    <p:embed/>
                    <p:pic>
                      <p:nvPicPr>
                        <p:cNvPr id="0"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0" y="12559"/>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4827" name="AutoShape 59"/>
            <p:cNvCxnSpPr>
              <a:cxnSpLocks noChangeShapeType="1"/>
            </p:cNvCxnSpPr>
            <p:nvPr/>
          </p:nvCxnSpPr>
          <p:spPr bwMode="auto">
            <a:xfrm flipH="1">
              <a:off x="6135" y="9258"/>
              <a:ext cx="960" cy="67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28" name="AutoShape 58"/>
            <p:cNvCxnSpPr>
              <a:cxnSpLocks noChangeShapeType="1"/>
            </p:cNvCxnSpPr>
            <p:nvPr/>
          </p:nvCxnSpPr>
          <p:spPr bwMode="auto">
            <a:xfrm flipH="1">
              <a:off x="5700" y="10083"/>
              <a:ext cx="225" cy="55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29" name="AutoShape 57"/>
            <p:cNvCxnSpPr>
              <a:cxnSpLocks noChangeShapeType="1"/>
            </p:cNvCxnSpPr>
            <p:nvPr/>
          </p:nvCxnSpPr>
          <p:spPr bwMode="auto">
            <a:xfrm>
              <a:off x="6000" y="10128"/>
              <a:ext cx="225" cy="51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0" name="AutoShape 56"/>
            <p:cNvCxnSpPr>
              <a:cxnSpLocks noChangeShapeType="1"/>
            </p:cNvCxnSpPr>
            <p:nvPr/>
          </p:nvCxnSpPr>
          <p:spPr bwMode="auto">
            <a:xfrm>
              <a:off x="5669" y="10908"/>
              <a:ext cx="1" cy="55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1" name="AutoShape 55"/>
            <p:cNvCxnSpPr>
              <a:cxnSpLocks noChangeShapeType="1"/>
            </p:cNvCxnSpPr>
            <p:nvPr/>
          </p:nvCxnSpPr>
          <p:spPr bwMode="auto">
            <a:xfrm>
              <a:off x="6300" y="10893"/>
              <a:ext cx="0" cy="55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2" name="AutoShape 54"/>
            <p:cNvCxnSpPr>
              <a:cxnSpLocks noChangeShapeType="1"/>
            </p:cNvCxnSpPr>
            <p:nvPr/>
          </p:nvCxnSpPr>
          <p:spPr bwMode="auto">
            <a:xfrm>
              <a:off x="7215" y="9138"/>
              <a:ext cx="1" cy="70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3" name="AutoShape 53"/>
            <p:cNvCxnSpPr>
              <a:cxnSpLocks noChangeShapeType="1"/>
            </p:cNvCxnSpPr>
            <p:nvPr/>
          </p:nvCxnSpPr>
          <p:spPr bwMode="auto">
            <a:xfrm>
              <a:off x="7380" y="9303"/>
              <a:ext cx="960" cy="67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4" name="AutoShape 52"/>
            <p:cNvCxnSpPr>
              <a:cxnSpLocks noChangeShapeType="1"/>
            </p:cNvCxnSpPr>
            <p:nvPr/>
          </p:nvCxnSpPr>
          <p:spPr bwMode="auto">
            <a:xfrm flipH="1">
              <a:off x="7050" y="10098"/>
              <a:ext cx="165" cy="55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5" name="AutoShape 51"/>
            <p:cNvCxnSpPr>
              <a:cxnSpLocks noChangeShapeType="1"/>
            </p:cNvCxnSpPr>
            <p:nvPr/>
          </p:nvCxnSpPr>
          <p:spPr bwMode="auto">
            <a:xfrm>
              <a:off x="7231" y="10098"/>
              <a:ext cx="209" cy="54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6" name="AutoShape 50"/>
            <p:cNvCxnSpPr>
              <a:cxnSpLocks noChangeShapeType="1"/>
            </p:cNvCxnSpPr>
            <p:nvPr/>
          </p:nvCxnSpPr>
          <p:spPr bwMode="auto">
            <a:xfrm>
              <a:off x="6990" y="10921"/>
              <a:ext cx="0" cy="512"/>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7" name="AutoShape 49"/>
            <p:cNvCxnSpPr>
              <a:cxnSpLocks noChangeShapeType="1"/>
            </p:cNvCxnSpPr>
            <p:nvPr/>
          </p:nvCxnSpPr>
          <p:spPr bwMode="auto">
            <a:xfrm>
              <a:off x="7515" y="10938"/>
              <a:ext cx="1" cy="51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8" name="AutoShape 48"/>
            <p:cNvCxnSpPr>
              <a:cxnSpLocks noChangeShapeType="1"/>
            </p:cNvCxnSpPr>
            <p:nvPr/>
          </p:nvCxnSpPr>
          <p:spPr bwMode="auto">
            <a:xfrm flipH="1">
              <a:off x="8220" y="10128"/>
              <a:ext cx="240" cy="51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39" name="AutoShape 47"/>
            <p:cNvCxnSpPr>
              <a:cxnSpLocks noChangeShapeType="1"/>
            </p:cNvCxnSpPr>
            <p:nvPr/>
          </p:nvCxnSpPr>
          <p:spPr bwMode="auto">
            <a:xfrm>
              <a:off x="8596" y="10113"/>
              <a:ext cx="194" cy="51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0" name="AutoShape 46"/>
            <p:cNvCxnSpPr>
              <a:cxnSpLocks noChangeShapeType="1"/>
            </p:cNvCxnSpPr>
            <p:nvPr/>
          </p:nvCxnSpPr>
          <p:spPr bwMode="auto">
            <a:xfrm>
              <a:off x="8190" y="10921"/>
              <a:ext cx="0" cy="512"/>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1" name="AutoShape 45"/>
            <p:cNvCxnSpPr>
              <a:cxnSpLocks noChangeShapeType="1"/>
            </p:cNvCxnSpPr>
            <p:nvPr/>
          </p:nvCxnSpPr>
          <p:spPr bwMode="auto">
            <a:xfrm>
              <a:off x="8865" y="10892"/>
              <a:ext cx="1" cy="54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2" name="AutoShape 44"/>
            <p:cNvCxnSpPr>
              <a:cxnSpLocks noChangeShapeType="1"/>
            </p:cNvCxnSpPr>
            <p:nvPr/>
          </p:nvCxnSpPr>
          <p:spPr bwMode="auto">
            <a:xfrm>
              <a:off x="5760" y="11733"/>
              <a:ext cx="1335" cy="103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3" name="AutoShape 43"/>
            <p:cNvCxnSpPr>
              <a:cxnSpLocks noChangeShapeType="1"/>
            </p:cNvCxnSpPr>
            <p:nvPr/>
          </p:nvCxnSpPr>
          <p:spPr bwMode="auto">
            <a:xfrm>
              <a:off x="6300" y="11643"/>
              <a:ext cx="840" cy="103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4" name="AutoShape 42"/>
            <p:cNvCxnSpPr>
              <a:cxnSpLocks noChangeShapeType="1"/>
            </p:cNvCxnSpPr>
            <p:nvPr/>
          </p:nvCxnSpPr>
          <p:spPr bwMode="auto">
            <a:xfrm>
              <a:off x="6975" y="11748"/>
              <a:ext cx="255" cy="87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5" name="AutoShape 41"/>
            <p:cNvCxnSpPr>
              <a:cxnSpLocks noChangeShapeType="1"/>
            </p:cNvCxnSpPr>
            <p:nvPr/>
          </p:nvCxnSpPr>
          <p:spPr bwMode="auto">
            <a:xfrm flipH="1">
              <a:off x="7320" y="11643"/>
              <a:ext cx="196" cy="976"/>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6" name="AutoShape 40"/>
            <p:cNvCxnSpPr>
              <a:cxnSpLocks noChangeShapeType="1"/>
            </p:cNvCxnSpPr>
            <p:nvPr/>
          </p:nvCxnSpPr>
          <p:spPr bwMode="auto">
            <a:xfrm flipH="1">
              <a:off x="7440" y="11733"/>
              <a:ext cx="780" cy="94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847" name="AutoShape 39"/>
            <p:cNvCxnSpPr>
              <a:cxnSpLocks noChangeShapeType="1"/>
            </p:cNvCxnSpPr>
            <p:nvPr/>
          </p:nvCxnSpPr>
          <p:spPr bwMode="auto">
            <a:xfrm flipH="1">
              <a:off x="7470" y="11748"/>
              <a:ext cx="1320" cy="103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graphicFrame>
          <p:nvGraphicFramePr>
            <p:cNvPr id="34848" name="对象 34"/>
            <p:cNvGraphicFramePr>
              <a:graphicFrameLocks noChangeAspect="1"/>
            </p:cNvGraphicFramePr>
            <p:nvPr/>
          </p:nvGraphicFramePr>
          <p:xfrm>
            <a:off x="6990" y="8997"/>
            <a:ext cx="450" cy="450"/>
          </p:xfrm>
          <a:graphic>
            <a:graphicData uri="http://schemas.openxmlformats.org/presentationml/2006/ole">
              <mc:AlternateContent xmlns:mc="http://schemas.openxmlformats.org/markup-compatibility/2006">
                <mc:Choice xmlns:v="urn:schemas-microsoft-com:vml" Requires="v">
                  <p:oleObj spid="_x0000_s35022" r:id="rId6" imgW="286652" imgH="286478" progId="Visio.Drawing.11">
                    <p:embed/>
                  </p:oleObj>
                </mc:Choice>
                <mc:Fallback>
                  <p:oleObj r:id="rId6" imgW="286652" imgH="286478" progId="Visio.Drawing.11">
                    <p:embed/>
                    <p:pic>
                      <p:nvPicPr>
                        <p:cNvPr id="0" name="对象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0" y="8997"/>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49" name="对象 35"/>
            <p:cNvGraphicFramePr>
              <a:graphicFrameLocks noChangeAspect="1"/>
            </p:cNvGraphicFramePr>
            <p:nvPr/>
          </p:nvGraphicFramePr>
          <p:xfrm>
            <a:off x="5760" y="9798"/>
            <a:ext cx="450" cy="450"/>
          </p:xfrm>
          <a:graphic>
            <a:graphicData uri="http://schemas.openxmlformats.org/presentationml/2006/ole">
              <mc:AlternateContent xmlns:mc="http://schemas.openxmlformats.org/markup-compatibility/2006">
                <mc:Choice xmlns:v="urn:schemas-microsoft-com:vml" Requires="v">
                  <p:oleObj spid="_x0000_s35023" r:id="rId7" imgW="286652" imgH="286478" progId="Visio.Drawing.11">
                    <p:embed/>
                  </p:oleObj>
                </mc:Choice>
                <mc:Fallback>
                  <p:oleObj r:id="rId7" imgW="286652" imgH="286478" progId="Visio.Drawing.11">
                    <p:embed/>
                    <p:pic>
                      <p:nvPicPr>
                        <p:cNvPr id="0" name="对象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0" y="9798"/>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0" name="对象 36"/>
            <p:cNvGraphicFramePr>
              <a:graphicFrameLocks noChangeAspect="1"/>
            </p:cNvGraphicFramePr>
            <p:nvPr/>
          </p:nvGraphicFramePr>
          <p:xfrm>
            <a:off x="5430" y="10593"/>
            <a:ext cx="450" cy="450"/>
          </p:xfrm>
          <a:graphic>
            <a:graphicData uri="http://schemas.openxmlformats.org/presentationml/2006/ole">
              <mc:AlternateContent xmlns:mc="http://schemas.openxmlformats.org/markup-compatibility/2006">
                <mc:Choice xmlns:v="urn:schemas-microsoft-com:vml" Requires="v">
                  <p:oleObj spid="_x0000_s35024" r:id="rId9" imgW="286652" imgH="286478" progId="Visio.Drawing.11">
                    <p:embed/>
                  </p:oleObj>
                </mc:Choice>
                <mc:Fallback>
                  <p:oleObj r:id="rId9" imgW="286652" imgH="286478" progId="Visio.Drawing.11">
                    <p:embed/>
                    <p:pic>
                      <p:nvPicPr>
                        <p:cNvPr id="0" name="对象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0" y="1059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1" name="对象 37"/>
            <p:cNvGraphicFramePr>
              <a:graphicFrameLocks noChangeAspect="1"/>
            </p:cNvGraphicFramePr>
            <p:nvPr/>
          </p:nvGraphicFramePr>
          <p:xfrm>
            <a:off x="5445" y="11403"/>
            <a:ext cx="450" cy="450"/>
          </p:xfrm>
          <a:graphic>
            <a:graphicData uri="http://schemas.openxmlformats.org/presentationml/2006/ole">
              <mc:AlternateContent xmlns:mc="http://schemas.openxmlformats.org/markup-compatibility/2006">
                <mc:Choice xmlns:v="urn:schemas-microsoft-com:vml" Requires="v">
                  <p:oleObj spid="_x0000_s35025" r:id="rId11" imgW="286652" imgH="286478" progId="Visio.Drawing.11">
                    <p:embed/>
                  </p:oleObj>
                </mc:Choice>
                <mc:Fallback>
                  <p:oleObj r:id="rId11" imgW="286652" imgH="286478" progId="Visio.Drawing.11">
                    <p:embed/>
                    <p:pic>
                      <p:nvPicPr>
                        <p:cNvPr id="0" name="对象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5" y="1140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2" name="对象 38"/>
            <p:cNvGraphicFramePr>
              <a:graphicFrameLocks noChangeAspect="1"/>
            </p:cNvGraphicFramePr>
            <p:nvPr/>
          </p:nvGraphicFramePr>
          <p:xfrm>
            <a:off x="6060" y="10593"/>
            <a:ext cx="450" cy="450"/>
          </p:xfrm>
          <a:graphic>
            <a:graphicData uri="http://schemas.openxmlformats.org/presentationml/2006/ole">
              <mc:AlternateContent xmlns:mc="http://schemas.openxmlformats.org/markup-compatibility/2006">
                <mc:Choice xmlns:v="urn:schemas-microsoft-com:vml" Requires="v">
                  <p:oleObj spid="_x0000_s35026" r:id="rId13" imgW="286652" imgH="286478" progId="Visio.Drawing.11">
                    <p:embed/>
                  </p:oleObj>
                </mc:Choice>
                <mc:Fallback>
                  <p:oleObj r:id="rId13" imgW="286652" imgH="286478" progId="Visio.Drawing.11">
                    <p:embed/>
                    <p:pic>
                      <p:nvPicPr>
                        <p:cNvPr id="0" name="对象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0" y="1059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3" name="对象 39"/>
            <p:cNvGraphicFramePr>
              <a:graphicFrameLocks noChangeAspect="1"/>
            </p:cNvGraphicFramePr>
            <p:nvPr/>
          </p:nvGraphicFramePr>
          <p:xfrm>
            <a:off x="6075" y="11403"/>
            <a:ext cx="450" cy="450"/>
          </p:xfrm>
          <a:graphic>
            <a:graphicData uri="http://schemas.openxmlformats.org/presentationml/2006/ole">
              <mc:AlternateContent xmlns:mc="http://schemas.openxmlformats.org/markup-compatibility/2006">
                <mc:Choice xmlns:v="urn:schemas-microsoft-com:vml" Requires="v">
                  <p:oleObj spid="_x0000_s35027" r:id="rId14" imgW="286652" imgH="286478" progId="Visio.Drawing.11">
                    <p:embed/>
                  </p:oleObj>
                </mc:Choice>
                <mc:Fallback>
                  <p:oleObj r:id="rId14" imgW="286652" imgH="286478" progId="Visio.Drawing.11">
                    <p:embed/>
                    <p:pic>
                      <p:nvPicPr>
                        <p:cNvPr id="0" name="对象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5" y="1140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4" name="对象 40"/>
            <p:cNvGraphicFramePr>
              <a:graphicFrameLocks noChangeAspect="1"/>
            </p:cNvGraphicFramePr>
            <p:nvPr/>
          </p:nvGraphicFramePr>
          <p:xfrm>
            <a:off x="6765" y="10593"/>
            <a:ext cx="450" cy="450"/>
          </p:xfrm>
          <a:graphic>
            <a:graphicData uri="http://schemas.openxmlformats.org/presentationml/2006/ole">
              <mc:AlternateContent xmlns:mc="http://schemas.openxmlformats.org/markup-compatibility/2006">
                <mc:Choice xmlns:v="urn:schemas-microsoft-com:vml" Requires="v">
                  <p:oleObj spid="_x0000_s35028" r:id="rId15" imgW="286652" imgH="286478" progId="Visio.Drawing.11">
                    <p:embed/>
                  </p:oleObj>
                </mc:Choice>
                <mc:Fallback>
                  <p:oleObj r:id="rId15" imgW="286652" imgH="286478" progId="Visio.Drawing.11">
                    <p:embed/>
                    <p:pic>
                      <p:nvPicPr>
                        <p:cNvPr id="0" name="对象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5" y="1059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5" name="对象 41"/>
            <p:cNvGraphicFramePr>
              <a:graphicFrameLocks noChangeAspect="1"/>
            </p:cNvGraphicFramePr>
            <p:nvPr/>
          </p:nvGraphicFramePr>
          <p:xfrm>
            <a:off x="6990" y="9798"/>
            <a:ext cx="450" cy="450"/>
          </p:xfrm>
          <a:graphic>
            <a:graphicData uri="http://schemas.openxmlformats.org/presentationml/2006/ole">
              <mc:AlternateContent xmlns:mc="http://schemas.openxmlformats.org/markup-compatibility/2006">
                <mc:Choice xmlns:v="urn:schemas-microsoft-com:vml" Requires="v">
                  <p:oleObj spid="_x0000_s35029" r:id="rId16" imgW="286652" imgH="286478" progId="Visio.Drawing.11">
                    <p:embed/>
                  </p:oleObj>
                </mc:Choice>
                <mc:Fallback>
                  <p:oleObj r:id="rId16" imgW="286652" imgH="286478" progId="Visio.Drawing.11">
                    <p:embed/>
                    <p:pic>
                      <p:nvPicPr>
                        <p:cNvPr id="0" name="对象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0" y="9798"/>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6" name="对象 42"/>
            <p:cNvGraphicFramePr>
              <a:graphicFrameLocks noChangeAspect="1"/>
            </p:cNvGraphicFramePr>
            <p:nvPr/>
          </p:nvGraphicFramePr>
          <p:xfrm>
            <a:off x="6765" y="11388"/>
            <a:ext cx="450" cy="450"/>
          </p:xfrm>
          <a:graphic>
            <a:graphicData uri="http://schemas.openxmlformats.org/presentationml/2006/ole">
              <mc:AlternateContent xmlns:mc="http://schemas.openxmlformats.org/markup-compatibility/2006">
                <mc:Choice xmlns:v="urn:schemas-microsoft-com:vml" Requires="v">
                  <p:oleObj spid="_x0000_s35030" r:id="rId17" imgW="286652" imgH="286478" progId="Visio.Drawing.11">
                    <p:embed/>
                  </p:oleObj>
                </mc:Choice>
                <mc:Fallback>
                  <p:oleObj r:id="rId17" imgW="286652" imgH="286478" progId="Visio.Drawing.11">
                    <p:embed/>
                    <p:pic>
                      <p:nvPicPr>
                        <p:cNvPr id="0" name="对象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65" y="11388"/>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7" name="对象 43"/>
            <p:cNvGraphicFramePr>
              <a:graphicFrameLocks noChangeAspect="1"/>
            </p:cNvGraphicFramePr>
            <p:nvPr/>
          </p:nvGraphicFramePr>
          <p:xfrm>
            <a:off x="7305" y="10593"/>
            <a:ext cx="450" cy="450"/>
          </p:xfrm>
          <a:graphic>
            <a:graphicData uri="http://schemas.openxmlformats.org/presentationml/2006/ole">
              <mc:AlternateContent xmlns:mc="http://schemas.openxmlformats.org/markup-compatibility/2006">
                <mc:Choice xmlns:v="urn:schemas-microsoft-com:vml" Requires="v">
                  <p:oleObj spid="_x0000_s35031" r:id="rId18" imgW="286652" imgH="286478" progId="Visio.Drawing.11">
                    <p:embed/>
                  </p:oleObj>
                </mc:Choice>
                <mc:Fallback>
                  <p:oleObj r:id="rId18" imgW="286652" imgH="286478" progId="Visio.Drawing.11">
                    <p:embed/>
                    <p:pic>
                      <p:nvPicPr>
                        <p:cNvPr id="0" name="对象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5" y="1059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8" name="对象 44"/>
            <p:cNvGraphicFramePr>
              <a:graphicFrameLocks noChangeAspect="1"/>
            </p:cNvGraphicFramePr>
            <p:nvPr/>
          </p:nvGraphicFramePr>
          <p:xfrm>
            <a:off x="7290" y="11388"/>
            <a:ext cx="450" cy="450"/>
          </p:xfrm>
          <a:graphic>
            <a:graphicData uri="http://schemas.openxmlformats.org/presentationml/2006/ole">
              <mc:AlternateContent xmlns:mc="http://schemas.openxmlformats.org/markup-compatibility/2006">
                <mc:Choice xmlns:v="urn:schemas-microsoft-com:vml" Requires="v">
                  <p:oleObj spid="_x0000_s35032" r:id="rId19" imgW="286652" imgH="286478" progId="Visio.Drawing.11">
                    <p:embed/>
                  </p:oleObj>
                </mc:Choice>
                <mc:Fallback>
                  <p:oleObj r:id="rId19" imgW="286652" imgH="286478" progId="Visio.Drawing.11">
                    <p:embed/>
                    <p:pic>
                      <p:nvPicPr>
                        <p:cNvPr id="0" name="对象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0" y="11388"/>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59" name="对象 45"/>
            <p:cNvGraphicFramePr>
              <a:graphicFrameLocks noChangeAspect="1"/>
            </p:cNvGraphicFramePr>
            <p:nvPr/>
          </p:nvGraphicFramePr>
          <p:xfrm>
            <a:off x="8265" y="9843"/>
            <a:ext cx="450" cy="450"/>
          </p:xfrm>
          <a:graphic>
            <a:graphicData uri="http://schemas.openxmlformats.org/presentationml/2006/ole">
              <mc:AlternateContent xmlns:mc="http://schemas.openxmlformats.org/markup-compatibility/2006">
                <mc:Choice xmlns:v="urn:schemas-microsoft-com:vml" Requires="v">
                  <p:oleObj spid="_x0000_s35033" r:id="rId20" imgW="286652" imgH="286478" progId="Visio.Drawing.11">
                    <p:embed/>
                  </p:oleObj>
                </mc:Choice>
                <mc:Fallback>
                  <p:oleObj r:id="rId20" imgW="286652" imgH="286478" progId="Visio.Drawing.11">
                    <p:embed/>
                    <p:pic>
                      <p:nvPicPr>
                        <p:cNvPr id="0" name="对象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65" y="984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0" name="对象 46"/>
            <p:cNvGraphicFramePr>
              <a:graphicFrameLocks noChangeAspect="1"/>
            </p:cNvGraphicFramePr>
            <p:nvPr/>
          </p:nvGraphicFramePr>
          <p:xfrm>
            <a:off x="7950" y="10593"/>
            <a:ext cx="450" cy="450"/>
          </p:xfrm>
          <a:graphic>
            <a:graphicData uri="http://schemas.openxmlformats.org/presentationml/2006/ole">
              <mc:AlternateContent xmlns:mc="http://schemas.openxmlformats.org/markup-compatibility/2006">
                <mc:Choice xmlns:v="urn:schemas-microsoft-com:vml" Requires="v">
                  <p:oleObj spid="_x0000_s35034" r:id="rId21" imgW="286652" imgH="286478" progId="Visio.Drawing.11">
                    <p:embed/>
                  </p:oleObj>
                </mc:Choice>
                <mc:Fallback>
                  <p:oleObj r:id="rId21" imgW="286652" imgH="286478" progId="Visio.Drawing.11">
                    <p:embed/>
                    <p:pic>
                      <p:nvPicPr>
                        <p:cNvPr id="0" name="对象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0" y="10593"/>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1" name="对象 47"/>
            <p:cNvGraphicFramePr>
              <a:graphicFrameLocks noChangeAspect="1"/>
            </p:cNvGraphicFramePr>
            <p:nvPr/>
          </p:nvGraphicFramePr>
          <p:xfrm>
            <a:off x="8625" y="10578"/>
            <a:ext cx="450" cy="450"/>
          </p:xfrm>
          <a:graphic>
            <a:graphicData uri="http://schemas.openxmlformats.org/presentationml/2006/ole">
              <mc:AlternateContent xmlns:mc="http://schemas.openxmlformats.org/markup-compatibility/2006">
                <mc:Choice xmlns:v="urn:schemas-microsoft-com:vml" Requires="v">
                  <p:oleObj spid="_x0000_s35035" r:id="rId22" imgW="286652" imgH="286478" progId="Visio.Drawing.11">
                    <p:embed/>
                  </p:oleObj>
                </mc:Choice>
                <mc:Fallback>
                  <p:oleObj r:id="rId22" imgW="286652" imgH="286478" progId="Visio.Drawing.11">
                    <p:embed/>
                    <p:pic>
                      <p:nvPicPr>
                        <p:cNvPr id="0" name="对象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5" y="10578"/>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2" name="对象 48"/>
            <p:cNvGraphicFramePr>
              <a:graphicFrameLocks noChangeAspect="1"/>
            </p:cNvGraphicFramePr>
            <p:nvPr/>
          </p:nvGraphicFramePr>
          <p:xfrm>
            <a:off x="7965" y="11388"/>
            <a:ext cx="450" cy="450"/>
          </p:xfrm>
          <a:graphic>
            <a:graphicData uri="http://schemas.openxmlformats.org/presentationml/2006/ole">
              <mc:AlternateContent xmlns:mc="http://schemas.openxmlformats.org/markup-compatibility/2006">
                <mc:Choice xmlns:v="urn:schemas-microsoft-com:vml" Requires="v">
                  <p:oleObj spid="_x0000_s35036" r:id="rId23" imgW="286652" imgH="286478" progId="Visio.Drawing.11">
                    <p:embed/>
                  </p:oleObj>
                </mc:Choice>
                <mc:Fallback>
                  <p:oleObj r:id="rId23" imgW="286652" imgH="286478" progId="Visio.Drawing.11">
                    <p:embed/>
                    <p:pic>
                      <p:nvPicPr>
                        <p:cNvPr id="0" name="对象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5" y="11388"/>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3" name="对象 49"/>
            <p:cNvGraphicFramePr>
              <a:graphicFrameLocks noChangeAspect="1"/>
            </p:cNvGraphicFramePr>
            <p:nvPr/>
          </p:nvGraphicFramePr>
          <p:xfrm>
            <a:off x="8640" y="11388"/>
            <a:ext cx="450" cy="450"/>
          </p:xfrm>
          <a:graphic>
            <a:graphicData uri="http://schemas.openxmlformats.org/presentationml/2006/ole">
              <mc:AlternateContent xmlns:mc="http://schemas.openxmlformats.org/markup-compatibility/2006">
                <mc:Choice xmlns:v="urn:schemas-microsoft-com:vml" Requires="v">
                  <p:oleObj spid="_x0000_s35037" r:id="rId24" imgW="286652" imgH="286478" progId="Visio.Drawing.11">
                    <p:embed/>
                  </p:oleObj>
                </mc:Choice>
                <mc:Fallback>
                  <p:oleObj r:id="rId24" imgW="286652" imgH="286478" progId="Visio.Drawing.11">
                    <p:embed/>
                    <p:pic>
                      <p:nvPicPr>
                        <p:cNvPr id="0" name="对象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0" y="11388"/>
                          <a:ext cx="4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64" name="Text Box 22"/>
            <p:cNvSpPr txBox="1">
              <a:spLocks noChangeArrowheads="1"/>
            </p:cNvSpPr>
            <p:nvPr/>
          </p:nvSpPr>
          <p:spPr bwMode="auto">
            <a:xfrm>
              <a:off x="6210" y="9332"/>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2</a:t>
              </a:r>
              <a:endParaRPr lang="en-US" altLang="zh-CN"/>
            </a:p>
          </p:txBody>
        </p:sp>
        <p:sp>
          <p:nvSpPr>
            <p:cNvPr id="34865" name="Text Box 21"/>
            <p:cNvSpPr txBox="1">
              <a:spLocks noChangeArrowheads="1"/>
            </p:cNvSpPr>
            <p:nvPr/>
          </p:nvSpPr>
          <p:spPr bwMode="auto">
            <a:xfrm>
              <a:off x="7366" y="11748"/>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2</a:t>
              </a:r>
              <a:endParaRPr lang="en-US" altLang="zh-CN"/>
            </a:p>
          </p:txBody>
        </p:sp>
        <p:sp>
          <p:nvSpPr>
            <p:cNvPr id="34866" name="Text Box 20"/>
            <p:cNvSpPr txBox="1">
              <a:spLocks noChangeArrowheads="1"/>
            </p:cNvSpPr>
            <p:nvPr/>
          </p:nvSpPr>
          <p:spPr bwMode="auto">
            <a:xfrm>
              <a:off x="8116" y="11748"/>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2</a:t>
              </a:r>
              <a:endParaRPr lang="en-US" altLang="zh-CN"/>
            </a:p>
          </p:txBody>
        </p:sp>
        <p:sp>
          <p:nvSpPr>
            <p:cNvPr id="34867" name="Text Box 19"/>
            <p:cNvSpPr txBox="1">
              <a:spLocks noChangeArrowheads="1"/>
            </p:cNvSpPr>
            <p:nvPr/>
          </p:nvSpPr>
          <p:spPr bwMode="auto">
            <a:xfrm>
              <a:off x="5565" y="10953"/>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2</a:t>
              </a:r>
              <a:endParaRPr lang="en-US" altLang="zh-CN"/>
            </a:p>
          </p:txBody>
        </p:sp>
        <p:sp>
          <p:nvSpPr>
            <p:cNvPr id="34868" name="Text Box 18"/>
            <p:cNvSpPr txBox="1">
              <a:spLocks noChangeArrowheads="1"/>
            </p:cNvSpPr>
            <p:nvPr/>
          </p:nvSpPr>
          <p:spPr bwMode="auto">
            <a:xfrm>
              <a:off x="6195" y="10951"/>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2</a:t>
              </a:r>
              <a:endParaRPr lang="en-US" altLang="zh-CN"/>
            </a:p>
          </p:txBody>
        </p:sp>
        <p:sp>
          <p:nvSpPr>
            <p:cNvPr id="34869" name="Text Box 17"/>
            <p:cNvSpPr txBox="1">
              <a:spLocks noChangeArrowheads="1"/>
            </p:cNvSpPr>
            <p:nvPr/>
          </p:nvSpPr>
          <p:spPr bwMode="auto">
            <a:xfrm>
              <a:off x="7260" y="10128"/>
              <a:ext cx="60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2</a:t>
              </a:r>
              <a:endParaRPr lang="en-US" altLang="zh-CN"/>
            </a:p>
          </p:txBody>
        </p:sp>
        <p:sp>
          <p:nvSpPr>
            <p:cNvPr id="34870" name="Text Box 16"/>
            <p:cNvSpPr txBox="1">
              <a:spLocks noChangeArrowheads="1"/>
            </p:cNvSpPr>
            <p:nvPr/>
          </p:nvSpPr>
          <p:spPr bwMode="auto">
            <a:xfrm>
              <a:off x="8611" y="10111"/>
              <a:ext cx="60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2</a:t>
              </a:r>
              <a:endParaRPr lang="en-US" altLang="zh-CN"/>
            </a:p>
          </p:txBody>
        </p:sp>
        <p:sp>
          <p:nvSpPr>
            <p:cNvPr id="34871" name="Text Box 15"/>
            <p:cNvSpPr txBox="1">
              <a:spLocks noChangeArrowheads="1"/>
            </p:cNvSpPr>
            <p:nvPr/>
          </p:nvSpPr>
          <p:spPr bwMode="auto">
            <a:xfrm>
              <a:off x="6870" y="9363"/>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6</a:t>
              </a:r>
              <a:endParaRPr lang="en-US" altLang="zh-CN"/>
            </a:p>
          </p:txBody>
        </p:sp>
        <p:sp>
          <p:nvSpPr>
            <p:cNvPr id="34872" name="Text Box 14"/>
            <p:cNvSpPr txBox="1">
              <a:spLocks noChangeArrowheads="1"/>
            </p:cNvSpPr>
            <p:nvPr/>
          </p:nvSpPr>
          <p:spPr bwMode="auto">
            <a:xfrm>
              <a:off x="6495" y="11748"/>
              <a:ext cx="60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6</a:t>
              </a:r>
              <a:endParaRPr lang="en-US" altLang="zh-CN"/>
            </a:p>
          </p:txBody>
        </p:sp>
        <p:sp>
          <p:nvSpPr>
            <p:cNvPr id="34873" name="Text Box 13"/>
            <p:cNvSpPr txBox="1">
              <a:spLocks noChangeArrowheads="1"/>
            </p:cNvSpPr>
            <p:nvPr/>
          </p:nvSpPr>
          <p:spPr bwMode="auto">
            <a:xfrm>
              <a:off x="7651" y="11748"/>
              <a:ext cx="6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6</a:t>
              </a:r>
              <a:endParaRPr lang="en-US" altLang="zh-CN"/>
            </a:p>
          </p:txBody>
        </p:sp>
        <p:sp>
          <p:nvSpPr>
            <p:cNvPr id="34874" name="Text Box 12"/>
            <p:cNvSpPr txBox="1">
              <a:spLocks noChangeArrowheads="1"/>
            </p:cNvSpPr>
            <p:nvPr/>
          </p:nvSpPr>
          <p:spPr bwMode="auto">
            <a:xfrm>
              <a:off x="5490" y="10097"/>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5</a:t>
              </a:r>
              <a:endParaRPr lang="en-US" altLang="zh-CN"/>
            </a:p>
          </p:txBody>
        </p:sp>
        <p:sp>
          <p:nvSpPr>
            <p:cNvPr id="34875" name="Text Box 11"/>
            <p:cNvSpPr txBox="1">
              <a:spLocks noChangeArrowheads="1"/>
            </p:cNvSpPr>
            <p:nvPr/>
          </p:nvSpPr>
          <p:spPr bwMode="auto">
            <a:xfrm>
              <a:off x="6735" y="10143"/>
              <a:ext cx="60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5</a:t>
              </a:r>
              <a:endParaRPr lang="en-US" altLang="zh-CN"/>
            </a:p>
          </p:txBody>
        </p:sp>
        <p:sp>
          <p:nvSpPr>
            <p:cNvPr id="34876" name="Text Box 10"/>
            <p:cNvSpPr txBox="1">
              <a:spLocks noChangeArrowheads="1"/>
            </p:cNvSpPr>
            <p:nvPr/>
          </p:nvSpPr>
          <p:spPr bwMode="auto">
            <a:xfrm>
              <a:off x="7860" y="10982"/>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5</a:t>
              </a:r>
              <a:endParaRPr lang="en-US" altLang="zh-CN"/>
            </a:p>
          </p:txBody>
        </p:sp>
        <p:sp>
          <p:nvSpPr>
            <p:cNvPr id="34877" name="Text Box 9"/>
            <p:cNvSpPr txBox="1">
              <a:spLocks noChangeArrowheads="1"/>
            </p:cNvSpPr>
            <p:nvPr/>
          </p:nvSpPr>
          <p:spPr bwMode="auto">
            <a:xfrm>
              <a:off x="8520" y="10968"/>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5</a:t>
              </a:r>
              <a:endParaRPr lang="en-US" altLang="zh-CN"/>
            </a:p>
          </p:txBody>
        </p:sp>
        <p:sp>
          <p:nvSpPr>
            <p:cNvPr id="34878" name="Text Box 8"/>
            <p:cNvSpPr txBox="1">
              <a:spLocks noChangeArrowheads="1"/>
            </p:cNvSpPr>
            <p:nvPr/>
          </p:nvSpPr>
          <p:spPr bwMode="auto">
            <a:xfrm>
              <a:off x="6675" y="10952"/>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4</a:t>
              </a:r>
              <a:endParaRPr lang="en-US" altLang="zh-CN"/>
            </a:p>
          </p:txBody>
        </p:sp>
        <p:sp>
          <p:nvSpPr>
            <p:cNvPr id="34879" name="Text Box 7"/>
            <p:cNvSpPr txBox="1">
              <a:spLocks noChangeArrowheads="1"/>
            </p:cNvSpPr>
            <p:nvPr/>
          </p:nvSpPr>
          <p:spPr bwMode="auto">
            <a:xfrm>
              <a:off x="7185" y="10967"/>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4</a:t>
              </a:r>
              <a:endParaRPr lang="en-US" altLang="zh-CN"/>
            </a:p>
          </p:txBody>
        </p:sp>
        <p:sp>
          <p:nvSpPr>
            <p:cNvPr id="34880" name="Text Box 6"/>
            <p:cNvSpPr txBox="1">
              <a:spLocks noChangeArrowheads="1"/>
            </p:cNvSpPr>
            <p:nvPr/>
          </p:nvSpPr>
          <p:spPr bwMode="auto">
            <a:xfrm>
              <a:off x="6030" y="10083"/>
              <a:ext cx="60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4</a:t>
              </a:r>
              <a:endParaRPr lang="en-US" altLang="zh-CN"/>
            </a:p>
          </p:txBody>
        </p:sp>
        <p:sp>
          <p:nvSpPr>
            <p:cNvPr id="34881" name="Text Box 5"/>
            <p:cNvSpPr txBox="1">
              <a:spLocks noChangeArrowheads="1"/>
            </p:cNvSpPr>
            <p:nvPr/>
          </p:nvSpPr>
          <p:spPr bwMode="auto">
            <a:xfrm>
              <a:off x="8010" y="10111"/>
              <a:ext cx="60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4</a:t>
              </a:r>
              <a:endParaRPr lang="en-US" altLang="zh-CN"/>
            </a:p>
          </p:txBody>
        </p:sp>
        <p:sp>
          <p:nvSpPr>
            <p:cNvPr id="34882" name="Text Box 4"/>
            <p:cNvSpPr txBox="1">
              <a:spLocks noChangeArrowheads="1"/>
            </p:cNvSpPr>
            <p:nvPr/>
          </p:nvSpPr>
          <p:spPr bwMode="auto">
            <a:xfrm>
              <a:off x="7786" y="9363"/>
              <a:ext cx="60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3</a:t>
              </a:r>
              <a:endParaRPr lang="en-US" altLang="zh-CN"/>
            </a:p>
          </p:txBody>
        </p:sp>
        <p:sp>
          <p:nvSpPr>
            <p:cNvPr id="34883" name="Text Box 3"/>
            <p:cNvSpPr txBox="1">
              <a:spLocks noChangeArrowheads="1"/>
            </p:cNvSpPr>
            <p:nvPr/>
          </p:nvSpPr>
          <p:spPr bwMode="auto">
            <a:xfrm>
              <a:off x="6060" y="11748"/>
              <a:ext cx="600"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3</a:t>
              </a:r>
              <a:endParaRPr lang="en-US" altLang="zh-CN"/>
            </a:p>
          </p:txBody>
        </p:sp>
        <p:sp>
          <p:nvSpPr>
            <p:cNvPr id="34884" name="Text Box 2"/>
            <p:cNvSpPr txBox="1">
              <a:spLocks noChangeArrowheads="1"/>
            </p:cNvSpPr>
            <p:nvPr/>
          </p:nvSpPr>
          <p:spPr bwMode="auto">
            <a:xfrm>
              <a:off x="6930" y="11748"/>
              <a:ext cx="60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en-US" altLang="zh-CN" sz="1200"/>
                <a:t>3</a:t>
              </a:r>
              <a:endParaRPr lang="en-US" altLang="zh-CN"/>
            </a:p>
          </p:txBody>
        </p:sp>
      </p:grpSp>
      <p:sp>
        <p:nvSpPr>
          <p:cNvPr id="34825" name="Text Box 83"/>
          <p:cNvSpPr txBox="1">
            <a:spLocks noChangeArrowheads="1"/>
          </p:cNvSpPr>
          <p:nvPr/>
        </p:nvSpPr>
        <p:spPr bwMode="auto">
          <a:xfrm>
            <a:off x="4389438" y="4283075"/>
            <a:ext cx="3024187" cy="1927225"/>
          </a:xfrm>
          <a:prstGeom prst="rect">
            <a:avLst/>
          </a:prstGeom>
          <a:solidFill>
            <a:srgbClr val="FFFFFF"/>
          </a:solidFill>
          <a:ln w="9525">
            <a:solidFill>
              <a:srgbClr val="FFFFFF"/>
            </a:solidFill>
            <a:miter lim="800000"/>
            <a:headEnd/>
            <a:tailEnd/>
          </a:ln>
        </p:spPr>
        <p:txBody>
          <a:bodyPr/>
          <a:lstStyle>
            <a:lvl1pPr indent="127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sz="1800"/>
              <a:t>路径：</a:t>
            </a:r>
            <a:r>
              <a:rPr lang="en-US" altLang="zh-CN" sz="1800"/>
              <a:t>ABCDA   </a:t>
            </a:r>
            <a:r>
              <a:rPr lang="zh-CN" altLang="en-US" sz="1800"/>
              <a:t>距离：</a:t>
            </a:r>
            <a:r>
              <a:rPr lang="en-US" altLang="zh-CN" sz="1800"/>
              <a:t>12</a:t>
            </a:r>
            <a:endParaRPr lang="en-US" altLang="zh-CN" sz="1400"/>
          </a:p>
          <a:p>
            <a:pPr>
              <a:buFontTx/>
              <a:buNone/>
            </a:pPr>
            <a:r>
              <a:rPr lang="zh-CN" altLang="en-US" sz="1800"/>
              <a:t>路径：</a:t>
            </a:r>
            <a:r>
              <a:rPr lang="en-US" altLang="zh-CN" sz="1800"/>
              <a:t>ABDCA   </a:t>
            </a:r>
            <a:r>
              <a:rPr lang="zh-CN" altLang="en-US" sz="1800"/>
              <a:t>距离：</a:t>
            </a:r>
            <a:r>
              <a:rPr lang="en-US" altLang="zh-CN" sz="1800"/>
              <a:t>14</a:t>
            </a:r>
            <a:endParaRPr lang="en-US" altLang="zh-CN" sz="1400"/>
          </a:p>
          <a:p>
            <a:pPr>
              <a:buFontTx/>
              <a:buNone/>
            </a:pPr>
            <a:r>
              <a:rPr lang="zh-CN" altLang="en-US" sz="1800"/>
              <a:t>路径：</a:t>
            </a:r>
            <a:r>
              <a:rPr lang="en-US" altLang="zh-CN" sz="1800"/>
              <a:t>ACBDA   </a:t>
            </a:r>
            <a:r>
              <a:rPr lang="zh-CN" altLang="en-US" sz="1800"/>
              <a:t>距离：</a:t>
            </a:r>
            <a:r>
              <a:rPr lang="en-US" altLang="zh-CN" sz="1800"/>
              <a:t>18</a:t>
            </a:r>
            <a:endParaRPr lang="en-US" altLang="zh-CN" sz="1400"/>
          </a:p>
          <a:p>
            <a:pPr>
              <a:buFontTx/>
              <a:buNone/>
            </a:pPr>
            <a:r>
              <a:rPr lang="zh-CN" altLang="en-US" sz="1800"/>
              <a:t>路径：</a:t>
            </a:r>
            <a:r>
              <a:rPr lang="en-US" altLang="zh-CN" sz="1800"/>
              <a:t>ACDBA   </a:t>
            </a:r>
            <a:r>
              <a:rPr lang="zh-CN" altLang="en-US" sz="1800"/>
              <a:t>距离：</a:t>
            </a:r>
            <a:r>
              <a:rPr lang="en-US" altLang="zh-CN" sz="1800"/>
              <a:t>14</a:t>
            </a:r>
            <a:endParaRPr lang="en-US" altLang="zh-CN" sz="1400"/>
          </a:p>
          <a:p>
            <a:pPr>
              <a:buFontTx/>
              <a:buNone/>
            </a:pPr>
            <a:r>
              <a:rPr lang="zh-CN" altLang="en-US" sz="1800"/>
              <a:t>路径：</a:t>
            </a:r>
            <a:r>
              <a:rPr lang="en-US" altLang="zh-CN" sz="1800"/>
              <a:t>ADBCA   </a:t>
            </a:r>
            <a:r>
              <a:rPr lang="zh-CN" altLang="en-US" sz="1800"/>
              <a:t>距离：</a:t>
            </a:r>
            <a:r>
              <a:rPr lang="en-US" altLang="zh-CN" sz="1800"/>
              <a:t>14</a:t>
            </a:r>
            <a:endParaRPr lang="en-US" altLang="zh-CN" sz="1400"/>
          </a:p>
          <a:p>
            <a:pPr>
              <a:buFontTx/>
              <a:buNone/>
            </a:pPr>
            <a:r>
              <a:rPr lang="zh-CN" altLang="en-US" sz="1800"/>
              <a:t>路径：</a:t>
            </a:r>
            <a:r>
              <a:rPr lang="en-US" altLang="zh-CN" sz="1800"/>
              <a:t>ADCBA   </a:t>
            </a:r>
            <a:r>
              <a:rPr lang="zh-CN" altLang="en-US" sz="1800"/>
              <a:t>距离：</a:t>
            </a:r>
            <a:r>
              <a:rPr lang="en-US" altLang="zh-CN" sz="1800"/>
              <a:t>12</a:t>
            </a:r>
            <a:endParaRPr lang="en-US" altLang="zh-CN" sz="4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旅行商问题</a:t>
            </a:r>
            <a:endParaRPr lang="zh-CN" altLang="en-US" dirty="0"/>
          </a:p>
        </p:txBody>
      </p:sp>
      <p:sp>
        <p:nvSpPr>
          <p:cNvPr id="35843" name="内容占位符 2"/>
          <p:cNvSpPr>
            <a:spLocks noGrp="1"/>
          </p:cNvSpPr>
          <p:nvPr>
            <p:ph idx="1"/>
          </p:nvPr>
        </p:nvSpPr>
        <p:spPr/>
        <p:txBody>
          <a:bodyPr/>
          <a:lstStyle/>
          <a:p>
            <a:pPr marL="0" indent="0">
              <a:buFontTx/>
              <a:buNone/>
            </a:pPr>
            <a:r>
              <a:rPr lang="zh-CN" altLang="en-US" smtClean="0"/>
              <a:t>解空间：</a:t>
            </a:r>
            <a:endParaRPr lang="en-US" altLang="zh-CN" smtClean="0"/>
          </a:p>
          <a:p>
            <a:pPr marL="0" indent="0">
              <a:buFontTx/>
              <a:buNone/>
            </a:pPr>
            <a:endParaRPr lang="en-US" altLang="zh-CN" smtClean="0"/>
          </a:p>
          <a:p>
            <a:pPr marL="0" indent="0">
              <a:buFontTx/>
              <a:buNone/>
            </a:pPr>
            <a:r>
              <a:rPr lang="zh-CN" altLang="zh-CN" smtClean="0"/>
              <a:t>共有</a:t>
            </a:r>
            <a:r>
              <a:rPr lang="en-US" altLang="zh-CN" smtClean="0"/>
              <a:t>3*2*1= 6</a:t>
            </a:r>
            <a:r>
              <a:rPr lang="zh-CN" altLang="zh-CN" smtClean="0"/>
              <a:t>条可选路经，</a:t>
            </a:r>
            <a:endParaRPr lang="en-US" altLang="zh-CN" smtClean="0"/>
          </a:p>
          <a:p>
            <a:pPr marL="0" indent="0">
              <a:buFontTx/>
              <a:buNone/>
            </a:pPr>
            <a:r>
              <a:rPr lang="zh-CN" altLang="zh-CN" smtClean="0"/>
              <a:t>最短路径为</a:t>
            </a:r>
            <a:r>
              <a:rPr lang="en-US" altLang="zh-CN" smtClean="0"/>
              <a:t> </a:t>
            </a:r>
            <a:r>
              <a:rPr lang="zh-CN" altLang="zh-CN" smtClean="0"/>
              <a:t>和</a:t>
            </a:r>
            <a:r>
              <a:rPr lang="en-US" altLang="zh-CN" smtClean="0"/>
              <a:t> </a:t>
            </a:r>
            <a:r>
              <a:rPr lang="zh-CN" altLang="zh-CN" smtClean="0"/>
              <a:t>，最短距离为</a:t>
            </a:r>
            <a:r>
              <a:rPr lang="en-US" altLang="zh-CN" smtClean="0"/>
              <a:t>12</a:t>
            </a:r>
            <a:r>
              <a:rPr lang="zh-CN" altLang="zh-CN" smtClean="0"/>
              <a:t>。</a:t>
            </a:r>
            <a:endParaRPr lang="en-US" altLang="zh-CN" smtClean="0"/>
          </a:p>
          <a:p>
            <a:pPr marL="0" indent="0">
              <a:buFontTx/>
              <a:buNone/>
            </a:pPr>
            <a:endParaRPr lang="zh-CN" altLang="en-US" smtClean="0"/>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973263"/>
            <a:ext cx="23145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5845" name="对象 68"/>
          <p:cNvGraphicFramePr>
            <a:graphicFrameLocks noChangeAspect="1"/>
          </p:cNvGraphicFramePr>
          <p:nvPr/>
        </p:nvGraphicFramePr>
        <p:xfrm>
          <a:off x="2339975" y="3859213"/>
          <a:ext cx="1547813" cy="471487"/>
        </p:xfrm>
        <a:graphic>
          <a:graphicData uri="http://schemas.openxmlformats.org/presentationml/2006/ole">
            <mc:AlternateContent xmlns:mc="http://schemas.openxmlformats.org/markup-compatibility/2006">
              <mc:Choice xmlns:v="urn:schemas-microsoft-com:vml" Requires="v">
                <p:oleObj spid="_x0000_s35863" name="公式" r:id="rId4" imgW="749300" imgH="228600" progId="Equation.3">
                  <p:embed/>
                </p:oleObj>
              </mc:Choice>
              <mc:Fallback>
                <p:oleObj name="公式" r:id="rId4" imgW="749300" imgH="228600" progId="Equation.3">
                  <p:embed/>
                  <p:pic>
                    <p:nvPicPr>
                      <p:cNvPr id="0" name="对象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859213"/>
                        <a:ext cx="15478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对象 69"/>
          <p:cNvGraphicFramePr>
            <a:graphicFrameLocks noChangeAspect="1"/>
          </p:cNvGraphicFramePr>
          <p:nvPr/>
        </p:nvGraphicFramePr>
        <p:xfrm>
          <a:off x="2411413" y="4581525"/>
          <a:ext cx="1512887" cy="458788"/>
        </p:xfrm>
        <a:graphic>
          <a:graphicData uri="http://schemas.openxmlformats.org/presentationml/2006/ole">
            <mc:AlternateContent xmlns:mc="http://schemas.openxmlformats.org/markup-compatibility/2006">
              <mc:Choice xmlns:v="urn:schemas-microsoft-com:vml" Requires="v">
                <p:oleObj spid="_x0000_s35864" name="公式" r:id="rId6" imgW="749300" imgH="228600" progId="Equation.3">
                  <p:embed/>
                </p:oleObj>
              </mc:Choice>
              <mc:Fallback>
                <p:oleObj name="公式" r:id="rId6" imgW="749300" imgH="228600" progId="Equation.3">
                  <p:embed/>
                  <p:pic>
                    <p:nvPicPr>
                      <p:cNvPr id="0" name="对象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4581525"/>
                        <a:ext cx="15128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旅行商问题</a:t>
            </a:r>
            <a:endParaRPr lang="zh-CN" altLang="en-US" dirty="0"/>
          </a:p>
        </p:txBody>
      </p:sp>
      <p:sp>
        <p:nvSpPr>
          <p:cNvPr id="36867" name="内容占位符 2"/>
          <p:cNvSpPr>
            <a:spLocks noGrp="1"/>
          </p:cNvSpPr>
          <p:nvPr>
            <p:ph idx="1"/>
          </p:nvPr>
        </p:nvSpPr>
        <p:spPr/>
        <p:txBody>
          <a:bodyPr/>
          <a:lstStyle/>
          <a:p>
            <a:pPr marL="0" indent="0">
              <a:buFontTx/>
              <a:buNone/>
            </a:pPr>
            <a:r>
              <a:rPr lang="zh-CN" altLang="zh-CN" smtClean="0"/>
              <a:t>遍历策略对于小规模的</a:t>
            </a:r>
            <a:r>
              <a:rPr lang="en-US" altLang="zh-CN" smtClean="0"/>
              <a:t>TSP</a:t>
            </a:r>
            <a:r>
              <a:rPr lang="zh-CN" altLang="zh-CN" smtClean="0"/>
              <a:t>问题是有效的，但是对于大规模的</a:t>
            </a:r>
            <a:r>
              <a:rPr lang="en-US" altLang="zh-CN" smtClean="0"/>
              <a:t>TSP</a:t>
            </a:r>
            <a:r>
              <a:rPr lang="zh-CN" altLang="zh-CN" smtClean="0"/>
              <a:t>问题则不可行。</a:t>
            </a:r>
            <a:endParaRPr lang="en-US" altLang="zh-CN" smtClean="0"/>
          </a:p>
          <a:p>
            <a:pPr marL="0" indent="0">
              <a:buFontTx/>
              <a:buNone/>
            </a:pPr>
            <a:r>
              <a:rPr lang="en-US" altLang="zh-CN" smtClean="0"/>
              <a:t>n</a:t>
            </a:r>
            <a:r>
              <a:rPr lang="zh-CN" altLang="zh-CN" smtClean="0"/>
              <a:t>个城市的组合路径数为 </a:t>
            </a:r>
            <a:r>
              <a:rPr lang="en-US" altLang="zh-CN" smtClean="0"/>
              <a:t>(n-1)!</a:t>
            </a:r>
          </a:p>
          <a:p>
            <a:pPr marL="0" indent="0">
              <a:buFontTx/>
              <a:buNone/>
            </a:pPr>
            <a:r>
              <a:rPr lang="en-US" altLang="zh-CN" smtClean="0"/>
              <a:t>20</a:t>
            </a:r>
            <a:r>
              <a:rPr lang="zh-CN" altLang="zh-CN" smtClean="0"/>
              <a:t>个城市组合路径为</a:t>
            </a:r>
            <a:endParaRPr lang="en-US" altLang="zh-CN" smtClean="0"/>
          </a:p>
          <a:p>
            <a:pPr marL="0" indent="0">
              <a:buFontTx/>
              <a:buNone/>
            </a:pPr>
            <a:r>
              <a:rPr lang="zh-CN" altLang="zh-CN" smtClean="0"/>
              <a:t>随着城市数目的增长其组合路径数呈组合爆炸，即组合路径数以阶乘方式急剧增长，以至于无法计算。</a:t>
            </a:r>
            <a:endParaRPr lang="en-US" altLang="zh-CN" smtClean="0"/>
          </a:p>
          <a:p>
            <a:pPr marL="0" indent="0">
              <a:buFontTx/>
              <a:buNone/>
            </a:pPr>
            <a:endParaRPr lang="en-US" altLang="zh-CN" smtClean="0"/>
          </a:p>
          <a:p>
            <a:pPr marL="0" indent="0">
              <a:buFontTx/>
              <a:buNone/>
            </a:pPr>
            <a:r>
              <a:rPr lang="zh-CN" altLang="zh-CN" smtClean="0"/>
              <a:t>求解策略，包括贪心算法、分治法、动态规划、启发式算法等</a:t>
            </a:r>
            <a:endParaRPr lang="en-US" altLang="zh-CN" smtClean="0"/>
          </a:p>
          <a:p>
            <a:pPr marL="0" indent="0">
              <a:buFontTx/>
              <a:buNone/>
            </a:pPr>
            <a:endParaRPr lang="zh-CN" altLang="en-US" smtClean="0"/>
          </a:p>
        </p:txBody>
      </p:sp>
      <p:sp>
        <p:nvSpPr>
          <p:cNvPr id="368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69" name="对象 4"/>
          <p:cNvGraphicFramePr>
            <a:graphicFrameLocks noChangeAspect="1"/>
          </p:cNvGraphicFramePr>
          <p:nvPr/>
        </p:nvGraphicFramePr>
        <p:xfrm>
          <a:off x="3635375" y="3157538"/>
          <a:ext cx="2635250" cy="415925"/>
        </p:xfrm>
        <a:graphic>
          <a:graphicData uri="http://schemas.openxmlformats.org/presentationml/2006/ole">
            <mc:AlternateContent xmlns:mc="http://schemas.openxmlformats.org/markup-compatibility/2006">
              <mc:Choice xmlns:v="urn:schemas-microsoft-com:vml" Requires="v">
                <p:oleObj spid="_x0000_s36878" name="公式" r:id="rId3" imgW="1269449" imgH="203112" progId="Equation.3">
                  <p:embed/>
                </p:oleObj>
              </mc:Choice>
              <mc:Fallback>
                <p:oleObj name="公式" r:id="rId3" imgW="1269449" imgH="203112"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157538"/>
                        <a:ext cx="26352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旅行商问题</a:t>
            </a:r>
            <a:endParaRPr lang="zh-CN" altLang="en-US" dirty="0"/>
          </a:p>
        </p:txBody>
      </p:sp>
      <p:sp>
        <p:nvSpPr>
          <p:cNvPr id="37891" name="内容占位符 2"/>
          <p:cNvSpPr>
            <a:spLocks noGrp="1"/>
          </p:cNvSpPr>
          <p:nvPr>
            <p:ph idx="1"/>
          </p:nvPr>
        </p:nvSpPr>
        <p:spPr/>
        <p:txBody>
          <a:bodyPr/>
          <a:lstStyle/>
          <a:p>
            <a:pPr marL="0" indent="0">
              <a:buFontTx/>
              <a:buNone/>
            </a:pPr>
            <a:r>
              <a:rPr lang="zh-CN" altLang="zh-CN" smtClean="0"/>
              <a:t>贪心算法策略的的基本思想是，一定做出当前状况的最好选择，以免将来后悔。求解</a:t>
            </a:r>
            <a:r>
              <a:rPr lang="en-US" altLang="zh-CN" smtClean="0"/>
              <a:t>TSP</a:t>
            </a:r>
            <a:r>
              <a:rPr lang="zh-CN" altLang="zh-CN" smtClean="0"/>
              <a:t>问题的贪心算法为：“从一个城市开始，每次选择下一个城市的时候，只考虑当前状况下最好的选择</a:t>
            </a:r>
            <a:r>
              <a:rPr lang="zh-CN" altLang="en-US" smtClean="0"/>
              <a:t>”</a:t>
            </a:r>
            <a:endParaRPr lang="en-US" altLang="zh-CN" smtClean="0"/>
          </a:p>
          <a:p>
            <a:pPr marL="0" indent="0">
              <a:buFontTx/>
              <a:buNone/>
            </a:pPr>
            <a:r>
              <a:rPr lang="zh-CN" altLang="zh-CN" smtClean="0"/>
              <a:t>根据贪心算法的策略，解为路径：</a:t>
            </a:r>
            <a:r>
              <a:rPr lang="en-US" altLang="zh-CN" smtClean="0"/>
              <a:t> </a:t>
            </a:r>
          </a:p>
          <a:p>
            <a:pPr marL="0" indent="0">
              <a:buFontTx/>
              <a:buNone/>
            </a:pPr>
            <a:r>
              <a:rPr lang="zh-CN" altLang="zh-CN" smtClean="0"/>
              <a:t>其总距离为</a:t>
            </a:r>
            <a:r>
              <a:rPr lang="en-US" altLang="zh-CN" smtClean="0"/>
              <a:t>14</a:t>
            </a:r>
            <a:r>
              <a:rPr lang="zh-CN" altLang="zh-CN" smtClean="0"/>
              <a:t>。</a:t>
            </a:r>
            <a:endParaRPr lang="en-US" altLang="zh-CN" smtClean="0"/>
          </a:p>
          <a:p>
            <a:pPr marL="0" indent="0">
              <a:buFontTx/>
              <a:buNone/>
            </a:pPr>
            <a:endParaRPr lang="en-US" altLang="zh-CN" smtClean="0"/>
          </a:p>
          <a:p>
            <a:pPr marL="0" indent="0">
              <a:buFontTx/>
              <a:buNone/>
            </a:pPr>
            <a:r>
              <a:rPr lang="zh-CN" altLang="zh-CN" smtClean="0"/>
              <a:t>贪心算法求得的并非最优解，而是可行解。</a:t>
            </a:r>
            <a:endParaRPr lang="en-US" altLang="zh-CN" smtClean="0"/>
          </a:p>
          <a:p>
            <a:pPr marL="0" indent="0">
              <a:buFontTx/>
              <a:buNone/>
            </a:pPr>
            <a:r>
              <a:rPr lang="zh-CN" altLang="zh-CN" smtClean="0"/>
              <a:t>可行解与最优解相比，差距不大，已经足够短。</a:t>
            </a:r>
            <a:endParaRPr lang="zh-CN" altLang="en-US" smtClean="0"/>
          </a:p>
        </p:txBody>
      </p:sp>
      <p:sp>
        <p:nvSpPr>
          <p:cNvPr id="3789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893" name="Rectangle 8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894" name="Rectangle 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5" name="对象 67"/>
          <p:cNvGraphicFramePr>
            <a:graphicFrameLocks noChangeAspect="1"/>
          </p:cNvGraphicFramePr>
          <p:nvPr/>
        </p:nvGraphicFramePr>
        <p:xfrm>
          <a:off x="5364163" y="3573463"/>
          <a:ext cx="1422400" cy="431800"/>
        </p:xfrm>
        <a:graphic>
          <a:graphicData uri="http://schemas.openxmlformats.org/presentationml/2006/ole">
            <mc:AlternateContent xmlns:mc="http://schemas.openxmlformats.org/markup-compatibility/2006">
              <mc:Choice xmlns:v="urn:schemas-microsoft-com:vml" Requires="v">
                <p:oleObj spid="_x0000_s37904" name="公式" r:id="rId3" imgW="749300" imgH="228600" progId="Equation.3">
                  <p:embed/>
                </p:oleObj>
              </mc:Choice>
              <mc:Fallback>
                <p:oleObj name="公式" r:id="rId3" imgW="749300" imgH="228600" progId="Equation.3">
                  <p:embed/>
                  <p:pic>
                    <p:nvPicPr>
                      <p:cNvPr id="0" name="对象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3573463"/>
                        <a:ext cx="142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5.3.5  </a:t>
            </a:r>
            <a:r>
              <a:rPr lang="zh-CN" altLang="zh-CN" dirty="0">
                <a:effectLst/>
              </a:rPr>
              <a:t>算法分析</a:t>
            </a:r>
            <a:endParaRPr lang="zh-CN" altLang="en-US" dirty="0"/>
          </a:p>
        </p:txBody>
      </p:sp>
      <p:sp>
        <p:nvSpPr>
          <p:cNvPr id="38915" name="内容占位符 2"/>
          <p:cNvSpPr>
            <a:spLocks noGrp="1"/>
          </p:cNvSpPr>
          <p:nvPr>
            <p:ph idx="1"/>
          </p:nvPr>
        </p:nvSpPr>
        <p:spPr/>
        <p:txBody>
          <a:bodyPr/>
          <a:lstStyle/>
          <a:p>
            <a:pPr marL="0" indent="0">
              <a:buFontTx/>
              <a:buNone/>
            </a:pPr>
            <a:r>
              <a:rPr lang="en-US" altLang="zh-CN" smtClean="0"/>
              <a:t>1</a:t>
            </a:r>
            <a:r>
              <a:rPr lang="zh-CN" altLang="zh-CN" smtClean="0"/>
              <a:t>．算法的正确性</a:t>
            </a:r>
            <a:endParaRPr lang="en-US" altLang="zh-CN" smtClean="0"/>
          </a:p>
          <a:p>
            <a:pPr marL="0" indent="0">
              <a:buFontTx/>
              <a:buNone/>
            </a:pPr>
            <a:r>
              <a:rPr lang="zh-CN" altLang="zh-CN" smtClean="0"/>
              <a:t>算法的正确性是指问题求解的过程、方法是否正确，输出结果是否正确。</a:t>
            </a:r>
            <a:endParaRPr lang="zh-CN" alt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算法分析</a:t>
            </a:r>
            <a:endParaRPr lang="zh-CN" altLang="en-US" dirty="0"/>
          </a:p>
        </p:txBody>
      </p:sp>
      <p:sp>
        <p:nvSpPr>
          <p:cNvPr id="39939" name="内容占位符 2"/>
          <p:cNvSpPr>
            <a:spLocks noGrp="1"/>
          </p:cNvSpPr>
          <p:nvPr>
            <p:ph idx="1"/>
          </p:nvPr>
        </p:nvSpPr>
        <p:spPr/>
        <p:txBody>
          <a:bodyPr/>
          <a:lstStyle/>
          <a:p>
            <a:pPr marL="0" indent="0">
              <a:buFontTx/>
              <a:buNone/>
            </a:pPr>
            <a:r>
              <a:rPr lang="en-US" altLang="zh-CN" smtClean="0"/>
              <a:t>2</a:t>
            </a:r>
            <a:r>
              <a:rPr lang="zh-CN" altLang="zh-CN" smtClean="0"/>
              <a:t>．算法的复杂性</a:t>
            </a:r>
            <a:endParaRPr lang="en-US" altLang="zh-CN" smtClean="0"/>
          </a:p>
          <a:p>
            <a:pPr marL="0" indent="0">
              <a:buFontTx/>
              <a:buNone/>
            </a:pPr>
            <a:r>
              <a:rPr lang="zh-CN" altLang="zh-CN" smtClean="0"/>
              <a:t>（</a:t>
            </a:r>
            <a:r>
              <a:rPr lang="en-US" altLang="zh-CN" smtClean="0"/>
              <a:t>1</a:t>
            </a:r>
            <a:r>
              <a:rPr lang="zh-CN" altLang="zh-CN" smtClean="0"/>
              <a:t>）算法的时间复杂性</a:t>
            </a:r>
            <a:endParaRPr lang="en-US" altLang="zh-CN" smtClean="0"/>
          </a:p>
          <a:p>
            <a:pPr marL="0" indent="0">
              <a:buFontTx/>
              <a:buNone/>
            </a:pPr>
            <a:r>
              <a:rPr lang="zh-CN" altLang="zh-CN" smtClean="0"/>
              <a:t>如果一个问题的规模为</a:t>
            </a:r>
            <a:r>
              <a:rPr lang="en-US" altLang="zh-CN" smtClean="0"/>
              <a:t>n</a:t>
            </a:r>
            <a:r>
              <a:rPr lang="zh-CN" altLang="zh-CN" smtClean="0"/>
              <a:t>，算法运行的时间记为</a:t>
            </a:r>
            <a:r>
              <a:rPr lang="en-US" altLang="zh-CN" smtClean="0"/>
              <a:t>T(n)</a:t>
            </a:r>
          </a:p>
          <a:p>
            <a:pPr marL="0" indent="0">
              <a:buFontTx/>
              <a:buNone/>
            </a:pPr>
            <a:r>
              <a:rPr lang="en-US" altLang="zh-CN" smtClean="0"/>
              <a:t> O</a:t>
            </a:r>
            <a:r>
              <a:rPr lang="zh-CN" altLang="zh-CN" smtClean="0"/>
              <a:t>记法表示算法的时间复杂性</a:t>
            </a: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zh-CN" smtClean="0"/>
              <a:t>求解</a:t>
            </a:r>
            <a:r>
              <a:rPr lang="en-US" altLang="zh-CN" smtClean="0"/>
              <a:t>TSP</a:t>
            </a:r>
            <a:r>
              <a:rPr lang="zh-CN" altLang="zh-CN" smtClean="0"/>
              <a:t>问题的贪心算法的时间复杂度为</a:t>
            </a:r>
            <a:r>
              <a:rPr lang="en-US" altLang="zh-CN" smtClean="0"/>
              <a:t> </a:t>
            </a:r>
          </a:p>
        </p:txBody>
      </p:sp>
      <p:sp>
        <p:nvSpPr>
          <p:cNvPr id="399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941" name="对象 4"/>
          <p:cNvGraphicFramePr>
            <a:graphicFrameLocks noChangeAspect="1"/>
          </p:cNvGraphicFramePr>
          <p:nvPr/>
        </p:nvGraphicFramePr>
        <p:xfrm>
          <a:off x="2987675" y="3789363"/>
          <a:ext cx="3576638" cy="576262"/>
        </p:xfrm>
        <a:graphic>
          <a:graphicData uri="http://schemas.openxmlformats.org/presentationml/2006/ole">
            <mc:AlternateContent xmlns:mc="http://schemas.openxmlformats.org/markup-compatibility/2006">
              <mc:Choice xmlns:v="urn:schemas-microsoft-com:vml" Requires="v">
                <p:oleObj spid="_x0000_s39960" name="公式" r:id="rId3" imgW="1422400" imgH="228600" progId="Equation.3">
                  <p:embed/>
                </p:oleObj>
              </mc:Choice>
              <mc:Fallback>
                <p:oleObj name="公式" r:id="rId3" imgW="1422400" imgH="2286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789363"/>
                        <a:ext cx="35766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943" name="对象 6"/>
          <p:cNvGraphicFramePr>
            <a:graphicFrameLocks noChangeAspect="1"/>
          </p:cNvGraphicFramePr>
          <p:nvPr/>
        </p:nvGraphicFramePr>
        <p:xfrm>
          <a:off x="6227763" y="4581525"/>
          <a:ext cx="865187" cy="504825"/>
        </p:xfrm>
        <a:graphic>
          <a:graphicData uri="http://schemas.openxmlformats.org/presentationml/2006/ole">
            <mc:AlternateContent xmlns:mc="http://schemas.openxmlformats.org/markup-compatibility/2006">
              <mc:Choice xmlns:v="urn:schemas-microsoft-com:vml" Requires="v">
                <p:oleObj spid="_x0000_s39961" name="公式" r:id="rId5" imgW="393529" imgH="228501" progId="Equation.3">
                  <p:embed/>
                </p:oleObj>
              </mc:Choice>
              <mc:Fallback>
                <p:oleObj name="公式" r:id="rId5" imgW="393529" imgH="228501"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4581525"/>
                        <a:ext cx="8651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算法分析</a:t>
            </a:r>
            <a:endParaRPr lang="zh-CN" altLang="en-US" dirty="0"/>
          </a:p>
        </p:txBody>
      </p:sp>
      <p:sp>
        <p:nvSpPr>
          <p:cNvPr id="40963" name="内容占位符 2"/>
          <p:cNvSpPr>
            <a:spLocks noGrp="1"/>
          </p:cNvSpPr>
          <p:nvPr>
            <p:ph idx="1"/>
          </p:nvPr>
        </p:nvSpPr>
        <p:spPr/>
        <p:txBody>
          <a:bodyPr/>
          <a:lstStyle/>
          <a:p>
            <a:pPr marL="0" indent="0">
              <a:buFontTx/>
              <a:buNone/>
            </a:pPr>
            <a:r>
              <a:rPr lang="zh-CN" altLang="zh-CN" smtClean="0"/>
              <a:t>（</a:t>
            </a:r>
            <a:r>
              <a:rPr lang="en-US" altLang="zh-CN" smtClean="0"/>
              <a:t>2</a:t>
            </a:r>
            <a:r>
              <a:rPr lang="zh-CN" altLang="zh-CN" smtClean="0"/>
              <a:t>）算法的空间复杂性</a:t>
            </a:r>
            <a:endParaRPr lang="en-US" altLang="zh-CN" smtClean="0"/>
          </a:p>
          <a:p>
            <a:pPr marL="0" indent="0">
              <a:buFontTx/>
              <a:buNone/>
            </a:pPr>
            <a:r>
              <a:rPr lang="zh-CN" altLang="zh-CN" smtClean="0"/>
              <a:t>算法的空间复杂性，指的是算法在执行过程中所占用的存储空间的大小，用</a:t>
            </a:r>
            <a:r>
              <a:rPr lang="en-US" altLang="zh-CN" smtClean="0"/>
              <a:t>S(n)</a:t>
            </a:r>
            <a:r>
              <a:rPr lang="zh-CN" altLang="zh-CN" smtClean="0"/>
              <a:t>表示。</a:t>
            </a:r>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a:t>
            </a:r>
            <a:r>
              <a:rPr lang="zh-CN" altLang="zh-CN" dirty="0">
                <a:effectLst/>
              </a:rPr>
              <a:t>．机器语言</a:t>
            </a:r>
            <a:endParaRPr lang="zh-CN" altLang="en-US" dirty="0"/>
          </a:p>
        </p:txBody>
      </p:sp>
      <p:sp>
        <p:nvSpPr>
          <p:cNvPr id="5123" name="内容占位符 2"/>
          <p:cNvSpPr>
            <a:spLocks noGrp="1"/>
          </p:cNvSpPr>
          <p:nvPr>
            <p:ph idx="1"/>
          </p:nvPr>
        </p:nvSpPr>
        <p:spPr/>
        <p:txBody>
          <a:bodyPr/>
          <a:lstStyle/>
          <a:p>
            <a:pPr marL="0" indent="0">
              <a:buFontTx/>
              <a:buNone/>
            </a:pPr>
            <a:r>
              <a:rPr lang="zh-CN" altLang="zh-CN" smtClean="0"/>
              <a:t>计算机的指令系统是指一组能够识别和执行的二进制和编码表达的指令集合。</a:t>
            </a:r>
            <a:endParaRPr lang="en-US" altLang="zh-CN" smtClean="0"/>
          </a:p>
          <a:p>
            <a:pPr marL="0" indent="0">
              <a:buFontTx/>
              <a:buNone/>
            </a:pPr>
            <a:r>
              <a:rPr lang="zh-CN" altLang="zh-CN" smtClean="0"/>
              <a:t>使用二进制编码的指令编写程序的语言被称为机器语言。</a:t>
            </a:r>
          </a:p>
          <a:p>
            <a:pPr marL="0" indent="0">
              <a:buFontTx/>
              <a:buNone/>
            </a:pPr>
            <a:endParaRPr lang="zh-CN" altLang="en-US" smtClean="0"/>
          </a:p>
        </p:txBody>
      </p:sp>
      <p:sp>
        <p:nvSpPr>
          <p:cNvPr id="51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5" name="对象 4"/>
          <p:cNvGraphicFramePr>
            <a:graphicFrameLocks noChangeAspect="1"/>
          </p:cNvGraphicFramePr>
          <p:nvPr/>
        </p:nvGraphicFramePr>
        <p:xfrm>
          <a:off x="971550" y="3573463"/>
          <a:ext cx="6553200" cy="2914650"/>
        </p:xfrm>
        <a:graphic>
          <a:graphicData uri="http://schemas.openxmlformats.org/presentationml/2006/ole">
            <mc:AlternateContent xmlns:mc="http://schemas.openxmlformats.org/markup-compatibility/2006">
              <mc:Choice xmlns:v="urn:schemas-microsoft-com:vml" Requires="v">
                <p:oleObj spid="_x0000_s5134" r:id="rId3" imgW="6124592" imgH="2728284" progId="Visio.Drawing.11">
                  <p:embed/>
                </p:oleObj>
              </mc:Choice>
              <mc:Fallback>
                <p:oleObj r:id="rId3" imgW="6124592" imgH="2728284"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73463"/>
                        <a:ext cx="65532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5.4  </a:t>
            </a:r>
            <a:r>
              <a:rPr lang="zh-CN" altLang="zh-CN" dirty="0">
                <a:effectLst/>
              </a:rPr>
              <a:t>算法设计</a:t>
            </a:r>
            <a:endParaRPr lang="zh-CN" altLang="en-US" dirty="0"/>
          </a:p>
        </p:txBody>
      </p:sp>
      <p:sp>
        <p:nvSpPr>
          <p:cNvPr id="41987" name="内容占位符 2"/>
          <p:cNvSpPr>
            <a:spLocks noGrp="1"/>
          </p:cNvSpPr>
          <p:nvPr>
            <p:ph idx="1"/>
          </p:nvPr>
        </p:nvSpPr>
        <p:spPr/>
        <p:txBody>
          <a:bodyPr/>
          <a:lstStyle/>
          <a:p>
            <a:pPr marL="0" indent="0">
              <a:buFontTx/>
              <a:buNone/>
            </a:pPr>
            <a:r>
              <a:rPr lang="en-US" altLang="zh-CN" smtClean="0"/>
              <a:t>1966</a:t>
            </a:r>
            <a:r>
              <a:rPr lang="zh-CN" altLang="zh-CN" smtClean="0"/>
              <a:t>年，</a:t>
            </a:r>
            <a:r>
              <a:rPr lang="en-US" altLang="zh-CN" smtClean="0"/>
              <a:t>Bohra</a:t>
            </a:r>
            <a:r>
              <a:rPr lang="zh-CN" altLang="zh-CN" smtClean="0"/>
              <a:t>和</a:t>
            </a:r>
            <a:r>
              <a:rPr lang="en-US" altLang="zh-CN" smtClean="0"/>
              <a:t>Jacopini</a:t>
            </a:r>
            <a:r>
              <a:rPr lang="zh-CN" altLang="en-US" smtClean="0"/>
              <a:t>提出：</a:t>
            </a:r>
            <a:endParaRPr lang="en-US" altLang="zh-CN" smtClean="0"/>
          </a:p>
          <a:p>
            <a:pPr marL="0" indent="0">
              <a:buFontTx/>
              <a:buNone/>
            </a:pPr>
            <a:r>
              <a:rPr lang="zh-CN" altLang="zh-CN" smtClean="0"/>
              <a:t>结构化程序设计方法的三种基本结构包括顺序结构、选择结构和循环结构</a:t>
            </a:r>
            <a:endParaRPr lang="en-US" altLang="zh-CN" smtClean="0"/>
          </a:p>
          <a:p>
            <a:pPr marL="0" indent="0">
              <a:buFontTx/>
              <a:buNone/>
            </a:pPr>
            <a:r>
              <a:rPr lang="zh-CN" altLang="zh-CN" smtClean="0"/>
              <a:t>已经证明，用三种基本结构可以组成解决所有编程问题的算法</a:t>
            </a:r>
            <a:r>
              <a:rPr lang="zh-CN" altLang="en-US"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5.4.1  </a:t>
            </a:r>
            <a:r>
              <a:rPr lang="zh-CN" altLang="zh-CN" dirty="0">
                <a:effectLst/>
              </a:rPr>
              <a:t>顺序结构</a:t>
            </a:r>
            <a:endParaRPr lang="zh-CN" altLang="en-US" dirty="0"/>
          </a:p>
        </p:txBody>
      </p:sp>
      <p:sp>
        <p:nvSpPr>
          <p:cNvPr id="43011" name="内容占位符 2"/>
          <p:cNvSpPr>
            <a:spLocks noGrp="1"/>
          </p:cNvSpPr>
          <p:nvPr>
            <p:ph idx="1"/>
          </p:nvPr>
        </p:nvSpPr>
        <p:spPr/>
        <p:txBody>
          <a:bodyPr/>
          <a:lstStyle/>
          <a:p>
            <a:pPr marL="0" indent="0">
              <a:buFontTx/>
              <a:buNone/>
            </a:pPr>
            <a:r>
              <a:rPr lang="zh-CN" altLang="zh-CN" smtClean="0"/>
              <a:t>顺序结构按照语句的先后顺序执行程序，它是程序设计中最简单的控制结构。</a:t>
            </a:r>
            <a:endParaRPr lang="zh-CN" altLang="en-US" smtClean="0"/>
          </a:p>
        </p:txBody>
      </p:sp>
      <p:pic>
        <p:nvPicPr>
          <p:cNvPr id="43012" name="Picture 2" descr="0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7938" y="3089275"/>
            <a:ext cx="3319462"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顺序结构</a:t>
            </a:r>
            <a:endParaRPr lang="zh-CN" altLang="en-US" dirty="0"/>
          </a:p>
        </p:txBody>
      </p:sp>
      <p:sp>
        <p:nvSpPr>
          <p:cNvPr id="44035" name="内容占位符 2"/>
          <p:cNvSpPr>
            <a:spLocks noGrp="1"/>
          </p:cNvSpPr>
          <p:nvPr>
            <p:ph idx="1"/>
          </p:nvPr>
        </p:nvSpPr>
        <p:spPr/>
        <p:txBody>
          <a:bodyPr/>
          <a:lstStyle/>
          <a:p>
            <a:pPr marL="0" indent="0">
              <a:buFontTx/>
              <a:buNone/>
            </a:pPr>
            <a:r>
              <a:rPr lang="zh-CN" altLang="zh-CN" smtClean="0"/>
              <a:t>【例</a:t>
            </a:r>
            <a:r>
              <a:rPr lang="en-US" altLang="zh-CN" smtClean="0"/>
              <a:t>5.6</a:t>
            </a:r>
            <a:r>
              <a:rPr lang="zh-CN" altLang="zh-CN" smtClean="0"/>
              <a:t>】设计算法，输入三角形的</a:t>
            </a:r>
            <a:r>
              <a:rPr lang="en-US" altLang="zh-CN" smtClean="0"/>
              <a:t>3</a:t>
            </a:r>
            <a:r>
              <a:rPr lang="zh-CN" altLang="zh-CN" smtClean="0"/>
              <a:t>条边长</a:t>
            </a:r>
            <a:r>
              <a:rPr lang="en-US" altLang="zh-CN" smtClean="0"/>
              <a:t>a</a:t>
            </a:r>
            <a:r>
              <a:rPr lang="zh-CN" altLang="zh-CN" smtClean="0"/>
              <a:t>、</a:t>
            </a:r>
            <a:r>
              <a:rPr lang="en-US" altLang="zh-CN" smtClean="0"/>
              <a:t>b</a:t>
            </a:r>
            <a:r>
              <a:rPr lang="zh-CN" altLang="zh-CN" smtClean="0"/>
              <a:t>和</a:t>
            </a:r>
            <a:r>
              <a:rPr lang="en-US" altLang="zh-CN" smtClean="0"/>
              <a:t>c</a:t>
            </a:r>
            <a:r>
              <a:rPr lang="zh-CN" altLang="zh-CN" smtClean="0"/>
              <a:t>，求三角形的面积。</a:t>
            </a:r>
            <a:endParaRPr lang="en-US" altLang="zh-CN" smtClean="0"/>
          </a:p>
          <a:p>
            <a:pPr marL="0" indent="0" fontAlgn="ctr">
              <a:buFontTx/>
              <a:buNone/>
            </a:pPr>
            <a:r>
              <a:rPr lang="en-US" altLang="zh-CN" smtClean="0"/>
              <a:t>1</a:t>
            </a:r>
            <a:r>
              <a:rPr lang="zh-CN" altLang="zh-CN" smtClean="0"/>
              <a:t>．分析</a:t>
            </a:r>
          </a:p>
          <a:p>
            <a:pPr marL="0" indent="0" fontAlgn="ctr">
              <a:buFontTx/>
              <a:buNone/>
            </a:pPr>
            <a:r>
              <a:rPr lang="zh-CN" altLang="zh-CN" smtClean="0"/>
              <a:t>根据数学知识，在已知三角形的</a:t>
            </a:r>
            <a:r>
              <a:rPr lang="en-US" altLang="zh-CN" smtClean="0"/>
              <a:t>3</a:t>
            </a:r>
            <a:r>
              <a:rPr lang="zh-CN" altLang="zh-CN" smtClean="0"/>
              <a:t>条边时可以使用海伦公式来求其面积，即</a:t>
            </a:r>
          </a:p>
          <a:p>
            <a:pPr marL="0" indent="0">
              <a:buFontTx/>
              <a:buNone/>
            </a:pPr>
            <a:endParaRPr lang="zh-CN" altLang="zh-CN" smtClean="0"/>
          </a:p>
          <a:p>
            <a:pPr marL="0" indent="0">
              <a:buFontTx/>
              <a:buNone/>
            </a:pPr>
            <a:endParaRPr lang="zh-CN" altLang="en-US" smtClean="0"/>
          </a:p>
        </p:txBody>
      </p:sp>
      <p:sp>
        <p:nvSpPr>
          <p:cNvPr id="440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37" name="对象 4"/>
          <p:cNvGraphicFramePr>
            <a:graphicFrameLocks noChangeAspect="1"/>
          </p:cNvGraphicFramePr>
          <p:nvPr/>
        </p:nvGraphicFramePr>
        <p:xfrm>
          <a:off x="3203575" y="4221163"/>
          <a:ext cx="1562100" cy="792162"/>
        </p:xfrm>
        <a:graphic>
          <a:graphicData uri="http://schemas.openxmlformats.org/presentationml/2006/ole">
            <mc:AlternateContent xmlns:mc="http://schemas.openxmlformats.org/markup-compatibility/2006">
              <mc:Choice xmlns:v="urn:schemas-microsoft-com:vml" Requires="v">
                <p:oleObj spid="_x0000_s44056" r:id="rId3" imgW="672808" imgH="342751" progId="Equation.DSMT4">
                  <p:embed/>
                </p:oleObj>
              </mc:Choice>
              <mc:Fallback>
                <p:oleObj r:id="rId3" imgW="672808" imgH="342751"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221163"/>
                        <a:ext cx="15621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39" name="对象 6"/>
          <p:cNvGraphicFramePr>
            <a:graphicFrameLocks noChangeAspect="1"/>
          </p:cNvGraphicFramePr>
          <p:nvPr/>
        </p:nvGraphicFramePr>
        <p:xfrm>
          <a:off x="3276600" y="5229225"/>
          <a:ext cx="3505200" cy="503238"/>
        </p:xfrm>
        <a:graphic>
          <a:graphicData uri="http://schemas.openxmlformats.org/presentationml/2006/ole">
            <mc:AlternateContent xmlns:mc="http://schemas.openxmlformats.org/markup-compatibility/2006">
              <mc:Choice xmlns:v="urn:schemas-microsoft-com:vml" Requires="v">
                <p:oleObj spid="_x0000_s44057" r:id="rId5" imgW="1523339" imgH="215806" progId="Equation.DSMT4">
                  <p:embed/>
                </p:oleObj>
              </mc:Choice>
              <mc:Fallback>
                <p:oleObj r:id="rId5" imgW="1523339" imgH="215806"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229225"/>
                        <a:ext cx="3505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顺序结构</a:t>
            </a:r>
            <a:endParaRPr lang="zh-CN" altLang="en-US" dirty="0"/>
          </a:p>
        </p:txBody>
      </p:sp>
      <p:sp>
        <p:nvSpPr>
          <p:cNvPr id="45059" name="内容占位符 2"/>
          <p:cNvSpPr>
            <a:spLocks noGrp="1"/>
          </p:cNvSpPr>
          <p:nvPr>
            <p:ph idx="1"/>
          </p:nvPr>
        </p:nvSpPr>
        <p:spPr/>
        <p:txBody>
          <a:bodyPr/>
          <a:lstStyle/>
          <a:p>
            <a:pPr marL="0" indent="0">
              <a:buFontTx/>
              <a:buNone/>
            </a:pPr>
            <a:r>
              <a:rPr lang="en-US" altLang="zh-CN" smtClean="0"/>
              <a:t>2</a:t>
            </a:r>
            <a:r>
              <a:rPr lang="zh-CN" altLang="zh-CN" smtClean="0"/>
              <a:t>．算法设计</a:t>
            </a:r>
          </a:p>
          <a:p>
            <a:pPr marL="0" indent="0">
              <a:buFontTx/>
              <a:buNone/>
            </a:pPr>
            <a:endParaRPr lang="zh-CN" altLang="en-US" smtClean="0"/>
          </a:p>
        </p:txBody>
      </p:sp>
      <p:pic>
        <p:nvPicPr>
          <p:cNvPr id="45060" name="Picture 2" descr="04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663" y="2420938"/>
            <a:ext cx="48910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顺序结构</a:t>
            </a:r>
            <a:endParaRPr lang="zh-CN" altLang="en-US" dirty="0"/>
          </a:p>
        </p:txBody>
      </p:sp>
      <p:sp>
        <p:nvSpPr>
          <p:cNvPr id="46083" name="内容占位符 2"/>
          <p:cNvSpPr>
            <a:spLocks noGrp="1"/>
          </p:cNvSpPr>
          <p:nvPr>
            <p:ph idx="1"/>
          </p:nvPr>
        </p:nvSpPr>
        <p:spPr/>
        <p:txBody>
          <a:bodyPr/>
          <a:lstStyle/>
          <a:p>
            <a:pPr marL="0" indent="0">
              <a:buFontTx/>
              <a:buNone/>
            </a:pPr>
            <a:r>
              <a:rPr lang="zh-CN" altLang="zh-CN" smtClean="0"/>
              <a:t>【例</a:t>
            </a:r>
            <a:r>
              <a:rPr lang="en-US" altLang="zh-CN" smtClean="0"/>
              <a:t>5.7</a:t>
            </a:r>
            <a:r>
              <a:rPr lang="zh-CN" altLang="zh-CN" smtClean="0"/>
              <a:t>】求解鸡兔同笼问题。已知笼子中鸡和兔的头数总共为</a:t>
            </a:r>
            <a:r>
              <a:rPr lang="en-US" altLang="zh-CN" smtClean="0"/>
              <a:t>h</a:t>
            </a:r>
            <a:r>
              <a:rPr lang="zh-CN" altLang="zh-CN" smtClean="0"/>
              <a:t>，脚数总共为</a:t>
            </a:r>
            <a:r>
              <a:rPr lang="en-US" altLang="zh-CN" smtClean="0"/>
              <a:t>f</a:t>
            </a:r>
            <a:r>
              <a:rPr lang="zh-CN" altLang="zh-CN" smtClean="0"/>
              <a:t>，问鸡和兔各有多少只？</a:t>
            </a:r>
            <a:endParaRPr lang="en-US" altLang="zh-CN" smtClean="0"/>
          </a:p>
          <a:p>
            <a:pPr marL="0" indent="0">
              <a:buFontTx/>
              <a:buNone/>
            </a:pPr>
            <a:r>
              <a:rPr lang="zh-CN" altLang="zh-CN" smtClean="0"/>
              <a:t>（</a:t>
            </a:r>
            <a:r>
              <a:rPr lang="en-US" altLang="zh-CN" smtClean="0"/>
              <a:t>1</a:t>
            </a:r>
            <a:r>
              <a:rPr lang="zh-CN" altLang="zh-CN" smtClean="0"/>
              <a:t>）分析。</a:t>
            </a:r>
          </a:p>
          <a:p>
            <a:pPr marL="0" indent="0">
              <a:buFontTx/>
              <a:buNone/>
            </a:pPr>
            <a:endParaRPr lang="zh-CN" altLang="en-US" smtClean="0"/>
          </a:p>
        </p:txBody>
      </p:sp>
      <p:sp>
        <p:nvSpPr>
          <p:cNvPr id="460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5" name="对象 4"/>
          <p:cNvGraphicFramePr>
            <a:graphicFrameLocks noChangeAspect="1"/>
          </p:cNvGraphicFramePr>
          <p:nvPr/>
        </p:nvGraphicFramePr>
        <p:xfrm>
          <a:off x="971550" y="3500438"/>
          <a:ext cx="1584325" cy="855662"/>
        </p:xfrm>
        <a:graphic>
          <a:graphicData uri="http://schemas.openxmlformats.org/presentationml/2006/ole">
            <mc:AlternateContent xmlns:mc="http://schemas.openxmlformats.org/markup-compatibility/2006">
              <mc:Choice xmlns:v="urn:schemas-microsoft-com:vml" Requires="v">
                <p:oleObj spid="_x0000_s46115" r:id="rId3" imgW="723586" imgH="393529" progId="Equation.DSMT4">
                  <p:embed/>
                </p:oleObj>
              </mc:Choice>
              <mc:Fallback>
                <p:oleObj r:id="rId3" imgW="723586" imgH="393529"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00438"/>
                        <a:ext cx="1584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7" name="对象 6"/>
          <p:cNvGraphicFramePr>
            <a:graphicFrameLocks noChangeAspect="1"/>
          </p:cNvGraphicFramePr>
          <p:nvPr/>
        </p:nvGraphicFramePr>
        <p:xfrm>
          <a:off x="2627313" y="3214688"/>
          <a:ext cx="2089150" cy="865187"/>
        </p:xfrm>
        <a:graphic>
          <a:graphicData uri="http://schemas.openxmlformats.org/presentationml/2006/ole">
            <mc:AlternateContent xmlns:mc="http://schemas.openxmlformats.org/markup-compatibility/2006">
              <mc:Choice xmlns:v="urn:schemas-microsoft-com:vml" Requires="v">
                <p:oleObj spid="_x0000_s46116" r:id="rId5" imgW="939392" imgH="393529" progId="Equation.DSMT4">
                  <p:embed/>
                </p:oleObj>
              </mc:Choice>
              <mc:Fallback>
                <p:oleObj r:id="rId5" imgW="939392" imgH="393529"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214688"/>
                        <a:ext cx="208915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9" name="对象 8"/>
          <p:cNvGraphicFramePr>
            <a:graphicFrameLocks noChangeAspect="1"/>
          </p:cNvGraphicFramePr>
          <p:nvPr/>
        </p:nvGraphicFramePr>
        <p:xfrm>
          <a:off x="2627313" y="4149725"/>
          <a:ext cx="2016125" cy="898525"/>
        </p:xfrm>
        <a:graphic>
          <a:graphicData uri="http://schemas.openxmlformats.org/presentationml/2006/ole">
            <mc:AlternateContent xmlns:mc="http://schemas.openxmlformats.org/markup-compatibility/2006">
              <mc:Choice xmlns:v="urn:schemas-microsoft-com:vml" Requires="v">
                <p:oleObj spid="_x0000_s46117" r:id="rId7" imgW="875920" imgH="393529" progId="Equation.DSMT4">
                  <p:embed/>
                </p:oleObj>
              </mc:Choice>
              <mc:Fallback>
                <p:oleObj r:id="rId7" imgW="875920" imgH="393529" progId="Equation.DSMT4">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4149725"/>
                        <a:ext cx="20161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609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3214688"/>
            <a:ext cx="3732213"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5.4.2  </a:t>
            </a:r>
            <a:r>
              <a:rPr lang="zh-CN" altLang="zh-CN" dirty="0">
                <a:effectLst/>
              </a:rPr>
              <a:t>选择结构</a:t>
            </a:r>
            <a:endParaRPr lang="zh-CN" altLang="en-US" dirty="0"/>
          </a:p>
        </p:txBody>
      </p:sp>
      <p:sp>
        <p:nvSpPr>
          <p:cNvPr id="47107" name="内容占位符 2"/>
          <p:cNvSpPr>
            <a:spLocks noGrp="1"/>
          </p:cNvSpPr>
          <p:nvPr>
            <p:ph idx="1"/>
          </p:nvPr>
        </p:nvSpPr>
        <p:spPr/>
        <p:txBody>
          <a:bodyPr/>
          <a:lstStyle/>
          <a:p>
            <a:pPr marL="0" indent="0">
              <a:buFontTx/>
              <a:buNone/>
            </a:pPr>
            <a:r>
              <a:rPr lang="zh-CN" altLang="zh-CN" smtClean="0"/>
              <a:t>选择结构用于判断给定的条件，根据判断的结果来控制程序的流程。</a:t>
            </a:r>
            <a:endParaRPr lang="en-US" altLang="zh-CN" smtClean="0"/>
          </a:p>
          <a:p>
            <a:pPr marL="0" indent="0">
              <a:buFontTx/>
              <a:buNone/>
            </a:pPr>
            <a:r>
              <a:rPr lang="zh-CN" altLang="zh-CN" smtClean="0"/>
              <a:t>【例</a:t>
            </a:r>
            <a:r>
              <a:rPr lang="en-US" altLang="zh-CN" smtClean="0"/>
              <a:t>5.8</a:t>
            </a:r>
            <a:r>
              <a:rPr lang="zh-CN" altLang="zh-CN" smtClean="0"/>
              <a:t>】输入</a:t>
            </a:r>
            <a:r>
              <a:rPr lang="en-US" altLang="zh-CN" smtClean="0"/>
              <a:t>a</a:t>
            </a:r>
            <a:r>
              <a:rPr lang="zh-CN" altLang="zh-CN" smtClean="0"/>
              <a:t>、</a:t>
            </a:r>
            <a:r>
              <a:rPr lang="en-US" altLang="zh-CN" smtClean="0"/>
              <a:t>b</a:t>
            </a:r>
            <a:r>
              <a:rPr lang="zh-CN" altLang="zh-CN" smtClean="0"/>
              <a:t>值，输出其中较大的数。</a:t>
            </a:r>
          </a:p>
          <a:p>
            <a:pPr marL="0" indent="0">
              <a:buFontTx/>
              <a:buNone/>
            </a:pPr>
            <a:endParaRPr lang="zh-CN" altLang="en-US" smtClean="0"/>
          </a:p>
        </p:txBody>
      </p:sp>
      <p:sp>
        <p:nvSpPr>
          <p:cNvPr id="47108" name="矩形 3"/>
          <p:cNvSpPr>
            <a:spLocks noChangeArrowheads="1"/>
          </p:cNvSpPr>
          <p:nvPr/>
        </p:nvSpPr>
        <p:spPr bwMode="auto">
          <a:xfrm>
            <a:off x="755650" y="4092575"/>
            <a:ext cx="31686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zh-CN" sz="2000"/>
              <a:t>（</a:t>
            </a:r>
            <a:r>
              <a:rPr lang="en-US" altLang="zh-CN" sz="2000"/>
              <a:t>1</a:t>
            </a:r>
            <a:r>
              <a:rPr lang="zh-CN" altLang="zh-CN" sz="2000"/>
              <a:t>）输入变量</a:t>
            </a:r>
            <a:r>
              <a:rPr lang="en-US" altLang="zh-CN" sz="2000"/>
              <a:t>a</a:t>
            </a:r>
            <a:r>
              <a:rPr lang="zh-CN" altLang="zh-CN" sz="2000"/>
              <a:t>和</a:t>
            </a:r>
            <a:r>
              <a:rPr lang="en-US" altLang="zh-CN" sz="2000"/>
              <a:t>b</a:t>
            </a:r>
            <a:r>
              <a:rPr lang="zh-CN" altLang="zh-CN" sz="2000"/>
              <a:t>。</a:t>
            </a:r>
          </a:p>
          <a:p>
            <a:pPr fontAlgn="ctr"/>
            <a:r>
              <a:rPr lang="zh-CN" altLang="zh-CN" sz="2000"/>
              <a:t>（</a:t>
            </a:r>
            <a:r>
              <a:rPr lang="en-US" altLang="zh-CN" sz="2000"/>
              <a:t>2</a:t>
            </a:r>
            <a:r>
              <a:rPr lang="zh-CN" altLang="zh-CN" sz="2000"/>
              <a:t>）如果</a:t>
            </a:r>
            <a:r>
              <a:rPr lang="en-US" altLang="zh-CN" sz="2000"/>
              <a:t>a</a:t>
            </a:r>
            <a:r>
              <a:rPr lang="zh-CN" altLang="zh-CN" sz="2000"/>
              <a:t>＞</a:t>
            </a:r>
            <a:r>
              <a:rPr lang="en-US" altLang="zh-CN" sz="2000"/>
              <a:t>b</a:t>
            </a:r>
            <a:r>
              <a:rPr lang="zh-CN" altLang="zh-CN" sz="2000"/>
              <a:t>为真，则转入（</a:t>
            </a:r>
            <a:r>
              <a:rPr lang="en-US" altLang="zh-CN" sz="2000"/>
              <a:t>3</a:t>
            </a:r>
            <a:r>
              <a:rPr lang="zh-CN" altLang="zh-CN" sz="2000"/>
              <a:t>），否则转入（</a:t>
            </a:r>
            <a:r>
              <a:rPr lang="en-US" altLang="zh-CN" sz="2000"/>
              <a:t>4</a:t>
            </a:r>
            <a:r>
              <a:rPr lang="zh-CN" altLang="zh-CN" sz="2000"/>
              <a:t>）。</a:t>
            </a:r>
          </a:p>
          <a:p>
            <a:pPr fontAlgn="ctr"/>
            <a:r>
              <a:rPr lang="zh-CN" altLang="zh-CN" sz="2000"/>
              <a:t>（</a:t>
            </a:r>
            <a:r>
              <a:rPr lang="en-US" altLang="zh-CN" sz="2000"/>
              <a:t>3</a:t>
            </a:r>
            <a:r>
              <a:rPr lang="zh-CN" altLang="zh-CN" sz="2000"/>
              <a:t>）输出</a:t>
            </a:r>
            <a:r>
              <a:rPr lang="en-US" altLang="zh-CN" sz="2000"/>
              <a:t>a</a:t>
            </a:r>
            <a:r>
              <a:rPr lang="zh-CN" altLang="zh-CN" sz="2000"/>
              <a:t>，转入（</a:t>
            </a:r>
            <a:r>
              <a:rPr lang="en-US" altLang="zh-CN" sz="2000"/>
              <a:t>5</a:t>
            </a:r>
            <a:r>
              <a:rPr lang="zh-CN" altLang="zh-CN" sz="2000"/>
              <a:t>）。</a:t>
            </a:r>
          </a:p>
          <a:p>
            <a:pPr fontAlgn="ctr"/>
            <a:r>
              <a:rPr lang="zh-CN" altLang="zh-CN" sz="2000"/>
              <a:t>（</a:t>
            </a:r>
            <a:r>
              <a:rPr lang="en-US" altLang="zh-CN" sz="2000"/>
              <a:t>4</a:t>
            </a:r>
            <a:r>
              <a:rPr lang="zh-CN" altLang="zh-CN" sz="2000"/>
              <a:t>）输出</a:t>
            </a:r>
            <a:r>
              <a:rPr lang="en-US" altLang="zh-CN" sz="2000"/>
              <a:t>b</a:t>
            </a:r>
            <a:r>
              <a:rPr lang="zh-CN" altLang="zh-CN" sz="2000"/>
              <a:t>，转入（</a:t>
            </a:r>
            <a:r>
              <a:rPr lang="en-US" altLang="zh-CN" sz="2000"/>
              <a:t>5</a:t>
            </a:r>
            <a:r>
              <a:rPr lang="zh-CN" altLang="zh-CN" sz="2000"/>
              <a:t>）。</a:t>
            </a:r>
          </a:p>
          <a:p>
            <a:pPr fontAlgn="ctr"/>
            <a:r>
              <a:rPr lang="zh-CN" altLang="zh-CN" sz="2000"/>
              <a:t>（</a:t>
            </a:r>
            <a:r>
              <a:rPr lang="en-US" altLang="zh-CN" sz="2000"/>
              <a:t>5</a:t>
            </a:r>
            <a:r>
              <a:rPr lang="zh-CN" altLang="zh-CN" sz="2000"/>
              <a:t>）结束。</a:t>
            </a:r>
          </a:p>
        </p:txBody>
      </p:sp>
      <p:pic>
        <p:nvPicPr>
          <p:cNvPr id="47109" name="Picture 2" descr="05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175" y="3536950"/>
            <a:ext cx="44608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选择结构</a:t>
            </a:r>
            <a:endParaRPr lang="zh-CN" altLang="en-US" dirty="0"/>
          </a:p>
        </p:txBody>
      </p:sp>
      <p:sp>
        <p:nvSpPr>
          <p:cNvPr id="48131" name="内容占位符 2"/>
          <p:cNvSpPr>
            <a:spLocks noGrp="1"/>
          </p:cNvSpPr>
          <p:nvPr>
            <p:ph idx="1"/>
          </p:nvPr>
        </p:nvSpPr>
        <p:spPr/>
        <p:txBody>
          <a:bodyPr/>
          <a:lstStyle/>
          <a:p>
            <a:pPr marL="0" indent="0">
              <a:buFontTx/>
              <a:buNone/>
            </a:pPr>
            <a:r>
              <a:rPr lang="zh-CN" altLang="zh-CN" smtClean="0"/>
              <a:t>【例</a:t>
            </a:r>
            <a:r>
              <a:rPr lang="en-US" altLang="zh-CN" smtClean="0"/>
              <a:t>5.9</a:t>
            </a:r>
            <a:r>
              <a:rPr lang="zh-CN" altLang="zh-CN" smtClean="0"/>
              <a:t>】输入</a:t>
            </a:r>
            <a:r>
              <a:rPr lang="en-US" altLang="zh-CN" smtClean="0"/>
              <a:t>x</a:t>
            </a:r>
            <a:r>
              <a:rPr lang="zh-CN" altLang="zh-CN" smtClean="0"/>
              <a:t>，求函数</a:t>
            </a:r>
            <a:r>
              <a:rPr lang="en-US" altLang="zh-CN" smtClean="0"/>
              <a:t> </a:t>
            </a:r>
            <a:r>
              <a:rPr lang="zh-CN" altLang="zh-CN" smtClean="0"/>
              <a:t>的值。</a:t>
            </a:r>
          </a:p>
          <a:p>
            <a:pPr marL="0" indent="0">
              <a:buFontTx/>
              <a:buNone/>
            </a:pPr>
            <a:endParaRPr lang="zh-CN" altLang="en-US" smtClean="0"/>
          </a:p>
        </p:txBody>
      </p:sp>
      <p:sp>
        <p:nvSpPr>
          <p:cNvPr id="4813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3" name="对象 4"/>
          <p:cNvGraphicFramePr>
            <a:graphicFrameLocks noChangeAspect="1"/>
          </p:cNvGraphicFramePr>
          <p:nvPr/>
        </p:nvGraphicFramePr>
        <p:xfrm>
          <a:off x="4932363" y="1700213"/>
          <a:ext cx="2930525" cy="1152525"/>
        </p:xfrm>
        <a:graphic>
          <a:graphicData uri="http://schemas.openxmlformats.org/presentationml/2006/ole">
            <mc:AlternateContent xmlns:mc="http://schemas.openxmlformats.org/markup-compatibility/2006">
              <mc:Choice xmlns:v="urn:schemas-microsoft-com:vml" Requires="v">
                <p:oleObj spid="_x0000_s48143" r:id="rId3" imgW="1651000" imgH="647700" progId="Equation.DSMT4">
                  <p:embed/>
                </p:oleObj>
              </mc:Choice>
              <mc:Fallback>
                <p:oleObj r:id="rId3" imgW="1651000" imgH="6477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700213"/>
                        <a:ext cx="2930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8134" name="Picture 3" descr="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6475" y="2755900"/>
            <a:ext cx="6734175" cy="365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5.4.3  </a:t>
            </a:r>
            <a:r>
              <a:rPr lang="zh-CN" altLang="zh-CN" dirty="0">
                <a:effectLst/>
              </a:rPr>
              <a:t>循环结构</a:t>
            </a:r>
            <a:endParaRPr lang="zh-CN" altLang="en-US" dirty="0"/>
          </a:p>
        </p:txBody>
      </p:sp>
      <p:sp>
        <p:nvSpPr>
          <p:cNvPr id="49155" name="内容占位符 2"/>
          <p:cNvSpPr>
            <a:spLocks noGrp="1"/>
          </p:cNvSpPr>
          <p:nvPr>
            <p:ph idx="1"/>
          </p:nvPr>
        </p:nvSpPr>
        <p:spPr/>
        <p:txBody>
          <a:bodyPr/>
          <a:lstStyle/>
          <a:p>
            <a:pPr marL="0" indent="0">
              <a:buFontTx/>
              <a:buNone/>
            </a:pPr>
            <a:r>
              <a:rPr lang="zh-CN" altLang="zh-CN" smtClean="0"/>
              <a:t>循环结构是用于实现同一段程序多次执行的一种控制结构。</a:t>
            </a:r>
            <a:endParaRPr lang="en-US" altLang="zh-CN" smtClean="0"/>
          </a:p>
          <a:p>
            <a:pPr marL="0" indent="0">
              <a:buFontTx/>
              <a:buNone/>
            </a:pPr>
            <a:r>
              <a:rPr lang="zh-CN" altLang="zh-CN" smtClean="0"/>
              <a:t>【例</a:t>
            </a:r>
            <a:r>
              <a:rPr lang="en-US" altLang="zh-CN" smtClean="0"/>
              <a:t>5.10</a:t>
            </a:r>
            <a:r>
              <a:rPr lang="zh-CN" altLang="zh-CN" smtClean="0"/>
              <a:t>】 求</a:t>
            </a:r>
            <a:r>
              <a:rPr lang="en-US" altLang="zh-CN" smtClean="0"/>
              <a:t>100!</a:t>
            </a:r>
            <a:r>
              <a:rPr lang="zh-CN" altLang="zh-CN" smtClean="0"/>
              <a:t>，即</a:t>
            </a:r>
            <a:r>
              <a:rPr lang="en-US" altLang="zh-CN" smtClean="0"/>
              <a:t>1 × 2 × 3 ×</a:t>
            </a:r>
            <a:r>
              <a:rPr lang="zh-CN" altLang="zh-CN" smtClean="0"/>
              <a:t>…</a:t>
            </a:r>
            <a:r>
              <a:rPr lang="en-US" altLang="zh-CN" smtClean="0"/>
              <a:t> × 100</a:t>
            </a:r>
            <a:r>
              <a:rPr lang="zh-CN" altLang="zh-CN" smtClean="0"/>
              <a:t>。</a:t>
            </a:r>
            <a:endParaRPr lang="zh-CN" altLang="en-US" smtClean="0"/>
          </a:p>
        </p:txBody>
      </p:sp>
      <p:sp>
        <p:nvSpPr>
          <p:cNvPr id="49156" name="矩形 3"/>
          <p:cNvSpPr>
            <a:spLocks noChangeArrowheads="1"/>
          </p:cNvSpPr>
          <p:nvPr/>
        </p:nvSpPr>
        <p:spPr bwMode="auto">
          <a:xfrm>
            <a:off x="971550" y="32845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step1:  p=1 </a:t>
            </a:r>
          </a:p>
          <a:p>
            <a:r>
              <a:rPr lang="en-US" altLang="zh-CN"/>
              <a:t>step2:  i=2 </a:t>
            </a:r>
          </a:p>
          <a:p>
            <a:r>
              <a:rPr lang="en-US" altLang="zh-CN"/>
              <a:t>step3:  p=p × i </a:t>
            </a:r>
          </a:p>
          <a:p>
            <a:r>
              <a:rPr lang="en-US" altLang="zh-CN"/>
              <a:t>step4:  i=i+1 </a:t>
            </a:r>
          </a:p>
          <a:p>
            <a:r>
              <a:rPr lang="en-US" altLang="zh-CN"/>
              <a:t>step5:  </a:t>
            </a:r>
            <a:r>
              <a:rPr lang="zh-CN" altLang="en-US"/>
              <a:t>如果</a:t>
            </a:r>
            <a:r>
              <a:rPr lang="en-US" altLang="zh-CN"/>
              <a:t>i&lt;=100</a:t>
            </a:r>
            <a:r>
              <a:rPr lang="zh-CN" altLang="en-US"/>
              <a:t>，那么转入</a:t>
            </a:r>
            <a:r>
              <a:rPr lang="en-US" altLang="zh-CN"/>
              <a:t>step3</a:t>
            </a:r>
            <a:r>
              <a:rPr lang="zh-CN" altLang="en-US"/>
              <a:t>执行 </a:t>
            </a:r>
          </a:p>
          <a:p>
            <a:r>
              <a:rPr lang="en-US" altLang="zh-CN"/>
              <a:t>step6:  </a:t>
            </a:r>
            <a:r>
              <a:rPr lang="zh-CN" altLang="en-US"/>
              <a:t>输出</a:t>
            </a:r>
            <a:r>
              <a:rPr lang="en-US" altLang="zh-CN"/>
              <a:t>p</a:t>
            </a:r>
            <a:r>
              <a:rPr lang="zh-CN" altLang="en-US"/>
              <a:t>，算法结束</a:t>
            </a:r>
          </a:p>
        </p:txBody>
      </p:sp>
      <p:pic>
        <p:nvPicPr>
          <p:cNvPr id="49157" name="图片 16" descr="01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9338" y="3789363"/>
            <a:ext cx="32686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循环结构</a:t>
            </a:r>
            <a:endParaRPr lang="zh-CN" altLang="en-US" dirty="0"/>
          </a:p>
        </p:txBody>
      </p:sp>
      <p:sp>
        <p:nvSpPr>
          <p:cNvPr id="50179" name="内容占位符 2"/>
          <p:cNvSpPr>
            <a:spLocks noGrp="1"/>
          </p:cNvSpPr>
          <p:nvPr>
            <p:ph idx="1"/>
          </p:nvPr>
        </p:nvSpPr>
        <p:spPr/>
        <p:txBody>
          <a:bodyPr/>
          <a:lstStyle/>
          <a:p>
            <a:pPr marL="0" indent="0">
              <a:buNone/>
            </a:pPr>
            <a:r>
              <a:rPr lang="zh-CN" altLang="zh-CN" dirty="0"/>
              <a:t>【例</a:t>
            </a:r>
            <a:r>
              <a:rPr lang="en-US" altLang="zh-CN" dirty="0"/>
              <a:t>5.11</a:t>
            </a:r>
            <a:r>
              <a:rPr lang="zh-CN" altLang="zh-CN" dirty="0"/>
              <a:t>】输入整数</a:t>
            </a:r>
            <a:r>
              <a:rPr lang="en-US" altLang="zh-CN" dirty="0"/>
              <a:t>n</a:t>
            </a:r>
            <a:r>
              <a:rPr lang="zh-CN" altLang="zh-CN" dirty="0"/>
              <a:t>，求 </a:t>
            </a:r>
            <a:r>
              <a:rPr lang="en-US" altLang="zh-CN" dirty="0"/>
              <a:t>1*2*3*…*n</a:t>
            </a:r>
            <a:r>
              <a:rPr lang="zh-CN" altLang="zh-CN" dirty="0"/>
              <a:t>。</a:t>
            </a:r>
          </a:p>
          <a:p>
            <a:pPr marL="0" indent="0">
              <a:buNone/>
            </a:pPr>
            <a:endParaRPr lang="zh-CN" altLang="en-US" dirty="0" smtClean="0"/>
          </a:p>
        </p:txBody>
      </p:sp>
      <p:sp>
        <p:nvSpPr>
          <p:cNvPr id="3" name="矩形 2"/>
          <p:cNvSpPr/>
          <p:nvPr/>
        </p:nvSpPr>
        <p:spPr>
          <a:xfrm>
            <a:off x="827584" y="2564904"/>
            <a:ext cx="5112568" cy="2677656"/>
          </a:xfrm>
          <a:prstGeom prst="rect">
            <a:avLst/>
          </a:prstGeom>
        </p:spPr>
        <p:txBody>
          <a:bodyPr wrap="square">
            <a:spAutoFit/>
          </a:bodyPr>
          <a:lstStyle/>
          <a:p>
            <a:pPr fontAlgn="ctr"/>
            <a:r>
              <a:rPr lang="en-US" altLang="zh-CN" dirty="0"/>
              <a:t>step0:  </a:t>
            </a:r>
            <a:r>
              <a:rPr lang="zh-CN" altLang="zh-CN" dirty="0"/>
              <a:t>输入</a:t>
            </a:r>
            <a:r>
              <a:rPr lang="en-US" altLang="zh-CN" dirty="0"/>
              <a:t>n</a:t>
            </a:r>
            <a:endParaRPr lang="zh-CN" altLang="zh-CN" dirty="0"/>
          </a:p>
          <a:p>
            <a:pPr fontAlgn="ctr"/>
            <a:r>
              <a:rPr lang="en-US" altLang="zh-CN" dirty="0"/>
              <a:t>step1:  p=1</a:t>
            </a:r>
            <a:endParaRPr lang="zh-CN" altLang="zh-CN" dirty="0"/>
          </a:p>
          <a:p>
            <a:pPr fontAlgn="ctr"/>
            <a:r>
              <a:rPr lang="en-US" altLang="zh-CN" dirty="0"/>
              <a:t>step2:  i=2</a:t>
            </a:r>
            <a:endParaRPr lang="zh-CN" altLang="zh-CN" dirty="0"/>
          </a:p>
          <a:p>
            <a:pPr fontAlgn="ctr"/>
            <a:r>
              <a:rPr lang="en-US" altLang="zh-CN" dirty="0"/>
              <a:t>step3:  p=p*i</a:t>
            </a:r>
            <a:endParaRPr lang="zh-CN" altLang="zh-CN" dirty="0"/>
          </a:p>
          <a:p>
            <a:pPr fontAlgn="ctr"/>
            <a:r>
              <a:rPr lang="en-US" altLang="zh-CN" dirty="0"/>
              <a:t>step4:  i=i+1</a:t>
            </a:r>
            <a:endParaRPr lang="zh-CN" altLang="zh-CN" dirty="0"/>
          </a:p>
          <a:p>
            <a:pPr fontAlgn="ctr"/>
            <a:r>
              <a:rPr lang="en-US" altLang="zh-CN" dirty="0"/>
              <a:t>step5:  </a:t>
            </a:r>
            <a:r>
              <a:rPr lang="zh-CN" altLang="zh-CN" dirty="0"/>
              <a:t>如果</a:t>
            </a:r>
            <a:r>
              <a:rPr lang="en-US" altLang="zh-CN" dirty="0"/>
              <a:t>i&lt;=n</a:t>
            </a:r>
            <a:r>
              <a:rPr lang="zh-CN" altLang="zh-CN" dirty="0"/>
              <a:t>，那么转入</a:t>
            </a:r>
            <a:r>
              <a:rPr lang="en-US" altLang="zh-CN" dirty="0"/>
              <a:t>step3</a:t>
            </a:r>
            <a:r>
              <a:rPr lang="zh-CN" altLang="zh-CN" dirty="0"/>
              <a:t>执行</a:t>
            </a:r>
          </a:p>
          <a:p>
            <a:pPr fontAlgn="ctr"/>
            <a:r>
              <a:rPr lang="en-US" altLang="zh-CN" dirty="0"/>
              <a:t>step6: </a:t>
            </a:r>
            <a:r>
              <a:rPr lang="zh-CN" altLang="zh-CN" dirty="0"/>
              <a:t>输出</a:t>
            </a:r>
            <a:r>
              <a:rPr lang="en-US" altLang="zh-CN" dirty="0"/>
              <a:t>p</a:t>
            </a:r>
            <a:r>
              <a:rPr lang="zh-CN" altLang="zh-CN" dirty="0"/>
              <a:t>，算法结束</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循环结构</a:t>
            </a:r>
            <a:endParaRPr lang="zh-CN" altLang="en-US" dirty="0"/>
          </a:p>
        </p:txBody>
      </p:sp>
      <p:sp>
        <p:nvSpPr>
          <p:cNvPr id="3" name="内容占位符 2"/>
          <p:cNvSpPr>
            <a:spLocks noGrp="1"/>
          </p:cNvSpPr>
          <p:nvPr>
            <p:ph idx="1"/>
          </p:nvPr>
        </p:nvSpPr>
        <p:spPr/>
        <p:txBody>
          <a:bodyPr/>
          <a:lstStyle/>
          <a:p>
            <a:endParaRPr lang="zh-CN" altLang="en-US"/>
          </a:p>
        </p:txBody>
      </p:sp>
      <p:pic>
        <p:nvPicPr>
          <p:cNvPr id="67586" name="Picture 2" descr="06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182549"/>
            <a:ext cx="5040560" cy="394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9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2</a:t>
            </a:r>
            <a:r>
              <a:rPr lang="zh-CN" altLang="zh-CN" dirty="0" smtClean="0"/>
              <a:t>．汇编语言</a:t>
            </a:r>
            <a:endParaRPr lang="zh-CN" altLang="en-US" dirty="0"/>
          </a:p>
        </p:txBody>
      </p:sp>
      <p:sp>
        <p:nvSpPr>
          <p:cNvPr id="6147" name="内容占位符 2"/>
          <p:cNvSpPr>
            <a:spLocks noGrp="1"/>
          </p:cNvSpPr>
          <p:nvPr>
            <p:ph idx="1"/>
          </p:nvPr>
        </p:nvSpPr>
        <p:spPr/>
        <p:txBody>
          <a:bodyPr/>
          <a:lstStyle/>
          <a:p>
            <a:pPr marL="0" indent="0">
              <a:buFontTx/>
              <a:buNone/>
            </a:pPr>
            <a:r>
              <a:rPr lang="zh-CN" altLang="zh-CN" smtClean="0"/>
              <a:t>汇编语言使用助记符来代替机器语言的指令码，使机器语言符号化，从而提高编程效率。</a:t>
            </a:r>
            <a:endParaRPr lang="en-US" altLang="zh-CN" smtClean="0"/>
          </a:p>
          <a:p>
            <a:pPr marL="0" indent="0">
              <a:buFontTx/>
              <a:buNone/>
            </a:pPr>
            <a:r>
              <a:rPr lang="zh-CN" altLang="zh-CN" smtClean="0"/>
              <a:t>如加法表示为</a:t>
            </a:r>
            <a:r>
              <a:rPr lang="en-US" altLang="zh-CN" smtClean="0"/>
              <a:t>ADD</a:t>
            </a:r>
            <a:r>
              <a:rPr lang="zh-CN" altLang="zh-CN" smtClean="0"/>
              <a:t>，指令“</a:t>
            </a:r>
            <a:r>
              <a:rPr lang="en-US" altLang="zh-CN" smtClean="0"/>
              <a:t>ADD A, 9</a:t>
            </a:r>
            <a:r>
              <a:rPr lang="zh-CN" altLang="zh-CN" smtClean="0"/>
              <a:t>”的含义是将</a:t>
            </a:r>
            <a:r>
              <a:rPr lang="en-US" altLang="zh-CN" smtClean="0"/>
              <a:t>A</a:t>
            </a:r>
            <a:r>
              <a:rPr lang="zh-CN" altLang="zh-CN" smtClean="0"/>
              <a:t>寄存器中的数与</a:t>
            </a:r>
            <a:r>
              <a:rPr lang="en-US" altLang="zh-CN" smtClean="0"/>
              <a:t>9</a:t>
            </a:r>
            <a:r>
              <a:rPr lang="zh-CN" altLang="zh-CN" smtClean="0"/>
              <a:t>相加，并将结果存入</a:t>
            </a:r>
            <a:r>
              <a:rPr lang="en-US" altLang="zh-CN" smtClean="0"/>
              <a:t>A</a:t>
            </a:r>
            <a:r>
              <a:rPr lang="zh-CN" altLang="zh-CN" smtClean="0"/>
              <a:t>中。</a:t>
            </a:r>
            <a:endParaRPr lang="en-US" altLang="zh-CN" smtClean="0"/>
          </a:p>
          <a:p>
            <a:pPr marL="0" indent="0">
              <a:buFontTx/>
              <a:buNone/>
            </a:pPr>
            <a:r>
              <a:rPr lang="zh-CN" altLang="zh-CN" smtClean="0"/>
              <a:t>使用汇编语言的助记符编写的程序称为汇编语言源程序。</a:t>
            </a:r>
            <a:endParaRPr lang="zh-CN" altLang="en-US" smtClean="0"/>
          </a:p>
        </p:txBody>
      </p:sp>
      <p:sp>
        <p:nvSpPr>
          <p:cNvPr id="61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9" name="对象 4"/>
          <p:cNvGraphicFramePr>
            <a:graphicFrameLocks noChangeAspect="1"/>
          </p:cNvGraphicFramePr>
          <p:nvPr/>
        </p:nvGraphicFramePr>
        <p:xfrm>
          <a:off x="2843213" y="4149725"/>
          <a:ext cx="4324350" cy="1924050"/>
        </p:xfrm>
        <a:graphic>
          <a:graphicData uri="http://schemas.openxmlformats.org/presentationml/2006/ole">
            <mc:AlternateContent xmlns:mc="http://schemas.openxmlformats.org/markup-compatibility/2006">
              <mc:Choice xmlns:v="urn:schemas-microsoft-com:vml" Requires="v">
                <p:oleObj spid="_x0000_s6158" r:id="rId3" imgW="6124592" imgH="2728284" progId="Visio.Drawing.11">
                  <p:embed/>
                </p:oleObj>
              </mc:Choice>
              <mc:Fallback>
                <p:oleObj r:id="rId3" imgW="6124592" imgH="2728284"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149725"/>
                        <a:ext cx="4324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Next</a:t>
            </a:r>
            <a:r>
              <a:rPr lang="zh-CN" altLang="zh-CN" dirty="0" smtClean="0"/>
              <a:t>循环</a:t>
            </a:r>
            <a:endParaRPr lang="zh-CN" altLang="en-US" dirty="0"/>
          </a:p>
        </p:txBody>
      </p:sp>
      <p:sp>
        <p:nvSpPr>
          <p:cNvPr id="3" name="内容占位符 2"/>
          <p:cNvSpPr>
            <a:spLocks noGrp="1"/>
          </p:cNvSpPr>
          <p:nvPr>
            <p:ph idx="1"/>
          </p:nvPr>
        </p:nvSpPr>
        <p:spPr/>
        <p:txBody>
          <a:bodyPr/>
          <a:lstStyle/>
          <a:p>
            <a:pPr marL="0" indent="0">
              <a:buNone/>
            </a:pPr>
            <a:r>
              <a:rPr lang="en-US" altLang="zh-CN" dirty="0"/>
              <a:t>For Next</a:t>
            </a:r>
            <a:r>
              <a:rPr lang="zh-CN" altLang="zh-CN" dirty="0"/>
              <a:t>循环是计数型循环，主要用于循环次数已知的情况，它的本质是当型循环。</a:t>
            </a:r>
            <a:endParaRPr lang="zh-CN" altLang="en-US" dirty="0"/>
          </a:p>
        </p:txBody>
      </p:sp>
      <p:sp>
        <p:nvSpPr>
          <p:cNvPr id="4" name="矩形 3"/>
          <p:cNvSpPr/>
          <p:nvPr/>
        </p:nvSpPr>
        <p:spPr>
          <a:xfrm>
            <a:off x="683568" y="2897649"/>
            <a:ext cx="6840760" cy="1323439"/>
          </a:xfrm>
          <a:prstGeom prst="rect">
            <a:avLst/>
          </a:prstGeom>
        </p:spPr>
        <p:txBody>
          <a:bodyPr wrap="square">
            <a:spAutoFit/>
          </a:bodyPr>
          <a:lstStyle/>
          <a:p>
            <a:r>
              <a:rPr lang="en-US" altLang="zh-CN" sz="2000" dirty="0"/>
              <a:t>For &lt;</a:t>
            </a:r>
            <a:r>
              <a:rPr lang="zh-CN" altLang="zh-CN" sz="2000" dirty="0"/>
              <a:t>循环变量</a:t>
            </a:r>
            <a:r>
              <a:rPr lang="en-US" altLang="zh-CN" sz="2000" dirty="0"/>
              <a:t>&gt;=&lt;</a:t>
            </a:r>
            <a:r>
              <a:rPr lang="zh-CN" altLang="zh-CN" sz="2000" dirty="0"/>
              <a:t>初值</a:t>
            </a:r>
            <a:r>
              <a:rPr lang="en-US" altLang="zh-CN" sz="2000" dirty="0"/>
              <a:t>&gt; To &lt;</a:t>
            </a:r>
            <a:r>
              <a:rPr lang="zh-CN" altLang="zh-CN" sz="2000" dirty="0"/>
              <a:t>终值</a:t>
            </a:r>
            <a:r>
              <a:rPr lang="en-US" altLang="zh-CN" sz="2000" dirty="0"/>
              <a:t>&gt;  [Step  &lt;</a:t>
            </a:r>
            <a:r>
              <a:rPr lang="zh-CN" altLang="zh-CN" sz="2000" dirty="0"/>
              <a:t>步长</a:t>
            </a:r>
            <a:r>
              <a:rPr lang="en-US" altLang="zh-CN" sz="2000" dirty="0"/>
              <a:t>&gt;]</a:t>
            </a:r>
            <a:endParaRPr lang="zh-CN" altLang="zh-CN" sz="2000" dirty="0"/>
          </a:p>
          <a:p>
            <a:r>
              <a:rPr lang="en-US" altLang="zh-CN" sz="2000" dirty="0"/>
              <a:t>    &lt;</a:t>
            </a:r>
            <a:r>
              <a:rPr lang="zh-CN" altLang="zh-CN" sz="2000" dirty="0"/>
              <a:t>语句序列</a:t>
            </a:r>
            <a:r>
              <a:rPr lang="en-US" altLang="zh-CN" sz="2000" dirty="0"/>
              <a:t>&gt;</a:t>
            </a:r>
            <a:endParaRPr lang="zh-CN" altLang="zh-CN" sz="2000" dirty="0"/>
          </a:p>
          <a:p>
            <a:r>
              <a:rPr lang="en-US" altLang="zh-CN" sz="2000" dirty="0"/>
              <a:t>    [Exit For]  '</a:t>
            </a:r>
            <a:r>
              <a:rPr lang="zh-CN" altLang="zh-CN" sz="2000" dirty="0"/>
              <a:t>退出循环</a:t>
            </a:r>
          </a:p>
          <a:p>
            <a:r>
              <a:rPr lang="en-US" altLang="zh-CN" sz="2000" dirty="0"/>
              <a:t>Next [</a:t>
            </a:r>
            <a:r>
              <a:rPr lang="zh-CN" altLang="zh-CN" sz="2000" dirty="0"/>
              <a:t>循环变量</a:t>
            </a:r>
            <a:r>
              <a:rPr lang="en-US" altLang="zh-CN" sz="2000" dirty="0"/>
              <a:t>]</a:t>
            </a:r>
            <a:endParaRPr lang="zh-CN" altLang="zh-CN"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597" y="4317412"/>
            <a:ext cx="3366057" cy="1919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64" y="4317412"/>
            <a:ext cx="3710334" cy="1847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099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穷举法</a:t>
            </a:r>
            <a:endParaRPr lang="zh-CN" altLang="en-US" dirty="0"/>
          </a:p>
        </p:txBody>
      </p:sp>
      <p:sp>
        <p:nvSpPr>
          <p:cNvPr id="3" name="内容占位符 2"/>
          <p:cNvSpPr>
            <a:spLocks noGrp="1"/>
          </p:cNvSpPr>
          <p:nvPr>
            <p:ph idx="1"/>
          </p:nvPr>
        </p:nvSpPr>
        <p:spPr/>
        <p:txBody>
          <a:bodyPr/>
          <a:lstStyle/>
          <a:p>
            <a:pPr marL="0" indent="0">
              <a:buNone/>
            </a:pPr>
            <a:r>
              <a:rPr lang="zh-CN" altLang="zh-CN" dirty="0"/>
              <a:t>穷举法又称枚举法，它的基本思路就是一一列举所有可能性，逐个进行排查</a:t>
            </a:r>
            <a:r>
              <a:rPr lang="zh-CN" altLang="zh-CN" dirty="0" smtClean="0"/>
              <a:t>。</a:t>
            </a:r>
            <a:endParaRPr lang="en-US" altLang="zh-CN" dirty="0" smtClean="0"/>
          </a:p>
          <a:p>
            <a:pPr marL="0" indent="0">
              <a:buNone/>
            </a:pPr>
            <a:r>
              <a:rPr lang="zh-CN" altLang="zh-CN" dirty="0" smtClean="0"/>
              <a:t>穷举</a:t>
            </a:r>
            <a:r>
              <a:rPr lang="zh-CN" altLang="zh-CN" dirty="0"/>
              <a:t>法的核心是找出问题的所有可能，并针对每种可能逐个进行判断，最终找出问题的解。</a:t>
            </a:r>
          </a:p>
          <a:p>
            <a:pPr marL="0" indent="0">
              <a:buNone/>
            </a:pPr>
            <a:endParaRPr lang="zh-CN" altLang="en-US" dirty="0"/>
          </a:p>
        </p:txBody>
      </p:sp>
    </p:spTree>
    <p:extLst>
      <p:ext uri="{BB962C8B-B14F-4D97-AF65-F5344CB8AC3E}">
        <p14:creationId xmlns:p14="http://schemas.microsoft.com/office/powerpoint/2010/main" val="3679419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穷举法</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5.12</a:t>
            </a:r>
            <a:r>
              <a:rPr lang="zh-CN" altLang="zh-CN" dirty="0"/>
              <a:t>】百钱买百鸡问题。假定公鸡每只</a:t>
            </a:r>
            <a:r>
              <a:rPr lang="en-US" altLang="zh-CN" dirty="0"/>
              <a:t>2</a:t>
            </a:r>
            <a:r>
              <a:rPr lang="zh-CN" altLang="zh-CN" dirty="0"/>
              <a:t>元，母鸡每只</a:t>
            </a:r>
            <a:r>
              <a:rPr lang="en-US" altLang="zh-CN" dirty="0"/>
              <a:t>3</a:t>
            </a:r>
            <a:r>
              <a:rPr lang="zh-CN" altLang="zh-CN" dirty="0"/>
              <a:t>元，小鸡每只</a:t>
            </a:r>
            <a:r>
              <a:rPr lang="en-US" altLang="zh-CN" dirty="0"/>
              <a:t>0.5</a:t>
            </a:r>
            <a:r>
              <a:rPr lang="zh-CN" altLang="zh-CN" dirty="0"/>
              <a:t>元。现有</a:t>
            </a:r>
            <a:r>
              <a:rPr lang="en-US" altLang="zh-CN" dirty="0"/>
              <a:t>100</a:t>
            </a:r>
            <a:r>
              <a:rPr lang="zh-CN" altLang="zh-CN" dirty="0"/>
              <a:t>元，要求买</a:t>
            </a:r>
            <a:r>
              <a:rPr lang="en-US" altLang="zh-CN" dirty="0"/>
              <a:t>100</a:t>
            </a:r>
            <a:r>
              <a:rPr lang="zh-CN" altLang="zh-CN" dirty="0"/>
              <a:t>只鸡，编程求出公鸡只数</a:t>
            </a:r>
            <a:r>
              <a:rPr lang="en-US" altLang="zh-CN" dirty="0"/>
              <a:t>x</a:t>
            </a:r>
            <a:r>
              <a:rPr lang="zh-CN" altLang="zh-CN" dirty="0"/>
              <a:t>、母鸡只数</a:t>
            </a:r>
            <a:r>
              <a:rPr lang="en-US" altLang="zh-CN" dirty="0"/>
              <a:t>y</a:t>
            </a:r>
            <a:r>
              <a:rPr lang="zh-CN" altLang="zh-CN" dirty="0"/>
              <a:t>和小鸡只数</a:t>
            </a:r>
            <a:r>
              <a:rPr lang="en-US" altLang="zh-CN" dirty="0"/>
              <a:t>z</a:t>
            </a:r>
            <a:r>
              <a:rPr lang="zh-CN" altLang="zh-CN" dirty="0"/>
              <a:t>。</a:t>
            </a:r>
          </a:p>
          <a:p>
            <a:pPr marL="0" indent="0">
              <a:buNone/>
            </a:pPr>
            <a:endParaRPr lang="zh-CN" altLang="en-US" dirty="0"/>
          </a:p>
        </p:txBody>
      </p:sp>
      <p:pic>
        <p:nvPicPr>
          <p:cNvPr id="70658" name="Picture 2" descr="06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789040"/>
            <a:ext cx="6975266"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602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5.4.4  </a:t>
            </a:r>
            <a:r>
              <a:rPr lang="zh-CN" altLang="zh-CN" dirty="0">
                <a:effectLst/>
              </a:rPr>
              <a:t>数组</a:t>
            </a:r>
            <a:endParaRPr lang="zh-CN" altLang="en-US" dirty="0"/>
          </a:p>
        </p:txBody>
      </p:sp>
      <p:sp>
        <p:nvSpPr>
          <p:cNvPr id="3" name="内容占位符 2"/>
          <p:cNvSpPr>
            <a:spLocks noGrp="1"/>
          </p:cNvSpPr>
          <p:nvPr>
            <p:ph idx="1"/>
          </p:nvPr>
        </p:nvSpPr>
        <p:spPr/>
        <p:txBody>
          <a:bodyPr/>
          <a:lstStyle/>
          <a:p>
            <a:pPr marL="0" indent="0">
              <a:buNone/>
            </a:pPr>
            <a:r>
              <a:rPr lang="zh-CN" altLang="zh-CN" dirty="0"/>
              <a:t>数组，也称线性表（</a:t>
            </a:r>
            <a:r>
              <a:rPr lang="en-US" altLang="zh-CN" dirty="0"/>
              <a:t>linear list</a:t>
            </a:r>
            <a:r>
              <a:rPr lang="zh-CN" altLang="zh-CN" dirty="0"/>
              <a:t>）是一种数据结构，一个数组是</a:t>
            </a:r>
            <a:r>
              <a:rPr lang="en-US" altLang="zh-CN" dirty="0"/>
              <a:t>n</a:t>
            </a:r>
            <a:r>
              <a:rPr lang="zh-CN" altLang="zh-CN" dirty="0"/>
              <a:t>个具有相同特性的数据元素的有限序列</a:t>
            </a:r>
            <a:r>
              <a:rPr lang="zh-CN" altLang="zh-CN" dirty="0" smtClean="0"/>
              <a:t>。</a:t>
            </a:r>
            <a:endParaRPr lang="en-US" altLang="zh-CN" dirty="0" smtClean="0"/>
          </a:p>
          <a:p>
            <a:pPr marL="0" indent="0">
              <a:buNone/>
            </a:pPr>
            <a:r>
              <a:rPr lang="zh-CN" altLang="zh-CN" dirty="0"/>
              <a:t>数组的相邻元素之间存在着序偶</a:t>
            </a:r>
            <a:r>
              <a:rPr lang="zh-CN" altLang="zh-CN" dirty="0" smtClean="0"/>
              <a:t>关系</a:t>
            </a:r>
            <a:endParaRPr lang="en-US" altLang="zh-CN" dirty="0" smtClean="0"/>
          </a:p>
          <a:p>
            <a:pPr marL="0" indent="0">
              <a:buNone/>
            </a:pPr>
            <a:r>
              <a:rPr lang="zh-CN" altLang="zh-CN" dirty="0"/>
              <a:t>每一个元素实际就是一个变量，可以赋值、输入、输出或参加各种运算。</a:t>
            </a:r>
            <a:endParaRPr lang="zh-CN" altLang="en-US" dirty="0"/>
          </a:p>
        </p:txBody>
      </p:sp>
      <p:pic>
        <p:nvPicPr>
          <p:cNvPr id="71682" name="Picture 2" descr="07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653136"/>
            <a:ext cx="7576063"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5176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数组</a:t>
            </a:r>
            <a:endParaRPr lang="zh-CN" altLang="en-US" dirty="0"/>
          </a:p>
        </p:txBody>
      </p:sp>
      <p:sp>
        <p:nvSpPr>
          <p:cNvPr id="3" name="内容占位符 2"/>
          <p:cNvSpPr>
            <a:spLocks noGrp="1"/>
          </p:cNvSpPr>
          <p:nvPr>
            <p:ph idx="1"/>
          </p:nvPr>
        </p:nvSpPr>
        <p:spPr/>
        <p:txBody>
          <a:bodyPr/>
          <a:lstStyle/>
          <a:p>
            <a:pPr marL="0" indent="0">
              <a:buNone/>
            </a:pPr>
            <a:r>
              <a:rPr lang="zh-CN" altLang="zh-CN" dirty="0"/>
              <a:t>数组的处理实际上就是处理数组元素的过程，按顺序对每个数组元素进行处理的过程称为数组的</a:t>
            </a:r>
            <a:r>
              <a:rPr lang="zh-CN" altLang="zh-CN" dirty="0" smtClean="0"/>
              <a:t>遍历</a:t>
            </a:r>
            <a:endParaRPr lang="zh-CN" altLang="en-US" dirty="0"/>
          </a:p>
        </p:txBody>
      </p:sp>
      <p:pic>
        <p:nvPicPr>
          <p:cNvPr id="72706" name="Picture 2" descr="07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4509120"/>
            <a:ext cx="5332743" cy="139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433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a:t>
            </a:r>
            <a:r>
              <a:rPr lang="zh-CN" altLang="zh-CN" dirty="0">
                <a:effectLst/>
              </a:rPr>
              <a:t>．搜索</a:t>
            </a:r>
            <a:endParaRPr lang="zh-CN" altLang="en-US" dirty="0"/>
          </a:p>
        </p:txBody>
      </p:sp>
      <p:sp>
        <p:nvSpPr>
          <p:cNvPr id="3" name="内容占位符 2"/>
          <p:cNvSpPr>
            <a:spLocks noGrp="1"/>
          </p:cNvSpPr>
          <p:nvPr>
            <p:ph idx="1"/>
          </p:nvPr>
        </p:nvSpPr>
        <p:spPr/>
        <p:txBody>
          <a:bodyPr/>
          <a:lstStyle/>
          <a:p>
            <a:pPr marL="0" indent="0">
              <a:buNone/>
            </a:pPr>
            <a:r>
              <a:rPr lang="zh-CN" altLang="zh-CN" dirty="0"/>
              <a:t>在数组中，查找满足条件的所有元素，并求和、计数等。</a:t>
            </a:r>
          </a:p>
          <a:p>
            <a:pPr marL="0" indent="0">
              <a:buNone/>
            </a:pPr>
            <a:r>
              <a:rPr lang="zh-CN" altLang="zh-CN" dirty="0"/>
              <a:t>算法设计：遍历数组元素的过程中，判断每个元素是否满足条件，如满足条件则做出处理。</a:t>
            </a:r>
            <a:endParaRPr lang="zh-CN" altLang="en-US" dirty="0"/>
          </a:p>
        </p:txBody>
      </p:sp>
    </p:spTree>
    <p:extLst>
      <p:ext uri="{BB962C8B-B14F-4D97-AF65-F5344CB8AC3E}">
        <p14:creationId xmlns:p14="http://schemas.microsoft.com/office/powerpoint/2010/main" val="815806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a:t>【例</a:t>
            </a:r>
            <a:r>
              <a:rPr lang="en-US" altLang="zh-CN" dirty="0"/>
              <a:t>5.13</a:t>
            </a:r>
            <a:r>
              <a:rPr lang="zh-CN" altLang="zh-CN" dirty="0"/>
              <a:t>】一维数组中查找满足条件（元素能被</a:t>
            </a:r>
            <a:r>
              <a:rPr lang="en-US" altLang="zh-CN" dirty="0"/>
              <a:t>4</a:t>
            </a:r>
            <a:r>
              <a:rPr lang="zh-CN" altLang="zh-CN" dirty="0"/>
              <a:t>整除）的所有元素，统计个数、和及其平均值。</a:t>
            </a:r>
          </a:p>
          <a:p>
            <a:pPr marL="0" indent="0">
              <a:buNone/>
            </a:pPr>
            <a:endParaRPr lang="zh-CN" altLang="en-US" dirty="0"/>
          </a:p>
        </p:txBody>
      </p:sp>
      <p:pic>
        <p:nvPicPr>
          <p:cNvPr id="73730" name="Picture 2" descr="0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4221088"/>
            <a:ext cx="3016414" cy="152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descr="07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8915" y="3018944"/>
            <a:ext cx="2641397" cy="266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981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a:t>
            </a:r>
            <a:r>
              <a:rPr lang="zh-CN" altLang="zh-CN" dirty="0">
                <a:effectLst/>
              </a:rPr>
              <a:t>．求最大值</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5.14</a:t>
            </a:r>
            <a:r>
              <a:rPr lang="zh-CN" altLang="zh-CN" dirty="0"/>
              <a:t>】求一维数组中</a:t>
            </a:r>
            <a:r>
              <a:rPr lang="en-US" altLang="zh-CN" dirty="0"/>
              <a:t>100</a:t>
            </a:r>
            <a:r>
              <a:rPr lang="zh-CN" altLang="zh-CN" dirty="0"/>
              <a:t>个元素的最大值。</a:t>
            </a:r>
            <a:endParaRPr lang="zh-CN" altLang="en-US" dirty="0"/>
          </a:p>
        </p:txBody>
      </p:sp>
      <p:pic>
        <p:nvPicPr>
          <p:cNvPr id="74754" name="Picture 2" descr="07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3494705"/>
            <a:ext cx="3395191" cy="2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892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a:t>
            </a:r>
            <a:r>
              <a:rPr lang="zh-CN" altLang="zh-CN" dirty="0">
                <a:effectLst/>
              </a:rPr>
              <a:t>．排序</a:t>
            </a:r>
            <a:endParaRPr lang="zh-CN" altLang="en-US" dirty="0"/>
          </a:p>
        </p:txBody>
      </p:sp>
      <p:sp>
        <p:nvSpPr>
          <p:cNvPr id="3" name="内容占位符 2"/>
          <p:cNvSpPr>
            <a:spLocks noGrp="1"/>
          </p:cNvSpPr>
          <p:nvPr>
            <p:ph idx="1"/>
          </p:nvPr>
        </p:nvSpPr>
        <p:spPr/>
        <p:txBody>
          <a:bodyPr/>
          <a:lstStyle/>
          <a:p>
            <a:pPr marL="0" indent="0">
              <a:buNone/>
            </a:pPr>
            <a:r>
              <a:rPr lang="zh-CN" altLang="zh-CN" dirty="0"/>
              <a:t>排序是最常见的问题，其本质是对一组对象按照某种规则进行有序排列的过程</a:t>
            </a:r>
            <a:r>
              <a:rPr lang="zh-CN" altLang="zh-CN" dirty="0" smtClean="0"/>
              <a:t>。</a:t>
            </a:r>
            <a:endParaRPr lang="en-US" altLang="zh-CN" dirty="0" smtClean="0"/>
          </a:p>
          <a:p>
            <a:pPr marL="0" indent="0">
              <a:buNone/>
            </a:pPr>
            <a:r>
              <a:rPr lang="zh-CN" altLang="en-US" dirty="0"/>
              <a:t>在</a:t>
            </a:r>
            <a:r>
              <a:rPr lang="zh-CN" altLang="zh-CN" dirty="0" smtClean="0"/>
              <a:t>计算</a:t>
            </a:r>
            <a:r>
              <a:rPr lang="zh-CN" altLang="zh-CN" dirty="0"/>
              <a:t>科学中，排序是许多复杂问题求解的</a:t>
            </a:r>
            <a:r>
              <a:rPr lang="zh-CN" altLang="zh-CN" dirty="0" smtClean="0"/>
              <a:t>基础</a:t>
            </a:r>
            <a:r>
              <a:rPr lang="zh-CN" altLang="en-US" dirty="0" smtClean="0"/>
              <a:t>。</a:t>
            </a:r>
            <a:endParaRPr lang="en-US" altLang="zh-CN" dirty="0" smtClean="0"/>
          </a:p>
          <a:p>
            <a:pPr marL="0" indent="0">
              <a:buNone/>
            </a:pPr>
            <a:r>
              <a:rPr lang="zh-CN" altLang="zh-CN" dirty="0"/>
              <a:t>【例</a:t>
            </a:r>
            <a:r>
              <a:rPr lang="en-US" altLang="zh-CN" dirty="0"/>
              <a:t>5.15</a:t>
            </a:r>
            <a:r>
              <a:rPr lang="zh-CN" altLang="zh-CN" dirty="0"/>
              <a:t>】用“起泡法”把一维数组的</a:t>
            </a:r>
            <a:r>
              <a:rPr lang="en-US" altLang="zh-CN" dirty="0"/>
              <a:t>n</a:t>
            </a:r>
            <a:r>
              <a:rPr lang="zh-CN" altLang="zh-CN" dirty="0"/>
              <a:t>个元素按从小到大的顺序排列并输出。</a:t>
            </a:r>
            <a:endParaRPr lang="zh-CN" altLang="en-US" dirty="0"/>
          </a:p>
        </p:txBody>
      </p:sp>
      <p:pic>
        <p:nvPicPr>
          <p:cNvPr id="75778" name="Picture 2" descr="07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221088"/>
            <a:ext cx="6671674" cy="177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8543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排序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6802" name="Picture 2" descr="7-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923692"/>
            <a:ext cx="7007572" cy="330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02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3</a:t>
            </a:r>
            <a:r>
              <a:rPr lang="zh-CN" altLang="zh-CN" dirty="0">
                <a:effectLst/>
              </a:rPr>
              <a:t>．高级语言与编译器</a:t>
            </a:r>
            <a:endParaRPr lang="zh-CN" altLang="en-US" dirty="0"/>
          </a:p>
        </p:txBody>
      </p:sp>
      <p:sp>
        <p:nvSpPr>
          <p:cNvPr id="7171" name="内容占位符 2"/>
          <p:cNvSpPr>
            <a:spLocks noGrp="1"/>
          </p:cNvSpPr>
          <p:nvPr>
            <p:ph idx="1"/>
          </p:nvPr>
        </p:nvSpPr>
        <p:spPr/>
        <p:txBody>
          <a:bodyPr/>
          <a:lstStyle/>
          <a:p>
            <a:pPr marL="0" indent="0">
              <a:buFontTx/>
              <a:buNone/>
            </a:pPr>
            <a:r>
              <a:rPr lang="zh-CN" altLang="zh-CN" smtClean="0"/>
              <a:t>高级语言是类似于自然语言、以语句和函数为单位书写程序的编程语言。高级语言编写的程序称为高级语言源程序。</a:t>
            </a:r>
            <a:endParaRPr lang="en-US" altLang="zh-CN" smtClean="0"/>
          </a:p>
          <a:p>
            <a:pPr marL="0" indent="0">
              <a:buFontTx/>
              <a:buNone/>
            </a:pPr>
            <a:r>
              <a:rPr lang="zh-CN" altLang="zh-CN" smtClean="0"/>
              <a:t>编译器先使用其编译程序将高级语言源程序转换为汇编语言源程序，再由汇编程序将汇编语言源程序转换为机器可执行的二进制语言程序。</a:t>
            </a:r>
          </a:p>
          <a:p>
            <a:pPr marL="0" indent="0">
              <a:buFontTx/>
              <a:buNone/>
            </a:pPr>
            <a:endParaRPr lang="zh-CN" altLang="en-US" smtClean="0"/>
          </a:p>
        </p:txBody>
      </p:sp>
      <p:graphicFrame>
        <p:nvGraphicFramePr>
          <p:cNvPr id="7172" name="对象 3"/>
          <p:cNvGraphicFramePr>
            <a:graphicFrameLocks noChangeAspect="1"/>
          </p:cNvGraphicFramePr>
          <p:nvPr/>
        </p:nvGraphicFramePr>
        <p:xfrm>
          <a:off x="3203575" y="4221163"/>
          <a:ext cx="5297488" cy="2357437"/>
        </p:xfrm>
        <a:graphic>
          <a:graphicData uri="http://schemas.openxmlformats.org/presentationml/2006/ole">
            <mc:AlternateContent xmlns:mc="http://schemas.openxmlformats.org/markup-compatibility/2006">
              <mc:Choice xmlns:v="urn:schemas-microsoft-com:vml" Requires="v">
                <p:oleObj spid="_x0000_s7181" r:id="rId3" imgW="6124592" imgH="2728284" progId="Visio.Drawing.11">
                  <p:embed/>
                </p:oleObj>
              </mc:Choice>
              <mc:Fallback>
                <p:oleObj r:id="rId3" imgW="6124592" imgH="272828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221163"/>
                        <a:ext cx="52974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排序</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5.16</a:t>
            </a:r>
            <a:r>
              <a:rPr lang="zh-CN" altLang="zh-CN" dirty="0"/>
              <a:t>】用选择法把一维数组的</a:t>
            </a:r>
            <a:r>
              <a:rPr lang="en-US" altLang="zh-CN" dirty="0"/>
              <a:t>n</a:t>
            </a:r>
            <a:r>
              <a:rPr lang="zh-CN" altLang="zh-CN" dirty="0"/>
              <a:t>个元素按从小到大的顺序排列并输出</a:t>
            </a:r>
            <a:r>
              <a:rPr lang="zh-CN" altLang="zh-CN" dirty="0" smtClean="0"/>
              <a:t>。</a:t>
            </a:r>
            <a:endParaRPr lang="en-US" altLang="zh-CN" dirty="0" smtClean="0"/>
          </a:p>
          <a:p>
            <a:pPr marL="0" indent="0">
              <a:buNone/>
            </a:pPr>
            <a:endParaRPr lang="zh-CN" altLang="en-US" dirty="0"/>
          </a:p>
        </p:txBody>
      </p:sp>
      <p:pic>
        <p:nvPicPr>
          <p:cNvPr id="77826" name="Picture 2" descr="07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4437112"/>
            <a:ext cx="7096568" cy="16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705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排序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8850" name="Picture 2" descr="07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420888"/>
            <a:ext cx="2904251" cy="216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1" name="Picture 3" descr="07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9" y="1823902"/>
            <a:ext cx="3642504" cy="276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763020" y="5039018"/>
            <a:ext cx="776197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54000" algn="l" defTabSz="914400" rtl="0" eaLnBrk="0" fontAlgn="base" latinLnBrk="0" hangingPunct="0">
              <a:lnSpc>
                <a:spcPct val="100000"/>
              </a:lnSpc>
              <a:spcBef>
                <a:spcPct val="0"/>
              </a:spcBef>
              <a:spcAft>
                <a:spcPct val="0"/>
              </a:spcAft>
              <a:buClrTx/>
              <a:buSzTx/>
              <a:buFont typeface="Arial" pitchFamily="34" charset="0"/>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rPr>
              <a:t>排序算法的比较：</a:t>
            </a:r>
            <a:endParaRPr kumimoji="0" lang="zh-CN" sz="14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rPr>
              <a:t>冒泡法排序每轮依次比较两个相邻元素，如果前大后小则交换；而选择法排序则每轮次找到最小值，做一次交换。两种算法的时间复杂度都为</a:t>
            </a:r>
            <a:endParaRPr kumimoji="0" lang="zh-CN" sz="48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5" name="对象 4"/>
          <p:cNvGraphicFramePr>
            <a:graphicFrameLocks noChangeAspect="1"/>
          </p:cNvGraphicFramePr>
          <p:nvPr/>
        </p:nvGraphicFramePr>
        <p:xfrm>
          <a:off x="0" y="457200"/>
          <a:ext cx="390525" cy="228600"/>
        </p:xfrm>
        <a:graphic>
          <a:graphicData uri="http://schemas.openxmlformats.org/presentationml/2006/ole">
            <mc:AlternateContent xmlns:mc="http://schemas.openxmlformats.org/markup-compatibility/2006">
              <mc:Choice xmlns:v="urn:schemas-microsoft-com:vml" Requires="v">
                <p:oleObj spid="_x0000_s78862" name="公式" r:id="rId5" imgW="393529" imgH="228501" progId="Equation.3">
                  <p:embed/>
                </p:oleObj>
              </mc:Choice>
              <mc:Fallback>
                <p:oleObj name="公式" r:id="rId5" imgW="393529"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3905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4000" algn="l" defTabSz="914400" rtl="0" eaLnBrk="0" fontAlgn="base" latinLnBrk="0" hangingPunct="0">
              <a:lnSpc>
                <a:spcPct val="100000"/>
              </a:lnSpc>
              <a:spcBef>
                <a:spcPct val="0"/>
              </a:spcBef>
              <a:spcAft>
                <a:spcPct val="0"/>
              </a:spcAft>
              <a:buClrTx/>
              <a:buSzTx/>
              <a:buFont typeface="Arial" pitchFamily="34" charset="0"/>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rPr>
              <a:t>。</a:t>
            </a:r>
            <a:endParaRPr kumimoji="0" lang="zh-CN"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49370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排序</a:t>
            </a:r>
            <a:endParaRPr lang="zh-CN" altLang="en-US" dirty="0"/>
          </a:p>
        </p:txBody>
      </p:sp>
      <p:sp>
        <p:nvSpPr>
          <p:cNvPr id="3" name="内容占位符 2"/>
          <p:cNvSpPr>
            <a:spLocks noGrp="1"/>
          </p:cNvSpPr>
          <p:nvPr>
            <p:ph idx="1"/>
          </p:nvPr>
        </p:nvSpPr>
        <p:spPr/>
        <p:txBody>
          <a:bodyPr/>
          <a:lstStyle/>
          <a:p>
            <a:pPr marL="0" indent="0">
              <a:buNone/>
            </a:pPr>
            <a:r>
              <a:rPr lang="zh-CN" altLang="zh-CN" dirty="0"/>
              <a:t>快速排序：</a:t>
            </a:r>
          </a:p>
          <a:p>
            <a:pPr marL="0" indent="0">
              <a:buNone/>
            </a:pPr>
            <a:r>
              <a:rPr lang="zh-CN" altLang="zh-CN" dirty="0"/>
              <a:t>从序列中任意取出一个元素作为中心，所有比它小的都放在左侧，比它大的都放在右侧，形成左右两个序列；再对各子序列重新选择中心元素依照规则；直到每个子序列只剩下一个元素</a:t>
            </a:r>
          </a:p>
          <a:p>
            <a:pPr marL="0" indent="0">
              <a:buNone/>
            </a:pPr>
            <a:r>
              <a:rPr lang="zh-CN" altLang="zh-CN" dirty="0"/>
              <a:t>排序问题的解决方法还有插入排序、桶排序、基数排序、堆排序等。</a:t>
            </a:r>
            <a:endParaRPr lang="zh-CN" altLang="en-US" dirty="0"/>
          </a:p>
        </p:txBody>
      </p:sp>
    </p:spTree>
    <p:extLst>
      <p:ext uri="{BB962C8B-B14F-4D97-AF65-F5344CB8AC3E}">
        <p14:creationId xmlns:p14="http://schemas.microsoft.com/office/powerpoint/2010/main" val="1276634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5.5	</a:t>
            </a:r>
            <a:r>
              <a:rPr lang="zh-CN" altLang="zh-CN" dirty="0">
                <a:effectLst/>
              </a:rPr>
              <a:t>函数与递归</a:t>
            </a:r>
            <a:endParaRPr lang="zh-CN" altLang="en-US" dirty="0"/>
          </a:p>
        </p:txBody>
      </p:sp>
      <p:sp>
        <p:nvSpPr>
          <p:cNvPr id="3" name="内容占位符 2"/>
          <p:cNvSpPr>
            <a:spLocks noGrp="1"/>
          </p:cNvSpPr>
          <p:nvPr>
            <p:ph idx="1"/>
          </p:nvPr>
        </p:nvSpPr>
        <p:spPr/>
        <p:txBody>
          <a:bodyPr/>
          <a:lstStyle/>
          <a:p>
            <a:pPr marL="0" indent="0">
              <a:buNone/>
            </a:pPr>
            <a:r>
              <a:rPr lang="zh-CN" altLang="zh-CN" dirty="0"/>
              <a:t>函数是由多条语句组成的能够实现特定功能的程序段，函数可以对程序进行模块化</a:t>
            </a:r>
            <a:r>
              <a:rPr lang="zh-CN" altLang="zh-CN" dirty="0" smtClean="0"/>
              <a:t>。</a:t>
            </a:r>
            <a:endParaRPr lang="en-US" altLang="zh-CN" dirty="0" smtClean="0"/>
          </a:p>
          <a:p>
            <a:pPr marL="0" indent="0">
              <a:buNone/>
            </a:pPr>
            <a:r>
              <a:rPr lang="zh-CN" altLang="zh-CN" dirty="0"/>
              <a:t>函数一般包括函数名、参数、返回值和函数体四个部分。</a:t>
            </a:r>
          </a:p>
          <a:p>
            <a:pPr marL="0" indent="0">
              <a:buNone/>
            </a:pPr>
            <a:endParaRPr lang="zh-CN" altLang="en-US" dirty="0"/>
          </a:p>
        </p:txBody>
      </p:sp>
    </p:spTree>
    <p:extLst>
      <p:ext uri="{BB962C8B-B14F-4D97-AF65-F5344CB8AC3E}">
        <p14:creationId xmlns:p14="http://schemas.microsoft.com/office/powerpoint/2010/main" val="4035499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函数</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5.17</a:t>
            </a:r>
            <a:r>
              <a:rPr lang="zh-CN" altLang="zh-CN" dirty="0"/>
              <a:t>】输入的两个变量，使用函数计算两个变量的和。</a:t>
            </a:r>
          </a:p>
          <a:p>
            <a:pPr marL="0" indent="0">
              <a:buNone/>
            </a:pPr>
            <a:endParaRPr lang="zh-CN" altLang="en-US" dirty="0"/>
          </a:p>
        </p:txBody>
      </p:sp>
      <p:sp>
        <p:nvSpPr>
          <p:cNvPr id="4" name="矩形 3"/>
          <p:cNvSpPr/>
          <p:nvPr/>
        </p:nvSpPr>
        <p:spPr>
          <a:xfrm>
            <a:off x="755576" y="2595676"/>
            <a:ext cx="4572000" cy="3785652"/>
          </a:xfrm>
          <a:prstGeom prst="rect">
            <a:avLst/>
          </a:prstGeom>
        </p:spPr>
        <p:txBody>
          <a:bodyPr>
            <a:spAutoFit/>
          </a:bodyPr>
          <a:lstStyle/>
          <a:p>
            <a:r>
              <a:rPr lang="en-US" altLang="zh-CN" sz="2000" dirty="0" err="1"/>
              <a:t>int</a:t>
            </a:r>
            <a:r>
              <a:rPr lang="en-US" altLang="zh-CN" sz="2000" dirty="0"/>
              <a:t> sum(</a:t>
            </a:r>
            <a:r>
              <a:rPr lang="en-US" altLang="zh-CN" sz="2000" dirty="0" err="1"/>
              <a:t>int</a:t>
            </a:r>
            <a:r>
              <a:rPr lang="en-US" altLang="zh-CN" sz="2000" dirty="0"/>
              <a:t> x, </a:t>
            </a:r>
            <a:r>
              <a:rPr lang="en-US" altLang="zh-CN" sz="2000" dirty="0" err="1"/>
              <a:t>int</a:t>
            </a:r>
            <a:r>
              <a:rPr lang="en-US" altLang="zh-CN" sz="2000" dirty="0"/>
              <a:t> y)</a:t>
            </a:r>
            <a:endParaRPr lang="zh-CN" altLang="zh-CN" sz="2000" dirty="0"/>
          </a:p>
          <a:p>
            <a:r>
              <a:rPr lang="en-US" altLang="zh-CN" sz="2000" dirty="0"/>
              <a:t>{	</a:t>
            </a:r>
            <a:r>
              <a:rPr lang="en-US" altLang="zh-CN" sz="2000" dirty="0" err="1"/>
              <a:t>int</a:t>
            </a:r>
            <a:r>
              <a:rPr lang="en-US" altLang="zh-CN" sz="2000" dirty="0"/>
              <a:t> z;</a:t>
            </a:r>
            <a:endParaRPr lang="zh-CN" altLang="zh-CN" sz="2000" dirty="0"/>
          </a:p>
          <a:p>
            <a:r>
              <a:rPr lang="en-US" altLang="zh-CN" sz="2000" dirty="0"/>
              <a:t>	z=</a:t>
            </a:r>
            <a:r>
              <a:rPr lang="en-US" altLang="zh-CN" sz="2000" dirty="0" err="1"/>
              <a:t>x+y</a:t>
            </a:r>
            <a:r>
              <a:rPr lang="en-US" altLang="zh-CN" sz="2000" dirty="0"/>
              <a:t>;</a:t>
            </a:r>
            <a:endParaRPr lang="zh-CN" altLang="zh-CN" sz="2000" dirty="0"/>
          </a:p>
          <a:p>
            <a:r>
              <a:rPr lang="en-US" altLang="zh-CN" sz="2000" dirty="0"/>
              <a:t>	return z;</a:t>
            </a:r>
            <a:endParaRPr lang="zh-CN" altLang="zh-CN" sz="2000" dirty="0"/>
          </a:p>
          <a:p>
            <a:r>
              <a:rPr lang="en-US" altLang="zh-CN" sz="2000" dirty="0"/>
              <a:t>}</a:t>
            </a:r>
            <a:endParaRPr lang="zh-CN" altLang="zh-CN" sz="2000" dirty="0"/>
          </a:p>
          <a:p>
            <a:r>
              <a:rPr lang="en-US" altLang="zh-CN" sz="2000" dirty="0"/>
              <a:t>main()</a:t>
            </a:r>
            <a:endParaRPr lang="zh-CN" altLang="zh-CN" sz="2000" dirty="0"/>
          </a:p>
          <a:p>
            <a:r>
              <a:rPr lang="en-US" altLang="zh-CN" sz="2000" dirty="0"/>
              <a:t>{	</a:t>
            </a:r>
            <a:r>
              <a:rPr lang="en-US" altLang="zh-CN" sz="2000" dirty="0" err="1"/>
              <a:t>int</a:t>
            </a:r>
            <a:r>
              <a:rPr lang="en-US" altLang="zh-CN" sz="2000" dirty="0"/>
              <a:t> </a:t>
            </a:r>
            <a:r>
              <a:rPr lang="en-US" altLang="zh-CN" sz="2000" dirty="0" err="1"/>
              <a:t>s,m,n</a:t>
            </a:r>
            <a:r>
              <a:rPr lang="en-US" altLang="zh-CN" sz="2000" dirty="0"/>
              <a:t>;</a:t>
            </a:r>
            <a:endParaRPr lang="zh-CN" altLang="zh-CN" sz="2000" dirty="0"/>
          </a:p>
          <a:p>
            <a:r>
              <a:rPr lang="en-US" altLang="zh-CN" sz="2000" dirty="0"/>
              <a:t>	</a:t>
            </a:r>
            <a:r>
              <a:rPr lang="en-US" altLang="zh-CN" sz="2000" dirty="0" err="1"/>
              <a:t>printf</a:t>
            </a:r>
            <a:r>
              <a:rPr lang="en-US" altLang="zh-CN" sz="2000" dirty="0"/>
              <a:t>("</a:t>
            </a:r>
            <a:r>
              <a:rPr lang="zh-CN" altLang="zh-CN" sz="2000" dirty="0"/>
              <a:t>请输入两个整数</a:t>
            </a:r>
            <a:r>
              <a:rPr lang="en-US" altLang="zh-CN" sz="2000" dirty="0"/>
              <a:t>");</a:t>
            </a:r>
            <a:endParaRPr lang="zh-CN" altLang="zh-CN" sz="2000" dirty="0"/>
          </a:p>
          <a:p>
            <a:r>
              <a:rPr lang="en-US" altLang="zh-CN" sz="2000" dirty="0"/>
              <a:t>	</a:t>
            </a:r>
            <a:r>
              <a:rPr lang="en-US" altLang="zh-CN" sz="2000" dirty="0" err="1"/>
              <a:t>scanf</a:t>
            </a:r>
            <a:r>
              <a:rPr lang="en-US" altLang="zh-CN" sz="2000" dirty="0"/>
              <a:t>("%</a:t>
            </a:r>
            <a:r>
              <a:rPr lang="en-US" altLang="zh-CN" sz="2000" dirty="0" err="1"/>
              <a:t>d%d</a:t>
            </a:r>
            <a:r>
              <a:rPr lang="en-US" altLang="zh-CN" sz="2000" dirty="0"/>
              <a:t>",&amp;</a:t>
            </a:r>
            <a:r>
              <a:rPr lang="en-US" altLang="zh-CN" sz="2000" dirty="0" err="1"/>
              <a:t>m,&amp;n</a:t>
            </a:r>
            <a:r>
              <a:rPr lang="en-US" altLang="zh-CN" sz="2000" dirty="0"/>
              <a:t>);</a:t>
            </a:r>
            <a:endParaRPr lang="zh-CN" altLang="zh-CN" sz="2000" dirty="0"/>
          </a:p>
          <a:p>
            <a:r>
              <a:rPr lang="en-US" altLang="zh-CN" sz="2000" dirty="0"/>
              <a:t>	s=sum(</a:t>
            </a:r>
            <a:r>
              <a:rPr lang="en-US" altLang="zh-CN" sz="2000" dirty="0" err="1"/>
              <a:t>m,n</a:t>
            </a:r>
            <a:r>
              <a:rPr lang="en-US" altLang="zh-CN" sz="2000" dirty="0"/>
              <a:t>);</a:t>
            </a:r>
            <a:endParaRPr lang="zh-CN" altLang="zh-CN" sz="2000" dirty="0"/>
          </a:p>
          <a:p>
            <a:r>
              <a:rPr lang="en-US" altLang="zh-CN" sz="2000" dirty="0"/>
              <a:t>	</a:t>
            </a:r>
            <a:r>
              <a:rPr lang="en-US" altLang="zh-CN" sz="2000" dirty="0" err="1"/>
              <a:t>printf</a:t>
            </a:r>
            <a:r>
              <a:rPr lang="en-US" altLang="zh-CN" sz="2000" dirty="0"/>
              <a:t>("</a:t>
            </a:r>
            <a:r>
              <a:rPr lang="zh-CN" altLang="zh-CN" sz="2000" dirty="0"/>
              <a:t>和为</a:t>
            </a:r>
            <a:r>
              <a:rPr lang="en-US" altLang="zh-CN" sz="2000" dirty="0"/>
              <a:t> %</a:t>
            </a:r>
            <a:r>
              <a:rPr lang="en-US" altLang="zh-CN" sz="2000" dirty="0" err="1"/>
              <a:t>d",s</a:t>
            </a:r>
            <a:r>
              <a:rPr lang="en-US" altLang="zh-CN" sz="2000" dirty="0"/>
              <a:t>);	</a:t>
            </a:r>
            <a:endParaRPr lang="zh-CN" altLang="zh-CN" sz="2000" dirty="0"/>
          </a:p>
          <a:p>
            <a:r>
              <a:rPr lang="en-US" altLang="zh-CN" sz="2000" dirty="0"/>
              <a:t>}</a:t>
            </a:r>
            <a:endParaRPr lang="zh-CN" altLang="zh-CN" sz="2000" dirty="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756" y="4725145"/>
            <a:ext cx="3894684" cy="163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7966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5.5.2  </a:t>
            </a:r>
            <a:r>
              <a:rPr lang="zh-CN" altLang="zh-CN" dirty="0">
                <a:effectLst/>
              </a:rPr>
              <a:t>递归</a:t>
            </a:r>
            <a:endParaRPr lang="zh-CN" altLang="en-US" dirty="0"/>
          </a:p>
        </p:txBody>
      </p:sp>
      <p:sp>
        <p:nvSpPr>
          <p:cNvPr id="3" name="内容占位符 2"/>
          <p:cNvSpPr>
            <a:spLocks noGrp="1"/>
          </p:cNvSpPr>
          <p:nvPr>
            <p:ph idx="1"/>
          </p:nvPr>
        </p:nvSpPr>
        <p:spPr/>
        <p:txBody>
          <a:bodyPr/>
          <a:lstStyle/>
          <a:p>
            <a:pPr marL="0" indent="0">
              <a:buNone/>
            </a:pPr>
            <a:r>
              <a:rPr lang="zh-CN" altLang="zh-CN" dirty="0"/>
              <a:t>递归是一种重要的计算思维模式，既是抽象表达的一种手段，也是问题求解的重要方法</a:t>
            </a:r>
            <a:r>
              <a:rPr lang="zh-CN" altLang="zh-CN" dirty="0" smtClean="0"/>
              <a:t>。</a:t>
            </a:r>
            <a:endParaRPr lang="en-US" altLang="zh-CN" dirty="0" smtClean="0"/>
          </a:p>
          <a:p>
            <a:pPr marL="0" indent="0">
              <a:buNone/>
            </a:pPr>
            <a:endParaRPr lang="en-US" altLang="zh-CN" dirty="0"/>
          </a:p>
          <a:p>
            <a:pPr marL="0" indent="0">
              <a:buNone/>
            </a:pPr>
            <a:r>
              <a:rPr lang="zh-CN" altLang="zh-CN" dirty="0"/>
              <a:t>递归故事：“从前有座山，山里有座庙，庙里有个老和尚在讲故事，故事是（从前有座山，山里有座庙，庙里有个老和尚在讲故事，故事是（从前有座山，山里有座庙，庙里有个老和尚在讲故事，故事是</a:t>
            </a:r>
            <a:r>
              <a:rPr lang="en-US" altLang="zh-CN" dirty="0"/>
              <a:t>(…</a:t>
            </a:r>
            <a:r>
              <a:rPr lang="zh-CN" altLang="zh-CN" dirty="0"/>
              <a:t>）））”</a:t>
            </a:r>
            <a:endParaRPr lang="zh-CN" altLang="en-US" dirty="0"/>
          </a:p>
        </p:txBody>
      </p:sp>
    </p:spTree>
    <p:extLst>
      <p:ext uri="{BB962C8B-B14F-4D97-AF65-F5344CB8AC3E}">
        <p14:creationId xmlns:p14="http://schemas.microsoft.com/office/powerpoint/2010/main" val="21344733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递归</a:t>
            </a:r>
            <a:endParaRPr lang="zh-CN" altLang="en-US" dirty="0"/>
          </a:p>
        </p:txBody>
      </p:sp>
      <p:sp>
        <p:nvSpPr>
          <p:cNvPr id="3" name="内容占位符 2"/>
          <p:cNvSpPr>
            <a:spLocks noGrp="1"/>
          </p:cNvSpPr>
          <p:nvPr>
            <p:ph idx="1"/>
          </p:nvPr>
        </p:nvSpPr>
        <p:spPr/>
        <p:txBody>
          <a:bodyPr/>
          <a:lstStyle/>
          <a:p>
            <a:pPr marL="0" indent="0">
              <a:buNone/>
            </a:pPr>
            <a:r>
              <a:rPr lang="zh-CN" altLang="zh-CN" dirty="0"/>
              <a:t>使用递归的方法绘制的图形</a:t>
            </a:r>
            <a:endParaRPr lang="zh-CN" altLang="en-US" dirty="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146" y="3232994"/>
            <a:ext cx="2371742" cy="242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232994"/>
            <a:ext cx="2913734" cy="251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150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3" name="内容占位符 2"/>
          <p:cNvSpPr>
            <a:spLocks noGrp="1"/>
          </p:cNvSpPr>
          <p:nvPr>
            <p:ph idx="1"/>
          </p:nvPr>
        </p:nvSpPr>
        <p:spPr/>
        <p:txBody>
          <a:bodyPr/>
          <a:lstStyle/>
          <a:p>
            <a:pPr marL="0" indent="0">
              <a:buNone/>
            </a:pPr>
            <a:r>
              <a:rPr lang="zh-CN" altLang="zh-CN" dirty="0"/>
              <a:t>递归算法的基本思想是将一个大规模的复杂问题，层层转换为一个与原问题相同但是规模较小问题来求解，函数调用函数本身、高阶调用低阶</a:t>
            </a:r>
            <a:r>
              <a:rPr lang="zh-CN" altLang="zh-CN" dirty="0" smtClean="0"/>
              <a:t>。</a:t>
            </a:r>
            <a:endParaRPr lang="en-US" altLang="zh-CN" dirty="0" smtClean="0"/>
          </a:p>
          <a:p>
            <a:pPr marL="0" indent="0">
              <a:buNone/>
            </a:pPr>
            <a:endParaRPr lang="en-US" altLang="zh-CN" dirty="0"/>
          </a:p>
          <a:p>
            <a:pPr marL="0" indent="0">
              <a:buNone/>
            </a:pPr>
            <a:r>
              <a:rPr lang="zh-CN" altLang="zh-CN" dirty="0"/>
              <a:t>使用递归的方法进行问题求解的基础是构造递归函数。</a:t>
            </a:r>
          </a:p>
          <a:p>
            <a:pPr marL="0" indent="0">
              <a:buNone/>
            </a:pPr>
            <a:endParaRPr lang="zh-CN" altLang="en-US" dirty="0"/>
          </a:p>
        </p:txBody>
      </p:sp>
    </p:spTree>
    <p:extLst>
      <p:ext uri="{BB962C8B-B14F-4D97-AF65-F5344CB8AC3E}">
        <p14:creationId xmlns:p14="http://schemas.microsoft.com/office/powerpoint/2010/main" val="41863507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5.18</a:t>
            </a:r>
            <a:r>
              <a:rPr lang="zh-CN" altLang="zh-CN" dirty="0"/>
              <a:t>】用递归算法求</a:t>
            </a:r>
            <a:r>
              <a:rPr lang="en-US" altLang="zh-CN" dirty="0"/>
              <a:t>n!</a:t>
            </a:r>
            <a:r>
              <a:rPr lang="zh-CN" altLang="zh-CN" dirty="0" smtClean="0"/>
              <a:t>。</a:t>
            </a:r>
            <a:endParaRPr lang="en-US" altLang="zh-CN" dirty="0" smtClean="0"/>
          </a:p>
          <a:p>
            <a:pPr marL="0" indent="0">
              <a:buNone/>
            </a:pPr>
            <a:r>
              <a:rPr lang="zh-CN" altLang="zh-CN" dirty="0"/>
              <a:t>分析：</a:t>
            </a:r>
          </a:p>
          <a:p>
            <a:pPr marL="0" indent="0">
              <a:buNone/>
            </a:pPr>
            <a:r>
              <a:rPr lang="zh-CN" altLang="zh-CN" dirty="0"/>
              <a:t>（</a:t>
            </a:r>
            <a:r>
              <a:rPr lang="en-US" altLang="zh-CN" dirty="0"/>
              <a:t>1</a:t>
            </a:r>
            <a:r>
              <a:rPr lang="zh-CN" altLang="zh-CN" dirty="0"/>
              <a:t>）观察可知：</a:t>
            </a:r>
            <a:r>
              <a:rPr lang="en-US" altLang="zh-CN" dirty="0"/>
              <a:t>n!= n* (n-1)!</a:t>
            </a:r>
            <a:r>
              <a:rPr lang="zh-CN" altLang="zh-CN" dirty="0"/>
              <a:t>，</a:t>
            </a:r>
            <a:r>
              <a:rPr lang="en-US" altLang="zh-CN" dirty="0"/>
              <a:t>(n-1)!= (n-1) * (n-2)!</a:t>
            </a:r>
            <a:r>
              <a:rPr lang="zh-CN" altLang="zh-CN" dirty="0"/>
              <a:t>，…，</a:t>
            </a:r>
            <a:r>
              <a:rPr lang="en-US" altLang="zh-CN" dirty="0"/>
              <a:t>3!=3*2!</a:t>
            </a:r>
            <a:r>
              <a:rPr lang="zh-CN" altLang="zh-CN" dirty="0"/>
              <a:t>，</a:t>
            </a:r>
            <a:r>
              <a:rPr lang="en-US" altLang="zh-CN" dirty="0"/>
              <a:t>2!=2*1!</a:t>
            </a:r>
            <a:r>
              <a:rPr lang="zh-CN" altLang="zh-CN" dirty="0"/>
              <a:t>，</a:t>
            </a:r>
            <a:r>
              <a:rPr lang="en-US" altLang="zh-CN" dirty="0"/>
              <a:t>1!=1</a:t>
            </a:r>
            <a:r>
              <a:rPr lang="zh-CN" altLang="zh-CN" dirty="0" smtClean="0"/>
              <a:t>。</a:t>
            </a:r>
            <a:endParaRPr lang="en-US" altLang="zh-CN" dirty="0" smtClean="0"/>
          </a:p>
          <a:p>
            <a:pPr marL="0" indent="0">
              <a:buNone/>
            </a:pPr>
            <a:r>
              <a:rPr lang="zh-CN" altLang="zh-CN" dirty="0"/>
              <a:t>（</a:t>
            </a:r>
            <a:r>
              <a:rPr lang="en-US" altLang="zh-CN" dirty="0"/>
              <a:t>2</a:t>
            </a:r>
            <a:r>
              <a:rPr lang="zh-CN" altLang="zh-CN" dirty="0"/>
              <a:t>）</a:t>
            </a:r>
            <a:r>
              <a:rPr lang="en-US" altLang="zh-CN" dirty="0"/>
              <a:t>n</a:t>
            </a:r>
            <a:r>
              <a:rPr lang="zh-CN" altLang="zh-CN" dirty="0"/>
              <a:t>！可以表示为以下分段函数</a:t>
            </a:r>
          </a:p>
          <a:p>
            <a:pPr marL="0" indent="0">
              <a:buNone/>
            </a:pPr>
            <a:endParaRPr lang="zh-CN" altLang="zh-CN" dirty="0"/>
          </a:p>
          <a:p>
            <a:pPr marL="0" indent="0">
              <a:buNone/>
            </a:pPr>
            <a:endParaRPr lang="zh-CN" altLang="zh-CN" dirty="0"/>
          </a:p>
          <a:p>
            <a:pPr marL="0" indent="0">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22098143"/>
              </p:ext>
            </p:extLst>
          </p:nvPr>
        </p:nvGraphicFramePr>
        <p:xfrm>
          <a:off x="1835696" y="4149080"/>
          <a:ext cx="5538615" cy="936104"/>
        </p:xfrm>
        <a:graphic>
          <a:graphicData uri="http://schemas.openxmlformats.org/presentationml/2006/ole">
            <mc:AlternateContent xmlns:mc="http://schemas.openxmlformats.org/markup-compatibility/2006">
              <mc:Choice xmlns:v="urn:schemas-microsoft-com:vml" Requires="v">
                <p:oleObj spid="_x0000_s80909" name="公式" r:id="rId3" imgW="2705100" imgH="457200" progId="Equation.3">
                  <p:embed/>
                </p:oleObj>
              </mc:Choice>
              <mc:Fallback>
                <p:oleObj name="公式" r:id="rId3" imgW="27051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5538615" cy="936104"/>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23214617"/>
              </p:ext>
            </p:extLst>
          </p:nvPr>
        </p:nvGraphicFramePr>
        <p:xfrm>
          <a:off x="1835696" y="5229200"/>
          <a:ext cx="4137460" cy="1008112"/>
        </p:xfrm>
        <a:graphic>
          <a:graphicData uri="http://schemas.openxmlformats.org/presentationml/2006/ole">
            <mc:AlternateContent xmlns:mc="http://schemas.openxmlformats.org/markup-compatibility/2006">
              <mc:Choice xmlns:v="urn:schemas-microsoft-com:vml" Requires="v">
                <p:oleObj spid="_x0000_s80910" name="公式" r:id="rId5" imgW="1879600" imgH="457200" progId="Equation.3">
                  <p:embed/>
                </p:oleObj>
              </mc:Choice>
              <mc:Fallback>
                <p:oleObj name="公式" r:id="rId5" imgW="18796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5229200"/>
                        <a:ext cx="4137460" cy="1008112"/>
                      </a:xfrm>
                      <a:prstGeom prst="rect">
                        <a:avLst/>
                      </a:prstGeom>
                      <a:noFill/>
                    </p:spPr>
                  </p:pic>
                </p:oleObj>
              </mc:Fallback>
            </mc:AlternateContent>
          </a:graphicData>
        </a:graphic>
      </p:graphicFrame>
    </p:spTree>
    <p:extLst>
      <p:ext uri="{BB962C8B-B14F-4D97-AF65-F5344CB8AC3E}">
        <p14:creationId xmlns:p14="http://schemas.microsoft.com/office/powerpoint/2010/main" val="21963144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3" name="内容占位符 2"/>
          <p:cNvSpPr>
            <a:spLocks noGrp="1"/>
          </p:cNvSpPr>
          <p:nvPr>
            <p:ph idx="1"/>
          </p:nvPr>
        </p:nvSpPr>
        <p:spPr/>
        <p:txBody>
          <a:bodyPr/>
          <a:lstStyle/>
          <a:p>
            <a:pPr marL="0" indent="0">
              <a:buNone/>
            </a:pPr>
            <a:r>
              <a:rPr lang="zh-CN" altLang="zh-CN" dirty="0"/>
              <a:t>（</a:t>
            </a:r>
            <a:r>
              <a:rPr lang="en-US" altLang="zh-CN" dirty="0"/>
              <a:t>3</a:t>
            </a:r>
            <a:r>
              <a:rPr lang="zh-CN" altLang="zh-CN" dirty="0"/>
              <a:t>）假设</a:t>
            </a:r>
            <a:r>
              <a:rPr lang="en-US" altLang="zh-CN" dirty="0"/>
              <a:t>fact(n)</a:t>
            </a:r>
            <a:r>
              <a:rPr lang="zh-CN" altLang="zh-CN" dirty="0"/>
              <a:t>用于计算</a:t>
            </a:r>
            <a:r>
              <a:rPr lang="en-US" altLang="zh-CN" dirty="0"/>
              <a:t>n</a:t>
            </a:r>
            <a:r>
              <a:rPr lang="zh-CN" altLang="zh-CN" dirty="0"/>
              <a:t>的阶乘，则递归函数</a:t>
            </a:r>
            <a:r>
              <a:rPr lang="en-US" altLang="zh-CN" dirty="0"/>
              <a:t>fact(n)</a:t>
            </a:r>
            <a:r>
              <a:rPr lang="zh-CN" altLang="zh-CN" dirty="0"/>
              <a:t>表示为</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6309584"/>
              </p:ext>
            </p:extLst>
          </p:nvPr>
        </p:nvGraphicFramePr>
        <p:xfrm>
          <a:off x="1691680" y="2492896"/>
          <a:ext cx="5940660" cy="1080120"/>
        </p:xfrm>
        <a:graphic>
          <a:graphicData uri="http://schemas.openxmlformats.org/presentationml/2006/ole">
            <mc:AlternateContent xmlns:mc="http://schemas.openxmlformats.org/markup-compatibility/2006">
              <mc:Choice xmlns:v="urn:schemas-microsoft-com:vml" Requires="v">
                <p:oleObj spid="_x0000_s81927" name="公式" r:id="rId3" imgW="2514600" imgH="457200" progId="Equation.3">
                  <p:embed/>
                </p:oleObj>
              </mc:Choice>
              <mc:Fallback>
                <p:oleObj name="公式" r:id="rId3" imgW="25146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492896"/>
                        <a:ext cx="5940660" cy="1080120"/>
                      </a:xfrm>
                      <a:prstGeom prst="rect">
                        <a:avLst/>
                      </a:prstGeom>
                      <a:noFill/>
                    </p:spPr>
                  </p:pic>
                </p:oleObj>
              </mc:Fallback>
            </mc:AlternateContent>
          </a:graphicData>
        </a:graphic>
      </p:graphicFrame>
    </p:spTree>
    <p:extLst>
      <p:ext uri="{BB962C8B-B14F-4D97-AF65-F5344CB8AC3E}">
        <p14:creationId xmlns:p14="http://schemas.microsoft.com/office/powerpoint/2010/main" val="148668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4</a:t>
            </a:r>
            <a:r>
              <a:rPr lang="zh-CN" altLang="zh-CN" dirty="0">
                <a:effectLst/>
              </a:rPr>
              <a:t>．构件化的语言</a:t>
            </a:r>
            <a:endParaRPr lang="zh-CN" altLang="en-US" dirty="0"/>
          </a:p>
        </p:txBody>
      </p:sp>
      <p:sp>
        <p:nvSpPr>
          <p:cNvPr id="8195" name="内容占位符 2"/>
          <p:cNvSpPr>
            <a:spLocks noGrp="1"/>
          </p:cNvSpPr>
          <p:nvPr>
            <p:ph idx="1"/>
          </p:nvPr>
        </p:nvSpPr>
        <p:spPr/>
        <p:txBody>
          <a:bodyPr/>
          <a:lstStyle/>
          <a:p>
            <a:pPr marL="0" indent="0">
              <a:buFontTx/>
              <a:buNone/>
            </a:pPr>
            <a:r>
              <a:rPr lang="zh-CN" altLang="zh-CN" smtClean="0"/>
              <a:t>构件化的语言的每一个构件都是由一系列语句完成的复杂程序，能够完成一定功能。</a:t>
            </a:r>
            <a:endParaRPr lang="en-US" altLang="zh-CN" smtClean="0"/>
          </a:p>
          <a:p>
            <a:pPr marL="0" indent="0">
              <a:buFontTx/>
              <a:buNone/>
            </a:pPr>
            <a:r>
              <a:rPr lang="zh-CN" altLang="zh-CN" smtClean="0"/>
              <a:t>构件化的语言，包括</a:t>
            </a:r>
            <a:r>
              <a:rPr lang="en-US" altLang="zh-CN" smtClean="0"/>
              <a:t>Visual Basic</a:t>
            </a:r>
            <a:r>
              <a:rPr lang="zh-CN" altLang="zh-CN" smtClean="0"/>
              <a:t>、</a:t>
            </a:r>
            <a:r>
              <a:rPr lang="en-US" altLang="zh-CN" smtClean="0"/>
              <a:t>Visual C++</a:t>
            </a:r>
            <a:r>
              <a:rPr lang="zh-CN" altLang="zh-CN" smtClean="0"/>
              <a:t>、</a:t>
            </a:r>
            <a:r>
              <a:rPr lang="en-US" altLang="zh-CN" smtClean="0"/>
              <a:t>Delphi</a:t>
            </a:r>
            <a:r>
              <a:rPr lang="zh-CN" altLang="zh-CN" smtClean="0"/>
              <a:t>，</a:t>
            </a:r>
            <a:r>
              <a:rPr lang="en-US" altLang="zh-CN" smtClean="0"/>
              <a:t>.Net</a:t>
            </a:r>
            <a:r>
              <a:rPr lang="zh-CN" altLang="zh-CN" smtClean="0"/>
              <a:t>等</a:t>
            </a:r>
            <a:endParaRPr lang="zh-CN" altLang="en-US"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697288"/>
            <a:ext cx="94297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288" y="3695700"/>
            <a:ext cx="3562350"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4" name="矩形 3"/>
          <p:cNvSpPr/>
          <p:nvPr/>
        </p:nvSpPr>
        <p:spPr>
          <a:xfrm>
            <a:off x="755576" y="1844824"/>
            <a:ext cx="7416824" cy="4524315"/>
          </a:xfrm>
          <a:prstGeom prst="rect">
            <a:avLst/>
          </a:prstGeom>
        </p:spPr>
        <p:txBody>
          <a:bodyPr wrap="square">
            <a:spAutoFit/>
          </a:bodyPr>
          <a:lstStyle/>
          <a:p>
            <a:r>
              <a:rPr lang="en-US" altLang="zh-CN" dirty="0"/>
              <a:t>Private Sub Command1_Click()</a:t>
            </a:r>
            <a:endParaRPr lang="zh-CN" altLang="zh-CN" dirty="0"/>
          </a:p>
          <a:p>
            <a:r>
              <a:rPr lang="en-US" altLang="zh-CN" dirty="0"/>
              <a:t>    Text1.Text = fact(10)</a:t>
            </a:r>
            <a:endParaRPr lang="zh-CN" altLang="zh-CN" dirty="0"/>
          </a:p>
          <a:p>
            <a:r>
              <a:rPr lang="en-US" altLang="zh-CN" dirty="0"/>
              <a:t>End Sub</a:t>
            </a:r>
            <a:endParaRPr lang="zh-CN" altLang="zh-CN" dirty="0"/>
          </a:p>
          <a:p>
            <a:r>
              <a:rPr lang="en-US" altLang="zh-CN" dirty="0"/>
              <a:t>Function fact(n As Integer) As Double        '</a:t>
            </a:r>
            <a:r>
              <a:rPr lang="zh-CN" altLang="zh-CN" dirty="0"/>
              <a:t>递归函数</a:t>
            </a:r>
            <a:r>
              <a:rPr lang="en-US" altLang="zh-CN" dirty="0"/>
              <a:t>fact()</a:t>
            </a:r>
            <a:endParaRPr lang="zh-CN" altLang="zh-CN" dirty="0"/>
          </a:p>
          <a:p>
            <a:r>
              <a:rPr lang="en-US" altLang="zh-CN" dirty="0"/>
              <a:t>    Dim s As Double</a:t>
            </a:r>
            <a:endParaRPr lang="zh-CN" altLang="zh-CN" dirty="0"/>
          </a:p>
          <a:p>
            <a:r>
              <a:rPr lang="en-US" altLang="zh-CN" dirty="0"/>
              <a:t>    If n = 0 Or n = 1 Then</a:t>
            </a:r>
            <a:endParaRPr lang="zh-CN" altLang="zh-CN" dirty="0"/>
          </a:p>
          <a:p>
            <a:r>
              <a:rPr lang="en-US" altLang="zh-CN" dirty="0"/>
              <a:t>        s = 1</a:t>
            </a:r>
            <a:endParaRPr lang="zh-CN" altLang="zh-CN" dirty="0"/>
          </a:p>
          <a:p>
            <a:r>
              <a:rPr lang="en-US" altLang="zh-CN" dirty="0"/>
              <a:t>     Else</a:t>
            </a:r>
            <a:endParaRPr lang="zh-CN" altLang="zh-CN" dirty="0"/>
          </a:p>
          <a:p>
            <a:r>
              <a:rPr lang="en-US" altLang="zh-CN" dirty="0"/>
              <a:t>        s = n * fact(n - 1) '</a:t>
            </a:r>
            <a:r>
              <a:rPr lang="zh-CN" altLang="zh-CN" dirty="0"/>
              <a:t>递归调用</a:t>
            </a:r>
            <a:r>
              <a:rPr lang="en-US" altLang="zh-CN" dirty="0"/>
              <a:t>fact()</a:t>
            </a:r>
            <a:endParaRPr lang="zh-CN" altLang="zh-CN" dirty="0"/>
          </a:p>
          <a:p>
            <a:r>
              <a:rPr lang="en-US" altLang="zh-CN" dirty="0"/>
              <a:t>     End If</a:t>
            </a:r>
            <a:endParaRPr lang="zh-CN" altLang="zh-CN" dirty="0"/>
          </a:p>
          <a:p>
            <a:r>
              <a:rPr lang="en-US" altLang="zh-CN" dirty="0"/>
              <a:t>     fact = s</a:t>
            </a:r>
            <a:endParaRPr lang="zh-CN" altLang="zh-CN" dirty="0"/>
          </a:p>
          <a:p>
            <a:r>
              <a:rPr lang="en-US" altLang="zh-CN" dirty="0"/>
              <a:t>End Function</a:t>
            </a:r>
            <a:endParaRPr lang="zh-CN" altLang="zh-CN" dirty="0"/>
          </a:p>
        </p:txBody>
      </p:sp>
    </p:spTree>
    <p:extLst>
      <p:ext uri="{BB962C8B-B14F-4D97-AF65-F5344CB8AC3E}">
        <p14:creationId xmlns:p14="http://schemas.microsoft.com/office/powerpoint/2010/main" val="504190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3" name="内容占位符 2"/>
          <p:cNvSpPr>
            <a:spLocks noGrp="1"/>
          </p:cNvSpPr>
          <p:nvPr>
            <p:ph idx="1"/>
          </p:nvPr>
        </p:nvSpPr>
        <p:spPr/>
        <p:txBody>
          <a:bodyPr/>
          <a:lstStyle/>
          <a:p>
            <a:pPr marL="0" indent="0">
              <a:buNone/>
            </a:pPr>
            <a:r>
              <a:rPr lang="zh-CN" altLang="zh-CN" dirty="0"/>
              <a:t>递归过程可以总结为以下两个阶段。</a:t>
            </a:r>
          </a:p>
          <a:p>
            <a:pPr marL="0" indent="0">
              <a:buNone/>
            </a:pPr>
            <a:r>
              <a:rPr lang="en-US" altLang="zh-CN" dirty="0"/>
              <a:t>1</a:t>
            </a:r>
            <a:r>
              <a:rPr lang="zh-CN" altLang="zh-CN" dirty="0"/>
              <a:t>．回推阶段：</a:t>
            </a:r>
            <a:r>
              <a:rPr lang="en-US" altLang="zh-CN" dirty="0"/>
              <a:t>n!</a:t>
            </a:r>
            <a:r>
              <a:rPr lang="zh-CN" altLang="zh-CN" dirty="0"/>
              <a:t>→</a:t>
            </a:r>
            <a:r>
              <a:rPr lang="en-US" altLang="zh-CN" dirty="0"/>
              <a:t>(</a:t>
            </a:r>
            <a:r>
              <a:rPr lang="en-US" altLang="zh-CN" dirty="0" smtClean="0"/>
              <a:t>n-1</a:t>
            </a:r>
            <a:r>
              <a:rPr lang="en-US" altLang="zh-CN" dirty="0"/>
              <a:t>)!</a:t>
            </a:r>
            <a:r>
              <a:rPr lang="zh-CN" altLang="zh-CN" dirty="0"/>
              <a:t>→</a:t>
            </a:r>
            <a:r>
              <a:rPr lang="en-US" altLang="zh-CN" dirty="0"/>
              <a:t>(n-2)!</a:t>
            </a:r>
            <a:r>
              <a:rPr lang="zh-CN" altLang="zh-CN" dirty="0"/>
              <a:t>→</a:t>
            </a:r>
            <a:r>
              <a:rPr lang="en-US" altLang="zh-CN" dirty="0"/>
              <a:t>(n-3)!</a:t>
            </a:r>
            <a:r>
              <a:rPr lang="zh-CN" altLang="zh-CN" dirty="0"/>
              <a:t>→…→</a:t>
            </a:r>
            <a:r>
              <a:rPr lang="en-US" altLang="zh-CN" dirty="0"/>
              <a:t>3!</a:t>
            </a:r>
            <a:r>
              <a:rPr lang="zh-CN" altLang="zh-CN" dirty="0"/>
              <a:t>→</a:t>
            </a:r>
            <a:r>
              <a:rPr lang="en-US" altLang="zh-CN" dirty="0"/>
              <a:t>2!</a:t>
            </a:r>
            <a:r>
              <a:rPr lang="zh-CN" altLang="zh-CN" dirty="0"/>
              <a:t>→</a:t>
            </a:r>
            <a:r>
              <a:rPr lang="en-US" altLang="zh-CN" dirty="0"/>
              <a:t>1!</a:t>
            </a:r>
            <a:r>
              <a:rPr lang="zh-CN" altLang="zh-CN" dirty="0" smtClean="0"/>
              <a:t>。</a:t>
            </a:r>
            <a:endParaRPr lang="en-US" altLang="zh-CN" dirty="0" smtClean="0"/>
          </a:p>
          <a:p>
            <a:pPr marL="0" indent="0">
              <a:buNone/>
            </a:pPr>
            <a:r>
              <a:rPr lang="en-US" altLang="zh-CN" dirty="0"/>
              <a:t>2</a:t>
            </a:r>
            <a:r>
              <a:rPr lang="zh-CN" altLang="zh-CN" dirty="0"/>
              <a:t>．递推阶段：</a:t>
            </a:r>
            <a:r>
              <a:rPr lang="en-US" altLang="zh-CN" dirty="0"/>
              <a:t>n!</a:t>
            </a:r>
            <a:r>
              <a:rPr lang="zh-CN" altLang="zh-CN" dirty="0"/>
              <a:t>←</a:t>
            </a:r>
            <a:r>
              <a:rPr lang="en-US" altLang="zh-CN" dirty="0"/>
              <a:t>(n-1)!</a:t>
            </a:r>
            <a:r>
              <a:rPr lang="zh-CN" altLang="zh-CN" dirty="0"/>
              <a:t>←</a:t>
            </a:r>
            <a:r>
              <a:rPr lang="en-US" altLang="zh-CN" dirty="0"/>
              <a:t>(n-2)!</a:t>
            </a:r>
            <a:r>
              <a:rPr lang="zh-CN" altLang="zh-CN" dirty="0"/>
              <a:t>←</a:t>
            </a:r>
            <a:r>
              <a:rPr lang="en-US" altLang="zh-CN" dirty="0"/>
              <a:t>(n-3)!</a:t>
            </a:r>
            <a:r>
              <a:rPr lang="zh-CN" altLang="zh-CN" dirty="0"/>
              <a:t>←…←</a:t>
            </a:r>
            <a:r>
              <a:rPr lang="en-US" altLang="zh-CN" dirty="0"/>
              <a:t>3!</a:t>
            </a:r>
            <a:r>
              <a:rPr lang="zh-CN" altLang="zh-CN" dirty="0"/>
              <a:t>←</a:t>
            </a:r>
            <a:r>
              <a:rPr lang="en-US" altLang="zh-CN" dirty="0"/>
              <a:t>2!</a:t>
            </a:r>
            <a:r>
              <a:rPr lang="zh-CN" altLang="zh-CN" dirty="0"/>
              <a:t>←</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4421665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5.19</a:t>
            </a:r>
            <a:r>
              <a:rPr lang="zh-CN" altLang="zh-CN" dirty="0"/>
              <a:t>】汉诺塔（</a:t>
            </a:r>
            <a:r>
              <a:rPr lang="en-US" altLang="zh-CN" dirty="0"/>
              <a:t>Hanoi</a:t>
            </a:r>
            <a:r>
              <a:rPr lang="zh-CN" altLang="zh-CN" dirty="0"/>
              <a:t>）问题是这样的问题，有</a:t>
            </a:r>
            <a:r>
              <a:rPr lang="en-US" altLang="zh-CN" dirty="0"/>
              <a:t>3</a:t>
            </a:r>
            <a:r>
              <a:rPr lang="zh-CN" altLang="zh-CN" dirty="0"/>
              <a:t>根柱子</a:t>
            </a:r>
            <a:r>
              <a:rPr lang="en-US" altLang="zh-CN" dirty="0"/>
              <a:t>A</a:t>
            </a:r>
            <a:r>
              <a:rPr lang="zh-CN" altLang="zh-CN" dirty="0"/>
              <a:t>、</a:t>
            </a:r>
            <a:r>
              <a:rPr lang="en-US" altLang="zh-CN" dirty="0"/>
              <a:t>B</a:t>
            </a:r>
            <a:r>
              <a:rPr lang="zh-CN" altLang="zh-CN" dirty="0"/>
              <a:t>和</a:t>
            </a:r>
            <a:r>
              <a:rPr lang="en-US" altLang="zh-CN" dirty="0"/>
              <a:t>C</a:t>
            </a:r>
            <a:r>
              <a:rPr lang="zh-CN" altLang="zh-CN" dirty="0"/>
              <a:t>，开始</a:t>
            </a:r>
            <a:r>
              <a:rPr lang="en-US" altLang="zh-CN" dirty="0"/>
              <a:t>A</a:t>
            </a:r>
            <a:r>
              <a:rPr lang="zh-CN" altLang="zh-CN" dirty="0"/>
              <a:t>柱上有</a:t>
            </a:r>
            <a:r>
              <a:rPr lang="en-US" altLang="zh-CN" dirty="0"/>
              <a:t>64</a:t>
            </a:r>
            <a:r>
              <a:rPr lang="zh-CN" altLang="zh-CN" dirty="0"/>
              <a:t>个盘子，从上到下，依次大一点，如图</a:t>
            </a:r>
            <a:r>
              <a:rPr lang="en-US" altLang="zh-CN" dirty="0"/>
              <a:t>5-36</a:t>
            </a:r>
            <a:r>
              <a:rPr lang="zh-CN" altLang="zh-CN" dirty="0"/>
              <a:t>所示，把所有盘子移到</a:t>
            </a:r>
            <a:r>
              <a:rPr lang="en-US" altLang="zh-CN" dirty="0"/>
              <a:t>C</a:t>
            </a:r>
            <a:r>
              <a:rPr lang="zh-CN" altLang="zh-CN" dirty="0"/>
              <a:t>柱上，要求：盘子必须放在</a:t>
            </a:r>
            <a:r>
              <a:rPr lang="en-US" altLang="zh-CN" dirty="0"/>
              <a:t>A</a:t>
            </a:r>
            <a:r>
              <a:rPr lang="zh-CN" altLang="zh-CN" dirty="0"/>
              <a:t>、</a:t>
            </a:r>
            <a:r>
              <a:rPr lang="en-US" altLang="zh-CN" dirty="0"/>
              <a:t>B</a:t>
            </a:r>
            <a:r>
              <a:rPr lang="zh-CN" altLang="zh-CN" dirty="0"/>
              <a:t>或</a:t>
            </a:r>
            <a:r>
              <a:rPr lang="en-US" altLang="zh-CN" dirty="0"/>
              <a:t>C</a:t>
            </a:r>
            <a:r>
              <a:rPr lang="zh-CN" altLang="zh-CN" dirty="0"/>
              <a:t>柱上，一次只能移动一个盘子，大盘子不能放在小盘子上边。</a:t>
            </a:r>
            <a:endParaRPr lang="zh-CN" altLang="en-US" dirty="0"/>
          </a:p>
        </p:txBody>
      </p:sp>
      <p:pic>
        <p:nvPicPr>
          <p:cNvPr id="82946" name="Picture 2" descr="08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581128"/>
            <a:ext cx="655721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8268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3" name="内容占位符 2"/>
          <p:cNvSpPr>
            <a:spLocks noGrp="1"/>
          </p:cNvSpPr>
          <p:nvPr>
            <p:ph idx="1"/>
          </p:nvPr>
        </p:nvSpPr>
        <p:spPr/>
        <p:txBody>
          <a:bodyPr/>
          <a:lstStyle/>
          <a:p>
            <a:pPr marL="0" indent="0">
              <a:buNone/>
            </a:pPr>
            <a:r>
              <a:rPr lang="zh-CN" altLang="zh-CN" dirty="0"/>
              <a:t>分析：</a:t>
            </a:r>
          </a:p>
          <a:p>
            <a:pPr marL="0" indent="0">
              <a:buNone/>
            </a:pPr>
            <a:r>
              <a:rPr lang="en-US" altLang="zh-CN" dirty="0" smtClean="0"/>
              <a:t>3</a:t>
            </a:r>
            <a:r>
              <a:rPr lang="zh-CN" altLang="zh-CN" dirty="0"/>
              <a:t>个盘子 </a:t>
            </a:r>
            <a:r>
              <a:rPr lang="en-US" altLang="zh-CN" dirty="0">
                <a:sym typeface="Wingdings"/>
              </a:rPr>
              <a:t></a:t>
            </a:r>
            <a:r>
              <a:rPr lang="en-US" altLang="zh-CN" dirty="0"/>
              <a:t>7</a:t>
            </a:r>
            <a:r>
              <a:rPr lang="zh-CN" altLang="zh-CN" dirty="0"/>
              <a:t>次；</a:t>
            </a:r>
            <a:r>
              <a:rPr lang="en-US" altLang="zh-CN" dirty="0"/>
              <a:t>4</a:t>
            </a:r>
            <a:r>
              <a:rPr lang="zh-CN" altLang="zh-CN" dirty="0"/>
              <a:t>个盘子 </a:t>
            </a:r>
            <a:r>
              <a:rPr lang="en-US" altLang="zh-CN" dirty="0">
                <a:sym typeface="Wingdings"/>
              </a:rPr>
              <a:t></a:t>
            </a:r>
            <a:r>
              <a:rPr lang="en-US" altLang="zh-CN" dirty="0"/>
              <a:t>15</a:t>
            </a:r>
            <a:r>
              <a:rPr lang="zh-CN" altLang="zh-CN" dirty="0"/>
              <a:t>次；</a:t>
            </a:r>
            <a:r>
              <a:rPr lang="en-US" altLang="zh-CN" dirty="0"/>
              <a:t>5</a:t>
            </a:r>
            <a:r>
              <a:rPr lang="zh-CN" altLang="zh-CN" dirty="0"/>
              <a:t>个盘子 </a:t>
            </a:r>
            <a:r>
              <a:rPr lang="en-US" altLang="zh-CN" dirty="0">
                <a:sym typeface="Wingdings"/>
              </a:rPr>
              <a:t></a:t>
            </a:r>
            <a:r>
              <a:rPr lang="en-US" altLang="zh-CN" dirty="0"/>
              <a:t>31</a:t>
            </a:r>
            <a:r>
              <a:rPr lang="zh-CN" altLang="zh-CN" dirty="0"/>
              <a:t>次；</a:t>
            </a:r>
            <a:r>
              <a:rPr lang="en-US" altLang="zh-CN" dirty="0"/>
              <a:t>6</a:t>
            </a:r>
            <a:r>
              <a:rPr lang="zh-CN" altLang="zh-CN" dirty="0"/>
              <a:t>个盘子 </a:t>
            </a:r>
            <a:r>
              <a:rPr lang="en-US" altLang="zh-CN" dirty="0">
                <a:sym typeface="Wingdings"/>
              </a:rPr>
              <a:t></a:t>
            </a:r>
            <a:r>
              <a:rPr lang="en-US" altLang="zh-CN" dirty="0"/>
              <a:t>63</a:t>
            </a:r>
            <a:r>
              <a:rPr lang="zh-CN" altLang="zh-CN" dirty="0"/>
              <a:t>次；</a:t>
            </a:r>
            <a:r>
              <a:rPr lang="en-US" altLang="zh-CN" dirty="0"/>
              <a:t>64</a:t>
            </a:r>
            <a:r>
              <a:rPr lang="zh-CN" altLang="zh-CN" dirty="0"/>
              <a:t>个盘子</a:t>
            </a:r>
            <a:r>
              <a:rPr lang="en-US" altLang="zh-CN" dirty="0">
                <a:sym typeface="Wingdings"/>
              </a:rPr>
              <a:t></a:t>
            </a:r>
            <a:r>
              <a:rPr lang="en-US" altLang="zh-CN" dirty="0"/>
              <a:t>…</a:t>
            </a:r>
            <a:r>
              <a:rPr lang="zh-CN" altLang="zh-CN" dirty="0" smtClean="0"/>
              <a:t>。</a:t>
            </a:r>
            <a:endParaRPr lang="en-US" altLang="zh-CN" dirty="0" smtClean="0"/>
          </a:p>
          <a:p>
            <a:pPr marL="0" indent="0">
              <a:buNone/>
            </a:pPr>
            <a:r>
              <a:rPr lang="zh-CN" altLang="zh-CN" dirty="0"/>
              <a:t>经过实验可知，当盘子为</a:t>
            </a:r>
            <a:r>
              <a:rPr lang="en-US" altLang="zh-CN" dirty="0"/>
              <a:t>n</a:t>
            </a:r>
            <a:r>
              <a:rPr lang="zh-CN" altLang="zh-CN" dirty="0"/>
              <a:t>个时，需要</a:t>
            </a:r>
            <a:r>
              <a:rPr lang="en-US" altLang="zh-CN" dirty="0"/>
              <a:t> </a:t>
            </a:r>
            <a:r>
              <a:rPr lang="zh-CN" altLang="zh-CN" dirty="0"/>
              <a:t>次移动盘子。</a:t>
            </a:r>
          </a:p>
          <a:p>
            <a:pPr marL="0" indent="0">
              <a:buNone/>
            </a:pPr>
            <a:endParaRPr lang="zh-CN" altLang="en-US" dirty="0"/>
          </a:p>
        </p:txBody>
      </p:sp>
    </p:spTree>
    <p:extLst>
      <p:ext uri="{BB962C8B-B14F-4D97-AF65-F5344CB8AC3E}">
        <p14:creationId xmlns:p14="http://schemas.microsoft.com/office/powerpoint/2010/main" val="4285875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4" name="矩形 3"/>
          <p:cNvSpPr/>
          <p:nvPr/>
        </p:nvSpPr>
        <p:spPr>
          <a:xfrm>
            <a:off x="683568" y="3046308"/>
            <a:ext cx="7704856" cy="3046988"/>
          </a:xfrm>
          <a:prstGeom prst="rect">
            <a:avLst/>
          </a:prstGeom>
        </p:spPr>
        <p:txBody>
          <a:bodyPr wrap="square">
            <a:spAutoFit/>
          </a:bodyPr>
          <a:lstStyle/>
          <a:p>
            <a:r>
              <a:rPr lang="zh-CN" altLang="zh-CN" dirty="0"/>
              <a:t>将</a:t>
            </a:r>
            <a:r>
              <a:rPr lang="en-US" altLang="zh-CN" dirty="0"/>
              <a:t>n</a:t>
            </a:r>
            <a:r>
              <a:rPr lang="zh-CN" altLang="zh-CN" dirty="0"/>
              <a:t>个盘子从</a:t>
            </a:r>
            <a:r>
              <a:rPr lang="en-US" altLang="zh-CN" dirty="0"/>
              <a:t>A</a:t>
            </a:r>
            <a:r>
              <a:rPr lang="zh-CN" altLang="zh-CN" dirty="0"/>
              <a:t>移动到</a:t>
            </a:r>
            <a:r>
              <a:rPr lang="en-US" altLang="zh-CN" dirty="0"/>
              <a:t>C</a:t>
            </a:r>
            <a:r>
              <a:rPr lang="zh-CN" altLang="zh-CN" dirty="0"/>
              <a:t>的问题，递归过程归纳如下。</a:t>
            </a:r>
          </a:p>
          <a:p>
            <a:r>
              <a:rPr lang="zh-CN" altLang="zh-CN" dirty="0"/>
              <a:t>（</a:t>
            </a:r>
            <a:r>
              <a:rPr lang="en-US" altLang="zh-CN" dirty="0"/>
              <a:t>1</a:t>
            </a:r>
            <a:r>
              <a:rPr lang="zh-CN" altLang="zh-CN" dirty="0"/>
              <a:t>）如果将</a:t>
            </a:r>
            <a:r>
              <a:rPr lang="en-US" altLang="zh-CN" dirty="0"/>
              <a:t>n</a:t>
            </a:r>
            <a:r>
              <a:rPr lang="zh-CN" altLang="zh-CN" dirty="0"/>
              <a:t>个盘子从</a:t>
            </a:r>
            <a:r>
              <a:rPr lang="en-US" altLang="zh-CN" dirty="0"/>
              <a:t>a</a:t>
            </a:r>
            <a:r>
              <a:rPr lang="zh-CN" altLang="zh-CN" dirty="0"/>
              <a:t>，通过</a:t>
            </a:r>
            <a:r>
              <a:rPr lang="en-US" altLang="zh-CN" dirty="0"/>
              <a:t>b</a:t>
            </a:r>
            <a:r>
              <a:rPr lang="zh-CN" altLang="zh-CN" dirty="0"/>
              <a:t>移动到</a:t>
            </a:r>
            <a:r>
              <a:rPr lang="en-US" altLang="zh-CN" dirty="0"/>
              <a:t>c</a:t>
            </a:r>
            <a:r>
              <a:rPr lang="zh-CN" altLang="zh-CN" dirty="0"/>
              <a:t>，计作函数</a:t>
            </a:r>
            <a:r>
              <a:rPr lang="en-US" altLang="zh-CN" dirty="0"/>
              <a:t>Hanoi(n</a:t>
            </a:r>
            <a:r>
              <a:rPr lang="zh-CN" altLang="zh-CN" dirty="0"/>
              <a:t>，</a:t>
            </a:r>
            <a:r>
              <a:rPr lang="en-US" altLang="zh-CN" dirty="0"/>
              <a:t>a</a:t>
            </a:r>
            <a:r>
              <a:rPr lang="zh-CN" altLang="zh-CN" dirty="0"/>
              <a:t>，</a:t>
            </a:r>
            <a:r>
              <a:rPr lang="en-US" altLang="zh-CN" dirty="0"/>
              <a:t>b</a:t>
            </a:r>
            <a:r>
              <a:rPr lang="zh-CN" altLang="zh-CN" dirty="0"/>
              <a:t>，</a:t>
            </a:r>
            <a:r>
              <a:rPr lang="en-US" altLang="zh-CN" dirty="0"/>
              <a:t>c)</a:t>
            </a:r>
            <a:r>
              <a:rPr lang="zh-CN" altLang="zh-CN" dirty="0"/>
              <a:t>。</a:t>
            </a:r>
          </a:p>
          <a:p>
            <a:r>
              <a:rPr lang="zh-CN" altLang="zh-CN" dirty="0"/>
              <a:t>（</a:t>
            </a:r>
            <a:r>
              <a:rPr lang="en-US" altLang="zh-CN" dirty="0"/>
              <a:t>2</a:t>
            </a:r>
            <a:r>
              <a:rPr lang="zh-CN" altLang="zh-CN" dirty="0"/>
              <a:t>）递归函数过程：</a:t>
            </a:r>
          </a:p>
          <a:p>
            <a:r>
              <a:rPr lang="en-US" altLang="zh-CN" dirty="0"/>
              <a:t>if  n = 1  then   </a:t>
            </a:r>
            <a:r>
              <a:rPr lang="zh-CN" altLang="zh-CN" dirty="0"/>
              <a:t>直接从</a:t>
            </a:r>
            <a:r>
              <a:rPr lang="en-US" altLang="zh-CN" dirty="0"/>
              <a:t>a</a:t>
            </a:r>
            <a:r>
              <a:rPr lang="zh-CN" altLang="zh-CN" dirty="0"/>
              <a:t>移动到</a:t>
            </a:r>
            <a:r>
              <a:rPr lang="en-US" altLang="zh-CN" dirty="0"/>
              <a:t>c</a:t>
            </a:r>
            <a:r>
              <a:rPr lang="zh-CN" altLang="zh-CN" dirty="0"/>
              <a:t>，</a:t>
            </a:r>
            <a:r>
              <a:rPr lang="en-US" altLang="zh-CN" dirty="0"/>
              <a:t>Move (a</a:t>
            </a:r>
            <a:r>
              <a:rPr lang="zh-CN" altLang="zh-CN" dirty="0"/>
              <a:t>，</a:t>
            </a:r>
            <a:r>
              <a:rPr lang="en-US" altLang="zh-CN" dirty="0"/>
              <a:t>c)</a:t>
            </a:r>
            <a:r>
              <a:rPr lang="zh-CN" altLang="zh-CN" dirty="0"/>
              <a:t>。</a:t>
            </a:r>
          </a:p>
          <a:p>
            <a:r>
              <a:rPr lang="en-US" altLang="zh-CN" dirty="0"/>
              <a:t>if  n&gt;1   then  </a:t>
            </a:r>
            <a:r>
              <a:rPr lang="zh-CN" altLang="zh-CN" dirty="0"/>
              <a:t>将</a:t>
            </a:r>
            <a:r>
              <a:rPr lang="en-US" altLang="zh-CN" dirty="0"/>
              <a:t>n-1</a:t>
            </a:r>
            <a:r>
              <a:rPr lang="zh-CN" altLang="zh-CN" dirty="0"/>
              <a:t>个盘子从</a:t>
            </a:r>
            <a:r>
              <a:rPr lang="en-US" altLang="zh-CN" dirty="0"/>
              <a:t>a</a:t>
            </a:r>
            <a:r>
              <a:rPr lang="zh-CN" altLang="zh-CN" dirty="0"/>
              <a:t>通过</a:t>
            </a:r>
            <a:r>
              <a:rPr lang="en-US" altLang="zh-CN" dirty="0"/>
              <a:t>c</a:t>
            </a:r>
            <a:r>
              <a:rPr lang="zh-CN" altLang="zh-CN" dirty="0"/>
              <a:t>移到</a:t>
            </a:r>
            <a:r>
              <a:rPr lang="en-US" altLang="zh-CN" dirty="0"/>
              <a:t>b</a:t>
            </a:r>
            <a:r>
              <a:rPr lang="zh-CN" altLang="zh-CN" dirty="0"/>
              <a:t>，</a:t>
            </a:r>
            <a:r>
              <a:rPr lang="en-US" altLang="zh-CN" dirty="0"/>
              <a:t>Hanoi(n-1</a:t>
            </a:r>
            <a:r>
              <a:rPr lang="zh-CN" altLang="zh-CN" dirty="0"/>
              <a:t>，</a:t>
            </a:r>
            <a:r>
              <a:rPr lang="en-US" altLang="zh-CN" dirty="0"/>
              <a:t>a</a:t>
            </a:r>
            <a:r>
              <a:rPr lang="zh-CN" altLang="zh-CN" dirty="0"/>
              <a:t>，</a:t>
            </a:r>
            <a:r>
              <a:rPr lang="en-US" altLang="zh-CN" dirty="0"/>
              <a:t>c</a:t>
            </a:r>
            <a:r>
              <a:rPr lang="zh-CN" altLang="zh-CN" dirty="0"/>
              <a:t>，</a:t>
            </a:r>
            <a:r>
              <a:rPr lang="en-US" altLang="zh-CN" dirty="0"/>
              <a:t>b)</a:t>
            </a:r>
            <a:r>
              <a:rPr lang="zh-CN" altLang="zh-CN" dirty="0"/>
              <a:t>，第</a:t>
            </a:r>
            <a:r>
              <a:rPr lang="en-US" altLang="zh-CN" dirty="0"/>
              <a:t>n</a:t>
            </a:r>
            <a:r>
              <a:rPr lang="zh-CN" altLang="zh-CN" dirty="0"/>
              <a:t>个盘子从</a:t>
            </a:r>
            <a:r>
              <a:rPr lang="en-US" altLang="zh-CN" dirty="0"/>
              <a:t>a</a:t>
            </a:r>
            <a:r>
              <a:rPr lang="zh-CN" altLang="zh-CN" dirty="0"/>
              <a:t>移到</a:t>
            </a:r>
            <a:r>
              <a:rPr lang="en-US" altLang="zh-CN" dirty="0"/>
              <a:t>c</a:t>
            </a:r>
            <a:r>
              <a:rPr lang="zh-CN" altLang="zh-CN" dirty="0"/>
              <a:t>，</a:t>
            </a:r>
            <a:r>
              <a:rPr lang="en-US" altLang="zh-CN" dirty="0"/>
              <a:t>Move (a</a:t>
            </a:r>
            <a:r>
              <a:rPr lang="zh-CN" altLang="zh-CN" dirty="0"/>
              <a:t>，</a:t>
            </a:r>
            <a:r>
              <a:rPr lang="en-US" altLang="zh-CN" dirty="0"/>
              <a:t>c)</a:t>
            </a:r>
            <a:r>
              <a:rPr lang="zh-CN" altLang="zh-CN" dirty="0"/>
              <a:t>，再将</a:t>
            </a:r>
            <a:r>
              <a:rPr lang="en-US" altLang="zh-CN" dirty="0"/>
              <a:t>n-1</a:t>
            </a:r>
            <a:r>
              <a:rPr lang="zh-CN" altLang="zh-CN" dirty="0"/>
              <a:t>个盘子从</a:t>
            </a:r>
            <a:r>
              <a:rPr lang="en-US" altLang="zh-CN" dirty="0"/>
              <a:t>b</a:t>
            </a:r>
            <a:r>
              <a:rPr lang="zh-CN" altLang="zh-CN" dirty="0"/>
              <a:t>通过</a:t>
            </a:r>
            <a:r>
              <a:rPr lang="en-US" altLang="zh-CN" dirty="0"/>
              <a:t>a</a:t>
            </a:r>
            <a:r>
              <a:rPr lang="zh-CN" altLang="zh-CN" dirty="0"/>
              <a:t>移到</a:t>
            </a:r>
            <a:r>
              <a:rPr lang="en-US" altLang="zh-CN" dirty="0"/>
              <a:t>c</a:t>
            </a:r>
            <a:r>
              <a:rPr lang="zh-CN" altLang="zh-CN" dirty="0"/>
              <a:t>，</a:t>
            </a:r>
            <a:r>
              <a:rPr lang="en-US" altLang="zh-CN" dirty="0"/>
              <a:t>Hanoi(n-1</a:t>
            </a:r>
            <a:r>
              <a:rPr lang="zh-CN" altLang="zh-CN" dirty="0"/>
              <a:t>，</a:t>
            </a:r>
            <a:r>
              <a:rPr lang="en-US" altLang="zh-CN" dirty="0"/>
              <a:t>b</a:t>
            </a:r>
            <a:r>
              <a:rPr lang="zh-CN" altLang="zh-CN" dirty="0"/>
              <a:t>，</a:t>
            </a:r>
            <a:r>
              <a:rPr lang="en-US" altLang="zh-CN" dirty="0"/>
              <a:t>a</a:t>
            </a:r>
            <a:r>
              <a:rPr lang="zh-CN" altLang="zh-CN" dirty="0"/>
              <a:t>，</a:t>
            </a:r>
            <a:r>
              <a:rPr lang="en-US" altLang="zh-CN" dirty="0"/>
              <a:t>c)</a:t>
            </a:r>
            <a:r>
              <a:rPr lang="zh-CN" altLang="zh-CN" dirty="0"/>
              <a:t>。</a:t>
            </a:r>
          </a:p>
        </p:txBody>
      </p:sp>
    </p:spTree>
    <p:extLst>
      <p:ext uri="{BB962C8B-B14F-4D97-AF65-F5344CB8AC3E}">
        <p14:creationId xmlns:p14="http://schemas.microsoft.com/office/powerpoint/2010/main" val="19684869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endParaRPr lang="zh-CN" altLang="en-US" dirty="0"/>
          </a:p>
        </p:txBody>
      </p:sp>
      <p:sp>
        <p:nvSpPr>
          <p:cNvPr id="4" name="矩形 3"/>
          <p:cNvSpPr/>
          <p:nvPr/>
        </p:nvSpPr>
        <p:spPr>
          <a:xfrm>
            <a:off x="683568" y="2060848"/>
            <a:ext cx="7704856" cy="4524315"/>
          </a:xfrm>
          <a:prstGeom prst="rect">
            <a:avLst/>
          </a:prstGeom>
        </p:spPr>
        <p:txBody>
          <a:bodyPr wrap="square">
            <a:spAutoFit/>
          </a:bodyPr>
          <a:lstStyle/>
          <a:p>
            <a:r>
              <a:rPr lang="en-US" altLang="zh-CN" sz="1800" dirty="0"/>
              <a:t>Private Sub Command1_Click()</a:t>
            </a:r>
            <a:endParaRPr lang="zh-CN" altLang="zh-CN" sz="1800" dirty="0"/>
          </a:p>
          <a:p>
            <a:r>
              <a:rPr lang="en-US" altLang="zh-CN" sz="1800" dirty="0"/>
              <a:t>   Call Hanoi(5, "a", "b", "c")</a:t>
            </a:r>
            <a:endParaRPr lang="zh-CN" altLang="zh-CN" sz="1800" dirty="0"/>
          </a:p>
          <a:p>
            <a:r>
              <a:rPr lang="en-US" altLang="zh-CN" sz="1800" dirty="0"/>
              <a:t>End Sub</a:t>
            </a:r>
            <a:endParaRPr lang="zh-CN" altLang="zh-CN" sz="1800" dirty="0"/>
          </a:p>
          <a:p>
            <a:r>
              <a:rPr lang="en-US" altLang="zh-CN" sz="1800" dirty="0"/>
              <a:t>Private Sub Hanoi(n As Integer, a As String, b As String, c As String)        '</a:t>
            </a:r>
            <a:r>
              <a:rPr lang="zh-CN" altLang="zh-CN" sz="1800" dirty="0"/>
              <a:t>递归函数</a:t>
            </a:r>
            <a:r>
              <a:rPr lang="en-US" altLang="zh-CN" sz="1800" dirty="0"/>
              <a:t>Hanoi()</a:t>
            </a:r>
            <a:endParaRPr lang="zh-CN" altLang="zh-CN" sz="1800" dirty="0"/>
          </a:p>
          <a:p>
            <a:r>
              <a:rPr lang="en-US" altLang="zh-CN" sz="1800" dirty="0"/>
              <a:t>     If n &gt; 1 Then</a:t>
            </a:r>
            <a:endParaRPr lang="zh-CN" altLang="zh-CN" sz="1800" dirty="0"/>
          </a:p>
          <a:p>
            <a:r>
              <a:rPr lang="en-US" altLang="zh-CN" sz="1800" dirty="0"/>
              <a:t>        Call Hanoi(n - 1, a, c, b)</a:t>
            </a:r>
            <a:endParaRPr lang="zh-CN" altLang="zh-CN" sz="1800" dirty="0"/>
          </a:p>
          <a:p>
            <a:r>
              <a:rPr lang="en-US" altLang="zh-CN" sz="1800" dirty="0"/>
              <a:t>        Call </a:t>
            </a:r>
            <a:r>
              <a:rPr lang="en-US" altLang="zh-CN" sz="1800" dirty="0" err="1"/>
              <a:t>Movem</a:t>
            </a:r>
            <a:r>
              <a:rPr lang="en-US" altLang="zh-CN" sz="1800" dirty="0"/>
              <a:t>(a, c)    ' </a:t>
            </a:r>
            <a:r>
              <a:rPr lang="zh-CN" altLang="zh-CN" sz="1800" dirty="0"/>
              <a:t>第</a:t>
            </a:r>
            <a:r>
              <a:rPr lang="en-US" altLang="zh-CN" sz="1800" dirty="0"/>
              <a:t>n</a:t>
            </a:r>
            <a:r>
              <a:rPr lang="zh-CN" altLang="zh-CN" sz="1800" dirty="0"/>
              <a:t>个盘子从</a:t>
            </a:r>
            <a:r>
              <a:rPr lang="en-US" altLang="zh-CN" sz="1800" dirty="0"/>
              <a:t>a </a:t>
            </a:r>
            <a:r>
              <a:rPr lang="zh-CN" altLang="zh-CN" sz="1800" dirty="0"/>
              <a:t>移动到</a:t>
            </a:r>
            <a:r>
              <a:rPr lang="en-US" altLang="zh-CN" sz="1800" dirty="0"/>
              <a:t> c</a:t>
            </a:r>
            <a:endParaRPr lang="zh-CN" altLang="zh-CN" sz="1800" dirty="0"/>
          </a:p>
          <a:p>
            <a:r>
              <a:rPr lang="en-US" altLang="zh-CN" sz="1800" dirty="0"/>
              <a:t>        Call Hanoi(n - 1, b, a, c)</a:t>
            </a:r>
            <a:endParaRPr lang="zh-CN" altLang="zh-CN" sz="1800" dirty="0"/>
          </a:p>
          <a:p>
            <a:r>
              <a:rPr lang="en-US" altLang="zh-CN" sz="1800" dirty="0"/>
              <a:t>     Else</a:t>
            </a:r>
            <a:endParaRPr lang="zh-CN" altLang="zh-CN" sz="1800" dirty="0"/>
          </a:p>
          <a:p>
            <a:r>
              <a:rPr lang="en-US" altLang="zh-CN" sz="1800" dirty="0"/>
              <a:t>        Call </a:t>
            </a:r>
            <a:r>
              <a:rPr lang="en-US" altLang="zh-CN" sz="1800" dirty="0" err="1"/>
              <a:t>Movem</a:t>
            </a:r>
            <a:r>
              <a:rPr lang="en-US" altLang="zh-CN" sz="1800" dirty="0"/>
              <a:t>(a, c)</a:t>
            </a:r>
            <a:endParaRPr lang="zh-CN" altLang="zh-CN" sz="1800" dirty="0"/>
          </a:p>
          <a:p>
            <a:r>
              <a:rPr lang="en-US" altLang="zh-CN" sz="1800" dirty="0"/>
              <a:t>     End If</a:t>
            </a:r>
            <a:endParaRPr lang="zh-CN" altLang="zh-CN" sz="1800" dirty="0"/>
          </a:p>
          <a:p>
            <a:r>
              <a:rPr lang="en-US" altLang="zh-CN" sz="1800" dirty="0"/>
              <a:t>End Sub</a:t>
            </a:r>
            <a:endParaRPr lang="zh-CN" altLang="zh-CN" sz="1800" dirty="0"/>
          </a:p>
          <a:p>
            <a:r>
              <a:rPr lang="en-US" altLang="zh-CN" sz="1800" dirty="0"/>
              <a:t>Private Sub </a:t>
            </a:r>
            <a:r>
              <a:rPr lang="en-US" altLang="zh-CN" sz="1800" dirty="0" err="1"/>
              <a:t>Movem</a:t>
            </a:r>
            <a:r>
              <a:rPr lang="en-US" altLang="zh-CN" sz="1800" dirty="0"/>
              <a:t>(x As String, y As String)</a:t>
            </a:r>
            <a:endParaRPr lang="zh-CN" altLang="zh-CN" sz="1800" dirty="0"/>
          </a:p>
          <a:p>
            <a:r>
              <a:rPr lang="en-US" altLang="zh-CN" sz="1800" dirty="0"/>
              <a:t>    Print x, "--&gt;", y</a:t>
            </a:r>
            <a:endParaRPr lang="zh-CN" altLang="zh-CN" sz="1800" dirty="0"/>
          </a:p>
          <a:p>
            <a:r>
              <a:rPr lang="en-US" altLang="zh-CN" sz="1800" dirty="0"/>
              <a:t>End Sub</a:t>
            </a:r>
            <a:endParaRPr lang="zh-CN" altLang="en-US" sz="1800" dirty="0"/>
          </a:p>
        </p:txBody>
      </p:sp>
    </p:spTree>
    <p:extLst>
      <p:ext uri="{BB962C8B-B14F-4D97-AF65-F5344CB8AC3E}">
        <p14:creationId xmlns:p14="http://schemas.microsoft.com/office/powerpoint/2010/main" val="2797341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5.6	</a:t>
            </a:r>
            <a:r>
              <a:rPr lang="zh-CN" altLang="zh-CN" dirty="0">
                <a:effectLst/>
              </a:rPr>
              <a:t>程序设计</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本</a:t>
            </a:r>
            <a:r>
              <a:rPr lang="zh-CN" altLang="en-US" dirty="0"/>
              <a:t>节</a:t>
            </a:r>
            <a:r>
              <a:rPr lang="zh-CN" altLang="zh-CN" dirty="0" smtClean="0"/>
              <a:t>以</a:t>
            </a:r>
            <a:r>
              <a:rPr lang="en-US" altLang="zh-CN" dirty="0"/>
              <a:t>Visual Basic</a:t>
            </a:r>
            <a:r>
              <a:rPr lang="zh-CN" altLang="zh-CN" dirty="0"/>
              <a:t>为例，介绍程序设计的一般方法。</a:t>
            </a:r>
          </a:p>
          <a:p>
            <a:endParaRPr lang="zh-CN" altLang="en-US" dirty="0"/>
          </a:p>
        </p:txBody>
      </p:sp>
    </p:spTree>
    <p:extLst>
      <p:ext uri="{BB962C8B-B14F-4D97-AF65-F5344CB8AC3E}">
        <p14:creationId xmlns:p14="http://schemas.microsoft.com/office/powerpoint/2010/main" val="40779296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程序设计</a:t>
            </a:r>
            <a:endParaRPr lang="zh-CN" altLang="en-US" dirty="0"/>
          </a:p>
        </p:txBody>
      </p:sp>
      <p:sp>
        <p:nvSpPr>
          <p:cNvPr id="3" name="内容占位符 2"/>
          <p:cNvSpPr>
            <a:spLocks noGrp="1"/>
          </p:cNvSpPr>
          <p:nvPr>
            <p:ph idx="1"/>
          </p:nvPr>
        </p:nvSpPr>
        <p:spPr/>
        <p:txBody>
          <a:bodyPr/>
          <a:lstStyle/>
          <a:p>
            <a:pPr marL="0" indent="0">
              <a:buNone/>
            </a:pPr>
            <a:r>
              <a:rPr lang="zh-CN" altLang="zh-CN" dirty="0"/>
              <a:t>对象是实体的逻辑模型，一个实体就是一个对象。如一辆汽车、一个气球、一部电脑等。</a:t>
            </a:r>
          </a:p>
          <a:p>
            <a:pPr marL="0" indent="0">
              <a:buNone/>
            </a:pPr>
            <a:r>
              <a:rPr lang="zh-CN" altLang="zh-CN" dirty="0"/>
              <a:t>类是将多个对象共有的特征抽取出来，形成这些对象的抽象模型。类是对象的抽象，而对象是类的实例。</a:t>
            </a:r>
            <a:endParaRPr lang="zh-CN" altLang="en-US" dirty="0"/>
          </a:p>
        </p:txBody>
      </p:sp>
    </p:spTree>
    <p:extLst>
      <p:ext uri="{BB962C8B-B14F-4D97-AF65-F5344CB8AC3E}">
        <p14:creationId xmlns:p14="http://schemas.microsoft.com/office/powerpoint/2010/main" val="11505172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程序设计</a:t>
            </a:r>
            <a:endParaRPr lang="zh-CN" altLang="en-US" dirty="0"/>
          </a:p>
        </p:txBody>
      </p:sp>
      <p:sp>
        <p:nvSpPr>
          <p:cNvPr id="3" name="内容占位符 2"/>
          <p:cNvSpPr>
            <a:spLocks noGrp="1"/>
          </p:cNvSpPr>
          <p:nvPr>
            <p:ph idx="1"/>
          </p:nvPr>
        </p:nvSpPr>
        <p:spPr/>
        <p:txBody>
          <a:bodyPr/>
          <a:lstStyle/>
          <a:p>
            <a:pPr marL="0" indent="0">
              <a:buNone/>
            </a:pPr>
            <a:r>
              <a:rPr lang="zh-CN" altLang="zh-CN" dirty="0"/>
              <a:t>对象包括属性、方法和事件：</a:t>
            </a:r>
          </a:p>
          <a:p>
            <a:pPr marL="0" indent="0">
              <a:buNone/>
            </a:pPr>
            <a:r>
              <a:rPr lang="zh-CN" altLang="zh-CN" dirty="0"/>
              <a:t>（</a:t>
            </a:r>
            <a:r>
              <a:rPr lang="en-US" altLang="zh-CN" dirty="0"/>
              <a:t>1</a:t>
            </a:r>
            <a:r>
              <a:rPr lang="zh-CN" altLang="zh-CN" dirty="0"/>
              <a:t>）属性</a:t>
            </a:r>
            <a:r>
              <a:rPr lang="zh-CN" altLang="zh-CN" dirty="0" smtClean="0"/>
              <a:t>：</a:t>
            </a:r>
            <a:r>
              <a:rPr lang="zh-CN" altLang="zh-CN" dirty="0"/>
              <a:t>性是对象的性质，即用来描述和反映对象特征的</a:t>
            </a:r>
            <a:r>
              <a:rPr lang="zh-CN" altLang="zh-CN" dirty="0" smtClean="0"/>
              <a:t>参数</a:t>
            </a:r>
            <a:r>
              <a:rPr lang="zh-CN" altLang="en-US" dirty="0" smtClean="0"/>
              <a:t>。</a:t>
            </a:r>
            <a:endParaRPr lang="en-US" altLang="zh-CN" dirty="0" smtClean="0"/>
          </a:p>
          <a:p>
            <a:pPr marL="0" indent="0">
              <a:buNone/>
            </a:pPr>
            <a:r>
              <a:rPr lang="en-US" altLang="zh-CN" dirty="0" smtClean="0"/>
              <a:t>	</a:t>
            </a:r>
            <a:r>
              <a:rPr lang="zh-CN" altLang="zh-CN" dirty="0" smtClean="0"/>
              <a:t>例如</a:t>
            </a:r>
            <a:r>
              <a:rPr lang="zh-CN" altLang="zh-CN" dirty="0"/>
              <a:t>，汽车有排气量，颜色</a:t>
            </a:r>
            <a:r>
              <a:rPr lang="zh-CN" altLang="zh-CN" dirty="0" smtClean="0"/>
              <a:t>等</a:t>
            </a:r>
            <a:endParaRPr lang="en-US" altLang="zh-CN" dirty="0" smtClean="0"/>
          </a:p>
          <a:p>
            <a:pPr marL="0" indent="0">
              <a:buNone/>
            </a:pPr>
            <a:r>
              <a:rPr lang="zh-CN" altLang="zh-CN" dirty="0"/>
              <a:t>（</a:t>
            </a:r>
            <a:r>
              <a:rPr lang="en-US" altLang="zh-CN" dirty="0"/>
              <a:t>2</a:t>
            </a:r>
            <a:r>
              <a:rPr lang="zh-CN" altLang="zh-CN" dirty="0"/>
              <a:t>）方法：对象自身可以进行的动作或行为，是对象自身包含的功能。</a:t>
            </a:r>
          </a:p>
          <a:p>
            <a:pPr marL="0" indent="0">
              <a:buNone/>
            </a:pPr>
            <a:r>
              <a:rPr lang="en-US" altLang="zh-CN" dirty="0" smtClean="0"/>
              <a:t>	</a:t>
            </a:r>
            <a:r>
              <a:rPr lang="zh-CN" altLang="zh-CN" dirty="0" smtClean="0"/>
              <a:t>例如</a:t>
            </a:r>
            <a:r>
              <a:rPr lang="zh-CN" altLang="zh-CN" dirty="0"/>
              <a:t>打开车灯、鸣笛等。</a:t>
            </a:r>
          </a:p>
          <a:p>
            <a:pPr marL="0" indent="0">
              <a:buNone/>
            </a:pPr>
            <a:r>
              <a:rPr lang="zh-CN" altLang="zh-CN" dirty="0"/>
              <a:t>（</a:t>
            </a:r>
            <a:r>
              <a:rPr lang="en-US" altLang="zh-CN" dirty="0"/>
              <a:t>3</a:t>
            </a:r>
            <a:r>
              <a:rPr lang="zh-CN" altLang="zh-CN" dirty="0"/>
              <a:t>）事件：预先设置好的，可以被对象触发的动作</a:t>
            </a:r>
            <a:r>
              <a:rPr lang="zh-CN" altLang="zh-CN" dirty="0" smtClean="0"/>
              <a:t>。</a:t>
            </a:r>
            <a:r>
              <a:rPr lang="zh-CN" altLang="zh-CN" dirty="0"/>
              <a:t>只要用户设计好了某个事件的代码，对象在响应了该事件后，就会执行相应代码。</a:t>
            </a:r>
          </a:p>
          <a:p>
            <a:pPr marL="0" indent="0">
              <a:buNone/>
            </a:pPr>
            <a:endParaRPr lang="zh-CN" altLang="en-US" dirty="0"/>
          </a:p>
        </p:txBody>
      </p:sp>
    </p:spTree>
    <p:extLst>
      <p:ext uri="{BB962C8B-B14F-4D97-AF65-F5344CB8AC3E}">
        <p14:creationId xmlns:p14="http://schemas.microsoft.com/office/powerpoint/2010/main" val="31382111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20688"/>
            <a:ext cx="7772400" cy="1143000"/>
          </a:xfrm>
        </p:spPr>
        <p:txBody>
          <a:bodyPr/>
          <a:lstStyle/>
          <a:p>
            <a:r>
              <a:rPr lang="en-US" altLang="zh-CN" dirty="0">
                <a:effectLst/>
              </a:rPr>
              <a:t>5.6.2  Visual Basic</a:t>
            </a:r>
            <a:r>
              <a:rPr lang="zh-CN" altLang="zh-CN" dirty="0" smtClean="0">
                <a:effectLst/>
              </a:rPr>
              <a:t>编程</a:t>
            </a:r>
            <a:endParaRPr lang="zh-CN" altLang="en-US" dirty="0"/>
          </a:p>
        </p:txBody>
      </p:sp>
      <p:sp>
        <p:nvSpPr>
          <p:cNvPr id="3" name="内容占位符 2"/>
          <p:cNvSpPr>
            <a:spLocks noGrp="1"/>
          </p:cNvSpPr>
          <p:nvPr>
            <p:ph idx="1"/>
          </p:nvPr>
        </p:nvSpPr>
        <p:spPr/>
        <p:txBody>
          <a:bodyPr/>
          <a:lstStyle/>
          <a:p>
            <a:pPr marL="0" indent="0">
              <a:buNone/>
            </a:pPr>
            <a:r>
              <a:rPr lang="en-US" altLang="zh-CN" dirty="0"/>
              <a:t>Visual Basic</a:t>
            </a:r>
            <a:r>
              <a:rPr lang="zh-CN" altLang="zh-CN" dirty="0"/>
              <a:t>的类和对象</a:t>
            </a:r>
            <a:r>
              <a:rPr lang="zh-CN" altLang="zh-CN" dirty="0" smtClean="0"/>
              <a:t>：</a:t>
            </a:r>
            <a:endParaRPr lang="en-US" altLang="zh-CN" dirty="0" smtClean="0"/>
          </a:p>
          <a:p>
            <a:pPr marL="0" indent="0">
              <a:buNone/>
            </a:pPr>
            <a:r>
              <a:rPr lang="zh-CN" altLang="zh-CN" dirty="0"/>
              <a:t>（</a:t>
            </a:r>
            <a:r>
              <a:rPr lang="en-US" altLang="zh-CN" dirty="0"/>
              <a:t>1</a:t>
            </a:r>
            <a:r>
              <a:rPr lang="zh-CN" altLang="zh-CN" dirty="0"/>
              <a:t>）类</a:t>
            </a:r>
            <a:r>
              <a:rPr lang="zh-CN" altLang="zh-CN" dirty="0" smtClean="0"/>
              <a:t>：</a:t>
            </a:r>
            <a:r>
              <a:rPr lang="zh-CN" altLang="zh-CN" dirty="0"/>
              <a:t>工具箱中的标准控件</a:t>
            </a:r>
            <a:r>
              <a:rPr lang="zh-CN" altLang="zh-CN" dirty="0" smtClean="0"/>
              <a:t>类</a:t>
            </a:r>
            <a:endParaRPr lang="en-US" altLang="zh-CN" dirty="0" smtClean="0"/>
          </a:p>
          <a:p>
            <a:pPr marL="0" indent="0">
              <a:buNone/>
            </a:pPr>
            <a:r>
              <a:rPr lang="zh-CN" altLang="zh-CN" dirty="0"/>
              <a:t>（</a:t>
            </a:r>
            <a:r>
              <a:rPr lang="en-US" altLang="zh-CN" dirty="0"/>
              <a:t>2</a:t>
            </a:r>
            <a:r>
              <a:rPr lang="zh-CN" altLang="zh-CN" dirty="0"/>
              <a:t>）对象：用户在窗体上放置一个控件就是创建该控件类的一个</a:t>
            </a:r>
            <a:r>
              <a:rPr lang="zh-CN" altLang="zh-CN" dirty="0" smtClean="0"/>
              <a:t>对象</a:t>
            </a:r>
            <a:endParaRPr lang="zh-CN" altLang="en-US" dirty="0"/>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89040"/>
            <a:ext cx="936104" cy="270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320252"/>
            <a:ext cx="3045736" cy="203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27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5</a:t>
            </a:r>
            <a:r>
              <a:rPr lang="zh-CN" altLang="zh-CN" dirty="0">
                <a:effectLst/>
              </a:rPr>
              <a:t>．编程语言的分层结构</a:t>
            </a:r>
            <a:endParaRPr lang="zh-CN" altLang="en-US" dirty="0"/>
          </a:p>
        </p:txBody>
      </p:sp>
      <p:sp>
        <p:nvSpPr>
          <p:cNvPr id="9219" name="内容占位符 2"/>
          <p:cNvSpPr>
            <a:spLocks noGrp="1"/>
          </p:cNvSpPr>
          <p:nvPr>
            <p:ph idx="1"/>
          </p:nvPr>
        </p:nvSpPr>
        <p:spPr>
          <a:xfrm>
            <a:off x="685800" y="1981200"/>
            <a:ext cx="4678363" cy="4114800"/>
          </a:xfrm>
        </p:spPr>
        <p:txBody>
          <a:bodyPr/>
          <a:lstStyle/>
          <a:p>
            <a:pPr marL="0" indent="0">
              <a:buFontTx/>
              <a:buNone/>
            </a:pPr>
            <a:r>
              <a:rPr lang="zh-CN" altLang="zh-CN" smtClean="0"/>
              <a:t>编程语言的分层结构思维，以下层语言为基础，再定义一套能力更强的新语言和编译器。人们使用新语言高效率地编写程序，使用编译器将其编译成下层语言能识别的源程序。</a:t>
            </a:r>
            <a:endParaRPr lang="en-US" altLang="zh-CN" smtClean="0"/>
          </a:p>
          <a:p>
            <a:pPr marL="0" indent="0">
              <a:buFontTx/>
              <a:buNone/>
            </a:pPr>
            <a:r>
              <a:rPr lang="zh-CN" altLang="zh-CN" smtClean="0"/>
              <a:t>编译器将上级语言的源程序一层层向下翻译，直到最终得到机器语言程序，计算机就可以执行程序。</a:t>
            </a:r>
            <a:endParaRPr lang="zh-CN" altLang="en-US" smtClean="0"/>
          </a:p>
        </p:txBody>
      </p:sp>
      <p:sp>
        <p:nvSpPr>
          <p:cNvPr id="92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21" name="对象 4"/>
          <p:cNvGraphicFramePr>
            <a:graphicFrameLocks noChangeAspect="1"/>
          </p:cNvGraphicFramePr>
          <p:nvPr/>
        </p:nvGraphicFramePr>
        <p:xfrm>
          <a:off x="5292725" y="2133600"/>
          <a:ext cx="3201988" cy="3382963"/>
        </p:xfrm>
        <a:graphic>
          <a:graphicData uri="http://schemas.openxmlformats.org/presentationml/2006/ole">
            <mc:AlternateContent xmlns:mc="http://schemas.openxmlformats.org/markup-compatibility/2006">
              <mc:Choice xmlns:v="urn:schemas-microsoft-com:vml" Requires="v">
                <p:oleObj spid="_x0000_s9230" r:id="rId3" imgW="2944992" imgH="3118972" progId="Visio.Drawing.11">
                  <p:embed/>
                </p:oleObj>
              </mc:Choice>
              <mc:Fallback>
                <p:oleObj r:id="rId3" imgW="2944992" imgH="3118972"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133600"/>
                        <a:ext cx="32019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3" name="内容占位符 2"/>
          <p:cNvSpPr>
            <a:spLocks noGrp="1"/>
          </p:cNvSpPr>
          <p:nvPr>
            <p:ph idx="1"/>
          </p:nvPr>
        </p:nvSpPr>
        <p:spPr/>
        <p:txBody>
          <a:bodyPr/>
          <a:lstStyle/>
          <a:p>
            <a:pPr marL="0" indent="0">
              <a:buNone/>
            </a:pPr>
            <a:r>
              <a:rPr lang="zh-CN" altLang="zh-CN" dirty="0"/>
              <a:t>（</a:t>
            </a:r>
            <a:r>
              <a:rPr lang="en-US" altLang="zh-CN" dirty="0"/>
              <a:t>3</a:t>
            </a:r>
            <a:r>
              <a:rPr lang="zh-CN" altLang="zh-CN" dirty="0"/>
              <a:t>）属性：</a:t>
            </a:r>
            <a:r>
              <a:rPr lang="en-US" altLang="zh-CN" dirty="0"/>
              <a:t>Visual Basic</a:t>
            </a:r>
            <a:r>
              <a:rPr lang="zh-CN" altLang="zh-CN" dirty="0"/>
              <a:t>程序中的对象都有自己的属性</a:t>
            </a:r>
            <a:endParaRPr lang="zh-CN" altLang="en-US"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492896"/>
            <a:ext cx="2159968"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4589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3" name="内容占位符 2"/>
          <p:cNvSpPr>
            <a:spLocks noGrp="1"/>
          </p:cNvSpPr>
          <p:nvPr>
            <p:ph idx="1"/>
          </p:nvPr>
        </p:nvSpPr>
        <p:spPr/>
        <p:txBody>
          <a:bodyPr/>
          <a:lstStyle/>
          <a:p>
            <a:pPr marL="0" indent="0">
              <a:buNone/>
            </a:pPr>
            <a:r>
              <a:rPr lang="zh-CN" altLang="zh-CN" dirty="0"/>
              <a:t>（</a:t>
            </a:r>
            <a:r>
              <a:rPr lang="en-US" altLang="zh-CN" dirty="0"/>
              <a:t>4</a:t>
            </a:r>
            <a:r>
              <a:rPr lang="zh-CN" altLang="zh-CN" dirty="0"/>
              <a:t>）事件过程：为对象的事件编写程序，如</a:t>
            </a:r>
            <a:r>
              <a:rPr lang="en-US" altLang="zh-CN" dirty="0"/>
              <a:t>Click</a:t>
            </a:r>
            <a:r>
              <a:rPr lang="zh-CN" altLang="zh-CN" dirty="0"/>
              <a:t>、</a:t>
            </a:r>
            <a:r>
              <a:rPr lang="en-US" altLang="zh-CN" dirty="0" err="1"/>
              <a:t>DblClick</a:t>
            </a:r>
            <a:r>
              <a:rPr lang="zh-CN" altLang="zh-CN" dirty="0"/>
              <a:t>等</a:t>
            </a:r>
            <a:endParaRPr lang="zh-CN" altLang="en-US" dirty="0"/>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498342"/>
            <a:ext cx="4896544" cy="28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395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5.20</a:t>
            </a:r>
            <a:r>
              <a:rPr lang="zh-CN" altLang="zh-CN" dirty="0"/>
              <a:t>】编写程序，输入三角形的三条边长</a:t>
            </a:r>
            <a:r>
              <a:rPr lang="en-US" altLang="zh-CN" dirty="0"/>
              <a:t>a</a:t>
            </a:r>
            <a:r>
              <a:rPr lang="zh-CN" altLang="zh-CN" dirty="0"/>
              <a:t>、</a:t>
            </a:r>
            <a:r>
              <a:rPr lang="en-US" altLang="zh-CN" dirty="0"/>
              <a:t>b</a:t>
            </a:r>
            <a:r>
              <a:rPr lang="zh-CN" altLang="zh-CN" dirty="0"/>
              <a:t>和</a:t>
            </a:r>
            <a:r>
              <a:rPr lang="en-US" altLang="zh-CN" dirty="0"/>
              <a:t>c</a:t>
            </a:r>
            <a:r>
              <a:rPr lang="zh-CN" altLang="zh-CN" dirty="0"/>
              <a:t>，求三角形的面积。</a:t>
            </a:r>
          </a:p>
          <a:p>
            <a:pPr marL="0" indent="0">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08469784"/>
              </p:ext>
            </p:extLst>
          </p:nvPr>
        </p:nvGraphicFramePr>
        <p:xfrm>
          <a:off x="1907703" y="2924944"/>
          <a:ext cx="2404671" cy="2880320"/>
        </p:xfrm>
        <a:graphic>
          <a:graphicData uri="http://schemas.openxmlformats.org/presentationml/2006/ole">
            <mc:AlternateContent xmlns:mc="http://schemas.openxmlformats.org/markup-compatibility/2006">
              <mc:Choice xmlns:v="urn:schemas-microsoft-com:vml" Requires="v">
                <p:oleObj spid="_x0000_s87051" r:id="rId3" imgW="1732928" imgH="2072098" progId="Visio.Drawing.11">
                  <p:embed/>
                </p:oleObj>
              </mc:Choice>
              <mc:Fallback>
                <p:oleObj r:id="rId3" imgW="1732928" imgH="20720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3" y="2924944"/>
                        <a:ext cx="2404671" cy="2880320"/>
                      </a:xfrm>
                      <a:prstGeom prst="rect">
                        <a:avLst/>
                      </a:prstGeom>
                      <a:noFill/>
                    </p:spPr>
                  </p:pic>
                </p:oleObj>
              </mc:Fallback>
            </mc:AlternateContent>
          </a:graphicData>
        </a:graphic>
      </p:graphicFrame>
      <p:pic>
        <p:nvPicPr>
          <p:cNvPr id="870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9235" y="3933056"/>
            <a:ext cx="29146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7632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4" name="矩形 3"/>
          <p:cNvSpPr/>
          <p:nvPr/>
        </p:nvSpPr>
        <p:spPr>
          <a:xfrm>
            <a:off x="611560" y="1999868"/>
            <a:ext cx="7920880" cy="4093428"/>
          </a:xfrm>
          <a:prstGeom prst="rect">
            <a:avLst/>
          </a:prstGeom>
        </p:spPr>
        <p:txBody>
          <a:bodyPr wrap="square">
            <a:spAutoFit/>
          </a:bodyPr>
          <a:lstStyle/>
          <a:p>
            <a:r>
              <a:rPr lang="en-US" altLang="zh-CN" sz="2000" dirty="0"/>
              <a:t>Private Sub Command1_Click()</a:t>
            </a:r>
            <a:endParaRPr lang="zh-CN" altLang="zh-CN" sz="2000" dirty="0"/>
          </a:p>
          <a:p>
            <a:r>
              <a:rPr lang="en-US" altLang="zh-CN" sz="2000" dirty="0"/>
              <a:t>   Dim a As Single  '</a:t>
            </a:r>
            <a:r>
              <a:rPr lang="zh-CN" altLang="zh-CN" sz="2000" dirty="0"/>
              <a:t>定义变量</a:t>
            </a:r>
          </a:p>
          <a:p>
            <a:r>
              <a:rPr lang="en-US" altLang="zh-CN" sz="2000" dirty="0"/>
              <a:t>   Dim b As Single</a:t>
            </a:r>
            <a:endParaRPr lang="zh-CN" altLang="zh-CN" sz="2000" dirty="0"/>
          </a:p>
          <a:p>
            <a:r>
              <a:rPr lang="en-US" altLang="zh-CN" sz="2000" dirty="0"/>
              <a:t>   Dim c As Single</a:t>
            </a:r>
            <a:endParaRPr lang="zh-CN" altLang="zh-CN" sz="2000" dirty="0"/>
          </a:p>
          <a:p>
            <a:r>
              <a:rPr lang="en-US" altLang="zh-CN" sz="2000" dirty="0"/>
              <a:t>   Dim s As Single</a:t>
            </a:r>
            <a:endParaRPr lang="zh-CN" altLang="zh-CN" sz="2000" dirty="0"/>
          </a:p>
          <a:p>
            <a:r>
              <a:rPr lang="en-US" altLang="zh-CN" sz="2000" dirty="0"/>
              <a:t>   Dim area As Single</a:t>
            </a:r>
            <a:endParaRPr lang="zh-CN" altLang="zh-CN" sz="2000" dirty="0"/>
          </a:p>
          <a:p>
            <a:r>
              <a:rPr lang="en-US" altLang="zh-CN" sz="2000" dirty="0"/>
              <a:t>   a = Val(</a:t>
            </a:r>
            <a:r>
              <a:rPr lang="en-US" altLang="zh-CN" sz="2000" dirty="0" err="1"/>
              <a:t>Text_a.Text</a:t>
            </a:r>
            <a:r>
              <a:rPr lang="en-US" altLang="zh-CN" sz="2000" dirty="0"/>
              <a:t>) '</a:t>
            </a:r>
            <a:r>
              <a:rPr lang="zh-CN" altLang="zh-CN" sz="2000" dirty="0"/>
              <a:t>输入边</a:t>
            </a:r>
            <a:r>
              <a:rPr lang="en-US" altLang="zh-CN" sz="2000" dirty="0"/>
              <a:t>,</a:t>
            </a:r>
            <a:r>
              <a:rPr lang="zh-CN" altLang="zh-CN" sz="2000" dirty="0"/>
              <a:t>并转换为数字</a:t>
            </a:r>
          </a:p>
          <a:p>
            <a:r>
              <a:rPr lang="en-US" altLang="zh-CN" sz="2000" dirty="0"/>
              <a:t>   b = Val(</a:t>
            </a:r>
            <a:r>
              <a:rPr lang="en-US" altLang="zh-CN" sz="2000" dirty="0" err="1"/>
              <a:t>Text_b.Text</a:t>
            </a:r>
            <a:r>
              <a:rPr lang="en-US" altLang="zh-CN" sz="2000" dirty="0"/>
              <a:t>)</a:t>
            </a:r>
            <a:endParaRPr lang="zh-CN" altLang="zh-CN" sz="2000" dirty="0"/>
          </a:p>
          <a:p>
            <a:r>
              <a:rPr lang="en-US" altLang="zh-CN" sz="2000" dirty="0"/>
              <a:t>   c = Val(</a:t>
            </a:r>
            <a:r>
              <a:rPr lang="en-US" altLang="zh-CN" sz="2000" dirty="0" err="1"/>
              <a:t>Text_c.Text</a:t>
            </a:r>
            <a:r>
              <a:rPr lang="en-US" altLang="zh-CN" sz="2000" dirty="0"/>
              <a:t>)</a:t>
            </a:r>
            <a:endParaRPr lang="zh-CN" altLang="zh-CN" sz="2000" dirty="0"/>
          </a:p>
          <a:p>
            <a:r>
              <a:rPr lang="en-US" altLang="zh-CN" sz="2000" dirty="0"/>
              <a:t>   s = (a + b + c) / 2  '</a:t>
            </a:r>
            <a:r>
              <a:rPr lang="zh-CN" altLang="zh-CN" sz="2000" dirty="0"/>
              <a:t>计算周长</a:t>
            </a:r>
          </a:p>
          <a:p>
            <a:r>
              <a:rPr lang="en-US" altLang="zh-CN" sz="2000" dirty="0"/>
              <a:t>   area = </a:t>
            </a:r>
            <a:r>
              <a:rPr lang="en-US" altLang="zh-CN" sz="2000" dirty="0" err="1"/>
              <a:t>Sqr</a:t>
            </a:r>
            <a:r>
              <a:rPr lang="en-US" altLang="zh-CN" sz="2000" dirty="0"/>
              <a:t>(s * (s - a) * (s - b) * (s - c))  '</a:t>
            </a:r>
            <a:r>
              <a:rPr lang="zh-CN" altLang="zh-CN" sz="2000" dirty="0"/>
              <a:t>计算面积</a:t>
            </a:r>
          </a:p>
          <a:p>
            <a:r>
              <a:rPr lang="en-US" altLang="zh-CN" sz="2000" dirty="0"/>
              <a:t>   </a:t>
            </a:r>
            <a:r>
              <a:rPr lang="en-US" altLang="zh-CN" sz="2000" dirty="0" err="1"/>
              <a:t>Text_area.Text</a:t>
            </a:r>
            <a:r>
              <a:rPr lang="en-US" altLang="zh-CN" sz="2000" dirty="0"/>
              <a:t> = area    '</a:t>
            </a:r>
            <a:r>
              <a:rPr lang="zh-CN" altLang="zh-CN" sz="2000" dirty="0"/>
              <a:t>输出</a:t>
            </a:r>
          </a:p>
          <a:p>
            <a:r>
              <a:rPr lang="en-US" altLang="zh-CN" sz="2000" dirty="0"/>
              <a:t>End Sub</a:t>
            </a:r>
            <a:endParaRPr lang="zh-CN" altLang="zh-CN" sz="2000" dirty="0"/>
          </a:p>
        </p:txBody>
      </p:sp>
    </p:spTree>
    <p:extLst>
      <p:ext uri="{BB962C8B-B14F-4D97-AF65-F5344CB8AC3E}">
        <p14:creationId xmlns:p14="http://schemas.microsoft.com/office/powerpoint/2010/main" val="2462956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3" name="内容占位符 2"/>
          <p:cNvSpPr>
            <a:spLocks noGrp="1"/>
          </p:cNvSpPr>
          <p:nvPr>
            <p:ph idx="1"/>
          </p:nvPr>
        </p:nvSpPr>
        <p:spPr>
          <a:xfrm>
            <a:off x="685800" y="1981200"/>
            <a:ext cx="3814192" cy="4114800"/>
          </a:xfrm>
        </p:spPr>
        <p:txBody>
          <a:bodyPr/>
          <a:lstStyle/>
          <a:p>
            <a:pPr marL="0" indent="0">
              <a:buNone/>
            </a:pPr>
            <a:r>
              <a:rPr lang="zh-CN" altLang="zh-CN" dirty="0"/>
              <a:t>程序调试：掌握正确的调试程序方法，能够迅速有效地发现和纠正程序</a:t>
            </a:r>
            <a:r>
              <a:rPr lang="zh-CN" altLang="zh-CN" dirty="0" smtClean="0"/>
              <a:t>错误</a:t>
            </a:r>
            <a:endParaRPr lang="en-US" altLang="zh-CN" dirty="0"/>
          </a:p>
          <a:p>
            <a:pPr marL="0" indent="0">
              <a:buNone/>
            </a:pPr>
            <a:endParaRPr lang="en-US" altLang="zh-CN" dirty="0" smtClean="0"/>
          </a:p>
          <a:p>
            <a:pPr marL="0" indent="0">
              <a:buNone/>
            </a:pPr>
            <a:r>
              <a:rPr lang="zh-CN" altLang="zh-CN" dirty="0" smtClean="0"/>
              <a:t>调试</a:t>
            </a:r>
            <a:r>
              <a:rPr lang="zh-CN" altLang="zh-CN" dirty="0"/>
              <a:t>程序的常用办法：逐语句（执行菜单命令“调试</a:t>
            </a:r>
            <a:r>
              <a:rPr lang="en-US" altLang="zh-CN" dirty="0">
                <a:sym typeface="Wingdings"/>
              </a:rPr>
              <a:t></a:t>
            </a:r>
            <a:r>
              <a:rPr lang="zh-CN" altLang="zh-CN" dirty="0"/>
              <a:t>逐语句”或者按下“</a:t>
            </a:r>
            <a:r>
              <a:rPr lang="en-US" altLang="zh-CN" dirty="0"/>
              <a:t>F8</a:t>
            </a:r>
            <a:r>
              <a:rPr lang="zh-CN" altLang="zh-CN" dirty="0"/>
              <a:t>”键）执行程序</a:t>
            </a:r>
            <a:endParaRPr lang="zh-CN" altLang="en-US" dirty="0"/>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317" y="2132856"/>
            <a:ext cx="3974164"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85611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5.21</a:t>
            </a:r>
            <a:r>
              <a:rPr lang="zh-CN" altLang="zh-CN" dirty="0"/>
              <a:t>】输入</a:t>
            </a:r>
            <a:r>
              <a:rPr lang="en-US" altLang="zh-CN" dirty="0"/>
              <a:t>x</a:t>
            </a:r>
            <a:r>
              <a:rPr lang="zh-CN" altLang="zh-CN" dirty="0"/>
              <a:t>，求函数</a:t>
            </a:r>
            <a:r>
              <a:rPr lang="en-US" altLang="zh-CN" dirty="0"/>
              <a:t> </a:t>
            </a:r>
            <a:r>
              <a:rPr lang="zh-CN" altLang="zh-CN" dirty="0"/>
              <a:t>的值。</a:t>
            </a:r>
          </a:p>
          <a:p>
            <a:pPr marL="0" indent="0">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8577211"/>
              </p:ext>
            </p:extLst>
          </p:nvPr>
        </p:nvGraphicFramePr>
        <p:xfrm>
          <a:off x="5220072" y="1916832"/>
          <a:ext cx="3114346" cy="1224136"/>
        </p:xfrm>
        <a:graphic>
          <a:graphicData uri="http://schemas.openxmlformats.org/presentationml/2006/ole">
            <mc:AlternateContent xmlns:mc="http://schemas.openxmlformats.org/markup-compatibility/2006">
              <mc:Choice xmlns:v="urn:schemas-microsoft-com:vml" Requires="v">
                <p:oleObj spid="_x0000_s89095" r:id="rId3" imgW="1651000" imgH="647700" progId="Equation.DSMT4">
                  <p:embed/>
                </p:oleObj>
              </mc:Choice>
              <mc:Fallback>
                <p:oleObj r:id="rId3" imgW="1651000" imgH="647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916832"/>
                        <a:ext cx="3114346" cy="1224136"/>
                      </a:xfrm>
                      <a:prstGeom prst="rect">
                        <a:avLst/>
                      </a:prstGeom>
                      <a:noFill/>
                    </p:spPr>
                  </p:pic>
                </p:oleObj>
              </mc:Fallback>
            </mc:AlternateContent>
          </a:graphicData>
        </a:graphic>
      </p:graphicFrame>
      <p:pic>
        <p:nvPicPr>
          <p:cNvPr id="890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0" y="3223672"/>
            <a:ext cx="36195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0947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4" name="矩形 3"/>
          <p:cNvSpPr/>
          <p:nvPr/>
        </p:nvSpPr>
        <p:spPr>
          <a:xfrm>
            <a:off x="827584" y="2492896"/>
            <a:ext cx="4572000" cy="3785652"/>
          </a:xfrm>
          <a:prstGeom prst="rect">
            <a:avLst/>
          </a:prstGeom>
        </p:spPr>
        <p:txBody>
          <a:bodyPr>
            <a:spAutoFit/>
          </a:bodyPr>
          <a:lstStyle/>
          <a:p>
            <a:r>
              <a:rPr lang="en-US" altLang="zh-CN" sz="2000" dirty="0"/>
              <a:t>Private Sub Command1_Click()</a:t>
            </a:r>
            <a:endParaRPr lang="zh-CN" altLang="zh-CN" sz="2000" dirty="0"/>
          </a:p>
          <a:p>
            <a:r>
              <a:rPr lang="en-US" altLang="zh-CN" sz="2000" dirty="0"/>
              <a:t>    Dim x As Single, y As Single</a:t>
            </a:r>
            <a:endParaRPr lang="zh-CN" altLang="zh-CN" sz="2000" dirty="0"/>
          </a:p>
          <a:p>
            <a:r>
              <a:rPr lang="en-US" altLang="zh-CN" sz="2000" dirty="0"/>
              <a:t>    x = Val(</a:t>
            </a:r>
            <a:r>
              <a:rPr lang="en-US" altLang="zh-CN" sz="2000" dirty="0" err="1"/>
              <a:t>Text_x.Text</a:t>
            </a:r>
            <a:r>
              <a:rPr lang="en-US" altLang="zh-CN" sz="2000" dirty="0"/>
              <a:t>)    '</a:t>
            </a:r>
            <a:r>
              <a:rPr lang="zh-CN" altLang="zh-CN" sz="2000" dirty="0"/>
              <a:t>输入</a:t>
            </a:r>
          </a:p>
          <a:p>
            <a:r>
              <a:rPr lang="en-US" altLang="zh-CN" sz="2000" dirty="0"/>
              <a:t>    If x &lt; 1 Then         '</a:t>
            </a:r>
            <a:r>
              <a:rPr lang="zh-CN" altLang="zh-CN" sz="2000" dirty="0"/>
              <a:t>计算</a:t>
            </a:r>
          </a:p>
          <a:p>
            <a:r>
              <a:rPr lang="en-US" altLang="zh-CN" sz="2000" dirty="0"/>
              <a:t>        y = x</a:t>
            </a:r>
            <a:endParaRPr lang="zh-CN" altLang="zh-CN" sz="2000" dirty="0"/>
          </a:p>
          <a:p>
            <a:r>
              <a:rPr lang="en-US" altLang="zh-CN" sz="2000" dirty="0"/>
              <a:t>    </a:t>
            </a:r>
            <a:r>
              <a:rPr lang="en-US" altLang="zh-CN" sz="2000" dirty="0" err="1"/>
              <a:t>ElseIf</a:t>
            </a:r>
            <a:r>
              <a:rPr lang="en-US" altLang="zh-CN" sz="2000" dirty="0"/>
              <a:t> x &lt; 10 Then</a:t>
            </a:r>
            <a:endParaRPr lang="zh-CN" altLang="zh-CN" sz="2000" dirty="0"/>
          </a:p>
          <a:p>
            <a:r>
              <a:rPr lang="en-US" altLang="zh-CN" sz="2000" dirty="0"/>
              <a:t>        y = 2 * x - 1</a:t>
            </a:r>
            <a:endParaRPr lang="zh-CN" altLang="zh-CN" sz="2000" dirty="0"/>
          </a:p>
          <a:p>
            <a:r>
              <a:rPr lang="en-US" altLang="zh-CN" sz="2000" dirty="0"/>
              <a:t>    Else</a:t>
            </a:r>
            <a:endParaRPr lang="zh-CN" altLang="zh-CN" sz="2000" dirty="0"/>
          </a:p>
          <a:p>
            <a:r>
              <a:rPr lang="en-US" altLang="zh-CN" sz="2000" dirty="0"/>
              <a:t>        y = x * x + 2 * x + 2</a:t>
            </a:r>
            <a:endParaRPr lang="zh-CN" altLang="zh-CN" sz="2000" dirty="0"/>
          </a:p>
          <a:p>
            <a:r>
              <a:rPr lang="en-US" altLang="zh-CN" sz="2000" dirty="0"/>
              <a:t>    End If</a:t>
            </a:r>
            <a:endParaRPr lang="zh-CN" altLang="zh-CN" sz="2000" dirty="0"/>
          </a:p>
          <a:p>
            <a:r>
              <a:rPr lang="en-US" altLang="zh-CN" sz="2000" dirty="0"/>
              <a:t>    </a:t>
            </a:r>
            <a:r>
              <a:rPr lang="en-US" altLang="zh-CN" sz="2000" dirty="0" err="1"/>
              <a:t>Text_y.Text</a:t>
            </a:r>
            <a:r>
              <a:rPr lang="en-US" altLang="zh-CN" sz="2000" dirty="0"/>
              <a:t> = y     '</a:t>
            </a:r>
            <a:r>
              <a:rPr lang="zh-CN" altLang="zh-CN" sz="2000" dirty="0"/>
              <a:t>输出</a:t>
            </a:r>
          </a:p>
          <a:p>
            <a:r>
              <a:rPr lang="en-US" altLang="zh-CN" sz="2000" dirty="0"/>
              <a:t>End Sub</a:t>
            </a:r>
            <a:endParaRPr lang="zh-CN" altLang="zh-CN" sz="2000"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831" y="4030748"/>
            <a:ext cx="2812529" cy="196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917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5.22</a:t>
            </a:r>
            <a:r>
              <a:rPr lang="zh-CN" altLang="zh-CN" dirty="0"/>
              <a:t>】编写程序，输入变量</a:t>
            </a:r>
            <a:r>
              <a:rPr lang="en-US" altLang="zh-CN" dirty="0"/>
              <a:t>n</a:t>
            </a:r>
            <a:r>
              <a:rPr lang="zh-CN" altLang="zh-CN" dirty="0"/>
              <a:t>，求</a:t>
            </a:r>
            <a:r>
              <a:rPr lang="en-US" altLang="zh-CN" dirty="0"/>
              <a:t>n!</a:t>
            </a:r>
            <a:r>
              <a:rPr lang="zh-CN" altLang="zh-CN" dirty="0"/>
              <a:t>。</a:t>
            </a:r>
            <a:endParaRPr lang="zh-CN" altLang="en-US" dirty="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916832"/>
            <a:ext cx="2476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99592" y="2523668"/>
            <a:ext cx="4572000" cy="3785652"/>
          </a:xfrm>
          <a:prstGeom prst="rect">
            <a:avLst/>
          </a:prstGeom>
        </p:spPr>
        <p:txBody>
          <a:bodyPr>
            <a:spAutoFit/>
          </a:bodyPr>
          <a:lstStyle/>
          <a:p>
            <a:r>
              <a:rPr lang="en-US" altLang="zh-CN" sz="2000" dirty="0"/>
              <a:t>Private Sub Command1_Click()</a:t>
            </a:r>
            <a:endParaRPr lang="zh-CN" altLang="zh-CN" sz="2000" dirty="0"/>
          </a:p>
          <a:p>
            <a:r>
              <a:rPr lang="en-US" altLang="zh-CN" sz="2000" dirty="0"/>
              <a:t>    Dim n As Integer</a:t>
            </a:r>
            <a:endParaRPr lang="zh-CN" altLang="zh-CN" sz="2000" dirty="0"/>
          </a:p>
          <a:p>
            <a:r>
              <a:rPr lang="en-US" altLang="zh-CN" sz="2000" dirty="0"/>
              <a:t>    Dim s As Double</a:t>
            </a:r>
            <a:endParaRPr lang="zh-CN" altLang="zh-CN" sz="2000" dirty="0"/>
          </a:p>
          <a:p>
            <a:r>
              <a:rPr lang="en-US" altLang="zh-CN" sz="2000" dirty="0"/>
              <a:t>    n = Val(</a:t>
            </a:r>
            <a:r>
              <a:rPr lang="en-US" altLang="zh-CN" sz="2000" dirty="0" err="1"/>
              <a:t>Text_n.Text</a:t>
            </a:r>
            <a:r>
              <a:rPr lang="en-US" altLang="zh-CN" sz="2000" dirty="0"/>
              <a:t>)    '</a:t>
            </a:r>
            <a:r>
              <a:rPr lang="zh-CN" altLang="zh-CN" sz="2000" dirty="0"/>
              <a:t>输入</a:t>
            </a:r>
          </a:p>
          <a:p>
            <a:r>
              <a:rPr lang="en-US" altLang="zh-CN" sz="2000" dirty="0"/>
              <a:t>    s = 1</a:t>
            </a:r>
            <a:endParaRPr lang="zh-CN" altLang="zh-CN" sz="2000" dirty="0"/>
          </a:p>
          <a:p>
            <a:r>
              <a:rPr lang="en-US" altLang="zh-CN" sz="2000" dirty="0"/>
              <a:t>    i = 1</a:t>
            </a:r>
            <a:endParaRPr lang="zh-CN" altLang="zh-CN" sz="2000" dirty="0"/>
          </a:p>
          <a:p>
            <a:r>
              <a:rPr lang="en-US" altLang="zh-CN" sz="2000" dirty="0"/>
              <a:t>    While i &lt;= n    '</a:t>
            </a:r>
            <a:r>
              <a:rPr lang="zh-CN" altLang="zh-CN" sz="2000" dirty="0"/>
              <a:t>循环条件</a:t>
            </a:r>
          </a:p>
          <a:p>
            <a:r>
              <a:rPr lang="en-US" altLang="zh-CN" sz="2000" dirty="0"/>
              <a:t>        s = s * i</a:t>
            </a:r>
            <a:endParaRPr lang="zh-CN" altLang="zh-CN" sz="2000" dirty="0"/>
          </a:p>
          <a:p>
            <a:r>
              <a:rPr lang="en-US" altLang="zh-CN" sz="2000" dirty="0"/>
              <a:t>        i = i + 1</a:t>
            </a:r>
            <a:endParaRPr lang="zh-CN" altLang="zh-CN" sz="2000" dirty="0"/>
          </a:p>
          <a:p>
            <a:r>
              <a:rPr lang="en-US" altLang="zh-CN" sz="2000" dirty="0"/>
              <a:t>    Wend            '</a:t>
            </a:r>
            <a:r>
              <a:rPr lang="zh-CN" altLang="zh-CN" sz="2000" dirty="0"/>
              <a:t>循环结尾</a:t>
            </a:r>
          </a:p>
          <a:p>
            <a:r>
              <a:rPr lang="en-US" altLang="zh-CN" sz="2000" dirty="0"/>
              <a:t>    </a:t>
            </a:r>
            <a:r>
              <a:rPr lang="en-US" altLang="zh-CN" sz="2000" dirty="0" err="1"/>
              <a:t>Text_s.Text</a:t>
            </a:r>
            <a:r>
              <a:rPr lang="en-US" altLang="zh-CN" sz="2000" dirty="0"/>
              <a:t> = s</a:t>
            </a:r>
            <a:endParaRPr lang="zh-CN" altLang="zh-CN" sz="2000" dirty="0"/>
          </a:p>
          <a:p>
            <a:r>
              <a:rPr lang="en-US" altLang="zh-CN" sz="2000" dirty="0"/>
              <a:t>End Sub</a:t>
            </a:r>
            <a:endParaRPr lang="zh-CN" altLang="zh-CN" sz="2000" dirty="0"/>
          </a:p>
        </p:txBody>
      </p:sp>
      <p:pic>
        <p:nvPicPr>
          <p:cNvPr id="911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990" y="4387023"/>
            <a:ext cx="2409685" cy="164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4388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5.23</a:t>
            </a:r>
            <a:r>
              <a:rPr lang="zh-CN" altLang="zh-CN" dirty="0"/>
              <a:t>】百钱买百鸡问题。假定公鸡每只</a:t>
            </a:r>
            <a:r>
              <a:rPr lang="en-US" altLang="zh-CN" dirty="0"/>
              <a:t>2</a:t>
            </a:r>
            <a:r>
              <a:rPr lang="zh-CN" altLang="zh-CN" dirty="0"/>
              <a:t>元，母鸡每只</a:t>
            </a:r>
            <a:r>
              <a:rPr lang="en-US" altLang="zh-CN" dirty="0"/>
              <a:t>3</a:t>
            </a:r>
            <a:r>
              <a:rPr lang="zh-CN" altLang="zh-CN" dirty="0"/>
              <a:t>元，小鸡每只</a:t>
            </a:r>
            <a:r>
              <a:rPr lang="en-US" altLang="zh-CN" dirty="0"/>
              <a:t>0.5</a:t>
            </a:r>
            <a:r>
              <a:rPr lang="zh-CN" altLang="zh-CN" dirty="0"/>
              <a:t>元。现有</a:t>
            </a:r>
            <a:r>
              <a:rPr lang="en-US" altLang="zh-CN" dirty="0"/>
              <a:t>100</a:t>
            </a:r>
            <a:r>
              <a:rPr lang="zh-CN" altLang="zh-CN" dirty="0"/>
              <a:t>元，要求买</a:t>
            </a:r>
            <a:r>
              <a:rPr lang="en-US" altLang="zh-CN" dirty="0"/>
              <a:t>100</a:t>
            </a:r>
            <a:r>
              <a:rPr lang="zh-CN" altLang="zh-CN" dirty="0"/>
              <a:t>只鸡，编程求出公鸡只数</a:t>
            </a:r>
            <a:r>
              <a:rPr lang="en-US" altLang="zh-CN" dirty="0"/>
              <a:t>x</a:t>
            </a:r>
            <a:r>
              <a:rPr lang="zh-CN" altLang="zh-CN" dirty="0"/>
              <a:t>、母鸡只数</a:t>
            </a:r>
            <a:r>
              <a:rPr lang="en-US" altLang="zh-CN" dirty="0"/>
              <a:t>y</a:t>
            </a:r>
            <a:r>
              <a:rPr lang="zh-CN" altLang="zh-CN" dirty="0"/>
              <a:t>和小鸡只数</a:t>
            </a:r>
            <a:r>
              <a:rPr lang="en-US" altLang="zh-CN" dirty="0"/>
              <a:t>z</a:t>
            </a:r>
            <a:r>
              <a:rPr lang="zh-CN" altLang="zh-CN" dirty="0"/>
              <a:t>。</a:t>
            </a:r>
          </a:p>
          <a:p>
            <a:pPr marL="0" indent="0">
              <a:buNone/>
            </a:pPr>
            <a:endParaRPr lang="zh-CN" altLang="en-US" dirty="0"/>
          </a:p>
        </p:txBody>
      </p:sp>
      <p:pic>
        <p:nvPicPr>
          <p:cNvPr id="93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573016"/>
            <a:ext cx="42576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6269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Visual Basic</a:t>
            </a:r>
            <a:r>
              <a:rPr lang="zh-CN" altLang="zh-CN" dirty="0">
                <a:effectLst/>
              </a:rPr>
              <a:t>编程</a:t>
            </a:r>
            <a:endParaRPr lang="zh-CN" altLang="en-US" dirty="0"/>
          </a:p>
        </p:txBody>
      </p:sp>
      <p:sp>
        <p:nvSpPr>
          <p:cNvPr id="4" name="矩形 3"/>
          <p:cNvSpPr/>
          <p:nvPr/>
        </p:nvSpPr>
        <p:spPr>
          <a:xfrm>
            <a:off x="683568" y="1908115"/>
            <a:ext cx="7704856" cy="4093428"/>
          </a:xfrm>
          <a:prstGeom prst="rect">
            <a:avLst/>
          </a:prstGeom>
        </p:spPr>
        <p:txBody>
          <a:bodyPr wrap="square">
            <a:spAutoFit/>
          </a:bodyPr>
          <a:lstStyle/>
          <a:p>
            <a:r>
              <a:rPr lang="en-US" altLang="zh-CN" sz="2000" dirty="0"/>
              <a:t>Private Sub Command1_Click()</a:t>
            </a:r>
            <a:endParaRPr lang="zh-CN" altLang="zh-CN" sz="2000" dirty="0"/>
          </a:p>
          <a:p>
            <a:r>
              <a:rPr lang="en-US" altLang="zh-CN" sz="2000" dirty="0"/>
              <a:t>    Dim x As Integer, y As Integer, z As Integer</a:t>
            </a:r>
            <a:endParaRPr lang="zh-CN" altLang="zh-CN" sz="2000" dirty="0"/>
          </a:p>
          <a:p>
            <a:r>
              <a:rPr lang="en-US" altLang="zh-CN" sz="2000" dirty="0"/>
              <a:t>    Print "</a:t>
            </a:r>
            <a:r>
              <a:rPr lang="zh-CN" altLang="zh-CN" sz="2000" dirty="0"/>
              <a:t>公鸡</a:t>
            </a:r>
            <a:r>
              <a:rPr lang="en-US" altLang="zh-CN" sz="2000" dirty="0"/>
              <a:t>", "</a:t>
            </a:r>
            <a:r>
              <a:rPr lang="zh-CN" altLang="zh-CN" sz="2000" dirty="0"/>
              <a:t>母鸡</a:t>
            </a:r>
            <a:r>
              <a:rPr lang="en-US" altLang="zh-CN" sz="2000" dirty="0"/>
              <a:t>", "</a:t>
            </a:r>
            <a:r>
              <a:rPr lang="zh-CN" altLang="zh-CN" sz="2000" dirty="0"/>
              <a:t>小鸡</a:t>
            </a:r>
            <a:r>
              <a:rPr lang="en-US" altLang="zh-CN" sz="2000" dirty="0"/>
              <a:t>"    '</a:t>
            </a:r>
            <a:r>
              <a:rPr lang="zh-CN" altLang="zh-CN" sz="2000" dirty="0"/>
              <a:t>输出标题行</a:t>
            </a:r>
          </a:p>
          <a:p>
            <a:r>
              <a:rPr lang="en-US" altLang="zh-CN" sz="2000" dirty="0"/>
              <a:t>    For x = 0 To 50</a:t>
            </a:r>
            <a:endParaRPr lang="zh-CN" altLang="zh-CN" sz="2000" dirty="0"/>
          </a:p>
          <a:p>
            <a:r>
              <a:rPr lang="en-US" altLang="zh-CN" sz="2000" dirty="0"/>
              <a:t>        For y = 0 To 33</a:t>
            </a:r>
            <a:endParaRPr lang="zh-CN" altLang="zh-CN" sz="2000" dirty="0"/>
          </a:p>
          <a:p>
            <a:r>
              <a:rPr lang="en-US" altLang="zh-CN" sz="2000" dirty="0"/>
              <a:t>            For z = 0 To 100</a:t>
            </a:r>
            <a:endParaRPr lang="zh-CN" altLang="zh-CN" sz="2000" dirty="0"/>
          </a:p>
          <a:p>
            <a:r>
              <a:rPr lang="en-US" altLang="zh-CN" sz="2000" dirty="0"/>
              <a:t>                If x + y + z = 100 And 2 * x + 3 * y + 0.5 * z = 100 Then</a:t>
            </a:r>
            <a:endParaRPr lang="zh-CN" altLang="zh-CN" sz="2000" dirty="0"/>
          </a:p>
          <a:p>
            <a:r>
              <a:rPr lang="en-US" altLang="zh-CN" sz="2000" dirty="0"/>
              <a:t>                    Print x, y, z</a:t>
            </a:r>
            <a:endParaRPr lang="zh-CN" altLang="zh-CN" sz="2000" dirty="0"/>
          </a:p>
          <a:p>
            <a:r>
              <a:rPr lang="en-US" altLang="zh-CN" sz="2000" dirty="0"/>
              <a:t>                End If</a:t>
            </a:r>
            <a:endParaRPr lang="zh-CN" altLang="zh-CN" sz="2000" dirty="0"/>
          </a:p>
          <a:p>
            <a:r>
              <a:rPr lang="en-US" altLang="zh-CN" sz="2000" dirty="0"/>
              <a:t>            Next</a:t>
            </a:r>
            <a:endParaRPr lang="zh-CN" altLang="zh-CN" sz="2000" dirty="0"/>
          </a:p>
          <a:p>
            <a:r>
              <a:rPr lang="en-US" altLang="zh-CN" sz="2000" dirty="0"/>
              <a:t>        Next</a:t>
            </a:r>
            <a:endParaRPr lang="zh-CN" altLang="zh-CN" sz="2000" dirty="0"/>
          </a:p>
          <a:p>
            <a:r>
              <a:rPr lang="en-US" altLang="zh-CN" sz="2000" dirty="0"/>
              <a:t>    Next</a:t>
            </a:r>
            <a:endParaRPr lang="zh-CN" altLang="zh-CN" sz="2000" dirty="0"/>
          </a:p>
          <a:p>
            <a:r>
              <a:rPr lang="en-US" altLang="zh-CN" sz="2000" dirty="0"/>
              <a:t>End Sub</a:t>
            </a:r>
            <a:endParaRPr lang="zh-CN" altLang="zh-CN" sz="2000" dirty="0"/>
          </a:p>
        </p:txBody>
      </p:sp>
      <p:pic>
        <p:nvPicPr>
          <p:cNvPr id="921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4" y="4108717"/>
            <a:ext cx="2768054" cy="22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875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6</a:t>
            </a:r>
            <a:r>
              <a:rPr lang="zh-CN" altLang="zh-CN" dirty="0">
                <a:effectLst/>
              </a:rPr>
              <a:t>．</a:t>
            </a:r>
            <a:r>
              <a:rPr lang="en-US" altLang="zh-CN" dirty="0">
                <a:effectLst/>
              </a:rPr>
              <a:t>Java</a:t>
            </a:r>
            <a:r>
              <a:rPr lang="zh-CN" altLang="zh-CN" dirty="0">
                <a:effectLst/>
              </a:rPr>
              <a:t>虚拟机</a:t>
            </a:r>
            <a:endParaRPr lang="zh-CN" altLang="en-US" dirty="0"/>
          </a:p>
        </p:txBody>
      </p:sp>
      <p:sp>
        <p:nvSpPr>
          <p:cNvPr id="10243" name="内容占位符 2"/>
          <p:cNvSpPr>
            <a:spLocks noGrp="1"/>
          </p:cNvSpPr>
          <p:nvPr>
            <p:ph idx="1"/>
          </p:nvPr>
        </p:nvSpPr>
        <p:spPr/>
        <p:txBody>
          <a:bodyPr/>
          <a:lstStyle/>
          <a:p>
            <a:pPr marL="0" indent="0">
              <a:buFontTx/>
              <a:buNone/>
            </a:pPr>
            <a:r>
              <a:rPr lang="en-US" altLang="zh-CN" smtClean="0"/>
              <a:t>Java</a:t>
            </a:r>
            <a:r>
              <a:rPr lang="zh-CN" altLang="zh-CN" smtClean="0"/>
              <a:t>是一种面向对象的编程语言</a:t>
            </a:r>
            <a:endParaRPr lang="en-US" altLang="zh-CN" smtClean="0"/>
          </a:p>
          <a:p>
            <a:pPr marL="0" indent="0">
              <a:buFontTx/>
              <a:buNone/>
            </a:pPr>
            <a:r>
              <a:rPr lang="en-US" altLang="zh-CN" smtClean="0"/>
              <a:t>Java</a:t>
            </a:r>
            <a:r>
              <a:rPr lang="zh-CN" altLang="zh-CN" smtClean="0"/>
              <a:t>源程序，编译后会生成一种</a:t>
            </a:r>
            <a:r>
              <a:rPr lang="en-US" altLang="zh-CN" smtClean="0"/>
              <a:t> .class </a:t>
            </a:r>
            <a:r>
              <a:rPr lang="zh-CN" altLang="zh-CN" smtClean="0"/>
              <a:t>文件，称为字节码文件</a:t>
            </a:r>
            <a:endParaRPr lang="en-US" altLang="zh-CN" smtClean="0"/>
          </a:p>
          <a:p>
            <a:pPr marL="0" indent="0">
              <a:buFontTx/>
              <a:buNone/>
            </a:pPr>
            <a:r>
              <a:rPr lang="en-US" altLang="zh-CN" smtClean="0"/>
              <a:t>Java</a:t>
            </a:r>
            <a:r>
              <a:rPr lang="zh-CN" altLang="zh-CN" smtClean="0"/>
              <a:t>虚拟机（</a:t>
            </a:r>
            <a:r>
              <a:rPr lang="en-US" altLang="zh-CN" smtClean="0"/>
              <a:t>Java Virtual Machine</a:t>
            </a:r>
            <a:r>
              <a:rPr lang="zh-CN" altLang="zh-CN" smtClean="0"/>
              <a:t>，简称</a:t>
            </a:r>
            <a:r>
              <a:rPr lang="en-US" altLang="zh-CN" smtClean="0"/>
              <a:t> JVM</a:t>
            </a:r>
            <a:r>
              <a:rPr lang="zh-CN" altLang="zh-CN" smtClean="0"/>
              <a:t>）负责将字节码文件翻译成特定平台下的机器码然后运行。只要在不同平台上安装对应的</a:t>
            </a:r>
            <a:r>
              <a:rPr lang="en-US" altLang="zh-CN" smtClean="0"/>
              <a:t>JVM</a:t>
            </a:r>
            <a:r>
              <a:rPr lang="zh-CN" altLang="zh-CN" smtClean="0"/>
              <a:t>，就可以运行</a:t>
            </a:r>
            <a:r>
              <a:rPr lang="en-US" altLang="zh-CN" smtClean="0"/>
              <a:t>JAVA</a:t>
            </a:r>
            <a:r>
              <a:rPr lang="zh-CN" altLang="zh-CN" smtClean="0"/>
              <a:t>字节码文件</a:t>
            </a:r>
            <a:endParaRPr lang="zh-CN" altLang="en-US" smtClean="0"/>
          </a:p>
        </p:txBody>
      </p:sp>
      <p:sp>
        <p:nvSpPr>
          <p:cNvPr id="102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5" name="对象 4"/>
          <p:cNvGraphicFramePr>
            <a:graphicFrameLocks noChangeAspect="1"/>
          </p:cNvGraphicFramePr>
          <p:nvPr/>
        </p:nvGraphicFramePr>
        <p:xfrm>
          <a:off x="2555875" y="4581525"/>
          <a:ext cx="5343525" cy="1800225"/>
        </p:xfrm>
        <a:graphic>
          <a:graphicData uri="http://schemas.openxmlformats.org/presentationml/2006/ole">
            <mc:AlternateContent xmlns:mc="http://schemas.openxmlformats.org/markup-compatibility/2006">
              <mc:Choice xmlns:v="urn:schemas-microsoft-com:vml" Requires="v">
                <p:oleObj spid="_x0000_s10254" r:id="rId3" imgW="5099151" imgH="1715190" progId="Visio.Drawing.11">
                  <p:embed/>
                </p:oleObj>
              </mc:Choice>
              <mc:Fallback>
                <p:oleObj r:id="rId3" imgW="5099151" imgH="171519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581525"/>
                        <a:ext cx="53435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rPr>
              <a:t>学习要求</a:t>
            </a:r>
          </a:p>
        </p:txBody>
      </p:sp>
      <p:sp>
        <p:nvSpPr>
          <p:cNvPr id="33795" name="Rectangle 3"/>
          <p:cNvSpPr>
            <a:spLocks noGrp="1" noChangeArrowheads="1"/>
          </p:cNvSpPr>
          <p:nvPr>
            <p:ph idx="1"/>
          </p:nvPr>
        </p:nvSpPr>
        <p:spPr/>
        <p:txBody>
          <a:bodyPr/>
          <a:lstStyle/>
          <a:p>
            <a:pPr>
              <a:defRPr/>
            </a:pPr>
            <a:r>
              <a:rPr lang="zh-CN" altLang="en-US" dirty="0" smtClean="0"/>
              <a:t>阅读教材</a:t>
            </a:r>
            <a:endParaRPr lang="en-US" altLang="zh-CN" dirty="0" smtClean="0"/>
          </a:p>
          <a:p>
            <a:pPr>
              <a:defRPr/>
            </a:pPr>
            <a:r>
              <a:rPr lang="zh-CN" altLang="en-US" dirty="0" smtClean="0"/>
              <a:t>完成书后习题。</a:t>
            </a:r>
          </a:p>
          <a:p>
            <a:pPr marL="0" indent="0">
              <a:buFontTx/>
              <a:buNone/>
              <a:defRPr/>
            </a:pPr>
            <a:endParaRPr lang="en-US" altLang="zh-CN" dirty="0" smtClean="0"/>
          </a:p>
          <a:p>
            <a:pPr marL="0" indent="0">
              <a:buFontTx/>
              <a:buNone/>
              <a:defRPr/>
            </a:pPr>
            <a:endParaRPr lang="zh-CN" altLang="en-US" dirty="0" smtClean="0"/>
          </a:p>
          <a:p>
            <a:pPr>
              <a:defRPr/>
            </a:pPr>
            <a:endParaRPr lang="zh-CN" altLang="en-US" dirty="0" smtClean="0"/>
          </a:p>
          <a:p>
            <a:pPr>
              <a:defRPr/>
            </a:pPr>
            <a:endParaRPr lang="zh-CN" altLang="zh-CN" dirty="0"/>
          </a:p>
          <a:p>
            <a:pPr>
              <a:defRPr/>
            </a:pPr>
            <a:endParaRPr lang="zh-CN" altLang="en-US" dirty="0" smtClean="0"/>
          </a:p>
          <a:p>
            <a:pPr>
              <a:defRPr/>
            </a:pPr>
            <a:endParaRPr lang="zh-CN" altLang="en-US" dirty="0" smtClean="0"/>
          </a:p>
        </p:txBody>
      </p:sp>
    </p:spTree>
  </p:cSld>
  <p:clrMapOvr>
    <a:masterClrMapping/>
  </p:clrMapOvr>
</p:sld>
</file>

<file path=ppt/theme/theme1.xml><?xml version="1.0" encoding="utf-8"?>
<a:theme xmlns:a="http://schemas.openxmlformats.org/drawingml/2006/main" name="宁爱军大学计算机基础">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华文新魏"/>
        <a:ea typeface="华文新魏"/>
        <a:cs typeface=""/>
      </a:majorFont>
      <a:minorFont>
        <a:latin typeface="Arial Narrow"/>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宁爱军大学计算机基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宁爱军大学计算机基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宁爱军大学计算机基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宁爱军大学计算机基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宁爱军大学计算机基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宁爱军大学计算机基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宁爱军大学计算机基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宁爱军大学计算机基础</Template>
  <TotalTime>420</TotalTime>
  <Pages>0</Pages>
  <Words>4273</Words>
  <Characters>0</Characters>
  <Application>Microsoft Office PowerPoint</Application>
  <DocSecurity>0</DocSecurity>
  <PresentationFormat>全屏显示(4:3)</PresentationFormat>
  <Lines>0</Lines>
  <Paragraphs>454</Paragraphs>
  <Slides>90</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90</vt:i4>
      </vt:variant>
    </vt:vector>
  </HeadingPairs>
  <TitlesOfParts>
    <vt:vector size="96" baseType="lpstr">
      <vt:lpstr>宁爱军大学计算机基础</vt:lpstr>
      <vt:lpstr>Photoshop.Image.6</vt:lpstr>
      <vt:lpstr>Visio.Drawing.11</vt:lpstr>
      <vt:lpstr>Microsoft 公式 3.0</vt:lpstr>
      <vt:lpstr>Equation.DSMT4</vt:lpstr>
      <vt:lpstr>公式</vt:lpstr>
      <vt:lpstr>5问题求解的基本思维</vt:lpstr>
      <vt:lpstr>目  录</vt:lpstr>
      <vt:lpstr>5.1  计算机语言</vt:lpstr>
      <vt:lpstr>1．机器语言</vt:lpstr>
      <vt:lpstr>2．汇编语言</vt:lpstr>
      <vt:lpstr>3．高级语言与编译器</vt:lpstr>
      <vt:lpstr>4．构件化的语言</vt:lpstr>
      <vt:lpstr>5．编程语言的分层结构</vt:lpstr>
      <vt:lpstr>6．Java虚拟机</vt:lpstr>
      <vt:lpstr>5.2  程序设计基础</vt:lpstr>
      <vt:lpstr>2．常量</vt:lpstr>
      <vt:lpstr>3．变量</vt:lpstr>
      <vt:lpstr>4．算术运算符</vt:lpstr>
      <vt:lpstr>算术运算符</vt:lpstr>
      <vt:lpstr>5．关系运算符</vt:lpstr>
      <vt:lpstr>6．逻辑运算符</vt:lpstr>
      <vt:lpstr>5.3  算法</vt:lpstr>
      <vt:lpstr>5.3.2  算法举例</vt:lpstr>
      <vt:lpstr>算法举例</vt:lpstr>
      <vt:lpstr>5.3.3  算法的表示</vt:lpstr>
      <vt:lpstr>2．伪代码</vt:lpstr>
      <vt:lpstr>3．传统流程图</vt:lpstr>
      <vt:lpstr>4．N-S流程图</vt:lpstr>
      <vt:lpstr>算法的特性</vt:lpstr>
      <vt:lpstr>5.3.4  算法类问题</vt:lpstr>
      <vt:lpstr>算法类问题</vt:lpstr>
      <vt:lpstr>算法类问题</vt:lpstr>
      <vt:lpstr>哥尼斯堡七桥问题</vt:lpstr>
      <vt:lpstr>哥尼斯堡七桥问题</vt:lpstr>
      <vt:lpstr>哥尼斯堡七桥问题</vt:lpstr>
      <vt:lpstr>旅行商问题</vt:lpstr>
      <vt:lpstr>旅行商问题</vt:lpstr>
      <vt:lpstr>旅行商问题</vt:lpstr>
      <vt:lpstr>旅行商问题</vt:lpstr>
      <vt:lpstr>旅行商问题</vt:lpstr>
      <vt:lpstr>旅行商问题</vt:lpstr>
      <vt:lpstr>5.3.5  算法分析</vt:lpstr>
      <vt:lpstr>算法分析</vt:lpstr>
      <vt:lpstr>算法分析</vt:lpstr>
      <vt:lpstr>5.4  算法设计</vt:lpstr>
      <vt:lpstr>5.4.1  顺序结构</vt:lpstr>
      <vt:lpstr>顺序结构</vt:lpstr>
      <vt:lpstr>顺序结构</vt:lpstr>
      <vt:lpstr>顺序结构</vt:lpstr>
      <vt:lpstr>5.4.2  选择结构</vt:lpstr>
      <vt:lpstr>选择结构</vt:lpstr>
      <vt:lpstr>5.4.3  循环结构</vt:lpstr>
      <vt:lpstr>循环结构</vt:lpstr>
      <vt:lpstr>循环结构</vt:lpstr>
      <vt:lpstr>For Next循环</vt:lpstr>
      <vt:lpstr>穷举法</vt:lpstr>
      <vt:lpstr>穷举法</vt:lpstr>
      <vt:lpstr>5.4.4  数组</vt:lpstr>
      <vt:lpstr>数组</vt:lpstr>
      <vt:lpstr>1．搜索</vt:lpstr>
      <vt:lpstr>PowerPoint 演示文稿</vt:lpstr>
      <vt:lpstr>2．求最大值</vt:lpstr>
      <vt:lpstr>3．排序</vt:lpstr>
      <vt:lpstr>排序</vt:lpstr>
      <vt:lpstr>排序</vt:lpstr>
      <vt:lpstr>排序</vt:lpstr>
      <vt:lpstr>排序</vt:lpstr>
      <vt:lpstr>5.5 函数与递归</vt:lpstr>
      <vt:lpstr>函数</vt:lpstr>
      <vt:lpstr>5.5.2  递归</vt:lpstr>
      <vt:lpstr>递归</vt:lpstr>
      <vt:lpstr>递归算法</vt:lpstr>
      <vt:lpstr>递归算法</vt:lpstr>
      <vt:lpstr>递归算法</vt:lpstr>
      <vt:lpstr>递归算法</vt:lpstr>
      <vt:lpstr>递归算法</vt:lpstr>
      <vt:lpstr>递归算法</vt:lpstr>
      <vt:lpstr>递归算法</vt:lpstr>
      <vt:lpstr>递归算法</vt:lpstr>
      <vt:lpstr>递归算法</vt:lpstr>
      <vt:lpstr>5.6 程序设计</vt:lpstr>
      <vt:lpstr>程序设计</vt:lpstr>
      <vt:lpstr>程序设计</vt:lpstr>
      <vt:lpstr>5.6.2  Visual Basic编程</vt:lpstr>
      <vt:lpstr>Visual Basic编程</vt:lpstr>
      <vt:lpstr>Visual Basic编程</vt:lpstr>
      <vt:lpstr>Visual Basic编程</vt:lpstr>
      <vt:lpstr>Visual Basic编程</vt:lpstr>
      <vt:lpstr>Visual Basic编程</vt:lpstr>
      <vt:lpstr>Visual Basic编程</vt:lpstr>
      <vt:lpstr>Visual Basic编程</vt:lpstr>
      <vt:lpstr>Visual Basic编程</vt:lpstr>
      <vt:lpstr>Visual Basic编程</vt:lpstr>
      <vt:lpstr>Visual Basic编程</vt:lpstr>
      <vt:lpstr>学习要求</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网络技术基础</dc:title>
  <dc:subject/>
  <dc:creator>番茄花园</dc:creator>
  <cp:keywords/>
  <dc:description/>
  <cp:lastModifiedBy>雨林木风</cp:lastModifiedBy>
  <cp:revision>914</cp:revision>
  <cp:lastPrinted>1999-06-03T07:41:47Z</cp:lastPrinted>
  <dcterms:created xsi:type="dcterms:W3CDTF">2009-08-24T06:32:15Z</dcterms:created>
  <dcterms:modified xsi:type="dcterms:W3CDTF">2018-09-13T06:14:36Z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