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84"/>
  </p:notesMasterIdLst>
  <p:handoutMasterIdLst>
    <p:handoutMasterId r:id="rId85"/>
  </p:handoutMasterIdLst>
  <p:sldIdLst>
    <p:sldId id="256" r:id="rId2"/>
    <p:sldId id="760" r:id="rId3"/>
    <p:sldId id="761" r:id="rId4"/>
    <p:sldId id="762" r:id="rId5"/>
    <p:sldId id="763" r:id="rId6"/>
    <p:sldId id="764" r:id="rId7"/>
    <p:sldId id="765" r:id="rId8"/>
    <p:sldId id="766" r:id="rId9"/>
    <p:sldId id="768" r:id="rId10"/>
    <p:sldId id="769" r:id="rId11"/>
    <p:sldId id="770" r:id="rId12"/>
    <p:sldId id="771" r:id="rId13"/>
    <p:sldId id="777" r:id="rId14"/>
    <p:sldId id="779" r:id="rId15"/>
    <p:sldId id="780" r:id="rId16"/>
    <p:sldId id="772" r:id="rId17"/>
    <p:sldId id="773" r:id="rId18"/>
    <p:sldId id="774" r:id="rId19"/>
    <p:sldId id="775" r:id="rId20"/>
    <p:sldId id="776" r:id="rId21"/>
    <p:sldId id="781" r:id="rId22"/>
    <p:sldId id="782" r:id="rId23"/>
    <p:sldId id="783" r:id="rId24"/>
    <p:sldId id="784" r:id="rId25"/>
    <p:sldId id="785" r:id="rId26"/>
    <p:sldId id="786" r:id="rId27"/>
    <p:sldId id="788" r:id="rId28"/>
    <p:sldId id="789" r:id="rId29"/>
    <p:sldId id="790" r:id="rId30"/>
    <p:sldId id="791" r:id="rId31"/>
    <p:sldId id="794" r:id="rId32"/>
    <p:sldId id="795" r:id="rId33"/>
    <p:sldId id="792" r:id="rId34"/>
    <p:sldId id="793" r:id="rId35"/>
    <p:sldId id="796"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810" r:id="rId50"/>
    <p:sldId id="811" r:id="rId51"/>
    <p:sldId id="812" r:id="rId52"/>
    <p:sldId id="813" r:id="rId53"/>
    <p:sldId id="814" r:id="rId54"/>
    <p:sldId id="815" r:id="rId55"/>
    <p:sldId id="816" r:id="rId56"/>
    <p:sldId id="817" r:id="rId57"/>
    <p:sldId id="818" r:id="rId58"/>
    <p:sldId id="819" r:id="rId59"/>
    <p:sldId id="820" r:id="rId60"/>
    <p:sldId id="821" r:id="rId61"/>
    <p:sldId id="822" r:id="rId62"/>
    <p:sldId id="823" r:id="rId63"/>
    <p:sldId id="824" r:id="rId64"/>
    <p:sldId id="825" r:id="rId65"/>
    <p:sldId id="826" r:id="rId66"/>
    <p:sldId id="827" r:id="rId67"/>
    <p:sldId id="828" r:id="rId68"/>
    <p:sldId id="829" r:id="rId69"/>
    <p:sldId id="830" r:id="rId70"/>
    <p:sldId id="831" r:id="rId71"/>
    <p:sldId id="832" r:id="rId72"/>
    <p:sldId id="833" r:id="rId73"/>
    <p:sldId id="834" r:id="rId74"/>
    <p:sldId id="835" r:id="rId75"/>
    <p:sldId id="836" r:id="rId76"/>
    <p:sldId id="838" r:id="rId77"/>
    <p:sldId id="839" r:id="rId78"/>
    <p:sldId id="841" r:id="rId79"/>
    <p:sldId id="842" r:id="rId80"/>
    <p:sldId id="844" r:id="rId81"/>
    <p:sldId id="843" r:id="rId82"/>
    <p:sldId id="748" r:id="rId83"/>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7" autoAdjust="0"/>
    <p:restoredTop sz="86550" autoAdjust="0"/>
  </p:normalViewPr>
  <p:slideViewPr>
    <p:cSldViewPr>
      <p:cViewPr varScale="1">
        <p:scale>
          <a:sx n="71" d="100"/>
          <a:sy n="71" d="100"/>
        </p:scale>
        <p:origin x="-10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页眉占位符 34817"/>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34819" name="日期占位符 34818"/>
          <p:cNvSpPr>
            <a:spLocks noGrp="1"/>
          </p:cNvSpPr>
          <p:nvPr>
            <p:ph type="dt" sz="quarter"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4820" name="页脚占位符 34819"/>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34821" name="灯片编号占位符 34820"/>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88943F25-5607-4C47-8CC9-3DE0559AC699}" type="slidenum">
              <a:rPr lang="zh-CN" altLang="en-US"/>
              <a:pPr>
                <a:defRPr/>
              </a:pPr>
              <a:t>‹#›</a:t>
            </a:fld>
            <a:endParaRPr lang="zh-CN" altLang="en-US"/>
          </a:p>
        </p:txBody>
      </p:sp>
    </p:spTree>
    <p:extLst>
      <p:ext uri="{BB962C8B-B14F-4D97-AF65-F5344CB8AC3E}">
        <p14:creationId xmlns:p14="http://schemas.microsoft.com/office/powerpoint/2010/main" val="135753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页眉占位符 2048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20483" name="日期占位符 20482"/>
          <p:cNvSpPr>
            <a:spLocks noGrp="1"/>
          </p:cNvSpPr>
          <p:nvPr>
            <p:ph type="dt"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6868" name="幻灯片图像占位符 20483"/>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文本占位符 20484"/>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页脚占位符 20485"/>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20487" name="灯片编号占位符 20486"/>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17002FBB-62BB-4C61-B77C-AED274FB2ADC}" type="slidenum">
              <a:rPr lang="zh-CN" altLang="en-US"/>
              <a:pPr>
                <a:defRPr/>
              </a:pPr>
              <a:t>‹#›</a:t>
            </a:fld>
            <a:endParaRPr lang="zh-CN" altLang="en-US"/>
          </a:p>
        </p:txBody>
      </p:sp>
    </p:spTree>
    <p:extLst>
      <p:ext uri="{BB962C8B-B14F-4D97-AF65-F5344CB8AC3E}">
        <p14:creationId xmlns:p14="http://schemas.microsoft.com/office/powerpoint/2010/main" val="1369043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此处重点掌握最后一个，关系模型</a:t>
            </a:r>
          </a:p>
          <a:p>
            <a:pPr eaLnBrk="1" hangingPunct="1"/>
            <a:endParaRPr lang="zh-CN" altLang="en-US" dirty="0" smtClean="0"/>
          </a:p>
          <a:p>
            <a:pPr eaLnBrk="1" hangingPunct="1"/>
            <a:r>
              <a:rPr lang="zh-CN" altLang="en-US" dirty="0" smtClean="0"/>
              <a:t>层次模型：类似于树状结构</a:t>
            </a:r>
          </a:p>
          <a:p>
            <a:pPr eaLnBrk="1" hangingPunct="1"/>
            <a:endParaRPr lang="zh-CN" altLang="en-US" dirty="0" smtClean="0"/>
          </a:p>
          <a:p>
            <a:pPr eaLnBrk="1" hangingPunct="1"/>
            <a:r>
              <a:rPr lang="zh-CN" altLang="en-US" dirty="0" smtClean="0"/>
              <a:t>网状模型：也是树状结构，但是与层次模型不同的是网状模型允许一个节点有多个父结点</a:t>
            </a:r>
          </a:p>
          <a:p>
            <a:pPr eaLnBrk="1" hangingPunct="1"/>
            <a:endParaRPr lang="zh-CN" altLang="en-US" dirty="0" smtClean="0"/>
          </a:p>
          <a:p>
            <a:pPr eaLnBrk="1" hangingPunct="1"/>
            <a:r>
              <a:rPr lang="zh-CN" altLang="en-US" dirty="0" smtClean="0"/>
              <a:t>关系模型：二维表的形式来表示，类似于</a:t>
            </a:r>
            <a:r>
              <a:rPr lang="en-US" altLang="zh-CN" dirty="0" smtClean="0"/>
              <a:t>Excel</a:t>
            </a:r>
            <a:r>
              <a:rPr lang="zh-CN" altLang="en-US" dirty="0" smtClean="0"/>
              <a:t>中的工作表</a:t>
            </a:r>
            <a:endParaRPr lang="zh-CN" altLang="en-US" dirty="0"/>
          </a:p>
        </p:txBody>
      </p:sp>
      <p:sp>
        <p:nvSpPr>
          <p:cNvPr id="4" name="灯片编号占位符 3"/>
          <p:cNvSpPr>
            <a:spLocks noGrp="1"/>
          </p:cNvSpPr>
          <p:nvPr>
            <p:ph type="sldNum" sz="quarter" idx="10"/>
          </p:nvPr>
        </p:nvSpPr>
        <p:spPr/>
        <p:txBody>
          <a:bodyPr/>
          <a:lstStyle/>
          <a:p>
            <a:fld id="{E76DD8B7-9CB8-490F-A749-B3CA6342282A}" type="slidenum">
              <a:rPr lang="zh-CN" altLang="en-US" smtClean="0"/>
              <a:t>9</a:t>
            </a:fld>
            <a:endParaRPr lang="zh-CN" altLang="en-US"/>
          </a:p>
        </p:txBody>
      </p:sp>
    </p:spTree>
    <p:extLst>
      <p:ext uri="{BB962C8B-B14F-4D97-AF65-F5344CB8AC3E}">
        <p14:creationId xmlns:p14="http://schemas.microsoft.com/office/powerpoint/2010/main" val="7581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EE3CCC-04F4-48E1-9522-78979A41FA68}" type="slidenum">
              <a:rPr lang="en-US" altLang="zh-CN" smtClean="0"/>
              <a:pPr eaLnBrk="1" hangingPunct="1"/>
              <a:t>15</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t>此处可以简单引例中国电力企业改制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此处重点掌握最后一个，关系模型</a:t>
            </a:r>
          </a:p>
          <a:p>
            <a:pPr eaLnBrk="1" hangingPunct="1"/>
            <a:endParaRPr lang="zh-CN" altLang="en-US" dirty="0" smtClean="0"/>
          </a:p>
          <a:p>
            <a:pPr eaLnBrk="1" hangingPunct="1"/>
            <a:r>
              <a:rPr lang="zh-CN" altLang="en-US" dirty="0" smtClean="0"/>
              <a:t>层次模型：类似于树状结构</a:t>
            </a:r>
          </a:p>
          <a:p>
            <a:pPr eaLnBrk="1" hangingPunct="1"/>
            <a:endParaRPr lang="zh-CN" altLang="en-US" dirty="0" smtClean="0"/>
          </a:p>
          <a:p>
            <a:pPr eaLnBrk="1" hangingPunct="1"/>
            <a:r>
              <a:rPr lang="zh-CN" altLang="en-US" dirty="0" smtClean="0"/>
              <a:t>网状模型：也是树状结构，但是与层次模型不同的是网状模型允许一个节点有多个父结点</a:t>
            </a:r>
          </a:p>
          <a:p>
            <a:pPr eaLnBrk="1" hangingPunct="1"/>
            <a:endParaRPr lang="zh-CN" altLang="en-US" dirty="0" smtClean="0"/>
          </a:p>
          <a:p>
            <a:pPr eaLnBrk="1" hangingPunct="1"/>
            <a:r>
              <a:rPr lang="zh-CN" altLang="en-US" dirty="0" smtClean="0"/>
              <a:t>关系模型：二维表的形式来表示，类似于</a:t>
            </a:r>
            <a:r>
              <a:rPr lang="en-US" altLang="zh-CN" dirty="0" smtClean="0"/>
              <a:t>Excel</a:t>
            </a:r>
            <a:r>
              <a:rPr lang="zh-CN" altLang="en-US" dirty="0" smtClean="0"/>
              <a:t>中的工作表</a:t>
            </a:r>
            <a:endParaRPr lang="zh-CN" altLang="en-US" dirty="0"/>
          </a:p>
        </p:txBody>
      </p:sp>
      <p:sp>
        <p:nvSpPr>
          <p:cNvPr id="4" name="灯片编号占位符 3"/>
          <p:cNvSpPr>
            <a:spLocks noGrp="1"/>
          </p:cNvSpPr>
          <p:nvPr>
            <p:ph type="sldNum" sz="quarter" idx="10"/>
          </p:nvPr>
        </p:nvSpPr>
        <p:spPr/>
        <p:txBody>
          <a:bodyPr/>
          <a:lstStyle/>
          <a:p>
            <a:fld id="{E76DD8B7-9CB8-490F-A749-B3CA6342282A}" type="slidenum">
              <a:rPr lang="zh-CN" altLang="en-US" smtClean="0"/>
              <a:t>18</a:t>
            </a:fld>
            <a:endParaRPr lang="zh-CN" altLang="en-US"/>
          </a:p>
        </p:txBody>
      </p:sp>
    </p:spTree>
    <p:extLst>
      <p:ext uri="{BB962C8B-B14F-4D97-AF65-F5344CB8AC3E}">
        <p14:creationId xmlns:p14="http://schemas.microsoft.com/office/powerpoint/2010/main" val="7581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8ADE6E40-E471-487D-98AA-45904F90B97E}" type="slidenum">
              <a:rPr lang="en-US" altLang="ko-KR"/>
              <a:pPr>
                <a:defRPr/>
              </a:pPr>
              <a:t>‹#›</a:t>
            </a:fld>
            <a:endParaRPr lang="en-US" altLang="ko-KR"/>
          </a:p>
        </p:txBody>
      </p:sp>
    </p:spTree>
    <p:extLst>
      <p:ext uri="{BB962C8B-B14F-4D97-AF65-F5344CB8AC3E}">
        <p14:creationId xmlns:p14="http://schemas.microsoft.com/office/powerpoint/2010/main" val="366471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FF61E81B-3F3B-43FB-B013-DDBCD450A448}" type="slidenum">
              <a:rPr lang="en-US" altLang="ko-KR"/>
              <a:pPr>
                <a:defRPr/>
              </a:pPr>
              <a:t>‹#›</a:t>
            </a:fld>
            <a:endParaRPr lang="en-US" altLang="ko-KR"/>
          </a:p>
        </p:txBody>
      </p:sp>
    </p:spTree>
    <p:extLst>
      <p:ext uri="{BB962C8B-B14F-4D97-AF65-F5344CB8AC3E}">
        <p14:creationId xmlns:p14="http://schemas.microsoft.com/office/powerpoint/2010/main" val="195314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2C3C2B9A-FDF1-4E49-AD13-7270DA40F90B}" type="slidenum">
              <a:rPr lang="en-US" altLang="ko-KR"/>
              <a:pPr>
                <a:defRPr/>
              </a:pPr>
              <a:t>‹#›</a:t>
            </a:fld>
            <a:endParaRPr lang="en-US" altLang="ko-KR"/>
          </a:p>
        </p:txBody>
      </p:sp>
    </p:spTree>
    <p:extLst>
      <p:ext uri="{BB962C8B-B14F-4D97-AF65-F5344CB8AC3E}">
        <p14:creationId xmlns:p14="http://schemas.microsoft.com/office/powerpoint/2010/main" val="366974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36EA5BEF-B5FE-416F-A047-AADB16537DE8}" type="slidenum">
              <a:rPr lang="en-US" altLang="ko-KR"/>
              <a:pPr>
                <a:defRPr/>
              </a:pPr>
              <a:t>‹#›</a:t>
            </a:fld>
            <a:endParaRPr lang="en-US" altLang="ko-KR"/>
          </a:p>
        </p:txBody>
      </p:sp>
    </p:spTree>
    <p:extLst>
      <p:ext uri="{BB962C8B-B14F-4D97-AF65-F5344CB8AC3E}">
        <p14:creationId xmlns:p14="http://schemas.microsoft.com/office/powerpoint/2010/main" val="3722152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页脚占位符 51204"/>
          <p:cNvSpPr>
            <a:spLocks noGrp="1"/>
          </p:cNvSpPr>
          <p:nvPr>
            <p:ph type="ftr" sz="quarter" idx="10"/>
          </p:nvPr>
        </p:nvSpPr>
        <p:spPr>
          <a:ln/>
        </p:spPr>
        <p:txBody>
          <a:bodyPr/>
          <a:lstStyle>
            <a:lvl1pPr>
              <a:defRPr/>
            </a:lvl1pPr>
          </a:lstStyle>
          <a:p>
            <a:pPr>
              <a:defRPr/>
            </a:pPr>
            <a:fld id="{D64B0CD6-7D7D-44CB-A389-52CEB6B642AE}" type="slidenum">
              <a:rPr lang="en-US" altLang="ko-KR"/>
              <a:pPr>
                <a:defRPr/>
              </a:pPr>
              <a:t>‹#›</a:t>
            </a:fld>
            <a:endParaRPr lang="en-US" altLang="ko-KR"/>
          </a:p>
        </p:txBody>
      </p:sp>
    </p:spTree>
    <p:extLst>
      <p:ext uri="{BB962C8B-B14F-4D97-AF65-F5344CB8AC3E}">
        <p14:creationId xmlns:p14="http://schemas.microsoft.com/office/powerpoint/2010/main" val="6941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EC46DED-B4A3-4BBD-9316-0555D7A5E04A}" type="slidenum">
              <a:rPr lang="en-US" altLang="ko-KR"/>
              <a:pPr>
                <a:defRPr/>
              </a:pPr>
              <a:t>‹#›</a:t>
            </a:fld>
            <a:endParaRPr lang="en-US" altLang="ko-KR"/>
          </a:p>
        </p:txBody>
      </p:sp>
    </p:spTree>
    <p:extLst>
      <p:ext uri="{BB962C8B-B14F-4D97-AF65-F5344CB8AC3E}">
        <p14:creationId xmlns:p14="http://schemas.microsoft.com/office/powerpoint/2010/main" val="19292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页脚占位符 51204"/>
          <p:cNvSpPr>
            <a:spLocks noGrp="1"/>
          </p:cNvSpPr>
          <p:nvPr>
            <p:ph type="ftr" sz="quarter" idx="10"/>
          </p:nvPr>
        </p:nvSpPr>
        <p:spPr>
          <a:ln/>
        </p:spPr>
        <p:txBody>
          <a:bodyPr/>
          <a:lstStyle>
            <a:lvl1pPr>
              <a:defRPr/>
            </a:lvl1pPr>
          </a:lstStyle>
          <a:p>
            <a:pPr>
              <a:defRPr/>
            </a:pPr>
            <a:fld id="{15CB0AEB-E497-4AAC-B921-5F0F656E0D42}" type="slidenum">
              <a:rPr lang="en-US" altLang="ko-KR"/>
              <a:pPr>
                <a:defRPr/>
              </a:pPr>
              <a:t>‹#›</a:t>
            </a:fld>
            <a:endParaRPr lang="en-US" altLang="ko-KR"/>
          </a:p>
        </p:txBody>
      </p:sp>
    </p:spTree>
    <p:extLst>
      <p:ext uri="{BB962C8B-B14F-4D97-AF65-F5344CB8AC3E}">
        <p14:creationId xmlns:p14="http://schemas.microsoft.com/office/powerpoint/2010/main" val="82646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2A877196-5407-4BA5-AEA5-18FEE627FA52}" type="slidenum">
              <a:rPr lang="en-US" altLang="ko-KR"/>
              <a:pPr>
                <a:defRPr/>
              </a:pPr>
              <a:t>‹#›</a:t>
            </a:fld>
            <a:endParaRPr lang="en-US" altLang="ko-KR"/>
          </a:p>
        </p:txBody>
      </p:sp>
    </p:spTree>
    <p:extLst>
      <p:ext uri="{BB962C8B-B14F-4D97-AF65-F5344CB8AC3E}">
        <p14:creationId xmlns:p14="http://schemas.microsoft.com/office/powerpoint/2010/main" val="340817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页脚占位符 51204"/>
          <p:cNvSpPr>
            <a:spLocks noGrp="1"/>
          </p:cNvSpPr>
          <p:nvPr>
            <p:ph type="ftr" sz="quarter" idx="10"/>
          </p:nvPr>
        </p:nvSpPr>
        <p:spPr>
          <a:ln/>
        </p:spPr>
        <p:txBody>
          <a:bodyPr/>
          <a:lstStyle>
            <a:lvl1pPr>
              <a:defRPr/>
            </a:lvl1pPr>
          </a:lstStyle>
          <a:p>
            <a:pPr>
              <a:defRPr/>
            </a:pPr>
            <a:fld id="{8DAF0536-8480-43B0-9980-F846E9427DCC}" type="slidenum">
              <a:rPr lang="en-US" altLang="ko-KR"/>
              <a:pPr>
                <a:defRPr/>
              </a:pPr>
              <a:t>‹#›</a:t>
            </a:fld>
            <a:endParaRPr lang="en-US" altLang="ko-KR"/>
          </a:p>
        </p:txBody>
      </p:sp>
    </p:spTree>
    <p:extLst>
      <p:ext uri="{BB962C8B-B14F-4D97-AF65-F5344CB8AC3E}">
        <p14:creationId xmlns:p14="http://schemas.microsoft.com/office/powerpoint/2010/main" val="104303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页脚占位符 51204"/>
          <p:cNvSpPr>
            <a:spLocks noGrp="1"/>
          </p:cNvSpPr>
          <p:nvPr>
            <p:ph type="ftr" sz="quarter" idx="10"/>
          </p:nvPr>
        </p:nvSpPr>
        <p:spPr>
          <a:ln/>
        </p:spPr>
        <p:txBody>
          <a:bodyPr/>
          <a:lstStyle>
            <a:lvl1pPr>
              <a:defRPr/>
            </a:lvl1pPr>
          </a:lstStyle>
          <a:p>
            <a:pPr>
              <a:defRPr/>
            </a:pPr>
            <a:fld id="{8A7D5DA3-69BD-403D-A199-FD15F652514B}" type="slidenum">
              <a:rPr lang="en-US" altLang="ko-KR"/>
              <a:pPr>
                <a:defRPr/>
              </a:pPr>
              <a:t>‹#›</a:t>
            </a:fld>
            <a:endParaRPr lang="en-US" altLang="ko-KR"/>
          </a:p>
        </p:txBody>
      </p:sp>
    </p:spTree>
    <p:extLst>
      <p:ext uri="{BB962C8B-B14F-4D97-AF65-F5344CB8AC3E}">
        <p14:creationId xmlns:p14="http://schemas.microsoft.com/office/powerpoint/2010/main" val="59554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51204"/>
          <p:cNvSpPr>
            <a:spLocks noGrp="1"/>
          </p:cNvSpPr>
          <p:nvPr>
            <p:ph type="ftr" sz="quarter" idx="10"/>
          </p:nvPr>
        </p:nvSpPr>
        <p:spPr>
          <a:ln/>
        </p:spPr>
        <p:txBody>
          <a:bodyPr/>
          <a:lstStyle>
            <a:lvl1pPr>
              <a:defRPr/>
            </a:lvl1pPr>
          </a:lstStyle>
          <a:p>
            <a:pPr>
              <a:defRPr/>
            </a:pPr>
            <a:fld id="{538F1333-AE41-4AB1-8CF4-F3256726025B}" type="slidenum">
              <a:rPr lang="en-US" altLang="ko-KR"/>
              <a:pPr>
                <a:defRPr/>
              </a:pPr>
              <a:t>‹#›</a:t>
            </a:fld>
            <a:endParaRPr lang="en-US" altLang="ko-KR"/>
          </a:p>
        </p:txBody>
      </p:sp>
    </p:spTree>
    <p:extLst>
      <p:ext uri="{BB962C8B-B14F-4D97-AF65-F5344CB8AC3E}">
        <p14:creationId xmlns:p14="http://schemas.microsoft.com/office/powerpoint/2010/main" val="4186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E59EB324-25C9-403A-839E-E643B38883CE}" type="slidenum">
              <a:rPr lang="en-US" altLang="ko-KR"/>
              <a:pPr>
                <a:defRPr/>
              </a:pPr>
              <a:t>‹#›</a:t>
            </a:fld>
            <a:endParaRPr lang="en-US" altLang="ko-KR"/>
          </a:p>
        </p:txBody>
      </p:sp>
    </p:spTree>
    <p:extLst>
      <p:ext uri="{BB962C8B-B14F-4D97-AF65-F5344CB8AC3E}">
        <p14:creationId xmlns:p14="http://schemas.microsoft.com/office/powerpoint/2010/main" val="269754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3BA4B044-9694-45D9-BB3C-858DF410C5A2}" type="slidenum">
              <a:rPr lang="en-US" altLang="ko-KR"/>
              <a:pPr>
                <a:defRPr/>
              </a:pPr>
              <a:t>‹#›</a:t>
            </a:fld>
            <a:endParaRPr lang="en-US" altLang="ko-KR"/>
          </a:p>
        </p:txBody>
      </p:sp>
    </p:spTree>
    <p:extLst>
      <p:ext uri="{BB962C8B-B14F-4D97-AF65-F5344CB8AC3E}">
        <p14:creationId xmlns:p14="http://schemas.microsoft.com/office/powerpoint/2010/main" val="19980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标题 51201"/>
          <p:cNvSpPr>
            <a:spLocks noGrp="1"/>
          </p:cNvSpPr>
          <p:nvPr>
            <p:ph type="title"/>
          </p:nvPr>
        </p:nvSpPr>
        <p:spPr>
          <a:xfrm>
            <a:off x="685800" y="609600"/>
            <a:ext cx="7772400" cy="1143000"/>
          </a:xfrm>
          <a:prstGeom prst="rect">
            <a:avLst/>
          </a:prstGeom>
          <a:noFill/>
          <a:ln w="9525">
            <a:noFill/>
          </a:ln>
        </p:spPr>
        <p:txBody>
          <a:bodyPr anchor="ctr"/>
          <a:lstStyle/>
          <a:p>
            <a:pPr lvl="0"/>
            <a:r>
              <a:rPr lang="ko-KR" altLang="en-US" noProof="1"/>
              <a:t>마스터 제목 유형 편집</a:t>
            </a:r>
          </a:p>
        </p:txBody>
      </p:sp>
      <p:sp>
        <p:nvSpPr>
          <p:cNvPr id="1027" name="文本占位符 51202"/>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页脚占位符 51204"/>
          <p:cNvSpPr>
            <a:spLocks noGrp="1"/>
          </p:cNvSpPr>
          <p:nvPr>
            <p:ph type="ftr" sz="quarter" idx="3"/>
          </p:nvPr>
        </p:nvSpPr>
        <p:spPr>
          <a:xfrm>
            <a:off x="2895600" y="6438900"/>
            <a:ext cx="2895600"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b="1">
                <a:ea typeface="Gulim" pitchFamily="34" charset="-127"/>
              </a:defRPr>
            </a:lvl1pPr>
          </a:lstStyle>
          <a:p>
            <a:pPr>
              <a:defRPr/>
            </a:pPr>
            <a:fld id="{C5D1C452-CDA5-477A-A38C-8C3C822D9339}" type="slidenum">
              <a:rPr lang="en-US" altLang="ko-KR"/>
              <a:pPr>
                <a:defRPr/>
              </a:pPr>
              <a:t>‹#›</a:t>
            </a:fld>
            <a:endParaRPr lang="en-US" altLang="ko-KR"/>
          </a:p>
        </p:txBody>
      </p:sp>
      <p:sp>
        <p:nvSpPr>
          <p:cNvPr id="1029" name="直接连接符 51208"/>
          <p:cNvSpPr>
            <a:spLocks noChangeShapeType="1"/>
          </p:cNvSpPr>
          <p:nvPr/>
        </p:nvSpPr>
        <p:spPr bwMode="auto">
          <a:xfrm flipH="1">
            <a:off x="228600" y="609600"/>
            <a:ext cx="868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文本框 51209"/>
          <p:cNvSpPr txBox="1">
            <a:spLocks noChangeArrowheads="1"/>
          </p:cNvSpPr>
          <p:nvPr/>
        </p:nvSpPr>
        <p:spPr bwMode="auto">
          <a:xfrm>
            <a:off x="766763" y="192088"/>
            <a:ext cx="7261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ko-KR" sz="1400" b="1" i="1" smtClean="0">
                <a:latin typeface="Arial" pitchFamily="34" charset="0"/>
                <a:ea typeface="Gulim" pitchFamily="34" charset="-127"/>
              </a:rPr>
              <a:t>Tianjin University of Science &amp; Technology</a:t>
            </a:r>
            <a:r>
              <a:rPr lang="en-US" altLang="zh-CN" sz="1400" b="1" i="1" smtClean="0">
                <a:latin typeface="Arial" pitchFamily="34" charset="0"/>
                <a:ea typeface="Gulim" pitchFamily="34" charset="-127"/>
              </a:rPr>
              <a:t>                                        </a:t>
            </a:r>
            <a:r>
              <a:rPr lang="zh-CN" altLang="en-US" sz="1400" b="1" i="1" smtClean="0">
                <a:latin typeface="Arial" pitchFamily="34" charset="0"/>
                <a:ea typeface="Gulim" pitchFamily="34" charset="-127"/>
              </a:rPr>
              <a:t>计算思维导论</a:t>
            </a:r>
            <a:endParaRPr lang="en-US" altLang="zh-CN" sz="1400" b="1" i="1" smtClean="0">
              <a:latin typeface="Arial" pitchFamily="34" charset="0"/>
              <a:ea typeface="Gulim" pitchFamily="34" charset="-127"/>
            </a:endParaRPr>
          </a:p>
        </p:txBody>
      </p:sp>
      <p:graphicFrame>
        <p:nvGraphicFramePr>
          <p:cNvPr id="1031" name="对象 51212"/>
          <p:cNvGraphicFramePr>
            <a:graphicFrameLocks/>
          </p:cNvGraphicFramePr>
          <p:nvPr/>
        </p:nvGraphicFramePr>
        <p:xfrm>
          <a:off x="320675" y="228600"/>
          <a:ext cx="381000" cy="361950"/>
        </p:xfrm>
        <a:graphic>
          <a:graphicData uri="http://schemas.openxmlformats.org/presentationml/2006/ole">
            <mc:AlternateContent xmlns:mc="http://schemas.openxmlformats.org/markup-compatibility/2006">
              <mc:Choice xmlns:v="urn:schemas-microsoft-com:vml" Requires="v">
                <p:oleObj spid="_x0000_s1080" r:id="rId16" imgW="380852" imgH="361809" progId="Photoshop.Image.6">
                  <p:embed/>
                </p:oleObj>
              </mc:Choice>
              <mc:Fallback>
                <p:oleObj r:id="rId16" imgW="380852" imgH="361809" progId="Photoshop.Image.6">
                  <p:embed/>
                  <p:pic>
                    <p:nvPicPr>
                      <p:cNvPr id="0" name="对象 512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675" y="2286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 name="直接连接符 51214"/>
          <p:cNvSpPr>
            <a:spLocks noChangeShapeType="1"/>
          </p:cNvSpPr>
          <p:nvPr/>
        </p:nvSpPr>
        <p:spPr bwMode="auto">
          <a:xfrm flipH="1">
            <a:off x="228600" y="6450013"/>
            <a:ext cx="8591550" cy="26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文本框 51215"/>
          <p:cNvSpPr txBox="1">
            <a:spLocks noChangeArrowheads="1"/>
          </p:cNvSpPr>
          <p:nvPr/>
        </p:nvSpPr>
        <p:spPr bwMode="auto">
          <a:xfrm>
            <a:off x="746125" y="49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defRPr/>
            </a:pPr>
            <a:endParaRPr lang="zh-CN" altLang="en-US" smtClean="0">
              <a:latin typeface="Copperplate Gothic Bold" pitchFamily="34" charset="0"/>
              <a:ea typeface="Gulim" pitchFamily="34" charset="-127"/>
            </a:endParaRPr>
          </a:p>
        </p:txBody>
      </p:sp>
      <p:sp>
        <p:nvSpPr>
          <p:cNvPr id="1034" name="文本框 51216"/>
          <p:cNvSpPr txBox="1">
            <a:spLocks noChangeArrowheads="1"/>
          </p:cNvSpPr>
          <p:nvPr/>
        </p:nvSpPr>
        <p:spPr bwMode="auto">
          <a:xfrm>
            <a:off x="5508625" y="6465888"/>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zh-CN" altLang="en-US" sz="2000" b="1" i="1" smtClean="0">
                <a:latin typeface="隶书" pitchFamily="49" charset="-122"/>
                <a:ea typeface="隶书" pitchFamily="49" charset="-122"/>
              </a:rPr>
              <a:t>计算机公共基础系</a:t>
            </a:r>
          </a:p>
        </p:txBody>
      </p:sp>
      <p:sp>
        <p:nvSpPr>
          <p:cNvPr id="1035" name="文本框 51217"/>
          <p:cNvSpPr txBox="1">
            <a:spLocks noChangeArrowheads="1"/>
          </p:cNvSpPr>
          <p:nvPr/>
        </p:nvSpPr>
        <p:spPr bwMode="auto">
          <a:xfrm>
            <a:off x="827088" y="6478588"/>
            <a:ext cx="3313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zh-CN" sz="1600" b="1" u="sng" smtClean="0">
                <a:latin typeface="隶书" pitchFamily="49" charset="-122"/>
                <a:ea typeface="隶书" pitchFamily="49" charset="-122"/>
              </a:rPr>
              <a:t>http://csie.tust.edu.cn/ccbs</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eaLnBrk="0" fontAlgn="base" hangingPunct="0">
        <a:lnSpc>
          <a:spcPct val="140000"/>
        </a:lnSpc>
        <a:spcBef>
          <a:spcPct val="0"/>
        </a:spcBef>
        <a:spcAft>
          <a:spcPct val="0"/>
        </a:spcAft>
        <a:defRPr sz="3600" b="1" kern="1200">
          <a:solidFill>
            <a:srgbClr val="000099"/>
          </a:solidFill>
          <a:effectLst>
            <a:outerShdw blurRad="38100" dist="38100" dir="2700000">
              <a:srgbClr val="C0C0C0"/>
            </a:outerShdw>
          </a:effectLst>
          <a:latin typeface="+mj-lt"/>
          <a:ea typeface="+mj-ea"/>
          <a:cs typeface="+mj-cs"/>
        </a:defRPr>
      </a:lvl1pPr>
      <a:lvl2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2pPr>
      <a:lvl3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3pPr>
      <a:lvl4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4pPr>
      <a:lvl5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5pPr>
      <a:lvl6pPr marL="4572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6pPr>
      <a:lvl7pPr marL="9144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7pPr>
      <a:lvl8pPr marL="13716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8pPr>
      <a:lvl9pPr marL="18288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9pPr>
    </p:titleStyle>
    <p:body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697345"/>
          <p:cNvSpPr>
            <a:spLocks noGrp="1" noChangeArrowheads="1"/>
          </p:cNvSpPr>
          <p:nvPr>
            <p:ph type="ctrTitle"/>
          </p:nvPr>
        </p:nvSpPr>
        <p:spPr bwMode="auto">
          <a:xfrm>
            <a:off x="685800" y="2130425"/>
            <a:ext cx="7772400" cy="1470025"/>
          </a:xfrm>
        </p:spPr>
        <p:txBody>
          <a:bodyPr vert="horz" wrap="square" lIns="91440" tIns="45720" rIns="91440" bIns="45720" numCol="1" anchor="ctr" anchorCtr="0" compatLnSpc="1">
            <a:prstTxWarp prst="textNoShape">
              <a:avLst/>
            </a:prstTxWarp>
          </a:bodyPr>
          <a:lstStyle/>
          <a:p>
            <a:r>
              <a:rPr lang="en-US" altLang="zh-CN" sz="4000" dirty="0" smtClean="0">
                <a:effectLst/>
              </a:rPr>
              <a:t>8  </a:t>
            </a:r>
            <a:r>
              <a:rPr lang="zh-CN" altLang="en-US" sz="4000" dirty="0" smtClean="0">
                <a:effectLst/>
              </a:rPr>
              <a:t>数据库</a:t>
            </a:r>
            <a:r>
              <a:rPr lang="zh-CN" altLang="zh-CN" sz="4000" dirty="0" smtClean="0">
                <a:effectLst/>
              </a:rPr>
              <a:t>的基本思维</a:t>
            </a:r>
            <a:r>
              <a:rPr lang="zh-CN" altLang="en-US" sz="3600" dirty="0" smtClean="0">
                <a:effectLst/>
              </a:rPr>
              <a:t> </a:t>
            </a:r>
          </a:p>
        </p:txBody>
      </p:sp>
      <p:sp>
        <p:nvSpPr>
          <p:cNvPr id="2051" name="副标题 697346"/>
          <p:cNvSpPr>
            <a:spLocks noGrp="1" noChangeArrowheads="1"/>
          </p:cNvSpPr>
          <p:nvPr>
            <p:ph type="subTitle" idx="1"/>
          </p:nvPr>
        </p:nvSpPr>
        <p:spPr>
          <a:xfrm>
            <a:off x="1371600" y="4822825"/>
            <a:ext cx="6400800" cy="838200"/>
          </a:xfrm>
        </p:spPr>
        <p:txBody>
          <a:bodyPr/>
          <a:lstStyle/>
          <a:p>
            <a:r>
              <a:rPr lang="zh-CN" altLang="en-US" sz="2400" dirty="0" smtClean="0"/>
              <a:t>天津科技大学</a:t>
            </a:r>
            <a:br>
              <a:rPr lang="zh-CN" altLang="en-US" sz="2400" dirty="0" smtClean="0"/>
            </a:br>
            <a:r>
              <a:rPr lang="zh-CN" altLang="en-US" sz="2400" dirty="0" smtClean="0"/>
              <a:t>计算机公共基础系</a:t>
            </a:r>
          </a:p>
        </p:txBody>
      </p:sp>
      <p:sp>
        <p:nvSpPr>
          <p:cNvPr id="2052" name="页脚占位符 1"/>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CB22FF3F-85D4-4DC8-946E-C02E01F34451}" type="slidenum">
              <a:rPr lang="en-US" altLang="ko-KR" sz="1400" smtClean="0"/>
              <a:pPr eaLnBrk="1" hangingPunct="1"/>
              <a:t>1</a:t>
            </a:fld>
            <a:endParaRPr lang="en-US" altLang="ko-KR" sz="1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4893647"/>
          </a:xfrm>
          <a:prstGeom prst="rect">
            <a:avLst/>
          </a:prstGeom>
        </p:spPr>
        <p:txBody>
          <a:bodyPr wrap="square">
            <a:spAutoFit/>
          </a:bodyPr>
          <a:lstStyle/>
          <a:p>
            <a:r>
              <a:rPr lang="zh-CN" altLang="zh-CN" b="1" dirty="0">
                <a:solidFill>
                  <a:srgbClr val="000099"/>
                </a:solidFill>
                <a:latin typeface="+mn-lt"/>
                <a:ea typeface="+mn-ea"/>
              </a:rPr>
              <a:t>目前常用实体联系模型表示概念</a:t>
            </a:r>
            <a:r>
              <a:rPr lang="zh-CN" altLang="zh-CN" b="1" dirty="0" smtClean="0">
                <a:solidFill>
                  <a:srgbClr val="000099"/>
                </a:solidFill>
                <a:latin typeface="+mn-lt"/>
                <a:ea typeface="+mn-ea"/>
              </a:rPr>
              <a:t>模型</a:t>
            </a:r>
            <a:endParaRPr lang="en-US" altLang="zh-CN" b="1" dirty="0" smtClean="0">
              <a:solidFill>
                <a:srgbClr val="000099"/>
              </a:solidFill>
              <a:latin typeface="+mn-lt"/>
              <a:ea typeface="+mn-ea"/>
            </a:endParaRPr>
          </a:p>
          <a:p>
            <a:endParaRPr lang="en-US" altLang="zh-CN" b="1" dirty="0" smtClean="0">
              <a:solidFill>
                <a:srgbClr val="000099"/>
              </a:solidFill>
              <a:latin typeface="+mn-lt"/>
              <a:ea typeface="+mn-ea"/>
            </a:endParaRPr>
          </a:p>
          <a:p>
            <a:r>
              <a:rPr lang="en-US" altLang="zh-CN" b="1" dirty="0">
                <a:solidFill>
                  <a:srgbClr val="000099"/>
                </a:solidFill>
                <a:latin typeface="+mn-lt"/>
                <a:ea typeface="+mn-ea"/>
              </a:rPr>
              <a:t>1</a:t>
            </a:r>
            <a:r>
              <a:rPr lang="zh-CN" altLang="zh-CN" b="1" dirty="0">
                <a:solidFill>
                  <a:srgbClr val="000099"/>
                </a:solidFill>
                <a:latin typeface="+mn-lt"/>
                <a:ea typeface="+mn-ea"/>
              </a:rPr>
              <a:t>．实体</a:t>
            </a:r>
          </a:p>
          <a:p>
            <a:r>
              <a:rPr lang="zh-CN" altLang="zh-CN" b="1" dirty="0">
                <a:solidFill>
                  <a:srgbClr val="000099"/>
                </a:solidFill>
                <a:latin typeface="+mn-lt"/>
                <a:ea typeface="+mn-ea"/>
              </a:rPr>
              <a:t>客观存在并且可以相互区别的事物称为实体。实体可以是具体的人、事、物，如一名学生、一本书、一门课程等；也可以是事件，如学生的一次选课、一场比赛、一次借书等</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endParaRPr lang="zh-CN" altLang="zh-CN" b="1" dirty="0">
              <a:solidFill>
                <a:srgbClr val="000099"/>
              </a:solidFill>
              <a:latin typeface="+mn-lt"/>
              <a:ea typeface="+mn-ea"/>
            </a:endParaRPr>
          </a:p>
          <a:p>
            <a:r>
              <a:rPr lang="en-US" altLang="zh-CN" b="1" dirty="0">
                <a:solidFill>
                  <a:srgbClr val="000099"/>
                </a:solidFill>
                <a:latin typeface="+mn-lt"/>
                <a:ea typeface="+mn-ea"/>
              </a:rPr>
              <a:t>2</a:t>
            </a:r>
            <a:r>
              <a:rPr lang="zh-CN" altLang="zh-CN" b="1" dirty="0">
                <a:solidFill>
                  <a:srgbClr val="000099"/>
                </a:solidFill>
                <a:latin typeface="+mn-lt"/>
                <a:ea typeface="+mn-ea"/>
              </a:rPr>
              <a:t>．实体的属性</a:t>
            </a:r>
          </a:p>
          <a:p>
            <a:r>
              <a:rPr lang="zh-CN" altLang="zh-CN" b="1" dirty="0">
                <a:solidFill>
                  <a:srgbClr val="000099"/>
                </a:solidFill>
                <a:latin typeface="+mn-lt"/>
                <a:ea typeface="+mn-ea"/>
              </a:rPr>
              <a:t>实体所具有的某一特性称为属性。如学生实体有学号、姓名、性别、出生日期、专业等多个属性。属性包括属性名和属性值，如：学号、姓名、性别、出生日期、专业等为属性名，（</a:t>
            </a:r>
            <a:r>
              <a:rPr lang="en-US" altLang="zh-CN" b="1" dirty="0">
                <a:solidFill>
                  <a:srgbClr val="000099"/>
                </a:solidFill>
                <a:latin typeface="+mn-lt"/>
                <a:ea typeface="+mn-ea"/>
              </a:rPr>
              <a:t>13011103</a:t>
            </a:r>
            <a:r>
              <a:rPr lang="zh-CN" altLang="zh-CN" b="1" dirty="0">
                <a:solidFill>
                  <a:srgbClr val="000099"/>
                </a:solidFill>
                <a:latin typeface="+mn-lt"/>
                <a:ea typeface="+mn-ea"/>
              </a:rPr>
              <a:t>、许志华、男、</a:t>
            </a:r>
            <a:r>
              <a:rPr lang="en-US" altLang="zh-CN" b="1" dirty="0">
                <a:solidFill>
                  <a:srgbClr val="000099"/>
                </a:solidFill>
                <a:latin typeface="+mn-lt"/>
                <a:ea typeface="+mn-ea"/>
              </a:rPr>
              <a:t>06/12/1995</a:t>
            </a:r>
            <a:r>
              <a:rPr lang="zh-CN" altLang="zh-CN" b="1" dirty="0">
                <a:solidFill>
                  <a:srgbClr val="000099"/>
                </a:solidFill>
                <a:latin typeface="+mn-lt"/>
                <a:ea typeface="+mn-ea"/>
              </a:rPr>
              <a:t>、机械工程）为某个学生实体的属性值。</a:t>
            </a:r>
          </a:p>
        </p:txBody>
      </p:sp>
    </p:spTree>
    <p:extLst>
      <p:ext uri="{BB962C8B-B14F-4D97-AF65-F5344CB8AC3E}">
        <p14:creationId xmlns:p14="http://schemas.microsoft.com/office/powerpoint/2010/main" val="126648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3785652"/>
          </a:xfrm>
          <a:prstGeom prst="rect">
            <a:avLst/>
          </a:prstGeom>
        </p:spPr>
        <p:txBody>
          <a:bodyPr wrap="square">
            <a:spAutoFit/>
          </a:bodyPr>
          <a:lstStyle/>
          <a:p>
            <a:r>
              <a:rPr lang="en-US" altLang="zh-CN" b="1" dirty="0">
                <a:solidFill>
                  <a:srgbClr val="000099"/>
                </a:solidFill>
                <a:latin typeface="+mn-lt"/>
                <a:ea typeface="+mn-ea"/>
              </a:rPr>
              <a:t>3</a:t>
            </a:r>
            <a:r>
              <a:rPr lang="zh-CN" altLang="zh-CN" b="1" dirty="0">
                <a:solidFill>
                  <a:srgbClr val="000099"/>
                </a:solidFill>
                <a:latin typeface="+mn-lt"/>
                <a:ea typeface="+mn-ea"/>
              </a:rPr>
              <a:t>．实体型</a:t>
            </a:r>
          </a:p>
          <a:p>
            <a:r>
              <a:rPr lang="zh-CN" altLang="zh-CN" b="1" dirty="0">
                <a:solidFill>
                  <a:srgbClr val="000099"/>
                </a:solidFill>
                <a:latin typeface="+mn-lt"/>
                <a:ea typeface="+mn-ea"/>
              </a:rPr>
              <a:t>用实体名及其属性名来抽象描述同一类实体，称为实体型</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r>
              <a:rPr lang="zh-CN" altLang="zh-CN" b="1" dirty="0" smtClean="0">
                <a:solidFill>
                  <a:srgbClr val="000099"/>
                </a:solidFill>
                <a:latin typeface="+mn-lt"/>
                <a:ea typeface="+mn-ea"/>
              </a:rPr>
              <a:t>如</a:t>
            </a:r>
            <a:r>
              <a:rPr lang="zh-CN" altLang="zh-CN" b="1" dirty="0">
                <a:solidFill>
                  <a:srgbClr val="000099"/>
                </a:solidFill>
                <a:latin typeface="+mn-lt"/>
                <a:ea typeface="+mn-ea"/>
              </a:rPr>
              <a:t>：学生（学号、姓名、性别、出生日期、专业）就是一个实体型，它描述的是学生这一类实体</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endParaRPr lang="zh-CN" altLang="zh-CN" b="1" dirty="0">
              <a:solidFill>
                <a:srgbClr val="000099"/>
              </a:solidFill>
              <a:latin typeface="+mn-lt"/>
              <a:ea typeface="+mn-ea"/>
            </a:endParaRPr>
          </a:p>
          <a:p>
            <a:r>
              <a:rPr lang="en-US" altLang="zh-CN" b="1" dirty="0">
                <a:solidFill>
                  <a:srgbClr val="000099"/>
                </a:solidFill>
                <a:latin typeface="+mn-lt"/>
                <a:ea typeface="+mn-ea"/>
              </a:rPr>
              <a:t>4</a:t>
            </a:r>
            <a:r>
              <a:rPr lang="zh-CN" altLang="zh-CN" b="1" dirty="0">
                <a:solidFill>
                  <a:srgbClr val="000099"/>
                </a:solidFill>
                <a:latin typeface="+mn-lt"/>
                <a:ea typeface="+mn-ea"/>
              </a:rPr>
              <a:t>．实体集</a:t>
            </a:r>
          </a:p>
          <a:p>
            <a:r>
              <a:rPr lang="zh-CN" altLang="zh-CN" b="1" dirty="0">
                <a:solidFill>
                  <a:srgbClr val="000099"/>
                </a:solidFill>
                <a:latin typeface="+mn-lt"/>
                <a:ea typeface="+mn-ea"/>
              </a:rPr>
              <a:t>同类型实体的集合称为实体集</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r>
              <a:rPr lang="zh-CN" altLang="zh-CN" b="1" dirty="0" smtClean="0">
                <a:solidFill>
                  <a:srgbClr val="000099"/>
                </a:solidFill>
                <a:latin typeface="+mn-lt"/>
                <a:ea typeface="+mn-ea"/>
              </a:rPr>
              <a:t>如</a:t>
            </a:r>
            <a:r>
              <a:rPr lang="zh-CN" altLang="zh-CN" b="1" dirty="0">
                <a:solidFill>
                  <a:srgbClr val="000099"/>
                </a:solidFill>
                <a:latin typeface="+mn-lt"/>
                <a:ea typeface="+mn-ea"/>
              </a:rPr>
              <a:t>：全体学生就是一个实体集</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r>
              <a:rPr lang="zh-CN" altLang="zh-CN" b="1" dirty="0" smtClean="0">
                <a:solidFill>
                  <a:srgbClr val="000099"/>
                </a:solidFill>
                <a:latin typeface="+mn-lt"/>
                <a:ea typeface="+mn-ea"/>
              </a:rPr>
              <a:t>而</a:t>
            </a:r>
            <a:r>
              <a:rPr lang="zh-CN" altLang="zh-CN" b="1" dirty="0">
                <a:solidFill>
                  <a:srgbClr val="000099"/>
                </a:solidFill>
                <a:latin typeface="+mn-lt"/>
                <a:ea typeface="+mn-ea"/>
              </a:rPr>
              <a:t>（</a:t>
            </a:r>
            <a:r>
              <a:rPr lang="en-US" altLang="zh-CN" b="1" dirty="0">
                <a:solidFill>
                  <a:srgbClr val="000099"/>
                </a:solidFill>
                <a:latin typeface="+mn-lt"/>
                <a:ea typeface="+mn-ea"/>
              </a:rPr>
              <a:t>13011103</a:t>
            </a:r>
            <a:r>
              <a:rPr lang="zh-CN" altLang="zh-CN" b="1" dirty="0">
                <a:solidFill>
                  <a:srgbClr val="000099"/>
                </a:solidFill>
                <a:latin typeface="+mn-lt"/>
                <a:ea typeface="+mn-ea"/>
              </a:rPr>
              <a:t>、许志华、男、</a:t>
            </a:r>
            <a:r>
              <a:rPr lang="en-US" altLang="zh-CN" b="1" dirty="0">
                <a:solidFill>
                  <a:srgbClr val="000099"/>
                </a:solidFill>
                <a:latin typeface="+mn-lt"/>
                <a:ea typeface="+mn-ea"/>
              </a:rPr>
              <a:t>06/12/1995</a:t>
            </a:r>
            <a:r>
              <a:rPr lang="zh-CN" altLang="zh-CN" b="1" dirty="0">
                <a:solidFill>
                  <a:srgbClr val="000099"/>
                </a:solidFill>
                <a:latin typeface="+mn-lt"/>
                <a:ea typeface="+mn-ea"/>
              </a:rPr>
              <a:t>、机械工程）是这个实体集中的一个实体</a:t>
            </a:r>
            <a:r>
              <a:rPr lang="zh-CN" altLang="zh-CN" b="1" dirty="0" smtClean="0">
                <a:solidFill>
                  <a:srgbClr val="000099"/>
                </a:solidFill>
                <a:latin typeface="+mn-lt"/>
                <a:ea typeface="+mn-ea"/>
              </a:rPr>
              <a:t>。</a:t>
            </a:r>
            <a:endParaRPr lang="zh-CN" altLang="zh-CN" b="1" dirty="0">
              <a:solidFill>
                <a:srgbClr val="000099"/>
              </a:solidFill>
              <a:latin typeface="+mn-lt"/>
              <a:ea typeface="+mn-ea"/>
            </a:endParaRPr>
          </a:p>
        </p:txBody>
      </p:sp>
    </p:spTree>
    <p:extLst>
      <p:ext uri="{BB962C8B-B14F-4D97-AF65-F5344CB8AC3E}">
        <p14:creationId xmlns:p14="http://schemas.microsoft.com/office/powerpoint/2010/main" val="269561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3046988"/>
          </a:xfrm>
          <a:prstGeom prst="rect">
            <a:avLst/>
          </a:prstGeom>
        </p:spPr>
        <p:txBody>
          <a:bodyPr wrap="square">
            <a:spAutoFit/>
          </a:bodyPr>
          <a:lstStyle/>
          <a:p>
            <a:r>
              <a:rPr lang="en-US" altLang="zh-CN" b="1" dirty="0">
                <a:solidFill>
                  <a:srgbClr val="000099"/>
                </a:solidFill>
                <a:latin typeface="+mn-lt"/>
                <a:ea typeface="+mn-ea"/>
              </a:rPr>
              <a:t>5</a:t>
            </a:r>
            <a:r>
              <a:rPr lang="zh-CN" altLang="zh-CN" b="1" dirty="0">
                <a:solidFill>
                  <a:srgbClr val="000099"/>
                </a:solidFill>
                <a:latin typeface="+mn-lt"/>
                <a:ea typeface="+mn-ea"/>
              </a:rPr>
              <a:t>．实体间的</a:t>
            </a:r>
            <a:r>
              <a:rPr lang="zh-CN" altLang="zh-CN" b="1" dirty="0" smtClean="0">
                <a:solidFill>
                  <a:srgbClr val="000099"/>
                </a:solidFill>
                <a:latin typeface="+mn-lt"/>
                <a:ea typeface="+mn-ea"/>
              </a:rPr>
              <a:t>联系</a:t>
            </a:r>
            <a:endParaRPr lang="en-US" altLang="zh-CN" b="1" dirty="0" smtClean="0">
              <a:solidFill>
                <a:srgbClr val="000099"/>
              </a:solidFill>
              <a:latin typeface="+mn-lt"/>
              <a:ea typeface="+mn-ea"/>
            </a:endParaRPr>
          </a:p>
          <a:p>
            <a:r>
              <a:rPr lang="zh-CN" altLang="zh-CN" b="1" dirty="0" smtClean="0">
                <a:solidFill>
                  <a:srgbClr val="000099"/>
                </a:solidFill>
                <a:latin typeface="+mn-lt"/>
                <a:ea typeface="+mn-ea"/>
              </a:rPr>
              <a:t>实体</a:t>
            </a:r>
            <a:r>
              <a:rPr lang="zh-CN" altLang="zh-CN" b="1" dirty="0">
                <a:solidFill>
                  <a:srgbClr val="000099"/>
                </a:solidFill>
                <a:latin typeface="+mn-lt"/>
                <a:ea typeface="+mn-ea"/>
              </a:rPr>
              <a:t>间的联系通常是指两个实体集之间的</a:t>
            </a:r>
            <a:r>
              <a:rPr lang="zh-CN" altLang="zh-CN" b="1" dirty="0" smtClean="0">
                <a:solidFill>
                  <a:srgbClr val="000099"/>
                </a:solidFill>
                <a:latin typeface="+mn-lt"/>
                <a:ea typeface="+mn-ea"/>
              </a:rPr>
              <a:t>联系</a:t>
            </a:r>
            <a:r>
              <a:rPr lang="zh-CN" altLang="en-US" b="1" dirty="0" smtClean="0">
                <a:solidFill>
                  <a:srgbClr val="000099"/>
                </a:solidFill>
                <a:latin typeface="+mn-lt"/>
                <a:ea typeface="+mn-ea"/>
              </a:rPr>
              <a:t>。</a:t>
            </a:r>
            <a:endParaRPr lang="en-US" altLang="zh-CN" b="1" dirty="0" smtClean="0">
              <a:solidFill>
                <a:srgbClr val="000099"/>
              </a:solidFill>
              <a:latin typeface="+mn-lt"/>
              <a:ea typeface="+mn-ea"/>
            </a:endParaRPr>
          </a:p>
          <a:p>
            <a:endParaRPr lang="zh-CN" altLang="zh-CN" b="1" dirty="0">
              <a:solidFill>
                <a:srgbClr val="000099"/>
              </a:solidFill>
              <a:latin typeface="+mn-lt"/>
              <a:ea typeface="+mn-ea"/>
            </a:endParaRPr>
          </a:p>
          <a:p>
            <a:r>
              <a:rPr lang="zh-CN" altLang="zh-CN" b="1" dirty="0">
                <a:solidFill>
                  <a:srgbClr val="000099"/>
                </a:solidFill>
                <a:latin typeface="+mn-lt"/>
                <a:ea typeface="+mn-ea"/>
              </a:rPr>
              <a:t>联系有以下</a:t>
            </a:r>
            <a:r>
              <a:rPr lang="en-US" altLang="zh-CN" b="1" dirty="0">
                <a:solidFill>
                  <a:srgbClr val="000099"/>
                </a:solidFill>
                <a:latin typeface="+mn-lt"/>
                <a:ea typeface="+mn-ea"/>
              </a:rPr>
              <a:t>3</a:t>
            </a:r>
            <a:r>
              <a:rPr lang="zh-CN" altLang="zh-CN" b="1" dirty="0">
                <a:solidFill>
                  <a:srgbClr val="000099"/>
                </a:solidFill>
                <a:latin typeface="+mn-lt"/>
                <a:ea typeface="+mn-ea"/>
              </a:rPr>
              <a:t>种类型：</a:t>
            </a:r>
            <a:endParaRPr lang="en-US" altLang="zh-CN" b="1" dirty="0">
              <a:solidFill>
                <a:srgbClr val="000099"/>
              </a:solidFill>
              <a:latin typeface="+mn-lt"/>
              <a:ea typeface="+mn-ea"/>
            </a:endParaRPr>
          </a:p>
          <a:p>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）一对一联系（</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a:t>
            </a:r>
            <a:endParaRPr lang="en-US" altLang="zh-CN" b="1" dirty="0">
              <a:solidFill>
                <a:srgbClr val="000099"/>
              </a:solidFill>
              <a:latin typeface="+mn-lt"/>
              <a:ea typeface="+mn-ea"/>
            </a:endParaRPr>
          </a:p>
          <a:p>
            <a:r>
              <a:rPr lang="zh-CN" altLang="zh-CN" b="1" dirty="0" smtClean="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）一对多联系（</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n</a:t>
            </a:r>
            <a:r>
              <a:rPr lang="zh-CN" altLang="zh-CN" b="1" dirty="0">
                <a:solidFill>
                  <a:srgbClr val="000099"/>
                </a:solidFill>
                <a:latin typeface="+mn-lt"/>
                <a:ea typeface="+mn-ea"/>
              </a:rPr>
              <a:t>）</a:t>
            </a:r>
            <a:endParaRPr lang="en-US" altLang="zh-CN" b="1" dirty="0">
              <a:solidFill>
                <a:srgbClr val="000099"/>
              </a:solidFill>
              <a:latin typeface="+mn-lt"/>
              <a:ea typeface="+mn-ea"/>
            </a:endParaRPr>
          </a:p>
          <a:p>
            <a:r>
              <a:rPr lang="zh-CN" altLang="zh-CN" b="1" dirty="0" smtClean="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）多对多联系（</a:t>
            </a:r>
            <a:r>
              <a:rPr lang="en-US" altLang="zh-CN" b="1" dirty="0">
                <a:solidFill>
                  <a:srgbClr val="000099"/>
                </a:solidFill>
                <a:latin typeface="+mn-lt"/>
                <a:ea typeface="+mn-ea"/>
              </a:rPr>
              <a:t>m</a:t>
            </a:r>
            <a:r>
              <a:rPr lang="zh-CN" altLang="zh-CN" b="1" dirty="0">
                <a:solidFill>
                  <a:srgbClr val="000099"/>
                </a:solidFill>
                <a:latin typeface="+mn-lt"/>
                <a:ea typeface="+mn-ea"/>
              </a:rPr>
              <a:t>：</a:t>
            </a:r>
            <a:r>
              <a:rPr lang="en-US" altLang="zh-CN" b="1" dirty="0">
                <a:solidFill>
                  <a:srgbClr val="000099"/>
                </a:solidFill>
                <a:latin typeface="+mn-lt"/>
                <a:ea typeface="+mn-ea"/>
              </a:rPr>
              <a:t>n</a:t>
            </a:r>
            <a:r>
              <a:rPr lang="zh-CN" altLang="zh-CN" b="1" dirty="0">
                <a:solidFill>
                  <a:srgbClr val="000099"/>
                </a:solidFill>
                <a:latin typeface="+mn-lt"/>
                <a:ea typeface="+mn-ea"/>
              </a:rPr>
              <a:t>）</a:t>
            </a:r>
            <a:endParaRPr lang="en-US" altLang="zh-CN" b="1" dirty="0">
              <a:solidFill>
                <a:srgbClr val="000099"/>
              </a:solidFill>
              <a:latin typeface="+mn-lt"/>
              <a:ea typeface="+mn-ea"/>
            </a:endParaRPr>
          </a:p>
          <a:p>
            <a:r>
              <a:rPr lang="zh-CN" altLang="en-US" b="1" dirty="0" smtClean="0">
                <a:solidFill>
                  <a:srgbClr val="000099"/>
                </a:solidFill>
                <a:latin typeface="+mn-lt"/>
                <a:ea typeface="+mn-ea"/>
              </a:rPr>
              <a:t>          </a:t>
            </a:r>
            <a:endParaRPr lang="zh-CN" altLang="zh-CN" b="1" dirty="0">
              <a:solidFill>
                <a:srgbClr val="000099"/>
              </a:solidFill>
              <a:latin typeface="+mn-lt"/>
              <a:ea typeface="+mn-ea"/>
            </a:endParaRPr>
          </a:p>
        </p:txBody>
      </p:sp>
    </p:spTree>
    <p:extLst>
      <p:ext uri="{BB962C8B-B14F-4D97-AF65-F5344CB8AC3E}">
        <p14:creationId xmlns:p14="http://schemas.microsoft.com/office/powerpoint/2010/main" val="189156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Rot="1" noChangeArrowheads="1"/>
          </p:cNvSpPr>
          <p:nvPr>
            <p:ph sz="quarter" idx="1"/>
          </p:nvPr>
        </p:nvSpPr>
        <p:spPr>
          <a:xfrm>
            <a:off x="323528" y="1268760"/>
            <a:ext cx="8435280" cy="4873752"/>
          </a:xfrm>
        </p:spPr>
        <p:txBody>
          <a:bodyPr/>
          <a:lstStyle/>
          <a:p>
            <a:pPr eaLnBrk="1" hangingPunct="1">
              <a:buFont typeface="Wingdings" pitchFamily="2" charset="2"/>
              <a:buNone/>
            </a:pPr>
            <a:r>
              <a:rPr lang="zh-CN" altLang="en-US" dirty="0" smtClean="0">
                <a:solidFill>
                  <a:srgbClr val="6600FF"/>
                </a:solidFill>
              </a:rPr>
              <a:t>一对一联系（</a:t>
            </a:r>
            <a:r>
              <a:rPr lang="en-US" altLang="zh-CN" dirty="0" smtClean="0">
                <a:solidFill>
                  <a:srgbClr val="6600FF"/>
                </a:solidFill>
              </a:rPr>
              <a:t>1:1</a:t>
            </a:r>
            <a:r>
              <a:rPr lang="zh-CN" altLang="en-US" dirty="0" smtClean="0">
                <a:solidFill>
                  <a:srgbClr val="6600FF"/>
                </a:solidFill>
              </a:rPr>
              <a:t>）</a:t>
            </a:r>
          </a:p>
          <a:p>
            <a:pPr eaLnBrk="1" hangingPunct="1">
              <a:buFont typeface="Wingdings" pitchFamily="2" charset="2"/>
              <a:buNone/>
            </a:pPr>
            <a:r>
              <a:rPr lang="zh-CN" altLang="en-US" dirty="0" smtClean="0"/>
              <a:t>	如果对于实体集</a:t>
            </a:r>
            <a:r>
              <a:rPr lang="en-US" altLang="zh-CN" dirty="0" smtClean="0"/>
              <a:t>A</a:t>
            </a:r>
            <a:r>
              <a:rPr lang="zh-CN" altLang="en-US" dirty="0" smtClean="0"/>
              <a:t>中的每一个实体，实体集</a:t>
            </a:r>
            <a:r>
              <a:rPr lang="en-US" altLang="zh-CN" dirty="0" smtClean="0"/>
              <a:t>B</a:t>
            </a:r>
            <a:r>
              <a:rPr lang="zh-CN" altLang="en-US" dirty="0" smtClean="0"/>
              <a:t>中至多有一个实体与之对应；反之亦然，则称</a:t>
            </a:r>
            <a:r>
              <a:rPr lang="en-US" altLang="zh-CN" dirty="0" smtClean="0"/>
              <a:t>A</a:t>
            </a:r>
            <a:r>
              <a:rPr lang="zh-CN" altLang="en-US" dirty="0" smtClean="0"/>
              <a:t>与</a:t>
            </a:r>
            <a:r>
              <a:rPr lang="en-US" altLang="zh-CN" dirty="0" smtClean="0"/>
              <a:t>B</a:t>
            </a:r>
            <a:r>
              <a:rPr lang="zh-CN" altLang="en-US" dirty="0" smtClean="0"/>
              <a:t>具有一对一联系。</a:t>
            </a:r>
          </a:p>
          <a:p>
            <a:pPr eaLnBrk="1" hangingPunct="1">
              <a:buFont typeface="Wingdings" pitchFamily="2" charset="2"/>
              <a:buNone/>
            </a:pPr>
            <a:endParaRPr lang="zh-CN" altLang="en-US" dirty="0" smtClean="0"/>
          </a:p>
          <a:p>
            <a:pPr eaLnBrk="1" hangingPunct="1">
              <a:buFont typeface="Wingdings" pitchFamily="2" charset="2"/>
              <a:buNone/>
            </a:pPr>
            <a:r>
              <a:rPr lang="zh-CN" altLang="en-US" dirty="0" smtClean="0"/>
              <a:t>例如：一个学院有一个院长，一个公司有一个</a:t>
            </a:r>
            <a:r>
              <a:rPr lang="en-US" altLang="zh-CN" dirty="0" smtClean="0"/>
              <a:t>CEO	</a:t>
            </a:r>
          </a:p>
        </p:txBody>
      </p:sp>
    </p:spTree>
    <p:extLst>
      <p:ext uri="{BB962C8B-B14F-4D97-AF65-F5344CB8AC3E}">
        <p14:creationId xmlns:p14="http://schemas.microsoft.com/office/powerpoint/2010/main" val="3219804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Rot="1" noChangeArrowheads="1"/>
          </p:cNvSpPr>
          <p:nvPr>
            <p:ph sz="quarter" idx="1"/>
          </p:nvPr>
        </p:nvSpPr>
        <p:spPr>
          <a:xfrm>
            <a:off x="395536" y="1556792"/>
            <a:ext cx="8540750" cy="4548188"/>
          </a:xfrm>
        </p:spPr>
        <p:txBody>
          <a:bodyPr/>
          <a:lstStyle/>
          <a:p>
            <a:pPr eaLnBrk="1" hangingPunct="1">
              <a:buFont typeface="Wingdings" pitchFamily="2" charset="2"/>
              <a:buNone/>
            </a:pPr>
            <a:r>
              <a:rPr lang="zh-CN" altLang="en-US" dirty="0" smtClean="0">
                <a:solidFill>
                  <a:srgbClr val="6600FF"/>
                </a:solidFill>
              </a:rPr>
              <a:t>一对多联系（</a:t>
            </a:r>
            <a:r>
              <a:rPr lang="en-US" altLang="zh-CN" dirty="0" smtClean="0">
                <a:solidFill>
                  <a:srgbClr val="6600FF"/>
                </a:solidFill>
              </a:rPr>
              <a:t>1:n</a:t>
            </a:r>
            <a:r>
              <a:rPr lang="zh-CN" altLang="en-US" dirty="0" smtClean="0">
                <a:solidFill>
                  <a:srgbClr val="6600FF"/>
                </a:solidFill>
              </a:rPr>
              <a:t>）</a:t>
            </a:r>
          </a:p>
          <a:p>
            <a:pPr eaLnBrk="1" hangingPunct="1">
              <a:buFont typeface="Wingdings" pitchFamily="2" charset="2"/>
              <a:buNone/>
            </a:pPr>
            <a:r>
              <a:rPr lang="zh-CN" altLang="en-US" dirty="0" smtClean="0"/>
              <a:t>	如果对于实体集</a:t>
            </a:r>
            <a:r>
              <a:rPr lang="en-US" altLang="zh-CN" dirty="0" smtClean="0"/>
              <a:t>A</a:t>
            </a:r>
            <a:r>
              <a:rPr lang="zh-CN" altLang="en-US" dirty="0" smtClean="0"/>
              <a:t>中的每一个实体，实体集</a:t>
            </a:r>
            <a:r>
              <a:rPr lang="en-US" altLang="zh-CN" dirty="0" smtClean="0"/>
              <a:t>B</a:t>
            </a:r>
            <a:r>
              <a:rPr lang="zh-CN" altLang="en-US" dirty="0" smtClean="0"/>
              <a:t>中有</a:t>
            </a:r>
            <a:r>
              <a:rPr lang="en-US" altLang="zh-CN" dirty="0" smtClean="0"/>
              <a:t>n</a:t>
            </a:r>
            <a:r>
              <a:rPr lang="zh-CN" altLang="en-US" dirty="0" smtClean="0"/>
              <a:t>个实体（</a:t>
            </a:r>
            <a:r>
              <a:rPr lang="en-US" altLang="zh-CN" dirty="0" smtClean="0"/>
              <a:t>n≥0</a:t>
            </a:r>
            <a:r>
              <a:rPr lang="zh-CN" altLang="en-US" dirty="0" smtClean="0"/>
              <a:t>）与之对应；反之，对于实体集</a:t>
            </a:r>
            <a:r>
              <a:rPr lang="en-US" altLang="zh-CN" dirty="0" smtClean="0"/>
              <a:t>B</a:t>
            </a:r>
            <a:r>
              <a:rPr lang="zh-CN" altLang="en-US" dirty="0" smtClean="0"/>
              <a:t>中的每一个实体</a:t>
            </a:r>
            <a:r>
              <a:rPr lang="en-US" altLang="zh-CN" dirty="0" smtClean="0"/>
              <a:t>,</a:t>
            </a:r>
            <a:r>
              <a:rPr lang="zh-CN" altLang="en-US" dirty="0" smtClean="0"/>
              <a:t>实体集</a:t>
            </a:r>
            <a:r>
              <a:rPr lang="en-US" altLang="zh-CN" dirty="0" smtClean="0"/>
              <a:t>A</a:t>
            </a:r>
            <a:r>
              <a:rPr lang="zh-CN" altLang="en-US" dirty="0" smtClean="0"/>
              <a:t>中至多只有一个实体与之对应，则称</a:t>
            </a:r>
            <a:r>
              <a:rPr lang="en-US" altLang="zh-CN" dirty="0" smtClean="0"/>
              <a:t>A</a:t>
            </a:r>
            <a:r>
              <a:rPr lang="zh-CN" altLang="en-US" dirty="0" smtClean="0"/>
              <a:t>与</a:t>
            </a:r>
            <a:r>
              <a:rPr lang="en-US" altLang="zh-CN" dirty="0" smtClean="0"/>
              <a:t>B</a:t>
            </a:r>
            <a:r>
              <a:rPr lang="zh-CN" altLang="en-US" dirty="0" smtClean="0"/>
              <a:t>具有一对多联系。</a:t>
            </a:r>
          </a:p>
          <a:p>
            <a:pPr eaLnBrk="1" hangingPunct="1">
              <a:buFont typeface="Wingdings" pitchFamily="2" charset="2"/>
              <a:buNone/>
            </a:pPr>
            <a:endParaRPr lang="en-US" altLang="zh-CN" dirty="0" smtClean="0"/>
          </a:p>
          <a:p>
            <a:pPr eaLnBrk="1" hangingPunct="1">
              <a:buFont typeface="Wingdings" pitchFamily="2" charset="2"/>
              <a:buNone/>
            </a:pPr>
            <a:r>
              <a:rPr lang="zh-CN" altLang="en-US" dirty="0" smtClean="0"/>
              <a:t>例如：一个学院有多个专业，一个公司有多个部门</a:t>
            </a:r>
          </a:p>
        </p:txBody>
      </p:sp>
    </p:spTree>
    <p:extLst>
      <p:ext uri="{BB962C8B-B14F-4D97-AF65-F5344CB8AC3E}">
        <p14:creationId xmlns:p14="http://schemas.microsoft.com/office/powerpoint/2010/main" val="3675746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sz="quarter" idx="1"/>
          </p:nvPr>
        </p:nvSpPr>
        <p:spPr>
          <a:xfrm>
            <a:off x="179512" y="1268760"/>
            <a:ext cx="8640960" cy="4548188"/>
          </a:xfrm>
        </p:spPr>
        <p:txBody>
          <a:bodyPr/>
          <a:lstStyle/>
          <a:p>
            <a:pPr eaLnBrk="1" hangingPunct="1">
              <a:buFont typeface="Wingdings" pitchFamily="2" charset="2"/>
              <a:buNone/>
            </a:pPr>
            <a:r>
              <a:rPr lang="zh-CN" altLang="en-US" dirty="0" smtClean="0">
                <a:solidFill>
                  <a:srgbClr val="6600FF"/>
                </a:solidFill>
              </a:rPr>
              <a:t>多对多联系（</a:t>
            </a:r>
            <a:r>
              <a:rPr lang="en-US" altLang="zh-CN" dirty="0" smtClean="0">
                <a:solidFill>
                  <a:srgbClr val="6600FF"/>
                </a:solidFill>
              </a:rPr>
              <a:t>m:n</a:t>
            </a:r>
            <a:r>
              <a:rPr lang="zh-CN" altLang="en-US" dirty="0" smtClean="0">
                <a:solidFill>
                  <a:srgbClr val="6600FF"/>
                </a:solidFill>
              </a:rPr>
              <a:t>）</a:t>
            </a:r>
          </a:p>
          <a:p>
            <a:pPr eaLnBrk="1" hangingPunct="1">
              <a:buFont typeface="Wingdings" pitchFamily="2" charset="2"/>
              <a:buNone/>
            </a:pPr>
            <a:r>
              <a:rPr lang="zh-CN" altLang="en-US" dirty="0" smtClean="0"/>
              <a:t>	如果对于实体集</a:t>
            </a:r>
            <a:r>
              <a:rPr lang="en-US" altLang="zh-CN" dirty="0" smtClean="0"/>
              <a:t>A</a:t>
            </a:r>
            <a:r>
              <a:rPr lang="zh-CN" altLang="en-US" dirty="0" smtClean="0"/>
              <a:t>中的每一个实体，实体集</a:t>
            </a:r>
            <a:r>
              <a:rPr lang="en-US" altLang="zh-CN" dirty="0" smtClean="0"/>
              <a:t>B</a:t>
            </a:r>
            <a:r>
              <a:rPr lang="zh-CN" altLang="en-US" dirty="0" smtClean="0"/>
              <a:t>中有</a:t>
            </a:r>
            <a:r>
              <a:rPr lang="en-US" altLang="zh-CN" dirty="0" smtClean="0"/>
              <a:t>n</a:t>
            </a:r>
            <a:r>
              <a:rPr lang="zh-CN" altLang="en-US" dirty="0" smtClean="0"/>
              <a:t>个实体（</a:t>
            </a:r>
            <a:r>
              <a:rPr lang="en-US" altLang="zh-CN" dirty="0" smtClean="0"/>
              <a:t>n≥0</a:t>
            </a:r>
            <a:r>
              <a:rPr lang="zh-CN" altLang="en-US" dirty="0" smtClean="0"/>
              <a:t>）与之对应；反之，对于实体集</a:t>
            </a:r>
            <a:r>
              <a:rPr lang="en-US" altLang="zh-CN" dirty="0" smtClean="0"/>
              <a:t>B</a:t>
            </a:r>
            <a:r>
              <a:rPr lang="zh-CN" altLang="en-US" dirty="0" smtClean="0"/>
              <a:t>中的每一个实体</a:t>
            </a:r>
            <a:r>
              <a:rPr lang="en-US" altLang="zh-CN" dirty="0" smtClean="0"/>
              <a:t>,</a:t>
            </a:r>
            <a:r>
              <a:rPr lang="zh-CN" altLang="en-US" dirty="0" smtClean="0"/>
              <a:t>实体集</a:t>
            </a:r>
            <a:r>
              <a:rPr lang="en-US" altLang="zh-CN" dirty="0" smtClean="0"/>
              <a:t>A</a:t>
            </a:r>
            <a:r>
              <a:rPr lang="zh-CN" altLang="en-US" dirty="0" smtClean="0"/>
              <a:t>中也有</a:t>
            </a:r>
            <a:r>
              <a:rPr lang="en-US" altLang="zh-CN" dirty="0" smtClean="0"/>
              <a:t>m</a:t>
            </a:r>
            <a:r>
              <a:rPr lang="zh-CN" altLang="en-US" dirty="0" smtClean="0"/>
              <a:t>个实体（</a:t>
            </a:r>
            <a:r>
              <a:rPr lang="en-US" altLang="zh-CN" dirty="0" smtClean="0"/>
              <a:t>m≥0</a:t>
            </a:r>
            <a:r>
              <a:rPr lang="zh-CN" altLang="en-US" dirty="0" smtClean="0"/>
              <a:t>）与之对应，则称</a:t>
            </a:r>
            <a:r>
              <a:rPr lang="en-US" altLang="zh-CN" dirty="0" smtClean="0"/>
              <a:t>A</a:t>
            </a:r>
            <a:r>
              <a:rPr lang="zh-CN" altLang="en-US" dirty="0" smtClean="0"/>
              <a:t>与</a:t>
            </a:r>
            <a:r>
              <a:rPr lang="en-US" altLang="zh-CN" dirty="0" smtClean="0"/>
              <a:t>B</a:t>
            </a:r>
            <a:r>
              <a:rPr lang="zh-CN" altLang="en-US" dirty="0" smtClean="0"/>
              <a:t>具有多对多联系。</a:t>
            </a:r>
          </a:p>
          <a:p>
            <a:pPr eaLnBrk="1" hangingPunct="1">
              <a:buFont typeface="Wingdings" pitchFamily="2" charset="2"/>
              <a:buNone/>
            </a:pPr>
            <a:endParaRPr lang="en-US" altLang="zh-CN" dirty="0" smtClean="0"/>
          </a:p>
          <a:p>
            <a:pPr eaLnBrk="1" hangingPunct="1">
              <a:buFont typeface="Wingdings" pitchFamily="2" charset="2"/>
              <a:buNone/>
            </a:pPr>
            <a:r>
              <a:rPr lang="zh-CN" altLang="en-US" dirty="0" smtClean="0"/>
              <a:t>例如：一个学生可以选多门课，一门课也可以被多个学生选择</a:t>
            </a:r>
          </a:p>
        </p:txBody>
      </p:sp>
    </p:spTree>
    <p:extLst>
      <p:ext uri="{BB962C8B-B14F-4D97-AF65-F5344CB8AC3E}">
        <p14:creationId xmlns:p14="http://schemas.microsoft.com/office/powerpoint/2010/main" val="2862952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3785652"/>
          </a:xfrm>
          <a:prstGeom prst="rect">
            <a:avLst/>
          </a:prstGeom>
        </p:spPr>
        <p:txBody>
          <a:bodyPr wrap="square">
            <a:spAutoFit/>
          </a:bodyPr>
          <a:lstStyle/>
          <a:p>
            <a:r>
              <a:rPr lang="en-US" altLang="zh-CN" b="1" dirty="0" smtClean="0">
                <a:solidFill>
                  <a:srgbClr val="000099"/>
                </a:solidFill>
                <a:latin typeface="+mn-lt"/>
                <a:ea typeface="+mn-ea"/>
              </a:rPr>
              <a:t>6</a:t>
            </a:r>
            <a:r>
              <a:rPr lang="zh-CN" altLang="zh-CN" b="1" dirty="0" smtClean="0">
                <a:solidFill>
                  <a:srgbClr val="000099"/>
                </a:solidFill>
                <a:latin typeface="+mn-lt"/>
                <a:ea typeface="+mn-ea"/>
              </a:rPr>
              <a:t>．</a:t>
            </a:r>
            <a:r>
              <a:rPr lang="en-US" altLang="zh-CN" b="1" dirty="0" smtClean="0">
                <a:solidFill>
                  <a:srgbClr val="000099"/>
                </a:solidFill>
                <a:latin typeface="+mn-lt"/>
                <a:ea typeface="+mn-ea"/>
              </a:rPr>
              <a:t>E-R</a:t>
            </a:r>
            <a:r>
              <a:rPr lang="zh-CN" altLang="zh-CN" dirty="0"/>
              <a:t>（</a:t>
            </a:r>
            <a:r>
              <a:rPr lang="en-US" altLang="zh-CN" b="1" dirty="0">
                <a:solidFill>
                  <a:srgbClr val="000099"/>
                </a:solidFill>
                <a:latin typeface="+mn-lt"/>
                <a:ea typeface="+mn-ea"/>
              </a:rPr>
              <a:t>Entity-Relationship</a:t>
            </a:r>
            <a:r>
              <a:rPr lang="zh-CN" altLang="zh-CN" b="1" dirty="0">
                <a:solidFill>
                  <a:srgbClr val="000099"/>
                </a:solidFill>
                <a:latin typeface="+mn-lt"/>
                <a:ea typeface="+mn-ea"/>
              </a:rPr>
              <a:t>实体</a:t>
            </a:r>
            <a:r>
              <a:rPr lang="en-US" altLang="zh-CN" b="1" dirty="0">
                <a:solidFill>
                  <a:srgbClr val="000099"/>
                </a:solidFill>
                <a:latin typeface="+mn-lt"/>
                <a:ea typeface="+mn-ea"/>
              </a:rPr>
              <a:t>-</a:t>
            </a:r>
            <a:r>
              <a:rPr lang="zh-CN" altLang="zh-CN" b="1" dirty="0">
                <a:solidFill>
                  <a:srgbClr val="000099"/>
                </a:solidFill>
                <a:latin typeface="+mn-lt"/>
                <a:ea typeface="+mn-ea"/>
              </a:rPr>
              <a:t>联系）</a:t>
            </a:r>
            <a:r>
              <a:rPr lang="zh-CN" altLang="en-US" b="1" dirty="0" smtClean="0">
                <a:solidFill>
                  <a:srgbClr val="000099"/>
                </a:solidFill>
                <a:latin typeface="+mn-lt"/>
                <a:ea typeface="+mn-ea"/>
              </a:rPr>
              <a:t>图</a:t>
            </a:r>
            <a:endParaRPr lang="en-US" altLang="zh-CN" b="1" dirty="0" smtClean="0">
              <a:solidFill>
                <a:srgbClr val="000099"/>
              </a:solidFill>
              <a:latin typeface="+mn-lt"/>
              <a:ea typeface="+mn-ea"/>
            </a:endParaRPr>
          </a:p>
          <a:p>
            <a:endParaRPr lang="en-US" altLang="zh-CN" b="1" dirty="0">
              <a:solidFill>
                <a:srgbClr val="000099"/>
              </a:solidFill>
              <a:latin typeface="+mn-lt"/>
              <a:ea typeface="+mn-ea"/>
            </a:endParaRPr>
          </a:p>
          <a:p>
            <a:r>
              <a:rPr lang="zh-CN" altLang="en-US" b="1" dirty="0">
                <a:solidFill>
                  <a:srgbClr val="000099"/>
                </a:solidFill>
                <a:latin typeface="+mn-lt"/>
                <a:ea typeface="+mn-ea"/>
              </a:rPr>
              <a:t>图中</a:t>
            </a:r>
            <a:r>
              <a:rPr lang="zh-CN" altLang="en-US" b="1" dirty="0" smtClean="0">
                <a:solidFill>
                  <a:srgbClr val="000099"/>
                </a:solidFill>
                <a:latin typeface="+mn-lt"/>
                <a:ea typeface="+mn-ea"/>
              </a:rPr>
              <a:t>包含实体、属性和联系</a:t>
            </a:r>
            <a:endParaRPr lang="en-US" altLang="zh-CN" b="1" dirty="0" smtClean="0">
              <a:solidFill>
                <a:srgbClr val="000099"/>
              </a:solidFill>
              <a:latin typeface="+mn-lt"/>
              <a:ea typeface="+mn-ea"/>
            </a:endParaRPr>
          </a:p>
          <a:p>
            <a:r>
              <a:rPr lang="zh-CN" altLang="zh-CN" dirty="0"/>
              <a:t>（</a:t>
            </a:r>
            <a:r>
              <a:rPr lang="en-US" altLang="zh-CN" b="1" dirty="0">
                <a:solidFill>
                  <a:srgbClr val="000099"/>
                </a:solidFill>
                <a:latin typeface="+mn-lt"/>
                <a:ea typeface="+mn-ea"/>
              </a:rPr>
              <a:t>1</a:t>
            </a:r>
            <a:r>
              <a:rPr lang="zh-CN" altLang="zh-CN" b="1" dirty="0">
                <a:solidFill>
                  <a:srgbClr val="000099"/>
                </a:solidFill>
                <a:latin typeface="+mn-lt"/>
                <a:ea typeface="+mn-ea"/>
              </a:rPr>
              <a:t>）实体：用矩形框表示，框内写明实体名。</a:t>
            </a:r>
          </a:p>
          <a:p>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）属性：用椭圆形框表示，框内写明属性名，并用无向边将其与对应实体连接起来。</a:t>
            </a:r>
          </a:p>
          <a:p>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）联系：用菱形框表示，框内写明联系名，并用无向边分别与有关实体连接起来，同时在无向边旁标注联系的类型（</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n</a:t>
            </a:r>
            <a:r>
              <a:rPr lang="zh-CN" altLang="zh-CN" b="1" dirty="0">
                <a:solidFill>
                  <a:srgbClr val="000099"/>
                </a:solidFill>
                <a:latin typeface="+mn-lt"/>
                <a:ea typeface="+mn-ea"/>
              </a:rPr>
              <a:t>或</a:t>
            </a:r>
            <a:r>
              <a:rPr lang="en-US" altLang="zh-CN" b="1" dirty="0">
                <a:solidFill>
                  <a:srgbClr val="000099"/>
                </a:solidFill>
                <a:latin typeface="+mn-lt"/>
                <a:ea typeface="+mn-ea"/>
              </a:rPr>
              <a:t>m</a:t>
            </a:r>
            <a:r>
              <a:rPr lang="zh-CN" altLang="zh-CN" b="1" dirty="0">
                <a:solidFill>
                  <a:srgbClr val="000099"/>
                </a:solidFill>
                <a:latin typeface="+mn-lt"/>
                <a:ea typeface="+mn-ea"/>
              </a:rPr>
              <a:t>：</a:t>
            </a:r>
            <a:r>
              <a:rPr lang="en-US" altLang="zh-CN" b="1" dirty="0">
                <a:solidFill>
                  <a:srgbClr val="000099"/>
                </a:solidFill>
                <a:latin typeface="+mn-lt"/>
                <a:ea typeface="+mn-ea"/>
              </a:rPr>
              <a:t>n</a:t>
            </a:r>
            <a:r>
              <a:rPr lang="zh-CN" altLang="zh-CN" b="1" dirty="0">
                <a:solidFill>
                  <a:srgbClr val="000099"/>
                </a:solidFill>
                <a:latin typeface="+mn-lt"/>
                <a:ea typeface="+mn-ea"/>
              </a:rPr>
              <a:t>）。</a:t>
            </a:r>
          </a:p>
          <a:p>
            <a:endParaRPr lang="en-US" altLang="zh-CN" b="1" dirty="0" smtClean="0">
              <a:solidFill>
                <a:srgbClr val="000099"/>
              </a:solidFill>
              <a:latin typeface="+mn-lt"/>
              <a:ea typeface="+mn-ea"/>
            </a:endParaRPr>
          </a:p>
        </p:txBody>
      </p:sp>
    </p:spTree>
    <p:extLst>
      <p:ext uri="{BB962C8B-B14F-4D97-AF65-F5344CB8AC3E}">
        <p14:creationId xmlns:p14="http://schemas.microsoft.com/office/powerpoint/2010/main" val="148596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438685195"/>
              </p:ext>
            </p:extLst>
          </p:nvPr>
        </p:nvGraphicFramePr>
        <p:xfrm>
          <a:off x="395536" y="1340768"/>
          <a:ext cx="8093289" cy="2537445"/>
        </p:xfrm>
        <a:graphic>
          <a:graphicData uri="http://schemas.openxmlformats.org/presentationml/2006/ole">
            <mc:AlternateContent xmlns:mc="http://schemas.openxmlformats.org/markup-compatibility/2006">
              <mc:Choice xmlns:v="urn:schemas-microsoft-com:vml" Requires="v">
                <p:oleObj spid="_x0000_s34851" r:id="rId3" imgW="5815066" imgH="1823401" progId="Visio.Drawing.11">
                  <p:embed/>
                </p:oleObj>
              </mc:Choice>
              <mc:Fallback>
                <p:oleObj r:id="rId3" imgW="5815066" imgH="182340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340768"/>
                        <a:ext cx="8093289" cy="2537445"/>
                      </a:xfrm>
                      <a:prstGeom prst="rect">
                        <a:avLst/>
                      </a:prstGeom>
                      <a:noFill/>
                    </p:spPr>
                  </p:pic>
                </p:oleObj>
              </mc:Fallback>
            </mc:AlternateContent>
          </a:graphicData>
        </a:graphic>
      </p:graphicFrame>
      <p:sp>
        <p:nvSpPr>
          <p:cNvPr id="4" name="矩形 3"/>
          <p:cNvSpPr/>
          <p:nvPr/>
        </p:nvSpPr>
        <p:spPr>
          <a:xfrm>
            <a:off x="2847008" y="4581128"/>
            <a:ext cx="3449983" cy="461665"/>
          </a:xfrm>
          <a:prstGeom prst="rect">
            <a:avLst/>
          </a:prstGeom>
        </p:spPr>
        <p:txBody>
          <a:bodyPr wrap="none">
            <a:spAutoFit/>
          </a:bodyPr>
          <a:lstStyle/>
          <a:p>
            <a:r>
              <a:rPr lang="zh-CN" altLang="zh-CN" dirty="0"/>
              <a:t>学生与课程联系的</a:t>
            </a:r>
            <a:r>
              <a:rPr lang="en-US" altLang="zh-CN" dirty="0"/>
              <a:t>E-R</a:t>
            </a:r>
            <a:r>
              <a:rPr lang="zh-CN" altLang="zh-CN" dirty="0"/>
              <a:t>图</a:t>
            </a:r>
            <a:endParaRPr lang="zh-CN" altLang="en-US" dirty="0"/>
          </a:p>
        </p:txBody>
      </p:sp>
    </p:spTree>
    <p:extLst>
      <p:ext uri="{BB962C8B-B14F-4D97-AF65-F5344CB8AC3E}">
        <p14:creationId xmlns:p14="http://schemas.microsoft.com/office/powerpoint/2010/main" val="3709508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613792" y="535833"/>
            <a:ext cx="7772400" cy="1143000"/>
          </a:xfrm>
        </p:spPr>
        <p:txBody>
          <a:bodyPr/>
          <a:lstStyle/>
          <a:p>
            <a:pPr>
              <a:defRPr/>
            </a:pPr>
            <a:r>
              <a:rPr lang="en-US" altLang="zh-CN" dirty="0" smtClean="0">
                <a:effectLst/>
              </a:rPr>
              <a:t>8.1.3  </a:t>
            </a:r>
            <a:r>
              <a:rPr lang="zh-CN" altLang="en-US" dirty="0" smtClean="0">
                <a:effectLst/>
              </a:rPr>
              <a:t>关系模型</a:t>
            </a:r>
            <a:endParaRPr lang="zh-CN" altLang="en-US" dirty="0"/>
          </a:p>
        </p:txBody>
      </p:sp>
      <p:sp>
        <p:nvSpPr>
          <p:cNvPr id="11" name="矩形 10"/>
          <p:cNvSpPr/>
          <p:nvPr/>
        </p:nvSpPr>
        <p:spPr>
          <a:xfrm>
            <a:off x="323528" y="1772816"/>
            <a:ext cx="8424936" cy="461665"/>
          </a:xfrm>
          <a:prstGeom prst="rect">
            <a:avLst/>
          </a:prstGeom>
        </p:spPr>
        <p:txBody>
          <a:bodyPr wrap="square">
            <a:spAutoFit/>
          </a:bodyPr>
          <a:lstStyle/>
          <a:p>
            <a:r>
              <a:rPr lang="zh-CN" altLang="zh-CN" b="1" dirty="0">
                <a:solidFill>
                  <a:srgbClr val="000099"/>
                </a:solidFill>
                <a:latin typeface="+mn-lt"/>
                <a:ea typeface="+mn-ea"/>
              </a:rPr>
              <a:t>用二维表结构表示实体及实体间联系的数据模型称为关系模型</a:t>
            </a:r>
            <a:r>
              <a:rPr lang="zh-CN" altLang="zh-CN" dirty="0"/>
              <a:t>。</a:t>
            </a: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3299742041"/>
              </p:ext>
            </p:extLst>
          </p:nvPr>
        </p:nvGraphicFramePr>
        <p:xfrm>
          <a:off x="611560" y="2852934"/>
          <a:ext cx="8102697" cy="3433158"/>
        </p:xfrm>
        <a:graphic>
          <a:graphicData uri="http://schemas.openxmlformats.org/drawingml/2006/table">
            <a:tbl>
              <a:tblPr firstRow="1" firstCol="1" lastRow="1" lastCol="1" bandRow="1" bandCol="1">
                <a:tableStyleId>{5C22544A-7EE6-4342-B048-85BDC9FD1C3A}</a:tableStyleId>
              </a:tblPr>
              <a:tblGrid>
                <a:gridCol w="985878"/>
                <a:gridCol w="785125"/>
                <a:gridCol w="706614"/>
                <a:gridCol w="1129984"/>
                <a:gridCol w="971966"/>
                <a:gridCol w="791089"/>
                <a:gridCol w="706614"/>
                <a:gridCol w="938176"/>
                <a:gridCol w="1087251"/>
              </a:tblGrid>
              <a:tr h="381462">
                <a:tc>
                  <a:txBody>
                    <a:bodyPr/>
                    <a:lstStyle/>
                    <a:p>
                      <a:pPr indent="127000" algn="ctr">
                        <a:spcAft>
                          <a:spcPts val="0"/>
                        </a:spcAft>
                      </a:pPr>
                      <a:r>
                        <a:rPr lang="zh-CN" sz="900" kern="1000">
                          <a:effectLst/>
                        </a:rPr>
                        <a:t>学号</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姓名</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性别</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出生日期</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专业</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生源地</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民族</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政治面貌</a:t>
                      </a:r>
                      <a:endParaRPr lang="zh-CN" sz="1000" kern="1000">
                        <a:effectLst/>
                        <a:latin typeface="Times New Roman"/>
                        <a:ea typeface="方正书宋简体"/>
                      </a:endParaRPr>
                    </a:p>
                  </a:txBody>
                  <a:tcPr marL="68580" marR="68580" marT="0" marB="0"/>
                </a:tc>
                <a:tc>
                  <a:txBody>
                    <a:bodyPr/>
                    <a:lstStyle/>
                    <a:p>
                      <a:pPr indent="127000" algn="ctr">
                        <a:spcAft>
                          <a:spcPts val="0"/>
                        </a:spcAft>
                      </a:pPr>
                      <a:r>
                        <a:rPr lang="zh-CN" sz="900" kern="1000">
                          <a:effectLst/>
                        </a:rPr>
                        <a:t>入学成绩</a:t>
                      </a:r>
                      <a:endParaRPr lang="zh-CN" sz="1000" kern="1000">
                        <a:effectLst/>
                        <a:latin typeface="Times New Roman"/>
                        <a:ea typeface="方正书宋简体"/>
                      </a:endParaRPr>
                    </a:p>
                  </a:txBody>
                  <a:tcPr marL="68580" marR="68580" marT="0" marB="0"/>
                </a:tc>
              </a:tr>
              <a:tr h="381462">
                <a:tc>
                  <a:txBody>
                    <a:bodyPr/>
                    <a:lstStyle/>
                    <a:p>
                      <a:pPr indent="127000" algn="ctr">
                        <a:spcAft>
                          <a:spcPts val="0"/>
                        </a:spcAft>
                      </a:pPr>
                      <a:r>
                        <a:rPr lang="en-US" sz="900" kern="1000">
                          <a:effectLst/>
                        </a:rPr>
                        <a:t>13011101</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巴博华</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男</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1995-9-9</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379.00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13011102</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张晓民</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女</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1996-11-9</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530.00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13011103</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许志华</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男</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1995-6-12</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党员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507.00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13011104</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车鸣华</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男</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1996-1-10</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441.00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13011105</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高森华</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男</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1996-5-28</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党员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536.00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13011106</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何唯华</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男</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1995-8-2</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北京</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370.00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13011107</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惠文民</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女</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1996-6-18</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云南</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汉族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422.00</a:t>
                      </a:r>
                      <a:endParaRPr lang="zh-CN" sz="1000" kern="1000">
                        <a:effectLst/>
                        <a:latin typeface="Times New Roman"/>
                        <a:ea typeface="方正书宋简体"/>
                      </a:endParaRPr>
                    </a:p>
                  </a:txBody>
                  <a:tcPr marL="68580" marR="68580" marT="0" marB="0" anchor="b"/>
                </a:tc>
              </a:tr>
              <a:tr h="381462">
                <a:tc>
                  <a:txBody>
                    <a:bodyPr/>
                    <a:lstStyle/>
                    <a:p>
                      <a:pPr indent="127000" algn="ctr">
                        <a:spcAft>
                          <a:spcPts val="0"/>
                        </a:spcAft>
                      </a:pPr>
                      <a:r>
                        <a:rPr lang="en-US" sz="900" kern="1000">
                          <a:effectLst/>
                        </a:rPr>
                        <a:t>13011108</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景婷民</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女</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a:effectLst/>
                        </a:rPr>
                        <a:t>1995-10-22</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机械工程</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辽宁</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藏族</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zh-CN" sz="900" kern="1000">
                          <a:effectLst/>
                        </a:rPr>
                        <a:t>团员</a:t>
                      </a:r>
                      <a:endParaRPr lang="zh-CN" sz="1000" kern="1000">
                        <a:effectLst/>
                        <a:latin typeface="Times New Roman"/>
                        <a:ea typeface="方正书宋简体"/>
                      </a:endParaRPr>
                    </a:p>
                  </a:txBody>
                  <a:tcPr marL="68580" marR="68580" marT="0" marB="0" anchor="b"/>
                </a:tc>
                <a:tc>
                  <a:txBody>
                    <a:bodyPr/>
                    <a:lstStyle/>
                    <a:p>
                      <a:pPr indent="127000" algn="ctr">
                        <a:spcAft>
                          <a:spcPts val="0"/>
                        </a:spcAft>
                      </a:pPr>
                      <a:r>
                        <a:rPr lang="en-US" sz="900" kern="1000" dirty="0">
                          <a:effectLst/>
                        </a:rPr>
                        <a:t>571.00</a:t>
                      </a:r>
                      <a:endParaRPr lang="zh-CN" sz="1000" kern="1000" dirty="0">
                        <a:effectLst/>
                        <a:latin typeface="Times New Roman"/>
                        <a:ea typeface="方正书宋简体"/>
                      </a:endParaRPr>
                    </a:p>
                  </a:txBody>
                  <a:tcPr marL="68580" marR="68580" marT="0" marB="0" anchor="b"/>
                </a:tc>
              </a:tr>
            </a:tbl>
          </a:graphicData>
        </a:graphic>
      </p:graphicFrame>
      <p:sp>
        <p:nvSpPr>
          <p:cNvPr id="13" name="矩形 12"/>
          <p:cNvSpPr/>
          <p:nvPr/>
        </p:nvSpPr>
        <p:spPr>
          <a:xfrm>
            <a:off x="467544" y="2251486"/>
            <a:ext cx="3877985" cy="461665"/>
          </a:xfrm>
          <a:prstGeom prst="rect">
            <a:avLst/>
          </a:prstGeom>
        </p:spPr>
        <p:txBody>
          <a:bodyPr wrap="none">
            <a:spAutoFit/>
          </a:bodyPr>
          <a:lstStyle/>
          <a:p>
            <a:r>
              <a:rPr lang="zh-CN" altLang="zh-CN" dirty="0"/>
              <a:t>学生基本信息用关系来表示</a:t>
            </a:r>
            <a:endParaRPr lang="zh-CN" altLang="en-US" dirty="0"/>
          </a:p>
        </p:txBody>
      </p:sp>
    </p:spTree>
    <p:extLst>
      <p:ext uri="{BB962C8B-B14F-4D97-AF65-F5344CB8AC3E}">
        <p14:creationId xmlns:p14="http://schemas.microsoft.com/office/powerpoint/2010/main" val="3701411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8.2   </a:t>
            </a:r>
            <a:r>
              <a:rPr lang="zh-CN" altLang="en-US" dirty="0" smtClean="0">
                <a:effectLst/>
              </a:rPr>
              <a:t>关系</a:t>
            </a:r>
            <a:r>
              <a:rPr lang="zh-CN" altLang="zh-CN" dirty="0" smtClean="0">
                <a:effectLst/>
              </a:rPr>
              <a:t>数据库</a:t>
            </a:r>
            <a:endParaRPr lang="zh-CN" altLang="en-US" dirty="0"/>
          </a:p>
        </p:txBody>
      </p:sp>
      <p:sp>
        <p:nvSpPr>
          <p:cNvPr id="3" name="内容占位符 2"/>
          <p:cNvSpPr>
            <a:spLocks noGrp="1"/>
          </p:cNvSpPr>
          <p:nvPr>
            <p:ph idx="1"/>
          </p:nvPr>
        </p:nvSpPr>
        <p:spPr>
          <a:xfrm>
            <a:off x="611560" y="1772816"/>
            <a:ext cx="7920880" cy="4114800"/>
          </a:xfrm>
        </p:spPr>
        <p:txBody>
          <a:bodyPr/>
          <a:lstStyle/>
          <a:p>
            <a:pPr marL="0" indent="0">
              <a:buNone/>
            </a:pPr>
            <a:r>
              <a:rPr lang="zh-CN" altLang="zh-CN" dirty="0"/>
              <a:t>关系数据库是基于关系模型的</a:t>
            </a:r>
            <a:r>
              <a:rPr lang="zh-CN" altLang="zh-CN" dirty="0" smtClean="0"/>
              <a:t>数据库</a:t>
            </a:r>
            <a:r>
              <a:rPr lang="zh-CN" altLang="zh-CN" dirty="0"/>
              <a:t>。在关系数据库中，数据存储在二维结构的表中，而一个关系数据库中，包含多个数据表</a:t>
            </a:r>
            <a:r>
              <a:rPr lang="zh-CN" altLang="zh-CN" dirty="0" smtClean="0"/>
              <a:t>。</a:t>
            </a:r>
            <a:endParaRPr lang="en-US" altLang="zh-CN" dirty="0" smtClean="0"/>
          </a:p>
          <a:p>
            <a:pPr marL="0" indent="0">
              <a:buNone/>
            </a:pPr>
            <a:endParaRPr lang="en-US" altLang="zh-CN" dirty="0" smtClean="0"/>
          </a:p>
          <a:p>
            <a:pPr marL="0" indent="0">
              <a:buNone/>
            </a:pPr>
            <a:r>
              <a:rPr lang="en-US" altLang="zh-CN" dirty="0"/>
              <a:t> Microsoft Access</a:t>
            </a:r>
            <a:r>
              <a:rPr lang="zh-CN" altLang="zh-CN" dirty="0"/>
              <a:t>就是一个应用非常广泛的关系数据库管理系统。</a:t>
            </a:r>
          </a:p>
          <a:p>
            <a:pPr marL="0" indent="0">
              <a:buNone/>
            </a:pPr>
            <a:endParaRPr lang="zh-CN" altLang="en-US" dirty="0"/>
          </a:p>
        </p:txBody>
      </p:sp>
    </p:spTree>
    <p:extLst>
      <p:ext uri="{BB962C8B-B14F-4D97-AF65-F5344CB8AC3E}">
        <p14:creationId xmlns:p14="http://schemas.microsoft.com/office/powerpoint/2010/main" val="950580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sym typeface="华文新魏" pitchFamily="2" charset="-122"/>
              </a:rPr>
              <a:t>目  录</a:t>
            </a:r>
          </a:p>
        </p:txBody>
      </p:sp>
      <p:sp>
        <p:nvSpPr>
          <p:cNvPr id="3075" name="Rectangle 3"/>
          <p:cNvSpPr>
            <a:spLocks noGrp="1" noChangeArrowheads="1"/>
          </p:cNvSpPr>
          <p:nvPr>
            <p:ph idx="1"/>
          </p:nvPr>
        </p:nvSpPr>
        <p:spPr/>
        <p:txBody>
          <a:bodyPr/>
          <a:lstStyle/>
          <a:p>
            <a:pPr marL="0" indent="0">
              <a:buFontTx/>
              <a:buNone/>
            </a:pPr>
            <a:r>
              <a:rPr lang="en-US" altLang="zh-CN" dirty="0" smtClean="0"/>
              <a:t>8.1  </a:t>
            </a:r>
            <a:r>
              <a:rPr lang="zh-CN" altLang="en-US" dirty="0" smtClean="0"/>
              <a:t>数据库概述</a:t>
            </a:r>
            <a:endParaRPr lang="en-US" altLang="zh-CN" dirty="0" smtClean="0"/>
          </a:p>
          <a:p>
            <a:pPr marL="0" indent="0">
              <a:buFontTx/>
              <a:buNone/>
            </a:pPr>
            <a:r>
              <a:rPr lang="en-US" altLang="zh-CN" dirty="0" smtClean="0"/>
              <a:t>8.2  </a:t>
            </a:r>
            <a:r>
              <a:rPr lang="zh-CN" altLang="en-US" dirty="0" smtClean="0"/>
              <a:t>关系数据库	</a:t>
            </a:r>
            <a:endParaRPr lang="en-US" altLang="zh-CN" dirty="0" smtClean="0"/>
          </a:p>
          <a:p>
            <a:pPr marL="0" indent="0">
              <a:buFontTx/>
              <a:buNone/>
            </a:pPr>
            <a:r>
              <a:rPr lang="en-US" altLang="zh-CN" dirty="0" smtClean="0"/>
              <a:t>8.3  </a:t>
            </a:r>
            <a:r>
              <a:rPr lang="en-US" altLang="zh-CN" dirty="0"/>
              <a:t>Microsoft Access 2010</a:t>
            </a:r>
            <a:r>
              <a:rPr lang="zh-CN" altLang="zh-CN" dirty="0" smtClean="0"/>
              <a:t>简介</a:t>
            </a:r>
            <a:endParaRPr lang="en-US" altLang="zh-CN" dirty="0" smtClean="0"/>
          </a:p>
          <a:p>
            <a:pPr marL="0" indent="0">
              <a:buFontTx/>
              <a:buNone/>
            </a:pPr>
            <a:r>
              <a:rPr lang="en-US" altLang="zh-CN" dirty="0" smtClean="0"/>
              <a:t>8.4  </a:t>
            </a:r>
            <a:r>
              <a:rPr lang="zh-CN" altLang="zh-CN" dirty="0" smtClean="0"/>
              <a:t>数据库</a:t>
            </a:r>
            <a:r>
              <a:rPr lang="zh-CN" altLang="zh-CN" dirty="0"/>
              <a:t>的基本</a:t>
            </a:r>
            <a:r>
              <a:rPr lang="zh-CN" altLang="zh-CN" dirty="0" smtClean="0"/>
              <a:t>操作</a:t>
            </a:r>
            <a:endParaRPr lang="en-US" altLang="zh-CN" dirty="0" smtClean="0"/>
          </a:p>
          <a:p>
            <a:pPr marL="0" indent="0">
              <a:buFontTx/>
              <a:buNone/>
            </a:pPr>
            <a:r>
              <a:rPr lang="en-US" altLang="zh-CN" dirty="0" smtClean="0"/>
              <a:t>8.5  </a:t>
            </a:r>
            <a:r>
              <a:rPr lang="zh-CN" altLang="en-US" dirty="0" smtClean="0"/>
              <a:t>查询</a:t>
            </a:r>
            <a:endParaRPr lang="en-US" altLang="zh-CN" dirty="0" smtClean="0"/>
          </a:p>
          <a:p>
            <a:pPr marL="0" indent="0">
              <a:buFontTx/>
              <a:buNone/>
            </a:pPr>
            <a:r>
              <a:rPr lang="en-US" altLang="zh-CN" dirty="0" smtClean="0"/>
              <a:t>8.6   </a:t>
            </a:r>
            <a:r>
              <a:rPr lang="zh-CN" altLang="en-US" dirty="0" smtClean="0"/>
              <a:t>数据挖掘与大数据</a:t>
            </a:r>
            <a:endParaRPr lang="en-US" altLang="zh-CN" dirty="0" smtClean="0"/>
          </a:p>
          <a:p>
            <a:pPr marL="0" indent="0">
              <a:buFontTx/>
              <a:buNone/>
            </a:pPr>
            <a:r>
              <a:rPr lang="zh-CN" alt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830997"/>
          </a:xfrm>
          <a:prstGeom prst="rect">
            <a:avLst/>
          </a:prstGeom>
        </p:spPr>
        <p:txBody>
          <a:bodyPr wrap="square">
            <a:spAutoFit/>
          </a:bodyPr>
          <a:lstStyle/>
          <a:p>
            <a:r>
              <a:rPr lang="en-US" altLang="zh-CN" b="1" dirty="0" smtClean="0">
                <a:solidFill>
                  <a:srgbClr val="000099"/>
                </a:solidFill>
                <a:latin typeface="+mn-lt"/>
                <a:ea typeface="+mn-ea"/>
              </a:rPr>
              <a:t>1</a:t>
            </a:r>
            <a:r>
              <a:rPr lang="zh-CN" altLang="zh-CN" b="1" dirty="0" smtClean="0">
                <a:solidFill>
                  <a:srgbClr val="000099"/>
                </a:solidFill>
                <a:latin typeface="+mn-lt"/>
                <a:ea typeface="+mn-ea"/>
              </a:rPr>
              <a:t>．</a:t>
            </a:r>
            <a:r>
              <a:rPr lang="zh-CN" altLang="en-US" b="1" dirty="0" smtClean="0">
                <a:solidFill>
                  <a:srgbClr val="000099"/>
                </a:solidFill>
                <a:latin typeface="+mn-lt"/>
                <a:ea typeface="+mn-ea"/>
              </a:rPr>
              <a:t>关系术语</a:t>
            </a:r>
            <a:endParaRPr lang="en-US" altLang="zh-CN" b="1" dirty="0" smtClean="0">
              <a:solidFill>
                <a:srgbClr val="000099"/>
              </a:solidFill>
              <a:latin typeface="+mn-lt"/>
              <a:ea typeface="+mn-ea"/>
            </a:endParaRPr>
          </a:p>
          <a:p>
            <a:endParaRPr lang="zh-CN" altLang="zh-CN" b="1" dirty="0">
              <a:solidFill>
                <a:srgbClr val="000099"/>
              </a:solidFill>
              <a:latin typeface="+mn-lt"/>
              <a:ea typeface="+mn-ea"/>
            </a:endParaRPr>
          </a:p>
        </p:txBody>
      </p:sp>
      <p:sp>
        <p:nvSpPr>
          <p:cNvPr id="3" name="内容占位符 2"/>
          <p:cNvSpPr txBox="1">
            <a:spLocks/>
          </p:cNvSpPr>
          <p:nvPr/>
        </p:nvSpPr>
        <p:spPr>
          <a:xfrm>
            <a:off x="346938" y="1402705"/>
            <a:ext cx="8041485" cy="4584740"/>
          </a:xfrm>
          <a:prstGeom prst="rect">
            <a:avLst/>
          </a:prstGeom>
        </p:spPr>
        <p:txBody>
          <a:bodyPr>
            <a:normAutofit/>
          </a:bodyPr>
          <a:lst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a:lstStyle>
          <a:p>
            <a:pPr marL="0" indent="0">
              <a:buNone/>
            </a:pP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）关系</a:t>
            </a:r>
          </a:p>
          <a:p>
            <a:pPr>
              <a:buFontTx/>
              <a:buNone/>
            </a:pPr>
            <a:r>
              <a:rPr lang="zh-CN" altLang="en-US" dirty="0" smtClean="0"/>
              <a:t>	 一个关系就是一张二维</a:t>
            </a:r>
            <a:r>
              <a:rPr lang="zh-CN" altLang="en-US" dirty="0" smtClean="0">
                <a:solidFill>
                  <a:srgbClr val="FF0000"/>
                </a:solidFill>
              </a:rPr>
              <a:t>表</a:t>
            </a:r>
            <a:r>
              <a:rPr lang="zh-CN" altLang="en-US" dirty="0" smtClean="0"/>
              <a:t>，每个关系有一个关系名。</a:t>
            </a:r>
          </a:p>
          <a:p>
            <a:pPr marL="0" indent="0">
              <a:buNone/>
            </a:pP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）元组</a:t>
            </a:r>
          </a:p>
          <a:p>
            <a:pPr>
              <a:buFontTx/>
              <a:buNone/>
            </a:pPr>
            <a:r>
              <a:rPr lang="zh-CN" altLang="en-US" dirty="0" smtClean="0"/>
              <a:t>	表中的一</a:t>
            </a:r>
            <a:r>
              <a:rPr lang="zh-CN" altLang="en-US" dirty="0" smtClean="0">
                <a:solidFill>
                  <a:srgbClr val="FF0000"/>
                </a:solidFill>
              </a:rPr>
              <a:t>行</a:t>
            </a:r>
            <a:r>
              <a:rPr lang="zh-CN" altLang="en-US" dirty="0" smtClean="0"/>
              <a:t>即为一个元组，也称为一个</a:t>
            </a:r>
            <a:r>
              <a:rPr lang="zh-CN" altLang="en-US" dirty="0" smtClean="0">
                <a:solidFill>
                  <a:srgbClr val="FF0000"/>
                </a:solidFill>
              </a:rPr>
              <a:t>记录</a:t>
            </a:r>
            <a:r>
              <a:rPr lang="zh-CN" altLang="en-US" dirty="0" smtClean="0"/>
              <a:t>。</a:t>
            </a:r>
          </a:p>
          <a:p>
            <a:pPr marL="0" indent="0">
              <a:buNone/>
            </a:pP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）属性</a:t>
            </a:r>
          </a:p>
          <a:p>
            <a:pPr>
              <a:buFontTx/>
              <a:buNone/>
            </a:pPr>
            <a:r>
              <a:rPr lang="zh-CN" altLang="en-US" dirty="0" smtClean="0"/>
              <a:t>	表中的一</a:t>
            </a:r>
            <a:r>
              <a:rPr lang="zh-CN" altLang="en-US" dirty="0" smtClean="0">
                <a:solidFill>
                  <a:srgbClr val="FF0000"/>
                </a:solidFill>
              </a:rPr>
              <a:t>列</a:t>
            </a:r>
            <a:r>
              <a:rPr lang="zh-CN" altLang="en-US" dirty="0" smtClean="0"/>
              <a:t>即为一个属性，也称为一个</a:t>
            </a:r>
            <a:r>
              <a:rPr lang="zh-CN" altLang="en-US" dirty="0" smtClean="0">
                <a:solidFill>
                  <a:srgbClr val="FF0000"/>
                </a:solidFill>
              </a:rPr>
              <a:t>字段</a:t>
            </a:r>
            <a:r>
              <a:rPr lang="zh-CN" altLang="en-US" dirty="0" smtClean="0"/>
              <a:t>。</a:t>
            </a:r>
          </a:p>
          <a:p>
            <a:pPr marL="0" indent="0">
              <a:buNone/>
            </a:pPr>
            <a:r>
              <a:rPr lang="zh-CN" altLang="en-US" dirty="0" smtClean="0">
                <a:solidFill>
                  <a:srgbClr val="FF0000"/>
                </a:solidFill>
              </a:rPr>
              <a:t>（</a:t>
            </a:r>
            <a:r>
              <a:rPr lang="en-US" altLang="zh-CN" dirty="0" smtClean="0">
                <a:solidFill>
                  <a:srgbClr val="FF0000"/>
                </a:solidFill>
              </a:rPr>
              <a:t>4</a:t>
            </a:r>
            <a:r>
              <a:rPr lang="zh-CN" altLang="en-US" dirty="0" smtClean="0">
                <a:solidFill>
                  <a:srgbClr val="FF0000"/>
                </a:solidFill>
              </a:rPr>
              <a:t>）域 </a:t>
            </a:r>
          </a:p>
          <a:p>
            <a:pPr>
              <a:buFontTx/>
              <a:buNone/>
            </a:pPr>
            <a:r>
              <a:rPr lang="zh-CN" altLang="en-US" dirty="0" smtClean="0"/>
              <a:t>	属性的取值范围。</a:t>
            </a:r>
          </a:p>
          <a:p>
            <a:pPr marL="0" indent="0">
              <a:buFontTx/>
              <a:buNone/>
            </a:pPr>
            <a:endParaRPr lang="zh-CN" altLang="en-US" dirty="0"/>
          </a:p>
        </p:txBody>
      </p:sp>
    </p:spTree>
    <p:extLst>
      <p:ext uri="{BB962C8B-B14F-4D97-AF65-F5344CB8AC3E}">
        <p14:creationId xmlns:p14="http://schemas.microsoft.com/office/powerpoint/2010/main" val="2682208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8208912" cy="2086725"/>
          </a:xfrm>
          <a:prstGeom prst="rect">
            <a:avLst/>
          </a:prstGeom>
        </p:spPr>
        <p:txBody>
          <a:bodyPr wrap="square">
            <a:spAutoFit/>
          </a:bodyPr>
          <a:lstStyle/>
          <a:p>
            <a:pPr eaLnBrk="0" hangingPunct="0">
              <a:lnSpc>
                <a:spcPct val="90000"/>
              </a:lnSpc>
              <a:spcBef>
                <a:spcPct val="20000"/>
              </a:spcBef>
            </a:pPr>
            <a:r>
              <a:rPr lang="zh-CN" altLang="en-US" b="1" dirty="0">
                <a:solidFill>
                  <a:srgbClr val="FF0000"/>
                </a:solidFill>
              </a:rPr>
              <a:t>（</a:t>
            </a:r>
            <a:r>
              <a:rPr lang="en-US" altLang="zh-CN" b="1" dirty="0" smtClean="0">
                <a:solidFill>
                  <a:srgbClr val="FF0000"/>
                </a:solidFill>
                <a:latin typeface="+mn-lt"/>
                <a:ea typeface="+mn-ea"/>
              </a:rPr>
              <a:t>5</a:t>
            </a:r>
            <a:r>
              <a:rPr lang="zh-CN" altLang="en-US" b="1" dirty="0">
                <a:solidFill>
                  <a:srgbClr val="FF0000"/>
                </a:solidFill>
                <a:latin typeface="+mn-lt"/>
                <a:ea typeface="+mn-ea"/>
              </a:rPr>
              <a:t>）主关键字</a:t>
            </a:r>
          </a:p>
          <a:p>
            <a:pPr lvl="1">
              <a:lnSpc>
                <a:spcPct val="90000"/>
              </a:lnSpc>
            </a:pPr>
            <a:r>
              <a:rPr lang="zh-CN" altLang="en-US" b="1" dirty="0">
                <a:solidFill>
                  <a:srgbClr val="000099"/>
                </a:solidFill>
                <a:latin typeface="+mn-lt"/>
                <a:ea typeface="+mn-ea"/>
              </a:rPr>
              <a:t>在表中能够</a:t>
            </a:r>
            <a:r>
              <a:rPr lang="zh-CN" altLang="en-US" b="1" dirty="0">
                <a:solidFill>
                  <a:srgbClr val="FF0000"/>
                </a:solidFill>
                <a:latin typeface="+mn-lt"/>
                <a:ea typeface="+mn-ea"/>
              </a:rPr>
              <a:t>惟一标识一个记录的字段或字段组合</a:t>
            </a:r>
            <a:r>
              <a:rPr lang="zh-CN" altLang="en-US" b="1" dirty="0">
                <a:solidFill>
                  <a:srgbClr val="000099"/>
                </a:solidFill>
                <a:latin typeface="+mn-lt"/>
                <a:ea typeface="+mn-ea"/>
              </a:rPr>
              <a:t>，称为候选关键字。</a:t>
            </a:r>
          </a:p>
          <a:p>
            <a:pPr lvl="1">
              <a:lnSpc>
                <a:spcPct val="90000"/>
              </a:lnSpc>
            </a:pPr>
            <a:r>
              <a:rPr lang="zh-CN" altLang="en-US" b="1" dirty="0">
                <a:solidFill>
                  <a:srgbClr val="000099"/>
                </a:solidFill>
                <a:latin typeface="+mn-lt"/>
                <a:ea typeface="+mn-ea"/>
              </a:rPr>
              <a:t> 一个表中可能有多个候选关键字，从中选择一个作为主关键字，也称为主键。</a:t>
            </a:r>
            <a:endParaRPr lang="en-US" altLang="zh-CN" b="1" dirty="0">
              <a:solidFill>
                <a:srgbClr val="000099"/>
              </a:solidFill>
              <a:latin typeface="+mn-lt"/>
              <a:ea typeface="+mn-ea"/>
            </a:endParaRPr>
          </a:p>
          <a:p>
            <a:pPr lvl="1">
              <a:lnSpc>
                <a:spcPct val="90000"/>
              </a:lnSpc>
            </a:pPr>
            <a:endParaRPr lang="zh-CN" altLang="en-US" dirty="0"/>
          </a:p>
        </p:txBody>
      </p:sp>
      <p:sp>
        <p:nvSpPr>
          <p:cNvPr id="3" name="内容占位符 2"/>
          <p:cNvSpPr txBox="1">
            <a:spLocks/>
          </p:cNvSpPr>
          <p:nvPr/>
        </p:nvSpPr>
        <p:spPr>
          <a:xfrm>
            <a:off x="611560" y="3085438"/>
            <a:ext cx="7920880" cy="2365512"/>
          </a:xfrm>
          <a:prstGeom prst="rect">
            <a:avLst/>
          </a:prstGeom>
        </p:spPr>
        <p:txBody>
          <a:bodyPr/>
          <a:lst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a:lstStyle>
          <a:p>
            <a:pPr marL="0" indent="0">
              <a:buNone/>
            </a:pPr>
            <a:r>
              <a:rPr lang="zh-CN" altLang="en-US" dirty="0" smtClean="0">
                <a:solidFill>
                  <a:srgbClr val="FF0000"/>
                </a:solidFill>
              </a:rPr>
              <a:t>（</a:t>
            </a:r>
            <a:r>
              <a:rPr lang="en-US" altLang="zh-CN" dirty="0" smtClean="0">
                <a:solidFill>
                  <a:srgbClr val="FF0000"/>
                </a:solidFill>
              </a:rPr>
              <a:t>6</a:t>
            </a:r>
            <a:r>
              <a:rPr lang="zh-CN" altLang="en-US" dirty="0" smtClean="0">
                <a:solidFill>
                  <a:srgbClr val="FF0000"/>
                </a:solidFill>
              </a:rPr>
              <a:t>）</a:t>
            </a:r>
            <a:r>
              <a:rPr lang="zh-CN" altLang="en-US" dirty="0">
                <a:solidFill>
                  <a:srgbClr val="FF0000"/>
                </a:solidFill>
              </a:rPr>
              <a:t>外部关键字</a:t>
            </a:r>
          </a:p>
          <a:p>
            <a:pPr lvl="1"/>
            <a:r>
              <a:rPr lang="zh-CN" altLang="en-US" dirty="0" smtClean="0"/>
              <a:t>如果表</a:t>
            </a:r>
            <a:r>
              <a:rPr lang="en-US" altLang="zh-CN" dirty="0" smtClean="0"/>
              <a:t>A</a:t>
            </a:r>
            <a:r>
              <a:rPr lang="zh-CN" altLang="en-US" dirty="0" smtClean="0"/>
              <a:t>和表</a:t>
            </a:r>
            <a:r>
              <a:rPr lang="en-US" altLang="zh-CN" dirty="0" smtClean="0"/>
              <a:t>B</a:t>
            </a:r>
            <a:r>
              <a:rPr lang="zh-CN" altLang="en-US" dirty="0" smtClean="0"/>
              <a:t>中有公共字段，且该字段在表</a:t>
            </a:r>
            <a:r>
              <a:rPr lang="en-US" altLang="zh-CN" dirty="0" smtClean="0"/>
              <a:t>B</a:t>
            </a:r>
            <a:r>
              <a:rPr lang="zh-CN" altLang="en-US" dirty="0" smtClean="0"/>
              <a:t>中是主键，则该字段在表</a:t>
            </a:r>
            <a:r>
              <a:rPr lang="en-US" altLang="zh-CN" dirty="0" smtClean="0"/>
              <a:t>A</a:t>
            </a:r>
            <a:r>
              <a:rPr lang="zh-CN" altLang="en-US" dirty="0" smtClean="0"/>
              <a:t>中就称为外部关键字，也叫外键。</a:t>
            </a:r>
          </a:p>
          <a:p>
            <a:pPr lvl="1"/>
            <a:r>
              <a:rPr lang="zh-CN" altLang="en-US" dirty="0" smtClean="0"/>
              <a:t> 在关系数据库中，主键和外键表示了</a:t>
            </a:r>
            <a:r>
              <a:rPr lang="en-US" altLang="zh-CN" dirty="0" smtClean="0"/>
              <a:t>2</a:t>
            </a:r>
            <a:r>
              <a:rPr lang="zh-CN" altLang="en-US" dirty="0" smtClean="0"/>
              <a:t>个表之间的联系。</a:t>
            </a:r>
          </a:p>
          <a:p>
            <a:pPr marL="0" indent="0">
              <a:buNone/>
            </a:pPr>
            <a:endParaRPr lang="zh-CN" altLang="en-US" dirty="0"/>
          </a:p>
        </p:txBody>
      </p:sp>
    </p:spTree>
    <p:extLst>
      <p:ext uri="{BB962C8B-B14F-4D97-AF65-F5344CB8AC3E}">
        <p14:creationId xmlns:p14="http://schemas.microsoft.com/office/powerpoint/2010/main" val="1330320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16331040"/>
              </p:ext>
            </p:extLst>
          </p:nvPr>
        </p:nvGraphicFramePr>
        <p:xfrm>
          <a:off x="611561" y="836712"/>
          <a:ext cx="5544615" cy="2664292"/>
        </p:xfrm>
        <a:graphic>
          <a:graphicData uri="http://schemas.openxmlformats.org/drawingml/2006/table">
            <a:tbl>
              <a:tblPr firstRow="1" firstCol="1" lastRow="1" lastCol="1" bandRow="1" bandCol="1">
                <a:tableStyleId>{5C22544A-7EE6-4342-B048-85BDC9FD1C3A}</a:tableStyleId>
              </a:tblPr>
              <a:tblGrid>
                <a:gridCol w="1848205"/>
                <a:gridCol w="1848205"/>
                <a:gridCol w="1848205"/>
              </a:tblGrid>
              <a:tr h="296036">
                <a:tc>
                  <a:txBody>
                    <a:bodyPr/>
                    <a:lstStyle/>
                    <a:p>
                      <a:pPr indent="127000" algn="ctr">
                        <a:spcAft>
                          <a:spcPts val="0"/>
                        </a:spcAft>
                      </a:pPr>
                      <a:r>
                        <a:rPr lang="zh-CN" sz="900" kern="1000" dirty="0">
                          <a:effectLst/>
                        </a:rPr>
                        <a:t>课程号</a:t>
                      </a:r>
                      <a:endParaRPr lang="zh-CN" sz="1000" kern="1000" dirty="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学号</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成绩</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93</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13011102</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52</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13011103</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74</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dirty="0">
                          <a:effectLst/>
                        </a:rPr>
                        <a:t>10010203101</a:t>
                      </a:r>
                      <a:endParaRPr lang="zh-CN" sz="1000" kern="1000" dirty="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13011104</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81</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13011105</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78</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13011106</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97</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13011107</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96</a:t>
                      </a:r>
                      <a:endParaRPr lang="zh-CN" sz="1000" kern="1000">
                        <a:effectLst/>
                        <a:latin typeface="Times New Roman"/>
                        <a:ea typeface="方正书宋简体"/>
                      </a:endParaRPr>
                    </a:p>
                  </a:txBody>
                  <a:tcPr marL="68580" marR="68580" marT="0" marB="0" anchor="ctr"/>
                </a:tc>
              </a:tr>
              <a:tr h="296032">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13011108</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dirty="0">
                          <a:effectLst/>
                        </a:rPr>
                        <a:t>94</a:t>
                      </a:r>
                      <a:endParaRPr lang="zh-CN" sz="1000" kern="1000" dirty="0">
                        <a:effectLst/>
                        <a:latin typeface="Times New Roman"/>
                        <a:ea typeface="方正书宋简体"/>
                      </a:endParaRPr>
                    </a:p>
                  </a:txBody>
                  <a:tcPr marL="68580" marR="68580" marT="0" marB="0" anchor="ct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156631763"/>
              </p:ext>
            </p:extLst>
          </p:nvPr>
        </p:nvGraphicFramePr>
        <p:xfrm>
          <a:off x="2267744" y="3573016"/>
          <a:ext cx="6552728" cy="2736304"/>
        </p:xfrm>
        <a:graphic>
          <a:graphicData uri="http://schemas.openxmlformats.org/drawingml/2006/table">
            <a:tbl>
              <a:tblPr firstRow="1" firstCol="1" lastRow="1" lastCol="1" bandRow="1" bandCol="1">
                <a:tableStyleId>{5C22544A-7EE6-4342-B048-85BDC9FD1C3A}</a:tableStyleId>
              </a:tblPr>
              <a:tblGrid>
                <a:gridCol w="1692468"/>
                <a:gridCol w="2061831"/>
                <a:gridCol w="812173"/>
                <a:gridCol w="766401"/>
                <a:gridCol w="1219855"/>
              </a:tblGrid>
              <a:tr h="684076">
                <a:tc>
                  <a:txBody>
                    <a:bodyPr/>
                    <a:lstStyle/>
                    <a:p>
                      <a:pPr indent="127000" algn="ctr">
                        <a:spcAft>
                          <a:spcPts val="0"/>
                        </a:spcAft>
                      </a:pPr>
                      <a:r>
                        <a:rPr lang="zh-CN" sz="900" kern="1000" dirty="0">
                          <a:effectLst/>
                        </a:rPr>
                        <a:t>课程号</a:t>
                      </a:r>
                      <a:endParaRPr lang="zh-CN" sz="1000" kern="1000" dirty="0">
                        <a:effectLst/>
                        <a:latin typeface="Times New Roman"/>
                        <a:ea typeface="方正书宋简体"/>
                      </a:endParaRPr>
                    </a:p>
                  </a:txBody>
                  <a:tcPr marL="68580" marR="68580" marT="0" marB="0" anchor="ctr"/>
                </a:tc>
                <a:tc>
                  <a:txBody>
                    <a:bodyPr/>
                    <a:lstStyle/>
                    <a:p>
                      <a:pPr indent="127000" algn="ctr">
                        <a:spcAft>
                          <a:spcPts val="0"/>
                        </a:spcAft>
                      </a:pPr>
                      <a:r>
                        <a:rPr lang="zh-CN" sz="900" kern="1000" dirty="0">
                          <a:effectLst/>
                        </a:rPr>
                        <a:t>课程名</a:t>
                      </a:r>
                      <a:endParaRPr lang="zh-CN" sz="1000" kern="1000" dirty="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课时</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学分</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校区</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10010203101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C</a:t>
                      </a:r>
                      <a:r>
                        <a:rPr lang="zh-CN" sz="900" kern="1000">
                          <a:effectLst/>
                        </a:rPr>
                        <a:t>语言</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60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3</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泰达</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10010303101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VB</a:t>
                      </a:r>
                      <a:r>
                        <a:rPr lang="zh-CN" sz="900" kern="1000">
                          <a:effectLst/>
                        </a:rPr>
                        <a:t>语言</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40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2</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泰达</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10012303101</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VF</a:t>
                      </a:r>
                      <a:r>
                        <a:rPr lang="zh-CN" sz="900" kern="1000">
                          <a:effectLst/>
                        </a:rPr>
                        <a:t>语言</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60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3</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泰达</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10012303102</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VF</a:t>
                      </a:r>
                      <a:r>
                        <a:rPr lang="zh-CN" sz="900" kern="1000">
                          <a:effectLst/>
                        </a:rPr>
                        <a:t>语言</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60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3</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泰达西院</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10020101106</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计算机辅助设计</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40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2</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泰达</a:t>
                      </a:r>
                      <a:endParaRPr lang="zh-CN" sz="1000" kern="1000">
                        <a:effectLst/>
                        <a:latin typeface="Times New Roman"/>
                        <a:ea typeface="方正书宋简体"/>
                      </a:endParaRPr>
                    </a:p>
                  </a:txBody>
                  <a:tcPr marL="68580" marR="68580" marT="0" marB="0" anchor="ctr"/>
                </a:tc>
              </a:tr>
              <a:tr h="342038">
                <a:tc>
                  <a:txBody>
                    <a:bodyPr/>
                    <a:lstStyle/>
                    <a:p>
                      <a:pPr indent="127000" algn="ctr">
                        <a:spcAft>
                          <a:spcPts val="0"/>
                        </a:spcAft>
                      </a:pPr>
                      <a:r>
                        <a:rPr lang="en-US" sz="900" kern="1000">
                          <a:effectLst/>
                        </a:rPr>
                        <a:t>10020101107</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a:effectLst/>
                        </a:rPr>
                        <a:t>计算机辅助设计</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40</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en-US" sz="900" kern="1000">
                          <a:effectLst/>
                        </a:rPr>
                        <a:t>2</a:t>
                      </a:r>
                      <a:endParaRPr lang="zh-CN" sz="1000" kern="1000">
                        <a:effectLst/>
                        <a:latin typeface="Times New Roman"/>
                        <a:ea typeface="方正书宋简体"/>
                      </a:endParaRPr>
                    </a:p>
                  </a:txBody>
                  <a:tcPr marL="68580" marR="68580" marT="0" marB="0" anchor="ctr"/>
                </a:tc>
                <a:tc>
                  <a:txBody>
                    <a:bodyPr/>
                    <a:lstStyle/>
                    <a:p>
                      <a:pPr indent="127000" algn="ctr">
                        <a:spcAft>
                          <a:spcPts val="0"/>
                        </a:spcAft>
                      </a:pPr>
                      <a:r>
                        <a:rPr lang="zh-CN" sz="900" kern="1000" dirty="0">
                          <a:effectLst/>
                        </a:rPr>
                        <a:t>泰达</a:t>
                      </a:r>
                      <a:endParaRPr lang="zh-CN" sz="1000" kern="1000" dirty="0">
                        <a:effectLst/>
                        <a:latin typeface="Times New Roman"/>
                        <a:ea typeface="方正书宋简体"/>
                      </a:endParaRPr>
                    </a:p>
                  </a:txBody>
                  <a:tcPr marL="68580" marR="68580" marT="0" marB="0" anchor="ctr"/>
                </a:tc>
              </a:tr>
            </a:tbl>
          </a:graphicData>
        </a:graphic>
      </p:graphicFrame>
      <p:sp>
        <p:nvSpPr>
          <p:cNvPr id="5" name="矩形 4"/>
          <p:cNvSpPr/>
          <p:nvPr/>
        </p:nvSpPr>
        <p:spPr>
          <a:xfrm>
            <a:off x="6228184" y="980728"/>
            <a:ext cx="1107996" cy="461665"/>
          </a:xfrm>
          <a:prstGeom prst="rect">
            <a:avLst/>
          </a:prstGeom>
        </p:spPr>
        <p:txBody>
          <a:bodyPr wrap="none">
            <a:spAutoFit/>
          </a:bodyPr>
          <a:lstStyle/>
          <a:p>
            <a:r>
              <a:rPr lang="zh-CN" altLang="zh-CN" dirty="0"/>
              <a:t>成绩表</a:t>
            </a:r>
            <a:endParaRPr lang="zh-CN" altLang="en-US" dirty="0"/>
          </a:p>
        </p:txBody>
      </p:sp>
      <p:sp>
        <p:nvSpPr>
          <p:cNvPr id="6" name="矩形 5"/>
          <p:cNvSpPr/>
          <p:nvPr/>
        </p:nvSpPr>
        <p:spPr>
          <a:xfrm>
            <a:off x="971600" y="4725144"/>
            <a:ext cx="1107996" cy="461665"/>
          </a:xfrm>
          <a:prstGeom prst="rect">
            <a:avLst/>
          </a:prstGeom>
        </p:spPr>
        <p:txBody>
          <a:bodyPr wrap="none">
            <a:spAutoFit/>
          </a:bodyPr>
          <a:lstStyle/>
          <a:p>
            <a:r>
              <a:rPr lang="zh-CN" altLang="zh-CN" dirty="0"/>
              <a:t>课程表</a:t>
            </a:r>
            <a:endParaRPr lang="zh-CN" altLang="en-US" dirty="0"/>
          </a:p>
        </p:txBody>
      </p:sp>
    </p:spTree>
    <p:extLst>
      <p:ext uri="{BB962C8B-B14F-4D97-AF65-F5344CB8AC3E}">
        <p14:creationId xmlns:p14="http://schemas.microsoft.com/office/powerpoint/2010/main" val="526075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24744"/>
            <a:ext cx="8208912" cy="2492990"/>
          </a:xfrm>
          <a:prstGeom prst="rect">
            <a:avLst/>
          </a:prstGeom>
        </p:spPr>
        <p:txBody>
          <a:bodyPr wrap="square">
            <a:spAutoFit/>
          </a:bodyPr>
          <a:lstStyle/>
          <a:p>
            <a:pPr eaLnBrk="0" hangingPunct="0">
              <a:lnSpc>
                <a:spcPct val="90000"/>
              </a:lnSpc>
              <a:spcBef>
                <a:spcPct val="20000"/>
              </a:spcBef>
            </a:pPr>
            <a:r>
              <a:rPr lang="zh-CN" altLang="en-US" b="1" dirty="0" smtClean="0">
                <a:solidFill>
                  <a:srgbClr val="FF0000"/>
                </a:solidFill>
              </a:rPr>
              <a:t>（</a:t>
            </a:r>
            <a:r>
              <a:rPr lang="en-US" altLang="zh-CN" b="1" dirty="0" smtClean="0">
                <a:solidFill>
                  <a:srgbClr val="FF0000"/>
                </a:solidFill>
              </a:rPr>
              <a:t>7</a:t>
            </a:r>
            <a:r>
              <a:rPr lang="zh-CN" altLang="en-US" b="1" dirty="0" smtClean="0">
                <a:solidFill>
                  <a:srgbClr val="FF0000"/>
                </a:solidFill>
                <a:latin typeface="+mn-lt"/>
                <a:ea typeface="+mn-ea"/>
              </a:rPr>
              <a:t>）关系模式</a:t>
            </a:r>
            <a:endParaRPr lang="en-US" altLang="zh-CN" b="1" dirty="0" smtClean="0">
              <a:solidFill>
                <a:srgbClr val="FF0000"/>
              </a:solidFill>
              <a:latin typeface="+mn-lt"/>
              <a:ea typeface="+mn-ea"/>
            </a:endParaRPr>
          </a:p>
          <a:p>
            <a:pPr eaLnBrk="0" hangingPunct="0">
              <a:lnSpc>
                <a:spcPct val="90000"/>
              </a:lnSpc>
              <a:spcBef>
                <a:spcPct val="20000"/>
              </a:spcBef>
            </a:pPr>
            <a:endParaRPr lang="zh-CN" altLang="en-US" b="1" dirty="0">
              <a:solidFill>
                <a:srgbClr val="FF0000"/>
              </a:solidFill>
              <a:latin typeface="+mn-lt"/>
              <a:ea typeface="+mn-ea"/>
            </a:endParaRPr>
          </a:p>
          <a:p>
            <a:pPr lvl="1">
              <a:lnSpc>
                <a:spcPct val="90000"/>
              </a:lnSpc>
            </a:pPr>
            <a:r>
              <a:rPr lang="zh-CN" altLang="en-US" b="1" dirty="0">
                <a:solidFill>
                  <a:srgbClr val="000099"/>
                </a:solidFill>
                <a:latin typeface="+mn-lt"/>
                <a:ea typeface="+mn-ea"/>
              </a:rPr>
              <a:t>对关系的描述，它对应一个关系的结构。其格式为：关系名（属性</a:t>
            </a:r>
            <a:r>
              <a:rPr lang="en-US" altLang="zh-CN" b="1" dirty="0">
                <a:solidFill>
                  <a:srgbClr val="000099"/>
                </a:solidFill>
                <a:latin typeface="+mn-lt"/>
                <a:ea typeface="+mn-ea"/>
              </a:rPr>
              <a:t>1</a:t>
            </a:r>
            <a:r>
              <a:rPr lang="zh-CN" altLang="en-US" b="1" dirty="0">
                <a:solidFill>
                  <a:srgbClr val="000099"/>
                </a:solidFill>
                <a:latin typeface="+mn-lt"/>
                <a:ea typeface="+mn-ea"/>
              </a:rPr>
              <a:t>，属性</a:t>
            </a:r>
            <a:r>
              <a:rPr lang="en-US" altLang="zh-CN" b="1" dirty="0">
                <a:solidFill>
                  <a:srgbClr val="000099"/>
                </a:solidFill>
                <a:latin typeface="+mn-lt"/>
                <a:ea typeface="+mn-ea"/>
              </a:rPr>
              <a:t>2</a:t>
            </a:r>
            <a:r>
              <a:rPr lang="zh-CN" altLang="en-US" b="1" dirty="0">
                <a:solidFill>
                  <a:srgbClr val="000099"/>
                </a:solidFill>
                <a:latin typeface="+mn-lt"/>
                <a:ea typeface="+mn-ea"/>
              </a:rPr>
              <a:t>，</a:t>
            </a:r>
            <a:r>
              <a:rPr lang="en-US" altLang="zh-CN" b="1" dirty="0">
                <a:solidFill>
                  <a:srgbClr val="000099"/>
                </a:solidFill>
                <a:latin typeface="+mn-lt"/>
                <a:ea typeface="+mn-ea"/>
              </a:rPr>
              <a:t>…</a:t>
            </a:r>
            <a:r>
              <a:rPr lang="zh-CN" altLang="en-US" b="1" dirty="0">
                <a:solidFill>
                  <a:srgbClr val="000099"/>
                </a:solidFill>
                <a:latin typeface="+mn-lt"/>
                <a:ea typeface="+mn-ea"/>
              </a:rPr>
              <a:t>，属性</a:t>
            </a:r>
            <a:r>
              <a:rPr lang="en-US" altLang="zh-CN" b="1" dirty="0">
                <a:solidFill>
                  <a:srgbClr val="000099"/>
                </a:solidFill>
                <a:latin typeface="+mn-lt"/>
                <a:ea typeface="+mn-ea"/>
              </a:rPr>
              <a:t>n</a:t>
            </a:r>
            <a:r>
              <a:rPr lang="zh-CN" altLang="en-US" b="1" dirty="0">
                <a:solidFill>
                  <a:srgbClr val="000099"/>
                </a:solidFill>
                <a:latin typeface="+mn-lt"/>
                <a:ea typeface="+mn-ea"/>
              </a:rPr>
              <a:t>）</a:t>
            </a:r>
            <a:endParaRPr lang="en-US" altLang="zh-CN" b="1" dirty="0">
              <a:solidFill>
                <a:srgbClr val="000099"/>
              </a:solidFill>
              <a:latin typeface="+mn-lt"/>
              <a:ea typeface="+mn-ea"/>
            </a:endParaRPr>
          </a:p>
          <a:p>
            <a:pPr lvl="1">
              <a:lnSpc>
                <a:spcPct val="90000"/>
              </a:lnSpc>
            </a:pPr>
            <a:endParaRPr lang="en-US" altLang="zh-CN" b="1" dirty="0">
              <a:solidFill>
                <a:srgbClr val="000099"/>
              </a:solidFill>
              <a:latin typeface="+mn-lt"/>
              <a:ea typeface="+mn-ea"/>
            </a:endParaRPr>
          </a:p>
          <a:p>
            <a:pPr lvl="1">
              <a:lnSpc>
                <a:spcPct val="90000"/>
              </a:lnSpc>
            </a:pPr>
            <a:r>
              <a:rPr lang="zh-CN" altLang="zh-CN" b="1" dirty="0">
                <a:solidFill>
                  <a:srgbClr val="000099"/>
                </a:solidFill>
                <a:latin typeface="+mn-lt"/>
                <a:ea typeface="+mn-ea"/>
              </a:rPr>
              <a:t>课程表的关系模式为</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pPr lvl="1">
              <a:lnSpc>
                <a:spcPct val="90000"/>
              </a:lnSpc>
            </a:pPr>
            <a:r>
              <a:rPr lang="zh-CN" altLang="zh-CN" b="1" dirty="0" smtClean="0">
                <a:solidFill>
                  <a:srgbClr val="000099"/>
                </a:solidFill>
                <a:latin typeface="+mn-lt"/>
                <a:ea typeface="+mn-ea"/>
              </a:rPr>
              <a:t>课程</a:t>
            </a:r>
            <a:r>
              <a:rPr lang="zh-CN" altLang="zh-CN" b="1" dirty="0">
                <a:solidFill>
                  <a:srgbClr val="000099"/>
                </a:solidFill>
                <a:latin typeface="+mn-lt"/>
                <a:ea typeface="+mn-ea"/>
              </a:rPr>
              <a:t>（课程号，课程名，课时，学分）。</a:t>
            </a:r>
            <a:endParaRPr lang="zh-CN" altLang="en-US" b="1" dirty="0">
              <a:solidFill>
                <a:srgbClr val="000099"/>
              </a:solidFill>
              <a:latin typeface="+mn-lt"/>
              <a:ea typeface="+mn-ea"/>
            </a:endParaRPr>
          </a:p>
        </p:txBody>
      </p:sp>
    </p:spTree>
    <p:extLst>
      <p:ext uri="{BB962C8B-B14F-4D97-AF65-F5344CB8AC3E}">
        <p14:creationId xmlns:p14="http://schemas.microsoft.com/office/powerpoint/2010/main" val="506622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980728"/>
            <a:ext cx="8568952" cy="1200329"/>
          </a:xfrm>
          <a:prstGeom prst="rect">
            <a:avLst/>
          </a:prstGeom>
        </p:spPr>
        <p:txBody>
          <a:bodyPr wrap="square">
            <a:spAutoFit/>
          </a:bodyPr>
          <a:lstStyle/>
          <a:p>
            <a:r>
              <a:rPr lang="en-US" altLang="zh-CN" b="1" dirty="0" smtClean="0">
                <a:solidFill>
                  <a:srgbClr val="000099"/>
                </a:solidFill>
                <a:latin typeface="+mn-lt"/>
                <a:ea typeface="+mn-ea"/>
              </a:rPr>
              <a:t>2</a:t>
            </a:r>
            <a:r>
              <a:rPr lang="zh-CN" altLang="zh-CN" b="1" dirty="0" smtClean="0">
                <a:solidFill>
                  <a:srgbClr val="000099"/>
                </a:solidFill>
                <a:latin typeface="+mn-lt"/>
                <a:ea typeface="+mn-ea"/>
              </a:rPr>
              <a:t>．</a:t>
            </a:r>
            <a:r>
              <a:rPr lang="zh-CN" altLang="en-US" b="1" dirty="0" smtClean="0">
                <a:solidFill>
                  <a:srgbClr val="000099"/>
                </a:solidFill>
                <a:latin typeface="+mn-lt"/>
                <a:ea typeface="+mn-ea"/>
              </a:rPr>
              <a:t>完整性规则</a:t>
            </a:r>
            <a:endParaRPr lang="en-US" altLang="zh-CN" b="1" dirty="0" smtClean="0">
              <a:solidFill>
                <a:srgbClr val="000099"/>
              </a:solidFill>
              <a:latin typeface="+mn-lt"/>
              <a:ea typeface="+mn-ea"/>
            </a:endParaRPr>
          </a:p>
          <a:p>
            <a:r>
              <a:rPr lang="zh-CN" altLang="zh-CN" b="1" dirty="0">
                <a:solidFill>
                  <a:srgbClr val="000099"/>
                </a:solidFill>
                <a:latin typeface="+mn-lt"/>
                <a:ea typeface="+mn-ea"/>
              </a:rPr>
              <a:t>关系模型的完整性规则是对关系的某种约束条件。</a:t>
            </a:r>
            <a:endParaRPr lang="en-US" altLang="zh-CN" b="1" dirty="0">
              <a:solidFill>
                <a:srgbClr val="000099"/>
              </a:solidFill>
              <a:latin typeface="+mn-lt"/>
              <a:ea typeface="+mn-ea"/>
            </a:endParaRPr>
          </a:p>
          <a:p>
            <a:endParaRPr lang="zh-CN" altLang="zh-CN" b="1" dirty="0">
              <a:solidFill>
                <a:srgbClr val="000099"/>
              </a:solidFill>
              <a:latin typeface="+mn-lt"/>
              <a:ea typeface="+mn-ea"/>
            </a:endParaRPr>
          </a:p>
        </p:txBody>
      </p:sp>
      <p:sp>
        <p:nvSpPr>
          <p:cNvPr id="3" name="内容占位符 2"/>
          <p:cNvSpPr txBox="1">
            <a:spLocks/>
          </p:cNvSpPr>
          <p:nvPr/>
        </p:nvSpPr>
        <p:spPr>
          <a:xfrm>
            <a:off x="324781" y="1916832"/>
            <a:ext cx="8279667" cy="4032448"/>
          </a:xfrm>
          <a:prstGeom prst="rect">
            <a:avLst/>
          </a:prstGeom>
        </p:spPr>
        <p:txBody>
          <a:bodyPr>
            <a:normAutofit lnSpcReduction="10000"/>
          </a:bodyPr>
          <a:lst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a:lstStyle>
          <a:p>
            <a:pPr marL="0" indent="0">
              <a:buNone/>
            </a:pPr>
            <a:r>
              <a:rPr lang="zh-CN" altLang="zh-CN" dirty="0"/>
              <a:t>关系模型中有三类完整性约束：</a:t>
            </a:r>
            <a:endParaRPr lang="en-US" altLang="zh-CN" dirty="0" smtClean="0">
              <a:solidFill>
                <a:srgbClr val="FF0000"/>
              </a:solidFill>
            </a:endParaRPr>
          </a:p>
          <a:p>
            <a:pPr marL="0" indent="0">
              <a:buNone/>
            </a:pP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）实体完整性</a:t>
            </a:r>
            <a:endParaRPr lang="en-US" altLang="zh-CN" dirty="0" smtClean="0">
              <a:solidFill>
                <a:srgbClr val="FF0000"/>
              </a:solidFill>
            </a:endParaRPr>
          </a:p>
          <a:p>
            <a:pPr marL="0" indent="0">
              <a:buNone/>
            </a:pPr>
            <a:r>
              <a:rPr lang="zh-CN" altLang="en-US" dirty="0"/>
              <a:t> </a:t>
            </a:r>
            <a:r>
              <a:rPr lang="zh-CN" altLang="en-US" dirty="0" smtClean="0"/>
              <a:t>         </a:t>
            </a:r>
            <a:r>
              <a:rPr lang="zh-CN" altLang="zh-CN" dirty="0" smtClean="0"/>
              <a:t>关系</a:t>
            </a:r>
            <a:r>
              <a:rPr lang="zh-CN" altLang="zh-CN" dirty="0"/>
              <a:t>中所有元组的主关键字值不能为空值。</a:t>
            </a:r>
            <a:endParaRPr lang="zh-CN" altLang="en-US" dirty="0" smtClean="0"/>
          </a:p>
          <a:p>
            <a:pPr marL="0" indent="0">
              <a:buNone/>
            </a:pP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）参照完整性</a:t>
            </a:r>
            <a:endParaRPr lang="en-US" altLang="zh-CN" dirty="0" smtClean="0">
              <a:solidFill>
                <a:srgbClr val="FF0000"/>
              </a:solidFill>
            </a:endParaRPr>
          </a:p>
          <a:p>
            <a:pPr marL="0" indent="0">
              <a:buNone/>
            </a:pPr>
            <a:r>
              <a:rPr lang="zh-CN" altLang="en-US" dirty="0"/>
              <a:t> </a:t>
            </a:r>
            <a:r>
              <a:rPr lang="zh-CN" altLang="en-US" dirty="0" smtClean="0"/>
              <a:t>        </a:t>
            </a:r>
            <a:r>
              <a:rPr lang="zh-CN" altLang="zh-CN" dirty="0" smtClean="0"/>
              <a:t>若</a:t>
            </a:r>
            <a:r>
              <a:rPr lang="zh-CN" altLang="zh-CN" dirty="0"/>
              <a:t>一个关系</a:t>
            </a:r>
            <a:r>
              <a:rPr lang="en-US" altLang="zh-CN" dirty="0"/>
              <a:t>R</a:t>
            </a:r>
            <a:r>
              <a:rPr lang="zh-CN" altLang="zh-CN" dirty="0"/>
              <a:t>的外部关键字</a:t>
            </a:r>
            <a:r>
              <a:rPr lang="en-US" altLang="zh-CN" dirty="0"/>
              <a:t>F</a:t>
            </a:r>
            <a:r>
              <a:rPr lang="zh-CN" altLang="zh-CN" dirty="0"/>
              <a:t>是另一个关系</a:t>
            </a:r>
            <a:r>
              <a:rPr lang="en-US" altLang="zh-CN" dirty="0"/>
              <a:t>S</a:t>
            </a:r>
            <a:r>
              <a:rPr lang="zh-CN" altLang="zh-CN" dirty="0"/>
              <a:t>的主关键字，则</a:t>
            </a:r>
            <a:r>
              <a:rPr lang="en-US" altLang="zh-CN" dirty="0"/>
              <a:t>R</a:t>
            </a:r>
            <a:r>
              <a:rPr lang="zh-CN" altLang="zh-CN" dirty="0"/>
              <a:t>中的每一个元组在</a:t>
            </a:r>
            <a:r>
              <a:rPr lang="en-US" altLang="zh-CN" dirty="0"/>
              <a:t>F</a:t>
            </a:r>
            <a:r>
              <a:rPr lang="zh-CN" altLang="zh-CN" dirty="0"/>
              <a:t>上的值必须是</a:t>
            </a:r>
            <a:r>
              <a:rPr lang="en-US" altLang="zh-CN" dirty="0"/>
              <a:t>S</a:t>
            </a:r>
            <a:r>
              <a:rPr lang="zh-CN" altLang="zh-CN" dirty="0"/>
              <a:t>中某一元组的主关键字的值，或者取空值。</a:t>
            </a:r>
            <a:endParaRPr lang="zh-CN" altLang="en-US" dirty="0" smtClean="0"/>
          </a:p>
          <a:p>
            <a:pPr marL="0" indent="0">
              <a:buNone/>
            </a:pP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）用户自定义完整性</a:t>
            </a:r>
            <a:r>
              <a:rPr lang="zh-CN" altLang="en-US" dirty="0" smtClean="0"/>
              <a:t>	</a:t>
            </a:r>
            <a:endParaRPr lang="en-US" altLang="zh-CN" dirty="0" smtClean="0"/>
          </a:p>
          <a:p>
            <a:pPr marL="0" indent="0">
              <a:buNone/>
            </a:pPr>
            <a:r>
              <a:rPr lang="en-US" altLang="zh-CN" dirty="0" smtClean="0"/>
              <a:t>          </a:t>
            </a:r>
            <a:r>
              <a:rPr lang="zh-CN" altLang="zh-CN" dirty="0" smtClean="0"/>
              <a:t>针对</a:t>
            </a:r>
            <a:r>
              <a:rPr lang="zh-CN" altLang="zh-CN" dirty="0"/>
              <a:t>某一具体关系的约束条件，它反映某一具体应用所涉及的数据必须满足的语义要求。</a:t>
            </a:r>
            <a:endParaRPr lang="zh-CN" altLang="en-US" dirty="0" smtClean="0"/>
          </a:p>
        </p:txBody>
      </p:sp>
    </p:spTree>
    <p:extLst>
      <p:ext uri="{BB962C8B-B14F-4D97-AF65-F5344CB8AC3E}">
        <p14:creationId xmlns:p14="http://schemas.microsoft.com/office/powerpoint/2010/main" val="2227853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8.3   </a:t>
            </a:r>
            <a:r>
              <a:rPr lang="en-US" altLang="zh-CN" dirty="0">
                <a:effectLst/>
              </a:rPr>
              <a:t>Microsoft Access 2010</a:t>
            </a:r>
            <a:r>
              <a:rPr lang="zh-CN" altLang="zh-CN" dirty="0">
                <a:effectLst/>
              </a:rPr>
              <a:t>简介</a:t>
            </a:r>
            <a:endParaRPr lang="zh-CN" altLang="en-US" dirty="0"/>
          </a:p>
        </p:txBody>
      </p:sp>
      <p:sp>
        <p:nvSpPr>
          <p:cNvPr id="5" name="矩形 4"/>
          <p:cNvSpPr/>
          <p:nvPr/>
        </p:nvSpPr>
        <p:spPr>
          <a:xfrm>
            <a:off x="359060" y="1700808"/>
            <a:ext cx="8424936" cy="4524315"/>
          </a:xfrm>
          <a:prstGeom prst="rect">
            <a:avLst/>
          </a:prstGeom>
        </p:spPr>
        <p:txBody>
          <a:bodyPr wrap="square">
            <a:spAutoFit/>
          </a:bodyPr>
          <a:lstStyle/>
          <a:p>
            <a:r>
              <a:rPr lang="zh-CN" altLang="zh-CN" b="1" dirty="0">
                <a:solidFill>
                  <a:srgbClr val="000099"/>
                </a:solidFill>
                <a:latin typeface="+mn-lt"/>
                <a:ea typeface="+mn-ea"/>
              </a:rPr>
              <a:t>包括</a:t>
            </a:r>
            <a:r>
              <a:rPr lang="en-US" altLang="zh-CN" b="1" dirty="0">
                <a:solidFill>
                  <a:srgbClr val="000099"/>
                </a:solidFill>
                <a:latin typeface="+mn-lt"/>
                <a:ea typeface="+mn-ea"/>
              </a:rPr>
              <a:t>6</a:t>
            </a:r>
            <a:r>
              <a:rPr lang="zh-CN" altLang="zh-CN" b="1" dirty="0">
                <a:solidFill>
                  <a:srgbClr val="000099"/>
                </a:solidFill>
                <a:latin typeface="+mn-lt"/>
                <a:ea typeface="+mn-ea"/>
              </a:rPr>
              <a:t>种数据库对象。</a:t>
            </a:r>
          </a:p>
          <a:p>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）表：数据库的核心与基础，存放数据库中的全部数据。</a:t>
            </a:r>
          </a:p>
          <a:p>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）查询：数据库中检索数据的对象，用于从一个或多个表中找出用户需要的记录。</a:t>
            </a:r>
          </a:p>
          <a:p>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）窗体：用户与数据库应用系统进行人机交互的界面。</a:t>
            </a:r>
          </a:p>
          <a:p>
            <a:r>
              <a:rPr lang="zh-CN" altLang="zh-CN" b="1" dirty="0">
                <a:solidFill>
                  <a:srgbClr val="000099"/>
                </a:solidFill>
                <a:latin typeface="+mn-lt"/>
                <a:ea typeface="+mn-ea"/>
              </a:rPr>
              <a:t>（</a:t>
            </a:r>
            <a:r>
              <a:rPr lang="en-US" altLang="zh-CN" b="1" dirty="0">
                <a:solidFill>
                  <a:srgbClr val="000099"/>
                </a:solidFill>
                <a:latin typeface="+mn-lt"/>
                <a:ea typeface="+mn-ea"/>
              </a:rPr>
              <a:t>4</a:t>
            </a:r>
            <a:r>
              <a:rPr lang="zh-CN" altLang="zh-CN" b="1" dirty="0">
                <a:solidFill>
                  <a:srgbClr val="000099"/>
                </a:solidFill>
                <a:latin typeface="+mn-lt"/>
                <a:ea typeface="+mn-ea"/>
              </a:rPr>
              <a:t>）报表：数据的打印输出，按用户要求的格式和内容打印数据库中的各种信息。</a:t>
            </a:r>
          </a:p>
          <a:p>
            <a:r>
              <a:rPr lang="zh-CN" altLang="zh-CN" b="1" dirty="0">
                <a:solidFill>
                  <a:srgbClr val="000099"/>
                </a:solidFill>
                <a:latin typeface="+mn-lt"/>
                <a:ea typeface="+mn-ea"/>
              </a:rPr>
              <a:t>（</a:t>
            </a:r>
            <a:r>
              <a:rPr lang="en-US" altLang="zh-CN" b="1" dirty="0">
                <a:solidFill>
                  <a:srgbClr val="000099"/>
                </a:solidFill>
                <a:latin typeface="+mn-lt"/>
                <a:ea typeface="+mn-ea"/>
              </a:rPr>
              <a:t>5</a:t>
            </a:r>
            <a:r>
              <a:rPr lang="zh-CN" altLang="zh-CN" b="1" dirty="0">
                <a:solidFill>
                  <a:srgbClr val="000099"/>
                </a:solidFill>
                <a:latin typeface="+mn-lt"/>
                <a:ea typeface="+mn-ea"/>
              </a:rPr>
              <a:t>）宏：数据库中一个或多个操作的集合，每个操作实现特定的功能。</a:t>
            </a:r>
          </a:p>
          <a:p>
            <a:r>
              <a:rPr lang="zh-CN" altLang="zh-CN" b="1" dirty="0">
                <a:solidFill>
                  <a:srgbClr val="000099"/>
                </a:solidFill>
                <a:latin typeface="+mn-lt"/>
                <a:ea typeface="+mn-ea"/>
              </a:rPr>
              <a:t>（</a:t>
            </a:r>
            <a:r>
              <a:rPr lang="en-US" altLang="zh-CN" b="1" dirty="0">
                <a:solidFill>
                  <a:srgbClr val="000099"/>
                </a:solidFill>
                <a:latin typeface="+mn-lt"/>
                <a:ea typeface="+mn-ea"/>
              </a:rPr>
              <a:t>6</a:t>
            </a:r>
            <a:r>
              <a:rPr lang="zh-CN" altLang="zh-CN" b="1" dirty="0">
                <a:solidFill>
                  <a:srgbClr val="000099"/>
                </a:solidFill>
                <a:latin typeface="+mn-lt"/>
                <a:ea typeface="+mn-ea"/>
              </a:rPr>
              <a:t>）模块：数据库中存放</a:t>
            </a:r>
            <a:r>
              <a:rPr lang="en-US" altLang="zh-CN" b="1" dirty="0">
                <a:solidFill>
                  <a:srgbClr val="000099"/>
                </a:solidFill>
                <a:latin typeface="+mn-lt"/>
                <a:ea typeface="+mn-ea"/>
              </a:rPr>
              <a:t>VBA</a:t>
            </a:r>
            <a:r>
              <a:rPr lang="zh-CN" altLang="zh-CN" b="1" dirty="0">
                <a:solidFill>
                  <a:srgbClr val="000099"/>
                </a:solidFill>
                <a:latin typeface="+mn-lt"/>
                <a:ea typeface="+mn-ea"/>
              </a:rPr>
              <a:t>（</a:t>
            </a:r>
            <a:r>
              <a:rPr lang="en-US" altLang="zh-CN" b="1" dirty="0">
                <a:solidFill>
                  <a:srgbClr val="000099"/>
                </a:solidFill>
                <a:latin typeface="+mn-lt"/>
                <a:ea typeface="+mn-ea"/>
              </a:rPr>
              <a:t>Visual Basic for Applications</a:t>
            </a:r>
            <a:r>
              <a:rPr lang="zh-CN" altLang="zh-CN" b="1" dirty="0">
                <a:solidFill>
                  <a:srgbClr val="000099"/>
                </a:solidFill>
                <a:latin typeface="+mn-lt"/>
                <a:ea typeface="+mn-ea"/>
              </a:rPr>
              <a:t>）代码的对象，创建模块对象的过程也就是使用</a:t>
            </a:r>
            <a:r>
              <a:rPr lang="en-US" altLang="zh-CN" b="1" dirty="0">
                <a:solidFill>
                  <a:srgbClr val="000099"/>
                </a:solidFill>
                <a:latin typeface="+mn-lt"/>
                <a:ea typeface="+mn-ea"/>
              </a:rPr>
              <a:t>VBA</a:t>
            </a:r>
            <a:r>
              <a:rPr lang="zh-CN" altLang="zh-CN" b="1" dirty="0">
                <a:solidFill>
                  <a:srgbClr val="000099"/>
                </a:solidFill>
                <a:latin typeface="+mn-lt"/>
                <a:ea typeface="+mn-ea"/>
              </a:rPr>
              <a:t>编写程序的过程。</a:t>
            </a:r>
          </a:p>
        </p:txBody>
      </p:sp>
    </p:spTree>
    <p:extLst>
      <p:ext uri="{BB962C8B-B14F-4D97-AF65-F5344CB8AC3E}">
        <p14:creationId xmlns:p14="http://schemas.microsoft.com/office/powerpoint/2010/main" val="2402125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309" y="1124744"/>
            <a:ext cx="7423813"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407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8.4.1  </a:t>
            </a:r>
            <a:r>
              <a:rPr lang="zh-CN" altLang="en-US" dirty="0" smtClean="0">
                <a:effectLst/>
              </a:rPr>
              <a:t>创建</a:t>
            </a:r>
            <a:r>
              <a:rPr lang="zh-CN" altLang="zh-CN" dirty="0" smtClean="0">
                <a:effectLst/>
              </a:rPr>
              <a:t>数据库</a:t>
            </a:r>
            <a:endParaRPr lang="zh-CN" altLang="en-US" dirty="0"/>
          </a:p>
        </p:txBody>
      </p:sp>
      <p:sp>
        <p:nvSpPr>
          <p:cNvPr id="3" name="内容占位符 2"/>
          <p:cNvSpPr>
            <a:spLocks noGrp="1"/>
          </p:cNvSpPr>
          <p:nvPr>
            <p:ph idx="1"/>
          </p:nvPr>
        </p:nvSpPr>
        <p:spPr>
          <a:xfrm>
            <a:off x="611560" y="1700808"/>
            <a:ext cx="7848872" cy="4032448"/>
          </a:xfrm>
        </p:spPr>
        <p:txBody>
          <a:bodyPr/>
          <a:lstStyle/>
          <a:p>
            <a:r>
              <a:rPr lang="zh-CN" altLang="zh-CN" dirty="0" smtClean="0"/>
              <a:t>使用</a:t>
            </a:r>
            <a:r>
              <a:rPr lang="en-US" altLang="zh-CN" dirty="0"/>
              <a:t>Access 2010</a:t>
            </a:r>
            <a:r>
              <a:rPr lang="zh-CN" altLang="zh-CN" dirty="0">
                <a:solidFill>
                  <a:srgbClr val="FF0000"/>
                </a:solidFill>
              </a:rPr>
              <a:t>模板创建</a:t>
            </a:r>
            <a:r>
              <a:rPr lang="zh-CN" altLang="zh-CN" dirty="0"/>
              <a:t>数据库的步骤</a:t>
            </a:r>
            <a:r>
              <a:rPr lang="zh-CN" altLang="zh-CN" dirty="0" smtClean="0"/>
              <a:t>如下</a:t>
            </a:r>
            <a:r>
              <a:rPr lang="zh-CN" altLang="en-US" dirty="0" smtClean="0"/>
              <a:t>：</a:t>
            </a:r>
            <a:endParaRPr lang="en-US" altLang="zh-CN" dirty="0" smtClean="0"/>
          </a:p>
          <a:p>
            <a:pPr marL="0" indent="0">
              <a:buNone/>
            </a:pPr>
            <a:r>
              <a:rPr lang="zh-CN" altLang="zh-CN" dirty="0"/>
              <a:t>（</a:t>
            </a:r>
            <a:r>
              <a:rPr lang="en-US" altLang="zh-CN" dirty="0"/>
              <a:t>1</a:t>
            </a:r>
            <a:r>
              <a:rPr lang="zh-CN" altLang="zh-CN" dirty="0"/>
              <a:t>）执行“文件→新建→样本模板”</a:t>
            </a:r>
            <a:r>
              <a:rPr lang="zh-CN" altLang="zh-CN" dirty="0" smtClean="0"/>
              <a:t>命令</a:t>
            </a:r>
            <a:r>
              <a:rPr lang="zh-CN" altLang="en-US" dirty="0" smtClean="0"/>
              <a:t>，</a:t>
            </a:r>
            <a:r>
              <a:rPr lang="zh-CN" altLang="zh-CN" dirty="0"/>
              <a:t>选中一个样本</a:t>
            </a:r>
            <a:r>
              <a:rPr lang="zh-CN" altLang="zh-CN" dirty="0" smtClean="0"/>
              <a:t>模板</a:t>
            </a:r>
            <a:r>
              <a:rPr lang="zh-CN" altLang="en-US" dirty="0" smtClean="0"/>
              <a:t>。</a:t>
            </a:r>
            <a:endParaRPr lang="en-US" altLang="zh-CN" dirty="0" smtClean="0"/>
          </a:p>
          <a:p>
            <a:pPr marL="0" indent="0">
              <a:buNone/>
            </a:pPr>
            <a:r>
              <a:rPr lang="zh-CN" altLang="zh-CN" dirty="0"/>
              <a:t>（</a:t>
            </a:r>
            <a:r>
              <a:rPr lang="en-US" altLang="zh-CN" dirty="0"/>
              <a:t>2</a:t>
            </a:r>
            <a:r>
              <a:rPr lang="zh-CN" altLang="zh-CN" dirty="0"/>
              <a:t>）</a:t>
            </a:r>
            <a:r>
              <a:rPr lang="en-US" altLang="zh-CN" dirty="0"/>
              <a:t>Access</a:t>
            </a:r>
            <a:r>
              <a:rPr lang="zh-CN" altLang="zh-CN" dirty="0"/>
              <a:t>自动创建数据库，打开窗体布局</a:t>
            </a:r>
            <a:r>
              <a:rPr lang="zh-CN" altLang="zh-CN" dirty="0" smtClean="0"/>
              <a:t>视图</a:t>
            </a:r>
            <a:r>
              <a:rPr lang="zh-CN" altLang="en-US" dirty="0" smtClean="0"/>
              <a:t>。</a:t>
            </a:r>
            <a:endParaRPr lang="en-US" altLang="zh-CN" dirty="0" smtClean="0"/>
          </a:p>
          <a:p>
            <a:pPr marL="0" indent="0">
              <a:buNone/>
            </a:pPr>
            <a:endParaRPr lang="en-US" altLang="zh-CN" dirty="0"/>
          </a:p>
          <a:p>
            <a:pPr marL="0" indent="0">
              <a:buNone/>
            </a:pPr>
            <a:r>
              <a:rPr lang="zh-CN" altLang="zh-CN" dirty="0"/>
              <a:t>利用数据库模板创建的数据库，包括表、查询、窗体、报表、宏、模块等子对象。用户可以根据实际需要修改这些对象，以减少数据库开发的工作量。</a:t>
            </a:r>
            <a:endParaRPr lang="en-US" altLang="zh-CN" dirty="0" smtClean="0"/>
          </a:p>
        </p:txBody>
      </p:sp>
    </p:spTree>
    <p:extLst>
      <p:ext uri="{BB962C8B-B14F-4D97-AF65-F5344CB8AC3E}">
        <p14:creationId xmlns:p14="http://schemas.microsoft.com/office/powerpoint/2010/main" val="1157152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908720"/>
            <a:ext cx="7848872" cy="4032448"/>
          </a:xfrm>
        </p:spPr>
        <p:txBody>
          <a:bodyPr/>
          <a:lstStyle/>
          <a:p>
            <a:pPr marL="0" indent="0">
              <a:buNone/>
            </a:pPr>
            <a:r>
              <a:rPr lang="en-US" altLang="zh-CN" dirty="0" smtClean="0"/>
              <a:t>2.  </a:t>
            </a:r>
            <a:r>
              <a:rPr lang="zh-CN" altLang="zh-CN" dirty="0" smtClean="0">
                <a:solidFill>
                  <a:srgbClr val="FF0000"/>
                </a:solidFill>
              </a:rPr>
              <a:t>创建</a:t>
            </a:r>
            <a:r>
              <a:rPr lang="zh-CN" altLang="en-US" dirty="0" smtClean="0">
                <a:solidFill>
                  <a:srgbClr val="FF0000"/>
                </a:solidFill>
              </a:rPr>
              <a:t>空</a:t>
            </a:r>
            <a:r>
              <a:rPr lang="zh-CN" altLang="zh-CN" dirty="0" smtClean="0"/>
              <a:t>数据库</a:t>
            </a:r>
            <a:r>
              <a:rPr lang="zh-CN" altLang="zh-CN" dirty="0"/>
              <a:t>的步骤</a:t>
            </a:r>
            <a:r>
              <a:rPr lang="zh-CN" altLang="zh-CN" dirty="0" smtClean="0"/>
              <a:t>如下</a:t>
            </a:r>
            <a:r>
              <a:rPr lang="zh-CN" altLang="en-US" dirty="0" smtClean="0"/>
              <a:t>：</a:t>
            </a:r>
            <a:endParaRPr lang="en-US" altLang="zh-CN" dirty="0" smtClean="0"/>
          </a:p>
          <a:p>
            <a:pPr marL="0" indent="0">
              <a:buNone/>
            </a:pPr>
            <a:r>
              <a:rPr lang="zh-CN" altLang="zh-CN" dirty="0"/>
              <a:t>（</a:t>
            </a:r>
            <a:r>
              <a:rPr lang="en-US" altLang="zh-CN" dirty="0"/>
              <a:t>1</a:t>
            </a:r>
            <a:r>
              <a:rPr lang="zh-CN" altLang="zh-CN" dirty="0" smtClean="0"/>
              <a:t>）</a:t>
            </a:r>
            <a:r>
              <a:rPr lang="zh-CN" altLang="zh-CN" dirty="0"/>
              <a:t>执行“文件→新建→空数据库”</a:t>
            </a:r>
            <a:r>
              <a:rPr lang="zh-CN" altLang="zh-CN" dirty="0" smtClean="0"/>
              <a:t>命令</a:t>
            </a:r>
            <a:endParaRPr lang="en-US" altLang="zh-CN" dirty="0" smtClean="0"/>
          </a:p>
          <a:p>
            <a:pPr marL="0" indent="0">
              <a:buNone/>
            </a:pPr>
            <a:r>
              <a:rPr lang="zh-CN" altLang="zh-CN" dirty="0" smtClean="0"/>
              <a:t>（</a:t>
            </a:r>
            <a:r>
              <a:rPr lang="en-US" altLang="zh-CN" dirty="0"/>
              <a:t>2</a:t>
            </a:r>
            <a:r>
              <a:rPr lang="zh-CN" altLang="zh-CN" dirty="0" smtClean="0"/>
              <a:t>）</a:t>
            </a:r>
            <a:r>
              <a:rPr lang="zh-CN" altLang="zh-CN" dirty="0"/>
              <a:t>指定数据库保存的路径和文件名</a:t>
            </a: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a:t>Access 2010</a:t>
            </a:r>
            <a:r>
              <a:rPr lang="zh-CN" altLang="zh-CN" dirty="0"/>
              <a:t>的数据库文件的扩展名为</a:t>
            </a:r>
            <a:r>
              <a:rPr lang="en-US" altLang="zh-CN" dirty="0">
                <a:solidFill>
                  <a:srgbClr val="FF0000"/>
                </a:solidFill>
              </a:rPr>
              <a:t>.</a:t>
            </a:r>
            <a:r>
              <a:rPr lang="en-US" altLang="zh-CN" dirty="0" err="1">
                <a:solidFill>
                  <a:srgbClr val="FF0000"/>
                </a:solidFill>
              </a:rPr>
              <a:t>accdb</a:t>
            </a:r>
            <a:endParaRPr lang="zh-CN" altLang="zh-CN" dirty="0">
              <a:solidFill>
                <a:srgbClr val="FF0000"/>
              </a:solidFill>
            </a:endParaRPr>
          </a:p>
        </p:txBody>
      </p:sp>
    </p:spTree>
    <p:extLst>
      <p:ext uri="{BB962C8B-B14F-4D97-AF65-F5344CB8AC3E}">
        <p14:creationId xmlns:p14="http://schemas.microsoft.com/office/powerpoint/2010/main" val="3494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8.4.2  </a:t>
            </a:r>
            <a:r>
              <a:rPr lang="zh-CN" altLang="en-US" dirty="0" smtClean="0">
                <a:effectLst/>
              </a:rPr>
              <a:t>创建表</a:t>
            </a:r>
            <a:endParaRPr lang="zh-CN" altLang="en-US" dirty="0"/>
          </a:p>
        </p:txBody>
      </p:sp>
      <p:sp>
        <p:nvSpPr>
          <p:cNvPr id="3" name="内容占位符 2"/>
          <p:cNvSpPr>
            <a:spLocks noGrp="1"/>
          </p:cNvSpPr>
          <p:nvPr>
            <p:ph idx="1"/>
          </p:nvPr>
        </p:nvSpPr>
        <p:spPr>
          <a:xfrm>
            <a:off x="611560" y="1700808"/>
            <a:ext cx="8136904" cy="4032448"/>
          </a:xfrm>
        </p:spPr>
        <p:txBody>
          <a:bodyPr/>
          <a:lstStyle/>
          <a:p>
            <a:pPr marL="0" indent="0">
              <a:buNone/>
            </a:pPr>
            <a:r>
              <a:rPr lang="zh-CN" altLang="zh-CN" dirty="0"/>
              <a:t>在</a:t>
            </a:r>
            <a:r>
              <a:rPr lang="en-US" altLang="zh-CN" dirty="0"/>
              <a:t>Access</a:t>
            </a:r>
            <a:r>
              <a:rPr lang="zh-CN" altLang="zh-CN" dirty="0"/>
              <a:t>数据库中，表是整个数据库系统的基础，所有的原始数据都存储在表中，其他数据库对象，如查询、窗体、报表等都在表的基础上建立并使用。</a:t>
            </a:r>
            <a:endParaRPr lang="en-US" altLang="zh-CN" dirty="0" smtClean="0"/>
          </a:p>
        </p:txBody>
      </p:sp>
    </p:spTree>
    <p:extLst>
      <p:ext uri="{BB962C8B-B14F-4D97-AF65-F5344CB8AC3E}">
        <p14:creationId xmlns:p14="http://schemas.microsoft.com/office/powerpoint/2010/main" val="428920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8.1.1  </a:t>
            </a:r>
            <a:r>
              <a:rPr lang="zh-CN" altLang="zh-CN" dirty="0">
                <a:effectLst/>
              </a:rPr>
              <a:t>数据库体系结构</a:t>
            </a:r>
            <a:endParaRPr lang="zh-CN" altLang="en-US" dirty="0"/>
          </a:p>
        </p:txBody>
      </p:sp>
      <p:sp>
        <p:nvSpPr>
          <p:cNvPr id="3" name="内容占位符 2"/>
          <p:cNvSpPr>
            <a:spLocks noGrp="1"/>
          </p:cNvSpPr>
          <p:nvPr>
            <p:ph idx="1"/>
          </p:nvPr>
        </p:nvSpPr>
        <p:spPr>
          <a:xfrm>
            <a:off x="467544" y="1772816"/>
            <a:ext cx="8206680" cy="4114800"/>
          </a:xfrm>
        </p:spPr>
        <p:txBody>
          <a:bodyPr/>
          <a:lstStyle/>
          <a:p>
            <a:pPr marL="0" indent="0">
              <a:buNone/>
            </a:pPr>
            <a:r>
              <a:rPr lang="en-US" altLang="zh-CN" dirty="0" smtClean="0"/>
              <a:t>1. </a:t>
            </a:r>
            <a:r>
              <a:rPr lang="zh-CN" altLang="zh-CN" dirty="0" smtClean="0"/>
              <a:t>数据库</a:t>
            </a:r>
            <a:r>
              <a:rPr lang="zh-CN" altLang="zh-CN" dirty="0"/>
              <a:t>（</a:t>
            </a:r>
            <a:r>
              <a:rPr lang="en-US" altLang="zh-CN" dirty="0" err="1"/>
              <a:t>DataBase</a:t>
            </a:r>
            <a:r>
              <a:rPr lang="zh-CN" altLang="zh-CN" dirty="0"/>
              <a:t>，</a:t>
            </a:r>
            <a:r>
              <a:rPr lang="en-US" altLang="zh-CN" dirty="0"/>
              <a:t>DB</a:t>
            </a:r>
            <a:r>
              <a:rPr lang="zh-CN" altLang="zh-CN" dirty="0"/>
              <a:t>）</a:t>
            </a:r>
          </a:p>
          <a:p>
            <a:pPr marL="0" indent="0">
              <a:buNone/>
            </a:pPr>
            <a:r>
              <a:rPr lang="zh-CN" altLang="zh-CN" dirty="0" smtClean="0"/>
              <a:t>是</a:t>
            </a:r>
            <a:r>
              <a:rPr lang="zh-CN" altLang="zh-CN" dirty="0"/>
              <a:t>指长期存储在计算机内、有组织的、统一管理的相关数据的集合</a:t>
            </a:r>
            <a:r>
              <a:rPr lang="zh-CN" altLang="zh-CN" dirty="0" smtClean="0"/>
              <a:t>。</a:t>
            </a:r>
            <a:endParaRPr lang="en-US" altLang="zh-CN" dirty="0"/>
          </a:p>
          <a:p>
            <a:pPr marL="0" indent="0">
              <a:buNone/>
            </a:pPr>
            <a:endParaRPr lang="en-US" altLang="zh-CN" dirty="0" smtClean="0"/>
          </a:p>
          <a:p>
            <a:pPr marL="0" indent="0">
              <a:buNone/>
            </a:pPr>
            <a:r>
              <a:rPr lang="en-US" altLang="zh-CN" dirty="0" smtClean="0"/>
              <a:t>2. </a:t>
            </a:r>
            <a:r>
              <a:rPr lang="zh-CN" altLang="zh-CN" dirty="0" smtClean="0"/>
              <a:t>数据库管理系统</a:t>
            </a:r>
            <a:r>
              <a:rPr lang="zh-CN" altLang="zh-CN" dirty="0"/>
              <a:t>（</a:t>
            </a:r>
            <a:r>
              <a:rPr lang="en-US" altLang="zh-CN" dirty="0" err="1"/>
              <a:t>DataBase</a:t>
            </a:r>
            <a:r>
              <a:rPr lang="en-US" altLang="zh-CN" dirty="0"/>
              <a:t> Management System</a:t>
            </a:r>
            <a:r>
              <a:rPr lang="zh-CN" altLang="zh-CN" dirty="0"/>
              <a:t>，</a:t>
            </a:r>
            <a:r>
              <a:rPr lang="en-US" altLang="zh-CN" dirty="0"/>
              <a:t>DBMS</a:t>
            </a:r>
            <a:r>
              <a:rPr lang="zh-CN" altLang="zh-CN" dirty="0" smtClean="0"/>
              <a:t>）</a:t>
            </a:r>
            <a:endParaRPr lang="en-US" altLang="zh-CN" dirty="0" smtClean="0"/>
          </a:p>
          <a:p>
            <a:pPr marL="0" indent="0">
              <a:buNone/>
            </a:pPr>
            <a:r>
              <a:rPr lang="zh-CN" altLang="zh-CN" dirty="0" smtClean="0"/>
              <a:t>是</a:t>
            </a:r>
            <a:r>
              <a:rPr lang="zh-CN" altLang="zh-CN" dirty="0"/>
              <a:t>用于建立、使用、管理和维护数据库的系统软件，是数据库系统的核心组成部分。</a:t>
            </a:r>
          </a:p>
          <a:p>
            <a:pPr>
              <a:defRPr/>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836712"/>
            <a:ext cx="7848872" cy="4032448"/>
          </a:xfrm>
        </p:spPr>
        <p:txBody>
          <a:bodyPr/>
          <a:lstStyle/>
          <a:p>
            <a:r>
              <a:rPr lang="zh-CN" altLang="zh-CN" dirty="0" smtClean="0"/>
              <a:t>使用</a:t>
            </a:r>
            <a:r>
              <a:rPr lang="zh-CN" altLang="zh-CN" dirty="0"/>
              <a:t>设计视图创建表</a:t>
            </a:r>
            <a:r>
              <a:rPr lang="zh-CN" altLang="zh-CN" dirty="0" smtClean="0"/>
              <a:t>的步骤如下</a:t>
            </a:r>
            <a:r>
              <a:rPr lang="zh-CN" altLang="en-US" dirty="0" smtClean="0"/>
              <a:t>：</a:t>
            </a:r>
            <a:endParaRPr lang="en-US" altLang="zh-CN" dirty="0" smtClean="0"/>
          </a:p>
          <a:p>
            <a:pPr marL="0" indent="0">
              <a:buNone/>
            </a:pPr>
            <a:r>
              <a:rPr lang="zh-CN" altLang="zh-CN" dirty="0"/>
              <a:t>（</a:t>
            </a:r>
            <a:r>
              <a:rPr lang="en-US" altLang="zh-CN" dirty="0"/>
              <a:t>1</a:t>
            </a:r>
            <a:r>
              <a:rPr lang="zh-CN" altLang="zh-CN" dirty="0" smtClean="0"/>
              <a:t>）</a:t>
            </a:r>
            <a:r>
              <a:rPr lang="zh-CN" altLang="zh-CN" dirty="0"/>
              <a:t>执行“创建→表设计”</a:t>
            </a:r>
            <a:r>
              <a:rPr lang="zh-CN" altLang="zh-CN" dirty="0" smtClean="0"/>
              <a:t>命令</a:t>
            </a:r>
            <a:r>
              <a:rPr lang="zh-CN" altLang="en-US" dirty="0" smtClean="0"/>
              <a:t>。</a:t>
            </a:r>
            <a:endParaRPr lang="en-US" altLang="zh-CN" dirty="0" smtClean="0"/>
          </a:p>
          <a:p>
            <a:pPr marL="0" indent="0">
              <a:buNone/>
            </a:pPr>
            <a:r>
              <a:rPr lang="zh-CN" altLang="zh-CN" dirty="0" smtClean="0"/>
              <a:t>（</a:t>
            </a:r>
            <a:r>
              <a:rPr lang="en-US" altLang="zh-CN" dirty="0"/>
              <a:t>2</a:t>
            </a:r>
            <a:r>
              <a:rPr lang="zh-CN" altLang="zh-CN" dirty="0" smtClean="0"/>
              <a:t>）</a:t>
            </a:r>
            <a:r>
              <a:rPr lang="zh-CN" altLang="zh-CN" dirty="0"/>
              <a:t>在设计视图中定义表的各个字段，包括字段名称、数据类型和说明</a:t>
            </a:r>
            <a:r>
              <a:rPr lang="zh-CN" altLang="zh-CN" dirty="0" smtClean="0"/>
              <a:t>。</a:t>
            </a:r>
            <a:endParaRPr lang="en-US" altLang="zh-CN" dirty="0" smtClean="0"/>
          </a:p>
          <a:p>
            <a:pPr marL="0" indent="0">
              <a:buNone/>
            </a:pPr>
            <a:r>
              <a:rPr lang="zh-CN" altLang="zh-CN" dirty="0" smtClean="0"/>
              <a:t>（</a:t>
            </a:r>
            <a:r>
              <a:rPr lang="en-US" altLang="zh-CN" dirty="0" smtClean="0"/>
              <a:t>3</a:t>
            </a:r>
            <a:r>
              <a:rPr lang="zh-CN" altLang="zh-CN" dirty="0" smtClean="0"/>
              <a:t>）在</a:t>
            </a:r>
            <a:r>
              <a:rPr lang="zh-CN" altLang="zh-CN" dirty="0"/>
              <a:t>“常规”选项卡中设置字段属性，如字段大小、标题、默认值</a:t>
            </a:r>
            <a:r>
              <a:rPr lang="zh-CN" altLang="zh-CN" dirty="0" smtClean="0"/>
              <a:t>等</a:t>
            </a:r>
            <a:r>
              <a:rPr lang="zh-CN" altLang="en-US" dirty="0" smtClean="0"/>
              <a:t>。</a:t>
            </a:r>
            <a:endParaRPr lang="en-US" altLang="zh-CN" dirty="0" smtClean="0"/>
          </a:p>
          <a:p>
            <a:pPr marL="0" indent="0">
              <a:buNone/>
            </a:pPr>
            <a:r>
              <a:rPr lang="zh-CN" altLang="zh-CN" dirty="0" smtClean="0"/>
              <a:t>（</a:t>
            </a:r>
            <a:r>
              <a:rPr lang="en-US" altLang="zh-CN" dirty="0" smtClean="0"/>
              <a:t>4</a:t>
            </a:r>
            <a:r>
              <a:rPr lang="zh-CN" altLang="zh-CN" dirty="0" smtClean="0"/>
              <a:t>）</a:t>
            </a:r>
            <a:r>
              <a:rPr lang="zh-CN" altLang="zh-CN" dirty="0"/>
              <a:t>根据需要，定义主键，建立索引</a:t>
            </a:r>
            <a:r>
              <a:rPr lang="zh-CN" altLang="zh-CN" dirty="0" smtClean="0"/>
              <a:t>。</a:t>
            </a:r>
            <a:endParaRPr lang="en-US" altLang="zh-CN" dirty="0" smtClean="0"/>
          </a:p>
          <a:p>
            <a:pPr marL="0" indent="0">
              <a:buNone/>
            </a:pPr>
            <a:r>
              <a:rPr lang="zh-CN" altLang="en-US" dirty="0" smtClean="0"/>
              <a:t>（</a:t>
            </a:r>
            <a:r>
              <a:rPr lang="en-US" altLang="zh-CN" dirty="0" smtClean="0"/>
              <a:t>5</a:t>
            </a:r>
            <a:r>
              <a:rPr lang="zh-CN" altLang="en-US" dirty="0" smtClean="0"/>
              <a:t>）</a:t>
            </a:r>
            <a:r>
              <a:rPr lang="zh-CN" altLang="zh-CN" dirty="0"/>
              <a:t>保存</a:t>
            </a:r>
            <a:r>
              <a:rPr lang="zh-CN" altLang="zh-CN" dirty="0" smtClean="0"/>
              <a:t>表</a:t>
            </a:r>
            <a:r>
              <a:rPr lang="zh-CN" altLang="en-US" dirty="0" smtClean="0"/>
              <a:t>。</a:t>
            </a:r>
            <a:endParaRPr lang="en-US" altLang="zh-CN" dirty="0" smtClean="0"/>
          </a:p>
        </p:txBody>
      </p:sp>
    </p:spTree>
    <p:extLst>
      <p:ext uri="{BB962C8B-B14F-4D97-AF65-F5344CB8AC3E}">
        <p14:creationId xmlns:p14="http://schemas.microsoft.com/office/powerpoint/2010/main" val="165482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1196752"/>
            <a:ext cx="7560840" cy="1938992"/>
          </a:xfrm>
          <a:prstGeom prst="rect">
            <a:avLst/>
          </a:prstGeom>
        </p:spPr>
        <p:txBody>
          <a:bodyPr wrap="square">
            <a:spAutoFit/>
          </a:bodyPr>
          <a:lstStyle/>
          <a:p>
            <a:pPr marL="0" indent="0">
              <a:buNone/>
            </a:pPr>
            <a:r>
              <a:rPr lang="zh-CN" altLang="en-US" b="1" dirty="0">
                <a:solidFill>
                  <a:srgbClr val="FF0000"/>
                </a:solidFill>
                <a:latin typeface="+mn-lt"/>
                <a:ea typeface="+mn-ea"/>
              </a:rPr>
              <a:t>注：</a:t>
            </a:r>
            <a:r>
              <a:rPr lang="zh-CN" altLang="zh-CN" b="1" dirty="0">
                <a:solidFill>
                  <a:srgbClr val="000099"/>
                </a:solidFill>
                <a:latin typeface="+mn-lt"/>
                <a:ea typeface="+mn-ea"/>
              </a:rPr>
              <a:t>字段名可以是</a:t>
            </a:r>
            <a:r>
              <a:rPr lang="en-US" altLang="zh-CN" b="1" dirty="0">
                <a:solidFill>
                  <a:srgbClr val="000099"/>
                </a:solidFill>
                <a:latin typeface="+mn-lt"/>
                <a:ea typeface="+mn-ea"/>
              </a:rPr>
              <a:t>1</a:t>
            </a:r>
            <a:r>
              <a:rPr lang="zh-CN" altLang="zh-CN" b="1" dirty="0">
                <a:solidFill>
                  <a:srgbClr val="000099"/>
                </a:solidFill>
                <a:latin typeface="+mn-lt"/>
                <a:ea typeface="+mn-ea"/>
              </a:rPr>
              <a:t>～</a:t>
            </a:r>
            <a:r>
              <a:rPr lang="en-US" altLang="zh-CN" b="1" dirty="0">
                <a:solidFill>
                  <a:srgbClr val="000099"/>
                </a:solidFill>
                <a:latin typeface="+mn-lt"/>
                <a:ea typeface="+mn-ea"/>
              </a:rPr>
              <a:t>64</a:t>
            </a:r>
            <a:r>
              <a:rPr lang="zh-CN" altLang="zh-CN" b="1" dirty="0">
                <a:solidFill>
                  <a:srgbClr val="000099"/>
                </a:solidFill>
                <a:latin typeface="+mn-lt"/>
                <a:ea typeface="+mn-ea"/>
              </a:rPr>
              <a:t>个西文或中文字符；字段名中可以包含字母、数字、空格和特殊字符（除句号“。”、感叹号“！”、重音号“‘”和方括号“</a:t>
            </a:r>
            <a:r>
              <a:rPr lang="en-US" altLang="zh-CN" b="1" dirty="0">
                <a:solidFill>
                  <a:srgbClr val="000099"/>
                </a:solidFill>
                <a:latin typeface="+mn-lt"/>
                <a:ea typeface="+mn-ea"/>
              </a:rPr>
              <a:t>[]</a:t>
            </a:r>
            <a:r>
              <a:rPr lang="zh-CN" altLang="zh-CN" b="1" dirty="0">
                <a:solidFill>
                  <a:srgbClr val="000099"/>
                </a:solidFill>
                <a:latin typeface="+mn-lt"/>
                <a:ea typeface="+mn-ea"/>
              </a:rPr>
              <a:t>”之外）的任意组合，但不能以先导空格开头；字段名中不能包含控制字符（即</a:t>
            </a:r>
            <a:r>
              <a:rPr lang="en-US" altLang="zh-CN" b="1" dirty="0">
                <a:solidFill>
                  <a:srgbClr val="000099"/>
                </a:solidFill>
                <a:latin typeface="+mn-lt"/>
                <a:ea typeface="+mn-ea"/>
              </a:rPr>
              <a:t>0</a:t>
            </a:r>
            <a:r>
              <a:rPr lang="zh-CN" altLang="zh-CN" b="1" dirty="0">
                <a:solidFill>
                  <a:srgbClr val="000099"/>
                </a:solidFill>
                <a:latin typeface="+mn-lt"/>
                <a:ea typeface="+mn-ea"/>
              </a:rPr>
              <a:t>～</a:t>
            </a:r>
            <a:r>
              <a:rPr lang="en-US" altLang="zh-CN" b="1" dirty="0">
                <a:solidFill>
                  <a:srgbClr val="000099"/>
                </a:solidFill>
                <a:latin typeface="+mn-lt"/>
                <a:ea typeface="+mn-ea"/>
              </a:rPr>
              <a:t>31</a:t>
            </a:r>
            <a:r>
              <a:rPr lang="zh-CN" altLang="zh-CN" b="1" dirty="0">
                <a:solidFill>
                  <a:srgbClr val="000099"/>
                </a:solidFill>
                <a:latin typeface="+mn-lt"/>
                <a:ea typeface="+mn-ea"/>
              </a:rPr>
              <a:t>的</a:t>
            </a:r>
            <a:r>
              <a:rPr lang="en-US" altLang="zh-CN" b="1" dirty="0">
                <a:solidFill>
                  <a:srgbClr val="000099"/>
                </a:solidFill>
                <a:latin typeface="+mn-lt"/>
                <a:ea typeface="+mn-ea"/>
              </a:rPr>
              <a:t>ASCII</a:t>
            </a:r>
            <a:r>
              <a:rPr lang="zh-CN" altLang="zh-CN" b="1" dirty="0">
                <a:solidFill>
                  <a:srgbClr val="000099"/>
                </a:solidFill>
                <a:latin typeface="+mn-lt"/>
                <a:ea typeface="+mn-ea"/>
              </a:rPr>
              <a:t>码）。</a:t>
            </a:r>
            <a:endParaRPr lang="en-US" altLang="zh-CN" b="1" dirty="0">
              <a:solidFill>
                <a:srgbClr val="000099"/>
              </a:solidFill>
              <a:latin typeface="+mn-lt"/>
              <a:ea typeface="+mn-ea"/>
            </a:endParaRPr>
          </a:p>
        </p:txBody>
      </p:sp>
    </p:spTree>
    <p:extLst>
      <p:ext uri="{BB962C8B-B14F-4D97-AF65-F5344CB8AC3E}">
        <p14:creationId xmlns:p14="http://schemas.microsoft.com/office/powerpoint/2010/main" val="139694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5"/>
          <p:cNvSpPr>
            <a:spLocks noGrp="1" noChangeArrowheads="1"/>
          </p:cNvSpPr>
          <p:nvPr>
            <p:ph type="body" idx="4294967295"/>
          </p:nvPr>
        </p:nvSpPr>
        <p:spPr>
          <a:xfrm>
            <a:off x="395288" y="1746250"/>
            <a:ext cx="8135937" cy="4635500"/>
          </a:xfrm>
        </p:spPr>
        <p:txBody>
          <a:bodyPr/>
          <a:lstStyle/>
          <a:p>
            <a:pPr marL="0" indent="0">
              <a:buFontTx/>
              <a:buNone/>
            </a:pPr>
            <a:r>
              <a:rPr lang="zh-CN" altLang="en-US" dirty="0" smtClean="0"/>
              <a:t>（</a:t>
            </a:r>
            <a:r>
              <a:rPr lang="en-US" altLang="zh-CN" dirty="0" smtClean="0"/>
              <a:t>1</a:t>
            </a:r>
            <a:r>
              <a:rPr lang="zh-CN" altLang="en-US" dirty="0" smtClean="0"/>
              <a:t>）文本</a:t>
            </a:r>
          </a:p>
          <a:p>
            <a:pPr marL="457200" lvl="1" indent="0">
              <a:buFontTx/>
              <a:buNone/>
            </a:pPr>
            <a:r>
              <a:rPr lang="zh-CN" altLang="en-US" dirty="0" smtClean="0"/>
              <a:t> 存储文本、数字或文本与数字的组合，最多为</a:t>
            </a:r>
            <a:r>
              <a:rPr lang="en-US" altLang="zh-CN" dirty="0" smtClean="0"/>
              <a:t>255</a:t>
            </a:r>
            <a:r>
              <a:rPr lang="zh-CN" altLang="en-US" dirty="0" smtClean="0"/>
              <a:t>个中文或西文字符，默认为</a:t>
            </a:r>
            <a:r>
              <a:rPr lang="en-US" altLang="zh-CN" dirty="0" smtClean="0"/>
              <a:t>255</a:t>
            </a:r>
            <a:r>
              <a:rPr lang="zh-CN" altLang="en-US" dirty="0" smtClean="0"/>
              <a:t>。</a:t>
            </a:r>
          </a:p>
          <a:p>
            <a:pPr marL="457200" lvl="1" indent="0">
              <a:buFontTx/>
              <a:buNone/>
            </a:pPr>
            <a:r>
              <a:rPr lang="zh-CN" altLang="en-US" dirty="0" smtClean="0"/>
              <a:t>文本类型的数字不能用于计算，只能用于名称、电话号码、邮政编码等。</a:t>
            </a:r>
          </a:p>
          <a:p>
            <a:pPr marL="0" indent="0">
              <a:buFontTx/>
              <a:buNone/>
            </a:pPr>
            <a:r>
              <a:rPr lang="zh-CN" altLang="en-US" dirty="0" smtClean="0"/>
              <a:t>（</a:t>
            </a:r>
            <a:r>
              <a:rPr lang="en-US" altLang="zh-CN" dirty="0" smtClean="0"/>
              <a:t>2</a:t>
            </a:r>
            <a:r>
              <a:rPr lang="zh-CN" altLang="en-US" dirty="0" smtClean="0"/>
              <a:t>）备注</a:t>
            </a:r>
          </a:p>
          <a:p>
            <a:pPr marL="457200" lvl="1" indent="0">
              <a:buFontTx/>
              <a:buNone/>
            </a:pPr>
            <a:r>
              <a:rPr lang="zh-CN" altLang="en-US" dirty="0" smtClean="0"/>
              <a:t>存储较长的文本，最多为</a:t>
            </a:r>
            <a:r>
              <a:rPr lang="en-US" altLang="zh-CN" dirty="0" smtClean="0"/>
              <a:t>65536</a:t>
            </a:r>
            <a:r>
              <a:rPr lang="zh-CN" altLang="en-US" dirty="0" smtClean="0"/>
              <a:t>个字符。</a:t>
            </a:r>
          </a:p>
          <a:p>
            <a:pPr marL="0" indent="0">
              <a:buFontTx/>
              <a:buNone/>
            </a:pPr>
            <a:r>
              <a:rPr lang="zh-CN" altLang="en-US" dirty="0" smtClean="0"/>
              <a:t>（</a:t>
            </a:r>
            <a:r>
              <a:rPr lang="en-US" altLang="zh-CN" dirty="0" smtClean="0"/>
              <a:t>3</a:t>
            </a:r>
            <a:r>
              <a:rPr lang="zh-CN" altLang="en-US" dirty="0" smtClean="0"/>
              <a:t>）数字</a:t>
            </a:r>
            <a:endParaRPr lang="en-US" altLang="zh-CN" dirty="0" smtClean="0"/>
          </a:p>
          <a:p>
            <a:pPr marL="0" indent="0">
              <a:buFontTx/>
              <a:buNone/>
            </a:pPr>
            <a:r>
              <a:rPr lang="en-US" altLang="zh-CN" dirty="0" smtClean="0"/>
              <a:t>      </a:t>
            </a:r>
            <a:r>
              <a:rPr lang="zh-CN" altLang="en-US" dirty="0" smtClean="0"/>
              <a:t>存储数值数据，长度为</a:t>
            </a:r>
            <a:r>
              <a:rPr lang="en-US" altLang="zh-CN" dirty="0" smtClean="0"/>
              <a:t>1</a:t>
            </a:r>
            <a:r>
              <a:rPr lang="zh-CN" altLang="en-US" dirty="0" smtClean="0"/>
              <a:t>、</a:t>
            </a:r>
            <a:r>
              <a:rPr lang="en-US" altLang="zh-CN" dirty="0" smtClean="0"/>
              <a:t>2</a:t>
            </a:r>
            <a:r>
              <a:rPr lang="zh-CN" altLang="en-US" dirty="0" smtClean="0"/>
              <a:t>、</a:t>
            </a:r>
            <a:r>
              <a:rPr lang="en-US" altLang="zh-CN" dirty="0" smtClean="0"/>
              <a:t>4</a:t>
            </a:r>
            <a:r>
              <a:rPr lang="zh-CN" altLang="en-US" dirty="0" smtClean="0"/>
              <a:t>、</a:t>
            </a:r>
            <a:r>
              <a:rPr lang="en-US" altLang="zh-CN" dirty="0" smtClean="0"/>
              <a:t>8</a:t>
            </a:r>
            <a:r>
              <a:rPr lang="zh-CN" altLang="en-US" dirty="0" smtClean="0"/>
              <a:t>等字节。具体的数字类型可由</a:t>
            </a:r>
            <a:r>
              <a:rPr lang="zh-CN" altLang="en-US" dirty="0" smtClean="0">
                <a:latin typeface="Times New Roman" pitchFamily="18" charset="0"/>
              </a:rPr>
              <a:t>“</a:t>
            </a:r>
            <a:r>
              <a:rPr lang="zh-CN" altLang="en-US" dirty="0" smtClean="0"/>
              <a:t>字段大小</a:t>
            </a:r>
            <a:r>
              <a:rPr lang="zh-CN" altLang="en-US" dirty="0" smtClean="0">
                <a:latin typeface="Times New Roman" pitchFamily="18" charset="0"/>
              </a:rPr>
              <a:t>”</a:t>
            </a:r>
            <a:r>
              <a:rPr lang="zh-CN" altLang="en-US" dirty="0" smtClean="0"/>
              <a:t>属性进一步定义。</a:t>
            </a:r>
          </a:p>
        </p:txBody>
      </p:sp>
      <p:sp>
        <p:nvSpPr>
          <p:cNvPr id="37890" name="标题 758786"/>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a:latin typeface="+mn-lt"/>
                <a:ea typeface="+mn-ea"/>
                <a:cs typeface="+mn-cs"/>
              </a:rPr>
              <a:t>2.</a:t>
            </a:r>
            <a:r>
              <a:rPr lang="zh-CN" altLang="en-US" sz="2400" dirty="0">
                <a:latin typeface="+mn-lt"/>
                <a:ea typeface="+mn-ea"/>
                <a:cs typeface="+mn-cs"/>
              </a:rPr>
              <a:t>字段的数据类型</a:t>
            </a:r>
          </a:p>
        </p:txBody>
      </p:sp>
    </p:spTree>
    <p:extLst>
      <p:ext uri="{BB962C8B-B14F-4D97-AF65-F5344CB8AC3E}">
        <p14:creationId xmlns:p14="http://schemas.microsoft.com/office/powerpoint/2010/main" val="102714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5"/>
          <p:cNvSpPr>
            <a:spLocks noGrp="1" noChangeArrowheads="1"/>
          </p:cNvSpPr>
          <p:nvPr>
            <p:ph type="body" idx="4294967295"/>
          </p:nvPr>
        </p:nvSpPr>
        <p:spPr>
          <a:xfrm>
            <a:off x="323528" y="1092984"/>
            <a:ext cx="8569325" cy="4114800"/>
          </a:xfrm>
        </p:spPr>
        <p:txBody>
          <a:bodyPr/>
          <a:lstStyle/>
          <a:p>
            <a:pPr marL="0" indent="0">
              <a:buFontTx/>
              <a:buNone/>
            </a:pPr>
            <a:r>
              <a:rPr lang="zh-CN" altLang="en-US" dirty="0" smtClean="0"/>
              <a:t>（</a:t>
            </a:r>
            <a:r>
              <a:rPr lang="en-US" altLang="zh-CN" dirty="0" smtClean="0"/>
              <a:t>4</a:t>
            </a:r>
            <a:r>
              <a:rPr lang="zh-CN" altLang="en-US" dirty="0" smtClean="0"/>
              <a:t>）货币  </a:t>
            </a:r>
          </a:p>
          <a:p>
            <a:pPr marL="457200" lvl="1" indent="0">
              <a:buFontTx/>
              <a:buNone/>
            </a:pPr>
            <a:r>
              <a:rPr lang="zh-CN" altLang="en-US" dirty="0" smtClean="0"/>
              <a:t>存储货币值，字段长度为</a:t>
            </a:r>
            <a:r>
              <a:rPr lang="en-US" altLang="zh-CN" dirty="0" smtClean="0"/>
              <a:t>8</a:t>
            </a:r>
            <a:r>
              <a:rPr lang="zh-CN" altLang="en-US" dirty="0" smtClean="0"/>
              <a:t>个字节。</a:t>
            </a:r>
          </a:p>
          <a:p>
            <a:pPr marL="0" indent="0">
              <a:buFontTx/>
              <a:buNone/>
            </a:pPr>
            <a:r>
              <a:rPr lang="zh-CN" altLang="en-US" dirty="0" smtClean="0"/>
              <a:t>（</a:t>
            </a:r>
            <a:r>
              <a:rPr lang="en-US" altLang="zh-CN" dirty="0" smtClean="0"/>
              <a:t>5</a:t>
            </a:r>
            <a:r>
              <a:rPr lang="zh-CN" altLang="en-US" dirty="0" smtClean="0"/>
              <a:t>）日期</a:t>
            </a:r>
            <a:r>
              <a:rPr lang="en-US" altLang="zh-CN" dirty="0" smtClean="0"/>
              <a:t>/</a:t>
            </a:r>
            <a:r>
              <a:rPr lang="zh-CN" altLang="en-US" dirty="0" smtClean="0"/>
              <a:t>时间</a:t>
            </a:r>
            <a:endParaRPr lang="en-US" altLang="zh-CN" dirty="0" smtClean="0"/>
          </a:p>
          <a:p>
            <a:pPr marL="0" indent="0">
              <a:buFontTx/>
              <a:buNone/>
            </a:pPr>
            <a:r>
              <a:rPr lang="en-US" altLang="zh-CN" dirty="0" smtClean="0"/>
              <a:t>      </a:t>
            </a:r>
            <a:r>
              <a:rPr lang="zh-CN" altLang="en-US" dirty="0" smtClean="0"/>
              <a:t> 存储日期和时间数据，允许范围是</a:t>
            </a:r>
            <a:r>
              <a:rPr lang="en-US" altLang="zh-CN" dirty="0" smtClean="0"/>
              <a:t>100/1/1</a:t>
            </a:r>
            <a:r>
              <a:rPr lang="zh-CN" altLang="en-US" dirty="0" smtClean="0"/>
              <a:t>～</a:t>
            </a:r>
            <a:r>
              <a:rPr lang="en-US" altLang="zh-CN" dirty="0" smtClean="0"/>
              <a:t>9999/12/31</a:t>
            </a:r>
            <a:r>
              <a:rPr lang="zh-CN" altLang="en-US" dirty="0" smtClean="0"/>
              <a:t>。</a:t>
            </a:r>
          </a:p>
          <a:p>
            <a:pPr marL="457200" lvl="1" indent="0">
              <a:buFontTx/>
              <a:buNone/>
            </a:pPr>
            <a:r>
              <a:rPr lang="zh-CN" altLang="en-US" dirty="0" smtClean="0"/>
              <a:t>日期</a:t>
            </a:r>
            <a:r>
              <a:rPr lang="en-US" altLang="zh-CN" dirty="0" smtClean="0"/>
              <a:t>/</a:t>
            </a:r>
            <a:r>
              <a:rPr lang="zh-CN" altLang="en-US" dirty="0" smtClean="0"/>
              <a:t>时间数据可用于计算，长度为</a:t>
            </a:r>
            <a:r>
              <a:rPr lang="en-US" altLang="zh-CN" dirty="0" smtClean="0"/>
              <a:t>8</a:t>
            </a:r>
            <a:r>
              <a:rPr lang="zh-CN" altLang="en-US" dirty="0" smtClean="0"/>
              <a:t>个字节。</a:t>
            </a:r>
          </a:p>
          <a:p>
            <a:pPr marL="0" indent="0">
              <a:buFontTx/>
              <a:buNone/>
            </a:pPr>
            <a:r>
              <a:rPr lang="zh-CN" altLang="en-US" dirty="0" smtClean="0"/>
              <a:t>（</a:t>
            </a:r>
            <a:r>
              <a:rPr lang="en-US" altLang="zh-CN" dirty="0" smtClean="0"/>
              <a:t>6</a:t>
            </a:r>
            <a:r>
              <a:rPr lang="zh-CN" altLang="en-US" dirty="0" smtClean="0"/>
              <a:t>）自动编号</a:t>
            </a:r>
          </a:p>
          <a:p>
            <a:pPr marL="457200" lvl="1" indent="0">
              <a:buFontTx/>
              <a:buNone/>
            </a:pPr>
            <a:r>
              <a:rPr lang="zh-CN" altLang="en-US" dirty="0" smtClean="0"/>
              <a:t>内容为数字的流水号（初始值默认为</a:t>
            </a:r>
            <a:r>
              <a:rPr lang="en-US" altLang="zh-CN" dirty="0" smtClean="0"/>
              <a:t>1</a:t>
            </a:r>
            <a:r>
              <a:rPr lang="zh-CN" altLang="en-US" dirty="0" smtClean="0"/>
              <a:t>），长度为</a:t>
            </a:r>
            <a:r>
              <a:rPr lang="en-US" altLang="zh-CN" dirty="0" smtClean="0"/>
              <a:t>4</a:t>
            </a:r>
            <a:r>
              <a:rPr lang="zh-CN" altLang="en-US" dirty="0" smtClean="0"/>
              <a:t>个字节</a:t>
            </a:r>
          </a:p>
          <a:p>
            <a:pPr marL="457200" lvl="1" indent="0">
              <a:buFontTx/>
              <a:buNone/>
            </a:pPr>
            <a:endParaRPr lang="zh-CN" altLang="en-US" dirty="0" smtClean="0"/>
          </a:p>
        </p:txBody>
      </p:sp>
      <p:sp>
        <p:nvSpPr>
          <p:cNvPr id="38915" name="矩形 759811"/>
          <p:cNvSpPr>
            <a:spLocks noChangeArrowheads="1"/>
          </p:cNvSpPr>
          <p:nvPr/>
        </p:nvSpPr>
        <p:spPr bwMode="auto">
          <a:xfrm>
            <a:off x="953748" y="4509120"/>
            <a:ext cx="70199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zh-CN" altLang="en-US" sz="2000" dirty="0">
                <a:solidFill>
                  <a:srgbClr val="FF0000"/>
                </a:solidFill>
              </a:rPr>
              <a:t> </a:t>
            </a:r>
            <a:r>
              <a:rPr lang="zh-CN" altLang="en-US" sz="2000" b="1" dirty="0">
                <a:solidFill>
                  <a:srgbClr val="FF0000"/>
                </a:solidFill>
              </a:rPr>
              <a:t>注意：在数据表中每添加一条记录时，</a:t>
            </a:r>
            <a:r>
              <a:rPr lang="en-US" altLang="zh-CN" sz="2000" b="1" dirty="0">
                <a:solidFill>
                  <a:srgbClr val="FF0000"/>
                </a:solidFill>
              </a:rPr>
              <a:t>Access</a:t>
            </a:r>
            <a:r>
              <a:rPr lang="zh-CN" altLang="en-US" sz="2000" b="1" dirty="0">
                <a:solidFill>
                  <a:srgbClr val="FF0000"/>
                </a:solidFill>
              </a:rPr>
              <a:t>自动设置一个唯一连续数值（增量为</a:t>
            </a:r>
            <a:r>
              <a:rPr lang="en-US" altLang="zh-CN" sz="2000" b="1" dirty="0">
                <a:solidFill>
                  <a:srgbClr val="FF0000"/>
                </a:solidFill>
              </a:rPr>
              <a:t>1</a:t>
            </a:r>
            <a:r>
              <a:rPr lang="zh-CN" altLang="en-US" sz="2000" b="1" dirty="0">
                <a:solidFill>
                  <a:srgbClr val="FF0000"/>
                </a:solidFill>
              </a:rPr>
              <a:t>）或随机数值。自动编号字段的值由系统设定，不能更改。</a:t>
            </a:r>
          </a:p>
        </p:txBody>
      </p:sp>
    </p:spTree>
    <p:extLst>
      <p:ext uri="{BB962C8B-B14F-4D97-AF65-F5344CB8AC3E}">
        <p14:creationId xmlns:p14="http://schemas.microsoft.com/office/powerpoint/2010/main" val="2104741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body" idx="4294967295"/>
          </p:nvPr>
        </p:nvSpPr>
        <p:spPr>
          <a:xfrm>
            <a:off x="611560" y="1052736"/>
            <a:ext cx="8208963" cy="4114800"/>
          </a:xfrm>
        </p:spPr>
        <p:txBody>
          <a:bodyPr/>
          <a:lstStyle/>
          <a:p>
            <a:pPr marL="0" indent="0">
              <a:buFontTx/>
              <a:buNone/>
            </a:pPr>
            <a:r>
              <a:rPr lang="zh-CN" altLang="en-US" dirty="0" smtClean="0"/>
              <a:t>（</a:t>
            </a:r>
            <a:r>
              <a:rPr lang="en-US" altLang="zh-CN" dirty="0" smtClean="0"/>
              <a:t>7</a:t>
            </a:r>
            <a:r>
              <a:rPr lang="zh-CN" altLang="en-US" dirty="0" smtClean="0"/>
              <a:t>）是</a:t>
            </a:r>
            <a:r>
              <a:rPr lang="en-US" altLang="zh-CN" dirty="0" smtClean="0"/>
              <a:t>/</a:t>
            </a:r>
            <a:r>
              <a:rPr lang="zh-CN" altLang="en-US" dirty="0" smtClean="0"/>
              <a:t>否</a:t>
            </a:r>
          </a:p>
          <a:p>
            <a:pPr marL="457200" lvl="1" indent="0">
              <a:buFontTx/>
              <a:buNone/>
            </a:pPr>
            <a:r>
              <a:rPr lang="zh-CN" altLang="en-US" dirty="0" smtClean="0"/>
              <a:t>存储布尔数据，只有两个取值：</a:t>
            </a:r>
            <a:r>
              <a:rPr lang="zh-CN" altLang="en-US" dirty="0" smtClean="0">
                <a:latin typeface="Times New Roman" pitchFamily="18" charset="0"/>
              </a:rPr>
              <a:t>“</a:t>
            </a:r>
            <a:r>
              <a:rPr lang="zh-CN" altLang="en-US" dirty="0" smtClean="0"/>
              <a:t>是</a:t>
            </a:r>
            <a:r>
              <a:rPr lang="zh-CN" altLang="en-US" dirty="0" smtClean="0">
                <a:latin typeface="Times New Roman" pitchFamily="18" charset="0"/>
              </a:rPr>
              <a:t>”</a:t>
            </a:r>
            <a:r>
              <a:rPr lang="zh-CN" altLang="en-US" dirty="0" smtClean="0"/>
              <a:t>或</a:t>
            </a:r>
            <a:r>
              <a:rPr lang="zh-CN" altLang="en-US" dirty="0" smtClean="0">
                <a:latin typeface="Times New Roman" pitchFamily="18" charset="0"/>
              </a:rPr>
              <a:t>“</a:t>
            </a:r>
            <a:r>
              <a:rPr lang="zh-CN" altLang="en-US" dirty="0" smtClean="0"/>
              <a:t>否</a:t>
            </a:r>
            <a:r>
              <a:rPr lang="zh-CN" altLang="en-US" dirty="0" smtClean="0">
                <a:latin typeface="Times New Roman" pitchFamily="18" charset="0"/>
              </a:rPr>
              <a:t>”</a:t>
            </a:r>
            <a:r>
              <a:rPr lang="en-US" altLang="zh-CN" dirty="0" smtClean="0"/>
              <a:t>(Yes/No)</a:t>
            </a:r>
            <a:r>
              <a:rPr lang="zh-CN" altLang="en-US" dirty="0" smtClean="0"/>
              <a:t>，</a:t>
            </a:r>
            <a:r>
              <a:rPr lang="zh-CN" altLang="en-US" dirty="0" smtClean="0">
                <a:latin typeface="Times New Roman" pitchFamily="18" charset="0"/>
              </a:rPr>
              <a:t>“</a:t>
            </a:r>
            <a:r>
              <a:rPr lang="zh-CN" altLang="en-US" dirty="0" smtClean="0"/>
              <a:t>真</a:t>
            </a:r>
            <a:r>
              <a:rPr lang="zh-CN" altLang="en-US" dirty="0" smtClean="0">
                <a:latin typeface="Times New Roman" pitchFamily="18" charset="0"/>
              </a:rPr>
              <a:t>”</a:t>
            </a:r>
            <a:r>
              <a:rPr lang="zh-CN" altLang="en-US" dirty="0" smtClean="0"/>
              <a:t> 或</a:t>
            </a:r>
            <a:r>
              <a:rPr lang="zh-CN" altLang="en-US" dirty="0" smtClean="0">
                <a:latin typeface="Times New Roman" pitchFamily="18" charset="0"/>
              </a:rPr>
              <a:t>“</a:t>
            </a:r>
            <a:r>
              <a:rPr lang="zh-CN" altLang="en-US" dirty="0" smtClean="0"/>
              <a:t>假</a:t>
            </a:r>
            <a:r>
              <a:rPr lang="zh-CN" altLang="en-US" dirty="0" smtClean="0">
                <a:latin typeface="Times New Roman" pitchFamily="18" charset="0"/>
              </a:rPr>
              <a:t>”</a:t>
            </a:r>
            <a:r>
              <a:rPr lang="en-US" altLang="zh-CN" dirty="0" smtClean="0"/>
              <a:t>(True/False)</a:t>
            </a:r>
            <a:r>
              <a:rPr lang="zh-CN" altLang="en-US" dirty="0" smtClean="0"/>
              <a:t>，长度为</a:t>
            </a:r>
            <a:r>
              <a:rPr lang="en-US" altLang="zh-CN" dirty="0" smtClean="0"/>
              <a:t>1</a:t>
            </a:r>
            <a:r>
              <a:rPr lang="zh-CN" altLang="en-US" dirty="0" smtClean="0"/>
              <a:t>位。</a:t>
            </a:r>
          </a:p>
          <a:p>
            <a:pPr marL="0" indent="0">
              <a:buFontTx/>
              <a:buNone/>
            </a:pPr>
            <a:r>
              <a:rPr lang="zh-CN" altLang="en-US" dirty="0" smtClean="0"/>
              <a:t>（</a:t>
            </a:r>
            <a:r>
              <a:rPr lang="en-US" altLang="zh-CN" dirty="0" smtClean="0"/>
              <a:t>8</a:t>
            </a:r>
            <a:r>
              <a:rPr lang="zh-CN" altLang="en-US" dirty="0" smtClean="0"/>
              <a:t>）</a:t>
            </a:r>
            <a:r>
              <a:rPr lang="en-US" altLang="zh-CN" dirty="0" smtClean="0"/>
              <a:t>OLE</a:t>
            </a:r>
            <a:r>
              <a:rPr lang="zh-CN" altLang="en-US" dirty="0" smtClean="0"/>
              <a:t>对象</a:t>
            </a:r>
          </a:p>
          <a:p>
            <a:pPr marL="457200" lvl="1" indent="0">
              <a:buFontTx/>
              <a:buNone/>
            </a:pPr>
            <a:r>
              <a:rPr lang="zh-CN" altLang="en-US" dirty="0" smtClean="0"/>
              <a:t> </a:t>
            </a:r>
            <a:r>
              <a:rPr lang="en-US" altLang="zh-CN" dirty="0" smtClean="0"/>
              <a:t>OLE</a:t>
            </a:r>
            <a:r>
              <a:rPr lang="zh-CN" altLang="en-US" dirty="0" smtClean="0"/>
              <a:t>对象是指在其他应用程序中创建的、可链接或嵌入（插入）到 </a:t>
            </a:r>
            <a:r>
              <a:rPr lang="en-US" altLang="zh-CN" dirty="0" smtClean="0"/>
              <a:t>Access </a:t>
            </a:r>
            <a:r>
              <a:rPr lang="zh-CN" altLang="en-US" dirty="0" smtClean="0"/>
              <a:t>数据库中的对象。字段长度最多为 </a:t>
            </a:r>
            <a:r>
              <a:rPr lang="en-US" altLang="zh-CN" dirty="0" smtClean="0"/>
              <a:t>1 G </a:t>
            </a:r>
            <a:r>
              <a:rPr lang="zh-CN" altLang="en-US" dirty="0" smtClean="0"/>
              <a:t>字节。</a:t>
            </a:r>
          </a:p>
          <a:p>
            <a:pPr marL="0" indent="0">
              <a:buFontTx/>
              <a:buNone/>
            </a:pPr>
            <a:r>
              <a:rPr lang="zh-CN" altLang="en-US" dirty="0" smtClean="0"/>
              <a:t>（</a:t>
            </a:r>
            <a:r>
              <a:rPr lang="en-US" altLang="zh-CN" dirty="0" smtClean="0"/>
              <a:t>9</a:t>
            </a:r>
            <a:r>
              <a:rPr lang="zh-CN" altLang="en-US" dirty="0" smtClean="0"/>
              <a:t>）超链接</a:t>
            </a:r>
          </a:p>
          <a:p>
            <a:pPr marL="457200" lvl="1" indent="0">
              <a:buFontTx/>
              <a:buNone/>
            </a:pPr>
            <a:r>
              <a:rPr lang="zh-CN" altLang="en-US" dirty="0" smtClean="0"/>
              <a:t> 保存超链接的地址，可以是某个文件的路径</a:t>
            </a:r>
            <a:r>
              <a:rPr lang="en-US" altLang="zh-CN" dirty="0" smtClean="0"/>
              <a:t>UNC</a:t>
            </a:r>
            <a:r>
              <a:rPr lang="zh-CN" altLang="en-US" dirty="0" smtClean="0"/>
              <a:t>或</a:t>
            </a:r>
            <a:r>
              <a:rPr lang="en-US" altLang="zh-CN" dirty="0" smtClean="0"/>
              <a:t>URL</a:t>
            </a:r>
            <a:r>
              <a:rPr lang="zh-CN" altLang="en-US" dirty="0" smtClean="0"/>
              <a:t>。该字段最多存储 </a:t>
            </a:r>
            <a:r>
              <a:rPr lang="en-US" altLang="zh-CN" dirty="0" smtClean="0"/>
              <a:t>64,000 </a:t>
            </a:r>
            <a:r>
              <a:rPr lang="zh-CN" altLang="en-US" dirty="0" smtClean="0"/>
              <a:t>个字符。</a:t>
            </a:r>
          </a:p>
        </p:txBody>
      </p:sp>
    </p:spTree>
    <p:extLst>
      <p:ext uri="{BB962C8B-B14F-4D97-AF65-F5344CB8AC3E}">
        <p14:creationId xmlns:p14="http://schemas.microsoft.com/office/powerpoint/2010/main" val="331870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body" idx="4294967295"/>
          </p:nvPr>
        </p:nvSpPr>
        <p:spPr>
          <a:xfrm>
            <a:off x="539552" y="1700808"/>
            <a:ext cx="8064500" cy="4114800"/>
          </a:xfrm>
        </p:spPr>
        <p:txBody>
          <a:bodyPr/>
          <a:lstStyle/>
          <a:p>
            <a:pPr>
              <a:lnSpc>
                <a:spcPct val="90000"/>
              </a:lnSpc>
            </a:pPr>
            <a:endParaRPr lang="en-US" altLang="zh-CN" dirty="0" smtClean="0"/>
          </a:p>
          <a:p>
            <a:pPr>
              <a:lnSpc>
                <a:spcPct val="90000"/>
              </a:lnSpc>
              <a:buFontTx/>
              <a:buNone/>
            </a:pPr>
            <a:r>
              <a:rPr lang="en-US" altLang="zh-CN" dirty="0" smtClean="0"/>
              <a:t>      </a:t>
            </a:r>
            <a:r>
              <a:rPr lang="zh-CN" altLang="en-US" dirty="0" smtClean="0"/>
              <a:t>主键能够唯一地标识表中的一条记录。</a:t>
            </a:r>
            <a:endParaRPr lang="en-US" altLang="zh-CN" dirty="0" smtClean="0"/>
          </a:p>
          <a:p>
            <a:pPr>
              <a:lnSpc>
                <a:spcPct val="90000"/>
              </a:lnSpc>
              <a:buFontTx/>
              <a:buNone/>
            </a:pPr>
            <a:r>
              <a:rPr lang="en-US" altLang="zh-CN" dirty="0" smtClean="0"/>
              <a:t>      </a:t>
            </a:r>
            <a:r>
              <a:rPr lang="zh-CN" altLang="en-US" dirty="0" smtClean="0"/>
              <a:t>主键可以由一个或多个字段组成，分别称为单字段主键或多字段主键。</a:t>
            </a:r>
            <a:endParaRPr lang="en-US" altLang="zh-CN" dirty="0" smtClean="0"/>
          </a:p>
          <a:p>
            <a:pPr>
              <a:lnSpc>
                <a:spcPct val="90000"/>
              </a:lnSpc>
              <a:buFontTx/>
              <a:buNone/>
            </a:pPr>
            <a:r>
              <a:rPr lang="en-US" altLang="zh-CN" dirty="0" smtClean="0"/>
              <a:t>       </a:t>
            </a:r>
            <a:r>
              <a:rPr lang="zh-CN" altLang="en-US" dirty="0" smtClean="0"/>
              <a:t>一个表中只能有一个主健。</a:t>
            </a:r>
            <a:endParaRPr lang="en-US" altLang="zh-CN" dirty="0" smtClean="0"/>
          </a:p>
          <a:p>
            <a:pPr>
              <a:lnSpc>
                <a:spcPct val="90000"/>
              </a:lnSpc>
              <a:buFontTx/>
              <a:buNone/>
            </a:pPr>
            <a:r>
              <a:rPr lang="en-US" altLang="zh-CN" dirty="0" smtClean="0"/>
              <a:t>       </a:t>
            </a:r>
            <a:r>
              <a:rPr lang="zh-CN" altLang="en-US" dirty="0" smtClean="0"/>
              <a:t>主键的值不可重复，也不可为空（</a:t>
            </a:r>
            <a:r>
              <a:rPr lang="en-US" altLang="zh-CN" dirty="0" smtClean="0"/>
              <a:t>Null</a:t>
            </a:r>
            <a:r>
              <a:rPr lang="zh-CN" altLang="en-US" dirty="0" smtClean="0"/>
              <a:t>）。</a:t>
            </a:r>
          </a:p>
          <a:p>
            <a:pPr>
              <a:lnSpc>
                <a:spcPct val="90000"/>
              </a:lnSpc>
              <a:buFontTx/>
              <a:buNone/>
            </a:pPr>
            <a:r>
              <a:rPr lang="zh-CN" altLang="en-US" dirty="0" smtClean="0"/>
              <a:t>如：</a:t>
            </a:r>
            <a:r>
              <a:rPr lang="en-US" altLang="zh-CN" dirty="0" smtClean="0"/>
              <a:t>【</a:t>
            </a:r>
            <a:r>
              <a:rPr lang="zh-CN" altLang="en-US" dirty="0" smtClean="0"/>
              <a:t>学生</a:t>
            </a:r>
            <a:r>
              <a:rPr lang="en-US" altLang="zh-CN" dirty="0" smtClean="0"/>
              <a:t>】</a:t>
            </a:r>
            <a:r>
              <a:rPr lang="zh-CN" altLang="en-US" dirty="0" smtClean="0"/>
              <a:t>表中的“学号”字段。</a:t>
            </a:r>
          </a:p>
        </p:txBody>
      </p:sp>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a:latin typeface="+mn-lt"/>
                <a:ea typeface="+mn-ea"/>
                <a:cs typeface="+mn-cs"/>
              </a:rPr>
              <a:t>3.</a:t>
            </a:r>
            <a:r>
              <a:rPr lang="zh-CN" altLang="en-US" sz="2400" dirty="0">
                <a:latin typeface="+mn-lt"/>
                <a:ea typeface="+mn-ea"/>
                <a:cs typeface="+mn-cs"/>
              </a:rPr>
              <a:t>定义</a:t>
            </a:r>
            <a:r>
              <a:rPr lang="zh-CN" altLang="zh-CN" sz="2400" dirty="0">
                <a:latin typeface="+mn-lt"/>
                <a:ea typeface="+mn-ea"/>
                <a:cs typeface="+mn-cs"/>
              </a:rPr>
              <a:t>主键</a:t>
            </a:r>
            <a:endParaRPr lang="zh-CN" altLang="en-US" sz="2400" dirty="0">
              <a:latin typeface="+mn-lt"/>
              <a:ea typeface="+mn-ea"/>
              <a:cs typeface="+mn-cs"/>
            </a:endParaRPr>
          </a:p>
        </p:txBody>
      </p:sp>
    </p:spTree>
    <p:extLst>
      <p:ext uri="{BB962C8B-B14F-4D97-AF65-F5344CB8AC3E}">
        <p14:creationId xmlns:p14="http://schemas.microsoft.com/office/powerpoint/2010/main" val="3573277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body" idx="4294967295"/>
          </p:nvPr>
        </p:nvSpPr>
        <p:spPr>
          <a:xfrm>
            <a:off x="395288" y="2276475"/>
            <a:ext cx="7993062" cy="4114800"/>
          </a:xfrm>
        </p:spPr>
        <p:txBody>
          <a:bodyPr/>
          <a:lstStyle/>
          <a:p>
            <a:pPr marL="342900" indent="-342900" algn="just">
              <a:buFontTx/>
              <a:buChar char="•"/>
            </a:pPr>
            <a:r>
              <a:rPr lang="zh-CN" altLang="en-US" smtClean="0"/>
              <a:t>定义主键的方法</a:t>
            </a:r>
            <a:endParaRPr lang="en-US" altLang="zh-CN" smtClean="0"/>
          </a:p>
          <a:p>
            <a:pPr marL="342900" indent="-342900">
              <a:buFontTx/>
              <a:buNone/>
            </a:pPr>
            <a:r>
              <a:rPr lang="zh-CN" altLang="zh-CN" smtClean="0"/>
              <a:t>① 在设计视图中打开表，选择一个或多个字段（按下“</a:t>
            </a:r>
            <a:r>
              <a:rPr lang="en-US" altLang="zh-CN" smtClean="0"/>
              <a:t>Ctrl</a:t>
            </a:r>
            <a:r>
              <a:rPr lang="zh-CN" altLang="zh-CN" smtClean="0"/>
              <a:t>”键单击要选择的字段）。</a:t>
            </a:r>
          </a:p>
          <a:p>
            <a:pPr marL="342900" indent="-342900">
              <a:buFontTx/>
              <a:buNone/>
            </a:pPr>
            <a:r>
              <a:rPr lang="zh-CN" altLang="zh-CN" smtClean="0"/>
              <a:t>② 单击“表格工具→设计→主键”按钮，在选中字段前出现小钥匙图标，表示设定成功。</a:t>
            </a:r>
            <a:endParaRPr lang="zh-CN" altLang="en-US" smtClean="0"/>
          </a:p>
          <a:p>
            <a:pPr marL="342900" indent="-342900">
              <a:buFontTx/>
              <a:buNone/>
            </a:pPr>
            <a:r>
              <a:rPr lang="zh-CN" altLang="zh-CN" smtClean="0"/>
              <a:t>再次单击“主键”按钮，小钥匙消失，该字段不再为主键。</a:t>
            </a:r>
            <a:endParaRPr lang="zh-CN" altLang="en-US" smtClean="0"/>
          </a:p>
          <a:p>
            <a:pPr marL="342900" indent="-342900">
              <a:buFontTx/>
              <a:buNone/>
            </a:pPr>
            <a:endParaRPr lang="en-US" altLang="zh-CN" smtClean="0"/>
          </a:p>
        </p:txBody>
      </p:sp>
      <p:sp>
        <p:nvSpPr>
          <p:cNvPr id="41987" name="矩形 762883"/>
          <p:cNvSpPr>
            <a:spLocks noChangeArrowheads="1"/>
          </p:cNvSpPr>
          <p:nvPr/>
        </p:nvSpPr>
        <p:spPr bwMode="auto">
          <a:xfrm>
            <a:off x="539750" y="5300663"/>
            <a:ext cx="741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zh-CN" altLang="zh-CN" b="1">
                <a:solidFill>
                  <a:srgbClr val="FF0000"/>
                </a:solidFill>
              </a:rPr>
              <a:t>在保存表的时候，如果没有定义主键，</a:t>
            </a:r>
            <a:r>
              <a:rPr lang="en-US" altLang="zh-CN" b="1">
                <a:solidFill>
                  <a:srgbClr val="FF0000"/>
                </a:solidFill>
              </a:rPr>
              <a:t>Access</a:t>
            </a:r>
            <a:r>
              <a:rPr lang="zh-CN" altLang="zh-CN" b="1">
                <a:solidFill>
                  <a:srgbClr val="FF0000"/>
                </a:solidFill>
              </a:rPr>
              <a:t>会弹出消息框，询问用户是否创建主键</a:t>
            </a:r>
            <a:endParaRPr lang="zh-CN" altLang="en-US" b="1">
              <a:solidFill>
                <a:srgbClr val="FF0000"/>
              </a:solidFill>
            </a:endParaRPr>
          </a:p>
        </p:txBody>
      </p:sp>
      <p:pic>
        <p:nvPicPr>
          <p:cNvPr id="41988" name="图片 7628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981075"/>
            <a:ext cx="251936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010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body" idx="4294967295"/>
          </p:nvPr>
        </p:nvSpPr>
        <p:spPr>
          <a:xfrm>
            <a:off x="539552" y="1628800"/>
            <a:ext cx="8064500" cy="1728192"/>
          </a:xfrm>
        </p:spPr>
        <p:txBody>
          <a:bodyPr/>
          <a:lstStyle/>
          <a:p>
            <a:pPr>
              <a:lnSpc>
                <a:spcPct val="90000"/>
              </a:lnSpc>
            </a:pPr>
            <a:endParaRPr lang="en-US" altLang="zh-CN" dirty="0" smtClean="0"/>
          </a:p>
          <a:p>
            <a:pPr>
              <a:lnSpc>
                <a:spcPct val="90000"/>
              </a:lnSpc>
              <a:buFontTx/>
              <a:buNone/>
            </a:pPr>
            <a:r>
              <a:rPr lang="en-US" altLang="zh-CN" dirty="0" smtClean="0"/>
              <a:t>      </a:t>
            </a:r>
            <a:r>
              <a:rPr lang="zh-CN" altLang="zh-CN" dirty="0" smtClean="0"/>
              <a:t>决定</a:t>
            </a:r>
            <a:r>
              <a:rPr lang="zh-CN" altLang="zh-CN" dirty="0"/>
              <a:t>一个字段所占用的存储空间。该属性只对文本、数字和自动编号类型的字段有效。</a:t>
            </a:r>
            <a:endParaRPr lang="zh-CN" altLang="en-US" dirty="0" smtClean="0"/>
          </a:p>
        </p:txBody>
      </p:sp>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smtClean="0">
                <a:latin typeface="+mn-lt"/>
                <a:ea typeface="+mn-ea"/>
                <a:cs typeface="+mn-cs"/>
              </a:rPr>
              <a:t>4. </a:t>
            </a:r>
            <a:r>
              <a:rPr lang="zh-CN" altLang="en-US" sz="2400" dirty="0" smtClean="0">
                <a:latin typeface="+mn-lt"/>
                <a:ea typeface="+mn-ea"/>
                <a:cs typeface="+mn-cs"/>
              </a:rPr>
              <a:t>字段大小</a:t>
            </a:r>
            <a:endParaRPr lang="zh-CN" altLang="en-US" sz="2400" dirty="0">
              <a:latin typeface="+mn-lt"/>
              <a:ea typeface="+mn-ea"/>
              <a:cs typeface="+mn-cs"/>
            </a:endParaRPr>
          </a:p>
        </p:txBody>
      </p:sp>
    </p:spTree>
    <p:extLst>
      <p:ext uri="{BB962C8B-B14F-4D97-AF65-F5344CB8AC3E}">
        <p14:creationId xmlns:p14="http://schemas.microsoft.com/office/powerpoint/2010/main" val="1911323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body" idx="4294967295"/>
          </p:nvPr>
        </p:nvSpPr>
        <p:spPr>
          <a:xfrm>
            <a:off x="755576" y="1628800"/>
            <a:ext cx="8064500" cy="1728192"/>
          </a:xfrm>
        </p:spPr>
        <p:txBody>
          <a:bodyPr/>
          <a:lstStyle/>
          <a:p>
            <a:pPr marL="0" indent="0">
              <a:buNone/>
            </a:pPr>
            <a:r>
              <a:rPr lang="zh-CN" altLang="zh-CN" dirty="0" smtClean="0"/>
              <a:t>输入数据</a:t>
            </a:r>
            <a:r>
              <a:rPr lang="zh-CN" altLang="zh-CN" dirty="0"/>
              <a:t>时必须遵守的标点、空格或其他格式要求，它可以限制数据输入的格式，以屏蔽非法输入。</a:t>
            </a:r>
          </a:p>
        </p:txBody>
      </p:sp>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smtClean="0">
                <a:latin typeface="+mn-lt"/>
                <a:ea typeface="+mn-ea"/>
                <a:cs typeface="+mn-cs"/>
              </a:rPr>
              <a:t>5. </a:t>
            </a:r>
            <a:r>
              <a:rPr lang="zh-CN" altLang="en-US" sz="2400" dirty="0" smtClean="0">
                <a:latin typeface="+mn-lt"/>
                <a:ea typeface="+mn-ea"/>
                <a:cs typeface="+mn-cs"/>
              </a:rPr>
              <a:t>输入掩码</a:t>
            </a:r>
            <a:endParaRPr lang="zh-CN" altLang="en-US" sz="2400" dirty="0">
              <a:latin typeface="+mn-lt"/>
              <a:ea typeface="+mn-ea"/>
              <a:cs typeface="+mn-cs"/>
            </a:endParaRPr>
          </a:p>
        </p:txBody>
      </p:sp>
      <p:pic>
        <p:nvPicPr>
          <p:cNvPr id="35842"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496379" cy="36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9232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5"/>
          <p:cNvSpPr>
            <a:spLocks noGrp="1" noChangeArrowheads="1"/>
          </p:cNvSpPr>
          <p:nvPr>
            <p:ph type="body" idx="4294967295"/>
          </p:nvPr>
        </p:nvSpPr>
        <p:spPr>
          <a:xfrm>
            <a:off x="539552" y="1628800"/>
            <a:ext cx="8064500" cy="864096"/>
          </a:xfrm>
        </p:spPr>
        <p:txBody>
          <a:bodyPr/>
          <a:lstStyle/>
          <a:p>
            <a:pPr>
              <a:lnSpc>
                <a:spcPct val="90000"/>
              </a:lnSpc>
              <a:buFontTx/>
              <a:buNone/>
            </a:pPr>
            <a:r>
              <a:rPr lang="en-US" altLang="zh-CN" dirty="0"/>
              <a:t> </a:t>
            </a:r>
            <a:r>
              <a:rPr lang="en-US" altLang="zh-CN" dirty="0" smtClean="0"/>
              <a:t>    </a:t>
            </a:r>
            <a:r>
              <a:rPr lang="zh-CN" altLang="zh-CN" dirty="0" smtClean="0"/>
              <a:t>字段</a:t>
            </a:r>
            <a:r>
              <a:rPr lang="zh-CN" altLang="zh-CN" dirty="0"/>
              <a:t>定义默认值后，在添加新记录时，</a:t>
            </a:r>
            <a:r>
              <a:rPr lang="en-US" altLang="zh-CN" dirty="0"/>
              <a:t>Access</a:t>
            </a:r>
            <a:r>
              <a:rPr lang="zh-CN" altLang="zh-CN" dirty="0"/>
              <a:t>将自动为该字段填入默认值</a:t>
            </a:r>
            <a:r>
              <a:rPr lang="zh-CN" altLang="zh-CN" dirty="0" smtClean="0"/>
              <a:t>。</a:t>
            </a:r>
            <a:endParaRPr lang="en-US" altLang="zh-CN" dirty="0" smtClean="0"/>
          </a:p>
          <a:p>
            <a:pPr>
              <a:lnSpc>
                <a:spcPct val="90000"/>
              </a:lnSpc>
              <a:buFontTx/>
              <a:buNone/>
            </a:pPr>
            <a:endParaRPr lang="en-US" altLang="zh-CN" dirty="0"/>
          </a:p>
          <a:p>
            <a:pPr>
              <a:lnSpc>
                <a:spcPct val="90000"/>
              </a:lnSpc>
              <a:buFontTx/>
              <a:buNone/>
            </a:pPr>
            <a:r>
              <a:rPr lang="en-US" altLang="zh-CN" dirty="0" smtClean="0"/>
              <a:t>  7.  </a:t>
            </a:r>
            <a:r>
              <a:rPr lang="zh-CN" altLang="en-US" dirty="0" smtClean="0"/>
              <a:t>有效性规则和有效性文本</a:t>
            </a:r>
            <a:endParaRPr lang="en-US" altLang="zh-CN" dirty="0" smtClean="0"/>
          </a:p>
          <a:p>
            <a:pPr>
              <a:lnSpc>
                <a:spcPct val="90000"/>
              </a:lnSpc>
              <a:buFontTx/>
              <a:buNone/>
            </a:pPr>
            <a:r>
              <a:rPr lang="en-US" altLang="zh-CN" dirty="0" smtClean="0"/>
              <a:t>      </a:t>
            </a:r>
            <a:r>
              <a:rPr lang="zh-CN" altLang="zh-CN" dirty="0" smtClean="0"/>
              <a:t>有效性</a:t>
            </a:r>
            <a:r>
              <a:rPr lang="zh-CN" altLang="zh-CN" dirty="0"/>
              <a:t>规则用于指定对输入到本字段的数据的要求，以保证用户输入的数据正确有效。有效性文本用于指定输入数据违反有效性规则时的提示信息。</a:t>
            </a:r>
            <a:r>
              <a:rPr lang="en-US" altLang="zh-CN" dirty="0" smtClean="0"/>
              <a:t> </a:t>
            </a:r>
            <a:endParaRPr lang="zh-CN" altLang="en-US" dirty="0" smtClean="0"/>
          </a:p>
        </p:txBody>
      </p:sp>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smtClean="0">
                <a:latin typeface="+mn-lt"/>
                <a:ea typeface="+mn-ea"/>
                <a:cs typeface="+mn-cs"/>
              </a:rPr>
              <a:t>6. </a:t>
            </a:r>
            <a:r>
              <a:rPr lang="zh-CN" altLang="en-US" sz="2400" dirty="0" smtClean="0">
                <a:latin typeface="+mn-lt"/>
                <a:ea typeface="+mn-ea"/>
                <a:cs typeface="+mn-cs"/>
              </a:rPr>
              <a:t>默认值</a:t>
            </a:r>
            <a:endParaRPr lang="zh-CN" altLang="en-US" sz="2400" dirty="0">
              <a:latin typeface="+mn-lt"/>
              <a:ea typeface="+mn-ea"/>
              <a:cs typeface="+mn-cs"/>
            </a:endParaRPr>
          </a:p>
        </p:txBody>
      </p:sp>
    </p:spTree>
    <p:extLst>
      <p:ext uri="{BB962C8B-B14F-4D97-AF65-F5344CB8AC3E}">
        <p14:creationId xmlns:p14="http://schemas.microsoft.com/office/powerpoint/2010/main" val="356573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980728"/>
            <a:ext cx="7776864" cy="4893647"/>
          </a:xfrm>
          <a:prstGeom prst="rect">
            <a:avLst/>
          </a:prstGeom>
        </p:spPr>
        <p:txBody>
          <a:bodyPr wrap="square">
            <a:spAutoFit/>
          </a:bodyPr>
          <a:lstStyle/>
          <a:p>
            <a:r>
              <a:rPr lang="zh-CN" altLang="zh-CN" b="1" dirty="0">
                <a:solidFill>
                  <a:srgbClr val="000099"/>
                </a:solidFill>
                <a:latin typeface="+mn-lt"/>
                <a:ea typeface="+mn-ea"/>
              </a:rPr>
              <a:t>数据库管理系统具有以下主要功能：</a:t>
            </a:r>
          </a:p>
          <a:p>
            <a:pPr>
              <a:buFontTx/>
              <a:buNone/>
            </a:pPr>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）数据定义：定义数据库结构，包括定义表、索引、视图等数据对象。</a:t>
            </a:r>
          </a:p>
          <a:p>
            <a:pPr>
              <a:buFontTx/>
              <a:buNone/>
            </a:pPr>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）数据操纵：实现对数据库的查询和更新（插入、删除、修改）操作。</a:t>
            </a:r>
          </a:p>
          <a:p>
            <a:pPr>
              <a:buFontTx/>
              <a:buNone/>
            </a:pPr>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）数据库的运行管理：数据库在建立、运行和维护时由</a:t>
            </a:r>
            <a:r>
              <a:rPr lang="en-US" altLang="zh-CN" b="1" dirty="0">
                <a:solidFill>
                  <a:srgbClr val="000099"/>
                </a:solidFill>
                <a:latin typeface="+mn-lt"/>
                <a:ea typeface="+mn-ea"/>
              </a:rPr>
              <a:t>DBMS</a:t>
            </a:r>
            <a:r>
              <a:rPr lang="zh-CN" altLang="zh-CN" b="1" dirty="0">
                <a:solidFill>
                  <a:srgbClr val="000099"/>
                </a:solidFill>
                <a:latin typeface="+mn-lt"/>
                <a:ea typeface="+mn-ea"/>
              </a:rPr>
              <a:t>统一管理、统一控制，以保证数据的安全性、完整性、多用户对数据的并发使用，以及发生故障后的系统恢复。</a:t>
            </a:r>
          </a:p>
          <a:p>
            <a:pPr>
              <a:buFontTx/>
              <a:buNone/>
            </a:pPr>
            <a:r>
              <a:rPr lang="zh-CN" altLang="zh-CN" b="1" dirty="0">
                <a:solidFill>
                  <a:srgbClr val="000099"/>
                </a:solidFill>
                <a:latin typeface="+mn-lt"/>
                <a:ea typeface="+mn-ea"/>
              </a:rPr>
              <a:t>（</a:t>
            </a:r>
            <a:r>
              <a:rPr lang="en-US" altLang="zh-CN" b="1" dirty="0">
                <a:solidFill>
                  <a:srgbClr val="000099"/>
                </a:solidFill>
                <a:latin typeface="+mn-lt"/>
                <a:ea typeface="+mn-ea"/>
              </a:rPr>
              <a:t>4</a:t>
            </a:r>
            <a:r>
              <a:rPr lang="zh-CN" altLang="zh-CN" b="1" dirty="0">
                <a:solidFill>
                  <a:srgbClr val="000099"/>
                </a:solidFill>
                <a:latin typeface="+mn-lt"/>
                <a:ea typeface="+mn-ea"/>
              </a:rPr>
              <a:t>）数据库的建立和维护：包括数据库初始数据的输入和转换，数据库的转储和恢复，数据库的重组织、性能分析等。</a:t>
            </a:r>
            <a:endParaRPr lang="zh-CN" altLang="en-US" b="1" dirty="0">
              <a:solidFill>
                <a:srgbClr val="000099"/>
              </a:solidFill>
              <a:latin typeface="+mn-lt"/>
              <a:ea typeface="+mn-ea"/>
            </a:endParaRPr>
          </a:p>
          <a:p>
            <a:endParaRPr lang="zh-CN" altLang="en-US" b="1" dirty="0">
              <a:solidFill>
                <a:srgbClr val="000099"/>
              </a:solidFill>
              <a:latin typeface="+mn-lt"/>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zh-CN" altLang="en-US" sz="2400" dirty="0" smtClean="0">
                <a:latin typeface="+mn-lt"/>
                <a:ea typeface="+mn-ea"/>
                <a:cs typeface="+mn-cs"/>
              </a:rPr>
              <a:t>（</a:t>
            </a:r>
            <a:r>
              <a:rPr lang="en-US" altLang="zh-CN" sz="2400" dirty="0" smtClean="0">
                <a:latin typeface="+mn-lt"/>
                <a:ea typeface="+mn-ea"/>
                <a:cs typeface="+mn-cs"/>
              </a:rPr>
              <a:t>1</a:t>
            </a:r>
            <a:r>
              <a:rPr lang="zh-CN" altLang="en-US" sz="2400" dirty="0" smtClean="0">
                <a:latin typeface="+mn-lt"/>
                <a:ea typeface="+mn-ea"/>
                <a:cs typeface="+mn-cs"/>
              </a:rPr>
              <a:t>）单字段</a:t>
            </a:r>
            <a:r>
              <a:rPr lang="zh-CN" altLang="en-US" sz="2400" dirty="0"/>
              <a:t>有效性规则和有效性</a:t>
            </a:r>
            <a:r>
              <a:rPr lang="zh-CN" altLang="en-US" sz="2400" dirty="0" smtClean="0"/>
              <a:t>文本</a:t>
            </a:r>
            <a:endParaRPr lang="zh-CN" altLang="en-US" sz="2400" dirty="0">
              <a:latin typeface="+mn-lt"/>
              <a:ea typeface="+mn-ea"/>
              <a:cs typeface="+mn-cs"/>
            </a:endParaRPr>
          </a:p>
        </p:txBody>
      </p:sp>
      <p:pic>
        <p:nvPicPr>
          <p:cNvPr id="36866"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3500811"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081" y="3032956"/>
            <a:ext cx="2800531" cy="12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27584" y="1628507"/>
            <a:ext cx="7560840" cy="830997"/>
          </a:xfrm>
          <a:prstGeom prst="rect">
            <a:avLst/>
          </a:prstGeom>
        </p:spPr>
        <p:txBody>
          <a:bodyPr wrap="square">
            <a:spAutoFit/>
          </a:bodyPr>
          <a:lstStyle/>
          <a:p>
            <a:r>
              <a:rPr lang="zh-CN" altLang="zh-CN" b="1" dirty="0">
                <a:solidFill>
                  <a:srgbClr val="000099"/>
                </a:solidFill>
                <a:effectLst>
                  <a:outerShdw blurRad="38100" dist="38100" dir="2700000">
                    <a:srgbClr val="C0C0C0"/>
                  </a:outerShdw>
                </a:effectLst>
                <a:latin typeface="+mj-lt"/>
                <a:ea typeface="+mj-ea"/>
                <a:cs typeface="+mj-cs"/>
              </a:rPr>
              <a:t>为表中一个字段定义有效性规则时直接在设计视图的“常规”标签中进行设置</a:t>
            </a:r>
            <a:r>
              <a:rPr lang="zh-CN" altLang="en-US" b="1" dirty="0">
                <a:solidFill>
                  <a:srgbClr val="000099"/>
                </a:solidFill>
                <a:effectLst>
                  <a:outerShdw blurRad="38100" dist="38100" dir="2700000">
                    <a:srgbClr val="C0C0C0"/>
                  </a:outerShdw>
                </a:effectLst>
                <a:latin typeface="+mj-lt"/>
                <a:ea typeface="+mj-ea"/>
                <a:cs typeface="+mj-cs"/>
              </a:rPr>
              <a:t>。</a:t>
            </a:r>
          </a:p>
        </p:txBody>
      </p:sp>
    </p:spTree>
    <p:extLst>
      <p:ext uri="{BB962C8B-B14F-4D97-AF65-F5344CB8AC3E}">
        <p14:creationId xmlns:p14="http://schemas.microsoft.com/office/powerpoint/2010/main" val="2680177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761858"/>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zh-CN" altLang="en-US" sz="2400" dirty="0" smtClean="0">
                <a:latin typeface="+mn-lt"/>
                <a:ea typeface="+mn-ea"/>
                <a:cs typeface="+mn-cs"/>
              </a:rPr>
              <a:t>（</a:t>
            </a:r>
            <a:r>
              <a:rPr lang="en-US" altLang="zh-CN" sz="2400" dirty="0" smtClean="0">
                <a:latin typeface="+mn-lt"/>
                <a:ea typeface="+mn-ea"/>
                <a:cs typeface="+mn-cs"/>
              </a:rPr>
              <a:t>2</a:t>
            </a:r>
            <a:r>
              <a:rPr lang="zh-CN" altLang="en-US" sz="2400" dirty="0" smtClean="0">
                <a:latin typeface="+mn-lt"/>
                <a:ea typeface="+mn-ea"/>
                <a:cs typeface="+mn-cs"/>
              </a:rPr>
              <a:t>）多字段</a:t>
            </a:r>
            <a:r>
              <a:rPr lang="zh-CN" altLang="en-US" sz="2400" dirty="0"/>
              <a:t>有效性规则和有效性</a:t>
            </a:r>
            <a:r>
              <a:rPr lang="zh-CN" altLang="en-US" sz="2400" dirty="0" smtClean="0"/>
              <a:t>文本</a:t>
            </a:r>
            <a:endParaRPr lang="zh-CN" altLang="en-US" sz="2400" dirty="0">
              <a:latin typeface="+mn-lt"/>
              <a:ea typeface="+mn-ea"/>
              <a:cs typeface="+mn-cs"/>
            </a:endParaRPr>
          </a:p>
        </p:txBody>
      </p:sp>
      <p:sp>
        <p:nvSpPr>
          <p:cNvPr id="2" name="矩形 1"/>
          <p:cNvSpPr/>
          <p:nvPr/>
        </p:nvSpPr>
        <p:spPr>
          <a:xfrm>
            <a:off x="827584" y="1628506"/>
            <a:ext cx="7560840" cy="1200329"/>
          </a:xfrm>
          <a:prstGeom prst="rect">
            <a:avLst/>
          </a:prstGeom>
        </p:spPr>
        <p:txBody>
          <a:bodyPr wrap="square">
            <a:spAutoFit/>
          </a:bodyPr>
          <a:lstStyle/>
          <a:p>
            <a:r>
              <a:rPr lang="zh-CN" altLang="zh-CN" b="1" dirty="0">
                <a:solidFill>
                  <a:srgbClr val="000099"/>
                </a:solidFill>
                <a:effectLst>
                  <a:outerShdw blurRad="38100" dist="38100" dir="2700000">
                    <a:srgbClr val="C0C0C0"/>
                  </a:outerShdw>
                </a:effectLst>
                <a:latin typeface="+mj-lt"/>
                <a:ea typeface="+mj-ea"/>
                <a:cs typeface="+mj-cs"/>
              </a:rPr>
              <a:t>同时为多个字段定义有效性规则，则必须在表设计视图中执行“表格工具→设计→属性表” ，在“属性表”窗口中进行设置。</a:t>
            </a:r>
            <a:endParaRPr lang="zh-CN" altLang="en-US" b="1" dirty="0">
              <a:solidFill>
                <a:srgbClr val="000099"/>
              </a:solidFill>
              <a:effectLst>
                <a:outerShdw blurRad="38100" dist="38100" dir="2700000">
                  <a:srgbClr val="C0C0C0"/>
                </a:outerShdw>
              </a:effectLst>
              <a:latin typeface="+mj-lt"/>
              <a:ea typeface="+mj-ea"/>
              <a:cs typeface="+mj-cs"/>
            </a:endParaRPr>
          </a:p>
        </p:txBody>
      </p:sp>
      <p:pic>
        <p:nvPicPr>
          <p:cNvPr id="37890" name="图片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41196"/>
            <a:ext cx="5525257" cy="29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475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body" idx="4294967295"/>
          </p:nvPr>
        </p:nvSpPr>
        <p:spPr>
          <a:xfrm>
            <a:off x="179512" y="1916113"/>
            <a:ext cx="3384426" cy="4114800"/>
          </a:xfrm>
        </p:spPr>
        <p:txBody>
          <a:bodyPr/>
          <a:lstStyle/>
          <a:p>
            <a:pPr marL="342900" indent="-342900">
              <a:buFontTx/>
              <a:buNone/>
            </a:pPr>
            <a:r>
              <a:rPr lang="zh-CN" altLang="en-US" dirty="0" smtClean="0"/>
              <a:t>索引用于在大量记录中快速检索数据，提高查询的效率。</a:t>
            </a:r>
            <a:endParaRPr lang="en-US" altLang="zh-CN" dirty="0" smtClean="0"/>
          </a:p>
          <a:p>
            <a:pPr marL="342900" indent="-342900">
              <a:buFontTx/>
              <a:buNone/>
            </a:pPr>
            <a:r>
              <a:rPr lang="en-US" altLang="zh-CN" dirty="0" smtClean="0"/>
              <a:t>  </a:t>
            </a:r>
            <a:r>
              <a:rPr lang="zh-CN" altLang="en-US" dirty="0" smtClean="0"/>
              <a:t>通常对表中经常检索的字段、要排序的字段或要在查询中联接到其他表中字段的字段建立索引，</a:t>
            </a:r>
            <a:r>
              <a:rPr lang="en-US" altLang="zh-CN" dirty="0" smtClean="0"/>
              <a:t>OLE </a:t>
            </a:r>
            <a:r>
              <a:rPr lang="zh-CN" altLang="en-US" dirty="0" smtClean="0"/>
              <a:t>对象类型的字段不能设置索引。</a:t>
            </a:r>
          </a:p>
        </p:txBody>
      </p:sp>
      <p:sp>
        <p:nvSpPr>
          <p:cNvPr id="43010" name="标题 763906"/>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just"/>
            <a:r>
              <a:rPr lang="en-US" altLang="zh-CN" sz="2400" dirty="0">
                <a:latin typeface="+mn-lt"/>
                <a:ea typeface="+mn-ea"/>
                <a:cs typeface="+mn-cs"/>
              </a:rPr>
              <a:t>8.</a:t>
            </a:r>
            <a:r>
              <a:rPr lang="zh-CN" altLang="en-US" sz="2400" dirty="0">
                <a:latin typeface="+mn-lt"/>
                <a:ea typeface="+mn-ea"/>
                <a:cs typeface="+mn-cs"/>
              </a:rPr>
              <a:t>索引（</a:t>
            </a:r>
            <a:r>
              <a:rPr lang="en-US" altLang="zh-CN" sz="2400" dirty="0">
                <a:latin typeface="+mn-lt"/>
                <a:ea typeface="+mn-ea"/>
                <a:cs typeface="+mn-cs"/>
              </a:rPr>
              <a:t>Index</a:t>
            </a:r>
            <a:r>
              <a:rPr lang="zh-CN" altLang="en-US" sz="2400" dirty="0">
                <a:latin typeface="+mn-lt"/>
                <a:ea typeface="+mn-ea"/>
                <a:cs typeface="+mn-cs"/>
              </a:rPr>
              <a:t>）</a:t>
            </a:r>
          </a:p>
        </p:txBody>
      </p:sp>
      <p:pic>
        <p:nvPicPr>
          <p:cNvPr id="430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133600"/>
            <a:ext cx="50292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022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863234"/>
          <p:cNvSpPr>
            <a:spLocks noGrp="1" noChangeArrowheads="1"/>
          </p:cNvSpPr>
          <p:nvPr>
            <p:ph type="body" idx="1"/>
          </p:nvPr>
        </p:nvSpPr>
        <p:spPr>
          <a:xfrm>
            <a:off x="611560" y="1196752"/>
            <a:ext cx="7772400" cy="4114800"/>
          </a:xfrm>
        </p:spPr>
        <p:txBody>
          <a:bodyPr/>
          <a:lstStyle/>
          <a:p>
            <a:pPr>
              <a:buFontTx/>
              <a:buNone/>
            </a:pPr>
            <a:r>
              <a:rPr lang="zh-CN" altLang="en-US" dirty="0" smtClean="0"/>
              <a:t>索引的类型：</a:t>
            </a:r>
          </a:p>
          <a:p>
            <a:pPr>
              <a:buFontTx/>
              <a:buNone/>
            </a:pPr>
            <a:r>
              <a:rPr lang="zh-CN" altLang="en-US" dirty="0" smtClean="0"/>
              <a:t>（</a:t>
            </a:r>
            <a:r>
              <a:rPr lang="en-US" altLang="zh-CN" dirty="0" smtClean="0"/>
              <a:t>1</a:t>
            </a:r>
            <a:r>
              <a:rPr lang="zh-CN" altLang="en-US" dirty="0" smtClean="0"/>
              <a:t>）主索引：主键就是主索引，主索引也就是主键。</a:t>
            </a:r>
          </a:p>
          <a:p>
            <a:pPr>
              <a:buFontTx/>
              <a:buNone/>
            </a:pPr>
            <a:r>
              <a:rPr lang="zh-CN" altLang="en-US" dirty="0" smtClean="0"/>
              <a:t>（</a:t>
            </a:r>
            <a:r>
              <a:rPr lang="en-US" altLang="zh-CN" dirty="0" smtClean="0"/>
              <a:t>2</a:t>
            </a:r>
            <a:r>
              <a:rPr lang="zh-CN" altLang="en-US" dirty="0" smtClean="0"/>
              <a:t>）唯一索引：该索引字段的值必须是唯一的，不能有重复。 在</a:t>
            </a:r>
            <a:r>
              <a:rPr lang="en-US" altLang="zh-CN" dirty="0" smtClean="0"/>
              <a:t>Access</a:t>
            </a:r>
            <a:r>
              <a:rPr lang="zh-CN" altLang="en-US" dirty="0" smtClean="0"/>
              <a:t>中，主索引只能有一个，而唯一索引可以有多个。</a:t>
            </a:r>
          </a:p>
          <a:p>
            <a:pPr>
              <a:buFontTx/>
              <a:buNone/>
            </a:pPr>
            <a:r>
              <a:rPr lang="zh-CN" altLang="en-US" dirty="0" smtClean="0"/>
              <a:t>（</a:t>
            </a:r>
            <a:r>
              <a:rPr lang="en-US" altLang="zh-CN" dirty="0" smtClean="0"/>
              <a:t>3</a:t>
            </a:r>
            <a:r>
              <a:rPr lang="zh-CN" altLang="en-US" dirty="0" smtClean="0"/>
              <a:t>）普通索引：该索引字段的值可以有重复。 </a:t>
            </a:r>
          </a:p>
          <a:p>
            <a:endParaRPr lang="zh-CN" altLang="en-US" dirty="0" smtClean="0"/>
          </a:p>
        </p:txBody>
      </p:sp>
    </p:spTree>
    <p:extLst>
      <p:ext uri="{BB962C8B-B14F-4D97-AF65-F5344CB8AC3E}">
        <p14:creationId xmlns:p14="http://schemas.microsoft.com/office/powerpoint/2010/main" val="3584522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body" idx="4294967295"/>
          </p:nvPr>
        </p:nvSpPr>
        <p:spPr>
          <a:xfrm>
            <a:off x="611560" y="1556792"/>
            <a:ext cx="7772400" cy="4114800"/>
          </a:xfrm>
        </p:spPr>
        <p:txBody>
          <a:bodyPr/>
          <a:lstStyle/>
          <a:p>
            <a:pPr marL="0" indent="0">
              <a:buFontTx/>
              <a:buNone/>
            </a:pPr>
            <a:r>
              <a:rPr lang="en-US" altLang="zh-CN" dirty="0" smtClean="0"/>
              <a:t>Access</a:t>
            </a:r>
            <a:r>
              <a:rPr lang="zh-CN" altLang="zh-CN" dirty="0" smtClean="0"/>
              <a:t>可以基于单个字段或多个字段创建索引。</a:t>
            </a:r>
            <a:endParaRPr lang="en-US" altLang="zh-CN" dirty="0" smtClean="0"/>
          </a:p>
          <a:p>
            <a:pPr marL="0" indent="0">
              <a:buFontTx/>
              <a:buNone/>
            </a:pPr>
            <a:r>
              <a:rPr lang="zh-CN" altLang="zh-CN" dirty="0" smtClean="0"/>
              <a:t>①</a:t>
            </a:r>
            <a:r>
              <a:rPr lang="en-US" altLang="zh-CN" dirty="0" smtClean="0"/>
              <a:t> </a:t>
            </a:r>
            <a:r>
              <a:rPr lang="zh-CN" altLang="zh-CN" dirty="0" smtClean="0"/>
              <a:t>创建单字段索引</a:t>
            </a:r>
          </a:p>
          <a:p>
            <a:pPr marL="0" indent="0">
              <a:buFontTx/>
              <a:buNone/>
            </a:pPr>
            <a:r>
              <a:rPr lang="zh-CN" altLang="zh-CN" dirty="0" smtClean="0"/>
              <a:t>设计视图中</a:t>
            </a:r>
            <a:r>
              <a:rPr lang="zh-CN" altLang="en-US" dirty="0" smtClean="0"/>
              <a:t>，</a:t>
            </a:r>
            <a:r>
              <a:rPr lang="zh-CN" altLang="zh-CN" dirty="0" smtClean="0"/>
              <a:t>单击选中字段，在“常规”选项卡的“索引”下拉选项中选择“有（有重复）”或“有（无重复）”。</a:t>
            </a:r>
          </a:p>
          <a:p>
            <a:pPr marL="0" indent="0">
              <a:buFontTx/>
              <a:buNone/>
            </a:pPr>
            <a:endParaRPr lang="en-US" altLang="zh-CN" dirty="0" smtClean="0"/>
          </a:p>
        </p:txBody>
      </p:sp>
    </p:spTree>
    <p:extLst>
      <p:ext uri="{BB962C8B-B14F-4D97-AF65-F5344CB8AC3E}">
        <p14:creationId xmlns:p14="http://schemas.microsoft.com/office/powerpoint/2010/main" val="1940854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占位符 864258"/>
          <p:cNvSpPr>
            <a:spLocks noGrp="1" noChangeArrowheads="1"/>
          </p:cNvSpPr>
          <p:nvPr>
            <p:ph type="body" idx="1"/>
          </p:nvPr>
        </p:nvSpPr>
        <p:spPr>
          <a:xfrm>
            <a:off x="683568" y="1484784"/>
            <a:ext cx="7772400" cy="4114800"/>
          </a:xfrm>
        </p:spPr>
        <p:txBody>
          <a:bodyPr/>
          <a:lstStyle/>
          <a:p>
            <a:pPr>
              <a:buFontTx/>
              <a:buNone/>
            </a:pPr>
            <a:r>
              <a:rPr lang="zh-CN" altLang="zh-CN" dirty="0" smtClean="0"/>
              <a:t>② 创建多字段索引</a:t>
            </a:r>
          </a:p>
          <a:p>
            <a:pPr>
              <a:buFontTx/>
              <a:buNone/>
            </a:pPr>
            <a:r>
              <a:rPr lang="zh-CN" altLang="zh-CN" dirty="0" smtClean="0"/>
              <a:t>在设计视图中打开表。执行“表格工具→设计→索引”命令，打开“索引”对话框，指定索引名称、索引字段、排序次序、索引类型。</a:t>
            </a:r>
            <a:endParaRPr lang="en-US" altLang="zh-CN" dirty="0" smtClean="0">
              <a:solidFill>
                <a:schemeClr val="hlink"/>
              </a:solidFill>
              <a:sym typeface="Webdings" pitchFamily="18" charset="2"/>
            </a:endParaRPr>
          </a:p>
          <a:p>
            <a:pPr>
              <a:buFontTx/>
              <a:buNone/>
            </a:pPr>
            <a:r>
              <a:rPr lang="zh-CN" altLang="zh-CN" dirty="0" smtClean="0"/>
              <a:t>若要删除索引，只要选择要删除的索引名称，执行“删除”命令就可以了。</a:t>
            </a:r>
          </a:p>
          <a:p>
            <a:endParaRPr lang="zh-CN" altLang="en-US" dirty="0" smtClean="0"/>
          </a:p>
          <a:p>
            <a:endParaRPr lang="zh-CN" altLang="en-US" dirty="0" smtClean="0"/>
          </a:p>
        </p:txBody>
      </p:sp>
      <p:pic>
        <p:nvPicPr>
          <p:cNvPr id="46082" name="图片 8642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005064"/>
            <a:ext cx="43211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12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8.4.3  </a:t>
            </a:r>
            <a:r>
              <a:rPr lang="zh-CN" altLang="en-US" dirty="0" smtClean="0">
                <a:effectLst/>
              </a:rPr>
              <a:t>数据记录操作</a:t>
            </a:r>
            <a:endParaRPr lang="zh-CN" altLang="en-US" dirty="0"/>
          </a:p>
        </p:txBody>
      </p:sp>
      <p:sp>
        <p:nvSpPr>
          <p:cNvPr id="3" name="内容占位符 2"/>
          <p:cNvSpPr>
            <a:spLocks noGrp="1"/>
          </p:cNvSpPr>
          <p:nvPr>
            <p:ph idx="1"/>
          </p:nvPr>
        </p:nvSpPr>
        <p:spPr>
          <a:xfrm>
            <a:off x="611560" y="1700808"/>
            <a:ext cx="8136904" cy="4032448"/>
          </a:xfrm>
        </p:spPr>
        <p:txBody>
          <a:bodyPr/>
          <a:lstStyle/>
          <a:p>
            <a:r>
              <a:rPr lang="zh-CN" altLang="zh-CN" dirty="0" smtClean="0"/>
              <a:t>插入</a:t>
            </a:r>
            <a:r>
              <a:rPr lang="zh-CN" altLang="zh-CN" dirty="0"/>
              <a:t>记录。在表的空行输入数据后，在表的最后会自动增加一个空行。</a:t>
            </a:r>
          </a:p>
          <a:p>
            <a:r>
              <a:rPr lang="zh-CN" altLang="zh-CN" dirty="0" smtClean="0"/>
              <a:t>删除</a:t>
            </a:r>
            <a:r>
              <a:rPr lang="zh-CN" altLang="zh-CN" dirty="0"/>
              <a:t>记录。选中一条或多条记录，单击鼠标右键，执行弹出菜单的“删除记录”命令。</a:t>
            </a:r>
          </a:p>
          <a:p>
            <a:r>
              <a:rPr lang="zh-CN" altLang="zh-CN" dirty="0" smtClean="0"/>
              <a:t>在</a:t>
            </a:r>
            <a:r>
              <a:rPr lang="zh-CN" altLang="zh-CN" dirty="0"/>
              <a:t>数据表中输入图片、声音和影像。要向表中插入图片、声音和影像等数据，必须将该字段定义为“</a:t>
            </a:r>
            <a:r>
              <a:rPr lang="en-US" altLang="zh-CN" dirty="0"/>
              <a:t>OLE</a:t>
            </a:r>
            <a:r>
              <a:rPr lang="zh-CN" altLang="zh-CN" dirty="0"/>
              <a:t>对象”类型。选中一条记录的“</a:t>
            </a:r>
            <a:r>
              <a:rPr lang="en-US" altLang="zh-CN" dirty="0"/>
              <a:t>OLE</a:t>
            </a:r>
            <a:r>
              <a:rPr lang="zh-CN" altLang="zh-CN" dirty="0"/>
              <a:t>对象”字段，单击鼠标右键，执行弹出菜单的“插入对象”命令，打开“插入对象”窗口，选择对象类型、文件名或者新建对象。</a:t>
            </a:r>
          </a:p>
        </p:txBody>
      </p:sp>
    </p:spTree>
    <p:extLst>
      <p:ext uri="{BB962C8B-B14F-4D97-AF65-F5344CB8AC3E}">
        <p14:creationId xmlns:p14="http://schemas.microsoft.com/office/powerpoint/2010/main" val="785648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6672"/>
            <a:ext cx="7772400" cy="1143000"/>
          </a:xfrm>
        </p:spPr>
        <p:txBody>
          <a:bodyPr/>
          <a:lstStyle/>
          <a:p>
            <a:pPr>
              <a:defRPr/>
            </a:pPr>
            <a:r>
              <a:rPr lang="en-US" altLang="zh-CN" dirty="0" smtClean="0">
                <a:effectLst/>
              </a:rPr>
              <a:t>8.4.4  </a:t>
            </a:r>
            <a:r>
              <a:rPr lang="zh-CN" altLang="en-US" dirty="0" smtClean="0">
                <a:effectLst/>
              </a:rPr>
              <a:t>定义表之间的关系</a:t>
            </a:r>
            <a:endParaRPr lang="zh-CN" altLang="en-US" dirty="0"/>
          </a:p>
        </p:txBody>
      </p:sp>
      <p:sp>
        <p:nvSpPr>
          <p:cNvPr id="3" name="内容占位符 2"/>
          <p:cNvSpPr>
            <a:spLocks noGrp="1"/>
          </p:cNvSpPr>
          <p:nvPr>
            <p:ph idx="1"/>
          </p:nvPr>
        </p:nvSpPr>
        <p:spPr>
          <a:xfrm>
            <a:off x="971600" y="1556792"/>
            <a:ext cx="7560840" cy="4032448"/>
          </a:xfrm>
        </p:spPr>
        <p:txBody>
          <a:bodyPr/>
          <a:lstStyle/>
          <a:p>
            <a:pPr marL="0" indent="0">
              <a:buNone/>
            </a:pPr>
            <a:r>
              <a:rPr lang="zh-CN" altLang="zh-CN" dirty="0"/>
              <a:t>在</a:t>
            </a:r>
            <a:r>
              <a:rPr lang="en-US" altLang="zh-CN" dirty="0"/>
              <a:t>Access</a:t>
            </a:r>
            <a:r>
              <a:rPr lang="zh-CN" altLang="zh-CN" dirty="0"/>
              <a:t>数据库中，两个表之间可以通过公共字段或语义相同的字段建立关系，使用户可以同时查询、显示或输出多个表中的数据</a:t>
            </a:r>
            <a:r>
              <a:rPr lang="zh-CN" altLang="zh-CN" dirty="0" smtClean="0"/>
              <a:t>。</a:t>
            </a:r>
            <a:endParaRPr lang="en-US" altLang="zh-CN" dirty="0" smtClean="0"/>
          </a:p>
          <a:p>
            <a:pPr marL="0" indent="0">
              <a:buNone/>
            </a:pPr>
            <a:endParaRPr lang="en-US" altLang="zh-CN" dirty="0"/>
          </a:p>
          <a:p>
            <a:pPr marL="0" indent="0">
              <a:buNone/>
            </a:pPr>
            <a:r>
              <a:rPr lang="zh-CN" altLang="zh-CN" dirty="0"/>
              <a:t>在创建表之间的关系时，联接字段不一定要有相同的名称，但数据类型必须相同</a:t>
            </a:r>
            <a:r>
              <a:rPr lang="zh-CN" altLang="zh-CN" dirty="0" smtClean="0"/>
              <a:t>。</a:t>
            </a:r>
            <a:endParaRPr lang="en-US" altLang="zh-CN" dirty="0"/>
          </a:p>
          <a:p>
            <a:pPr marL="0" indent="0">
              <a:buNone/>
            </a:pPr>
            <a:endParaRPr lang="zh-CN" altLang="zh-CN" dirty="0"/>
          </a:p>
        </p:txBody>
      </p:sp>
    </p:spTree>
    <p:extLst>
      <p:ext uri="{BB962C8B-B14F-4D97-AF65-F5344CB8AC3E}">
        <p14:creationId xmlns:p14="http://schemas.microsoft.com/office/powerpoint/2010/main" val="3544374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179" y="3717032"/>
            <a:ext cx="7141674" cy="237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1560" y="836712"/>
            <a:ext cx="8208912" cy="2677656"/>
          </a:xfrm>
          <a:prstGeom prst="rect">
            <a:avLst/>
          </a:prstGeom>
        </p:spPr>
        <p:txBody>
          <a:bodyPr wrap="square">
            <a:spAutoFit/>
          </a:bodyPr>
          <a:lstStyle/>
          <a:p>
            <a:pPr marL="0" indent="0">
              <a:buNone/>
            </a:pPr>
            <a:r>
              <a:rPr lang="zh-CN" altLang="zh-CN" b="1" dirty="0">
                <a:solidFill>
                  <a:srgbClr val="000099"/>
                </a:solidFill>
                <a:latin typeface="+mn-lt"/>
                <a:ea typeface="+mn-ea"/>
              </a:rPr>
              <a:t>联接字段在一个表中通常为主键，同时作为关联表的外键，外键的值应与主键的值相匹配</a:t>
            </a:r>
            <a:r>
              <a:rPr lang="zh-CN" altLang="en-US" b="1" dirty="0">
                <a:solidFill>
                  <a:srgbClr val="000099"/>
                </a:solidFill>
                <a:latin typeface="+mn-lt"/>
                <a:ea typeface="+mn-ea"/>
              </a:rPr>
              <a:t>。</a:t>
            </a:r>
            <a:endParaRPr lang="en-US" altLang="zh-CN" b="1" dirty="0">
              <a:solidFill>
                <a:srgbClr val="000099"/>
              </a:solidFill>
              <a:latin typeface="+mn-lt"/>
              <a:ea typeface="+mn-ea"/>
            </a:endParaRPr>
          </a:p>
          <a:p>
            <a:pPr lvl="1" eaLnBrk="1" fontAlgn="auto" hangingPunct="1">
              <a:buClr>
                <a:schemeClr val="accent1">
                  <a:lumMod val="75000"/>
                </a:schemeClr>
              </a:buClr>
              <a:buFont typeface="Arial"/>
              <a:buChar char="•"/>
              <a:defRPr/>
            </a:pPr>
            <a:r>
              <a:rPr lang="zh-CN" altLang="en-US" b="1" dirty="0">
                <a:solidFill>
                  <a:srgbClr val="000099"/>
                </a:solidFill>
                <a:latin typeface="+mn-lt"/>
                <a:ea typeface="+mn-ea"/>
              </a:rPr>
              <a:t>若联接字段在两个表中均为主键，则两表为一对一关系。</a:t>
            </a:r>
          </a:p>
          <a:p>
            <a:pPr lvl="1" eaLnBrk="1" fontAlgn="auto" hangingPunct="1">
              <a:buClr>
                <a:schemeClr val="accent1">
                  <a:lumMod val="75000"/>
                </a:schemeClr>
              </a:buClr>
              <a:buFont typeface="Arial"/>
              <a:buChar char="•"/>
              <a:defRPr/>
            </a:pPr>
            <a:r>
              <a:rPr lang="zh-CN" altLang="en-US" b="1" dirty="0">
                <a:solidFill>
                  <a:srgbClr val="000099"/>
                </a:solidFill>
                <a:latin typeface="+mn-lt"/>
                <a:ea typeface="+mn-ea"/>
              </a:rPr>
              <a:t> 若联接字段只在一个表中为主索引，则两表为一对多关系。</a:t>
            </a:r>
          </a:p>
          <a:p>
            <a:pPr lvl="1" eaLnBrk="1" fontAlgn="auto" hangingPunct="1">
              <a:buClr>
                <a:schemeClr val="accent1">
                  <a:lumMod val="75000"/>
                </a:schemeClr>
              </a:buClr>
              <a:buFont typeface="Arial"/>
              <a:buChar char="•"/>
              <a:defRPr/>
            </a:pPr>
            <a:r>
              <a:rPr lang="zh-CN" altLang="en-US" b="1" dirty="0">
                <a:solidFill>
                  <a:srgbClr val="000099"/>
                </a:solidFill>
                <a:latin typeface="+mn-lt"/>
                <a:ea typeface="+mn-ea"/>
              </a:rPr>
              <a:t> 关系中处于“一方”的表称为主表或父表，处于另一方的表称为子表。</a:t>
            </a:r>
            <a:r>
              <a:rPr lang="zh-CN" altLang="en-US" dirty="0"/>
              <a:t> </a:t>
            </a:r>
          </a:p>
        </p:txBody>
      </p:sp>
    </p:spTree>
    <p:extLst>
      <p:ext uri="{BB962C8B-B14F-4D97-AF65-F5344CB8AC3E}">
        <p14:creationId xmlns:p14="http://schemas.microsoft.com/office/powerpoint/2010/main" val="408611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8.5.1   </a:t>
            </a:r>
            <a:r>
              <a:rPr lang="zh-CN" altLang="zh-CN" dirty="0" smtClean="0">
                <a:effectLst/>
              </a:rPr>
              <a:t>选择</a:t>
            </a:r>
            <a:r>
              <a:rPr lang="zh-CN" altLang="zh-CN" dirty="0">
                <a:effectLst/>
              </a:rPr>
              <a:t>查询</a:t>
            </a:r>
            <a:endParaRPr lang="zh-CN" altLang="en-US" dirty="0"/>
          </a:p>
        </p:txBody>
      </p:sp>
      <p:sp>
        <p:nvSpPr>
          <p:cNvPr id="3" name="内容占位符 2"/>
          <p:cNvSpPr>
            <a:spLocks noGrp="1"/>
          </p:cNvSpPr>
          <p:nvPr>
            <p:ph idx="1"/>
          </p:nvPr>
        </p:nvSpPr>
        <p:spPr>
          <a:xfrm>
            <a:off x="611560" y="1700808"/>
            <a:ext cx="7848872" cy="4032448"/>
          </a:xfrm>
        </p:spPr>
        <p:txBody>
          <a:bodyPr/>
          <a:lstStyle/>
          <a:p>
            <a:pPr marL="0" indent="0">
              <a:buNone/>
            </a:pPr>
            <a:r>
              <a:rPr lang="zh-CN" altLang="zh-CN" dirty="0"/>
              <a:t>选择查询是对一个或多个表中的数据进行检索、统计、排序、计算或汇总，不会更改表中的数据</a:t>
            </a:r>
            <a:r>
              <a:rPr lang="zh-CN" altLang="zh-CN" dirty="0" smtClean="0"/>
              <a:t>。</a:t>
            </a:r>
            <a:endParaRPr lang="en-US" altLang="zh-CN" dirty="0" smtClean="0"/>
          </a:p>
          <a:p>
            <a:pPr eaLnBrk="1" hangingPunct="1">
              <a:buFont typeface="Wingdings" pitchFamily="2" charset="2"/>
              <a:buNone/>
            </a:pPr>
            <a:r>
              <a:rPr lang="en-US" altLang="zh-CN" dirty="0" smtClean="0"/>
              <a:t>1. </a:t>
            </a:r>
            <a:r>
              <a:rPr lang="zh-CN" altLang="en-US" dirty="0" smtClean="0"/>
              <a:t>使用</a:t>
            </a:r>
            <a:r>
              <a:rPr lang="zh-CN" altLang="en-US" dirty="0"/>
              <a:t>查询向导</a:t>
            </a:r>
          </a:p>
          <a:p>
            <a:pPr lvl="1" eaLnBrk="1" hangingPunct="1">
              <a:spcBef>
                <a:spcPts val="1200"/>
              </a:spcBef>
            </a:pPr>
            <a:r>
              <a:rPr lang="zh-CN" altLang="en-US" dirty="0"/>
              <a:t>操作者可在向导指示下选择一个或多个数据源、一个或多个字段创建查询</a:t>
            </a:r>
          </a:p>
          <a:p>
            <a:pPr lvl="1" eaLnBrk="1" hangingPunct="1"/>
            <a:r>
              <a:rPr lang="zh-CN" altLang="en-US" dirty="0"/>
              <a:t>使用向导不能创建带条件的查询</a:t>
            </a:r>
          </a:p>
          <a:p>
            <a:pPr marL="0" indent="0">
              <a:buNone/>
            </a:pPr>
            <a:endParaRPr lang="zh-CN" altLang="zh-CN" dirty="0"/>
          </a:p>
        </p:txBody>
      </p:sp>
    </p:spTree>
    <p:extLst>
      <p:ext uri="{BB962C8B-B14F-4D97-AF65-F5344CB8AC3E}">
        <p14:creationId xmlns:p14="http://schemas.microsoft.com/office/powerpoint/2010/main" val="79027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40768"/>
            <a:ext cx="7772400" cy="2016224"/>
          </a:xfrm>
        </p:spPr>
        <p:txBody>
          <a:bodyPr/>
          <a:lstStyle/>
          <a:p>
            <a:pPr>
              <a:buAutoNum type="arabicPeriod" startAt="3"/>
            </a:pPr>
            <a:r>
              <a:rPr lang="zh-CN" altLang="zh-CN" dirty="0" smtClean="0"/>
              <a:t>数据库系统</a:t>
            </a:r>
            <a:r>
              <a:rPr lang="zh-CN" altLang="zh-CN" dirty="0"/>
              <a:t>（</a:t>
            </a:r>
            <a:r>
              <a:rPr lang="en-US" altLang="zh-CN" dirty="0" err="1"/>
              <a:t>DataBase</a:t>
            </a:r>
            <a:r>
              <a:rPr lang="en-US" altLang="zh-CN" dirty="0"/>
              <a:t> System</a:t>
            </a:r>
            <a:r>
              <a:rPr lang="zh-CN" altLang="zh-CN" dirty="0"/>
              <a:t>，</a:t>
            </a:r>
            <a:r>
              <a:rPr lang="en-US" altLang="zh-CN" dirty="0"/>
              <a:t>DBS</a:t>
            </a:r>
            <a:r>
              <a:rPr lang="zh-CN" altLang="zh-CN" dirty="0" smtClean="0"/>
              <a:t>）</a:t>
            </a:r>
            <a:endParaRPr lang="en-US" altLang="zh-CN" dirty="0" smtClean="0"/>
          </a:p>
          <a:p>
            <a:pPr marL="0" indent="0">
              <a:buNone/>
            </a:pPr>
            <a:endParaRPr lang="en-US" altLang="zh-CN" dirty="0" smtClean="0"/>
          </a:p>
          <a:p>
            <a:pPr marL="0" indent="0">
              <a:buNone/>
            </a:pPr>
            <a:r>
              <a:rPr lang="zh-CN" altLang="zh-CN" dirty="0"/>
              <a:t>是指带有数据库并利用数据库技术进行数据管理的计算机系统。它是在计算机系统中引入了数据库技术后的系统，实现了有组织地、动态地存储大量相关数据，提供了数据处理和共享的便利手段。</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9529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4294967295"/>
          </p:nvPr>
        </p:nvSpPr>
        <p:spPr>
          <a:xfrm>
            <a:off x="539552" y="764704"/>
            <a:ext cx="6985000" cy="1080120"/>
          </a:xfrm>
        </p:spPr>
        <p:txBody>
          <a:bodyPr/>
          <a:lstStyle/>
          <a:p>
            <a:pPr eaLnBrk="1" hangingPunct="1">
              <a:buFont typeface="Wingdings" pitchFamily="2" charset="2"/>
              <a:buNone/>
            </a:pPr>
            <a:r>
              <a:rPr lang="en-US" altLang="zh-CN" dirty="0"/>
              <a:t>2. </a:t>
            </a:r>
            <a:r>
              <a:rPr lang="zh-CN" altLang="en-US" dirty="0"/>
              <a:t>使用设计视图 </a:t>
            </a:r>
          </a:p>
          <a:p>
            <a:pPr lvl="1" eaLnBrk="1" hangingPunct="1">
              <a:spcBef>
                <a:spcPts val="1200"/>
              </a:spcBef>
            </a:pPr>
            <a:r>
              <a:rPr lang="zh-CN" altLang="en-US" dirty="0"/>
              <a:t>查询设计视图组成 </a:t>
            </a:r>
          </a:p>
          <a:p>
            <a:pPr lvl="2" eaLnBrk="1" hangingPunct="1">
              <a:buFont typeface="Wingdings" pitchFamily="2" charset="2"/>
              <a:buNone/>
            </a:pPr>
            <a:endParaRPr lang="zh-CN" altLang="en-US" dirty="0" smtClean="0">
              <a:solidFill>
                <a:schemeClr val="hlink"/>
              </a:solidFill>
            </a:endParaRPr>
          </a:p>
        </p:txBody>
      </p:sp>
      <p:pic>
        <p:nvPicPr>
          <p:cNvPr id="19460" name="图片 1484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84" y="1916832"/>
            <a:ext cx="77787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148486"/>
          <p:cNvSpPr>
            <a:spLocks noChangeArrowheads="1"/>
          </p:cNvSpPr>
          <p:nvPr/>
        </p:nvSpPr>
        <p:spPr bwMode="auto">
          <a:xfrm>
            <a:off x="2016125" y="2971800"/>
            <a:ext cx="1501775" cy="461963"/>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a:solidFill>
                  <a:srgbClr val="000099"/>
                </a:solidFill>
              </a:rPr>
              <a:t>对象窗格</a:t>
            </a:r>
            <a:r>
              <a:rPr lang="zh-CN" altLang="en-US">
                <a:solidFill>
                  <a:schemeClr val="bg1"/>
                </a:solidFill>
              </a:rPr>
              <a:t> </a:t>
            </a:r>
          </a:p>
        </p:txBody>
      </p:sp>
      <p:sp>
        <p:nvSpPr>
          <p:cNvPr id="19462" name="矩形 148487"/>
          <p:cNvSpPr>
            <a:spLocks noChangeArrowheads="1"/>
          </p:cNvSpPr>
          <p:nvPr/>
        </p:nvSpPr>
        <p:spPr bwMode="auto">
          <a:xfrm>
            <a:off x="3411538" y="4237038"/>
            <a:ext cx="1501775" cy="461962"/>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a:solidFill>
                  <a:srgbClr val="000099"/>
                </a:solidFill>
              </a:rPr>
              <a:t>设计网格 </a:t>
            </a:r>
          </a:p>
        </p:txBody>
      </p:sp>
    </p:spTree>
    <p:extLst>
      <p:ext uri="{BB962C8B-B14F-4D97-AF65-F5344CB8AC3E}">
        <p14:creationId xmlns:p14="http://schemas.microsoft.com/office/powerpoint/2010/main" val="343668817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899592" y="980728"/>
            <a:ext cx="7704137" cy="3357563"/>
          </a:xfrm>
        </p:spPr>
        <p:txBody>
          <a:bodyPr/>
          <a:lstStyle/>
          <a:p>
            <a:pPr eaLnBrk="1" hangingPunct="1">
              <a:buFont typeface="Wingdings" pitchFamily="2" charset="2"/>
              <a:buNone/>
            </a:pPr>
            <a:r>
              <a:rPr lang="en-US" altLang="zh-CN" sz="2800" dirty="0" smtClean="0"/>
              <a:t>2)</a:t>
            </a:r>
            <a:r>
              <a:rPr lang="zh-CN" altLang="en-US" sz="2800" dirty="0" smtClean="0"/>
              <a:t>使用设计视图步骤</a:t>
            </a:r>
          </a:p>
          <a:p>
            <a:pPr lvl="2" eaLnBrk="1" hangingPunct="1"/>
            <a:r>
              <a:rPr lang="zh-CN" altLang="en-US" sz="2800" dirty="0" smtClean="0"/>
              <a:t>添加数据源</a:t>
            </a:r>
            <a:r>
              <a:rPr lang="en-US" altLang="en-US" sz="2800" dirty="0" smtClean="0">
                <a:ea typeface="华文楷体" pitchFamily="2" charset="-122"/>
              </a:rPr>
              <a:t>—</a:t>
            </a:r>
            <a:r>
              <a:rPr lang="zh-CN" altLang="en-US" sz="2800" dirty="0" smtClean="0"/>
              <a:t>表或查询</a:t>
            </a:r>
          </a:p>
          <a:p>
            <a:pPr lvl="2" eaLnBrk="1" hangingPunct="1"/>
            <a:r>
              <a:rPr lang="zh-CN" altLang="en-US" sz="2800" dirty="0" smtClean="0"/>
              <a:t>选择查询内容</a:t>
            </a:r>
            <a:r>
              <a:rPr lang="en-US" altLang="en-US" sz="2800" dirty="0" smtClean="0">
                <a:ea typeface="华文楷体" pitchFamily="2" charset="-122"/>
              </a:rPr>
              <a:t>—</a:t>
            </a:r>
            <a:r>
              <a:rPr lang="zh-CN" altLang="en-US" sz="2800" dirty="0" smtClean="0"/>
              <a:t>字段</a:t>
            </a:r>
          </a:p>
          <a:p>
            <a:pPr lvl="2" eaLnBrk="1" hangingPunct="1"/>
            <a:r>
              <a:rPr lang="zh-CN" altLang="en-US" sz="2800" dirty="0" smtClean="0"/>
              <a:t>填写查询条件（可选）</a:t>
            </a:r>
          </a:p>
          <a:p>
            <a:pPr lvl="2" eaLnBrk="1" hangingPunct="1"/>
            <a:r>
              <a:rPr lang="zh-CN" altLang="en-US" sz="2800" dirty="0" smtClean="0"/>
              <a:t>设置排序（可选） </a:t>
            </a:r>
          </a:p>
          <a:p>
            <a:pPr lvl="2" eaLnBrk="1" hangingPunct="1">
              <a:buFont typeface="Wingdings" pitchFamily="2" charset="2"/>
              <a:buNone/>
            </a:pPr>
            <a:endParaRPr lang="zh-CN" altLang="en-US" dirty="0" smtClean="0">
              <a:solidFill>
                <a:schemeClr val="hlink"/>
              </a:solidFill>
            </a:endParaRPr>
          </a:p>
        </p:txBody>
      </p:sp>
    </p:spTree>
    <p:extLst>
      <p:ext uri="{BB962C8B-B14F-4D97-AF65-F5344CB8AC3E}">
        <p14:creationId xmlns:p14="http://schemas.microsoft.com/office/powerpoint/2010/main" val="48682820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827088" y="1196975"/>
            <a:ext cx="7704137" cy="3357563"/>
          </a:xfrm>
        </p:spPr>
        <p:txBody>
          <a:bodyPr/>
          <a:lstStyle/>
          <a:p>
            <a:pPr eaLnBrk="1" hangingPunct="1">
              <a:buFont typeface="Wingdings" pitchFamily="2" charset="2"/>
              <a:buNone/>
            </a:pPr>
            <a:r>
              <a:rPr lang="en-US" altLang="zh-CN" sz="2800" dirty="0" smtClean="0"/>
              <a:t>3. </a:t>
            </a:r>
            <a:r>
              <a:rPr lang="zh-CN" altLang="en-US" sz="2800" dirty="0" smtClean="0"/>
              <a:t>查询条件 </a:t>
            </a:r>
          </a:p>
          <a:p>
            <a:pPr lvl="1" eaLnBrk="1" hangingPunct="1">
              <a:spcBef>
                <a:spcPts val="1200"/>
              </a:spcBef>
            </a:pPr>
            <a:r>
              <a:rPr lang="zh-CN" altLang="en-US" sz="2800" dirty="0" smtClean="0"/>
              <a:t>是指在查询中用于限制检索记录的条件表达式，由运算符、常量、字段值、函数和字段名组成   </a:t>
            </a:r>
          </a:p>
          <a:p>
            <a:pPr lvl="1" eaLnBrk="1" hangingPunct="1">
              <a:spcBef>
                <a:spcPts val="1200"/>
              </a:spcBef>
            </a:pPr>
            <a:r>
              <a:rPr lang="zh-CN" altLang="en-US" sz="2800" dirty="0" smtClean="0"/>
              <a:t>运算符：是构成条件表达式的基本元素。</a:t>
            </a:r>
            <a:r>
              <a:rPr lang="en-US" altLang="zh-CN" sz="2800" dirty="0" smtClean="0"/>
              <a:t>Access</a:t>
            </a:r>
            <a:r>
              <a:rPr lang="zh-CN" altLang="en-US" sz="2800" dirty="0" smtClean="0"/>
              <a:t>提供了四种运算符，分别是算术运算符、关系运算符、逻辑运算符和特殊运算符  </a:t>
            </a:r>
          </a:p>
          <a:p>
            <a:pPr lvl="2" eaLnBrk="1" hangingPunct="1">
              <a:buFont typeface="Wingdings" pitchFamily="2" charset="2"/>
              <a:buNone/>
            </a:pPr>
            <a:endParaRPr lang="zh-CN" altLang="en-US" dirty="0" smtClean="0">
              <a:solidFill>
                <a:schemeClr val="hlink"/>
              </a:solidFill>
            </a:endParaRPr>
          </a:p>
        </p:txBody>
      </p:sp>
    </p:spTree>
    <p:extLst>
      <p:ext uri="{BB962C8B-B14F-4D97-AF65-F5344CB8AC3E}">
        <p14:creationId xmlns:p14="http://schemas.microsoft.com/office/powerpoint/2010/main" val="67822855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539552" y="620688"/>
            <a:ext cx="7704137" cy="3357562"/>
          </a:xfrm>
        </p:spPr>
        <p:txBody>
          <a:bodyPr/>
          <a:lstStyle/>
          <a:p>
            <a:pPr marL="457200" lvl="1" indent="0" eaLnBrk="1" hangingPunct="1">
              <a:spcBef>
                <a:spcPts val="1200"/>
              </a:spcBef>
              <a:buNone/>
              <a:defRPr/>
            </a:pPr>
            <a:endParaRPr lang="zh-CN" altLang="en-US" sz="2800" dirty="0" smtClean="0"/>
          </a:p>
          <a:p>
            <a:pPr lvl="2" eaLnBrk="1" hangingPunct="1">
              <a:defRPr/>
            </a:pPr>
            <a:r>
              <a:rPr lang="zh-CN" altLang="en-US" sz="2800" dirty="0" smtClean="0"/>
              <a:t>算术运算符：</a:t>
            </a:r>
            <a:r>
              <a:rPr lang="en-US" altLang="zh-CN" sz="2800" dirty="0" smtClean="0"/>
              <a:t>+  -  *  / </a:t>
            </a:r>
          </a:p>
          <a:p>
            <a:pPr lvl="2" eaLnBrk="1" hangingPunct="1">
              <a:defRPr/>
            </a:pPr>
            <a:r>
              <a:rPr lang="zh-CN" altLang="en-US" sz="2800" dirty="0" smtClean="0"/>
              <a:t>关系运算符：</a:t>
            </a:r>
            <a:r>
              <a:rPr lang="en-US" altLang="zh-CN" sz="2800" dirty="0" smtClean="0"/>
              <a:t>&gt;=  &lt;  &lt;=  &lt;&gt;  =</a:t>
            </a:r>
          </a:p>
          <a:p>
            <a:pPr lvl="2" eaLnBrk="1" hangingPunct="1">
              <a:defRPr/>
            </a:pPr>
            <a:r>
              <a:rPr lang="zh-CN" altLang="en-US" sz="2800" dirty="0" smtClean="0"/>
              <a:t>逻辑运算符：</a:t>
            </a:r>
            <a:r>
              <a:rPr lang="en-US" altLang="zh-CN" sz="2800" dirty="0" smtClean="0"/>
              <a:t>and    or    not </a:t>
            </a:r>
          </a:p>
          <a:p>
            <a:pPr marL="914400" lvl="2" indent="0" eaLnBrk="1" hangingPunct="1">
              <a:buFont typeface="Arial" pitchFamily="34" charset="0"/>
              <a:buNone/>
              <a:defRPr/>
            </a:pPr>
            <a:r>
              <a:rPr lang="zh-CN" altLang="en-US" sz="2800" dirty="0" smtClean="0"/>
              <a:t>其他：</a:t>
            </a:r>
            <a:r>
              <a:rPr lang="en-US" altLang="zh-CN" sz="2800" dirty="0" smtClean="0"/>
              <a:t>Between … and … </a:t>
            </a:r>
            <a:r>
              <a:rPr lang="zh-CN" altLang="en-US" sz="2800" dirty="0" smtClean="0"/>
              <a:t>，</a:t>
            </a:r>
            <a:endParaRPr lang="en-US" altLang="zh-CN" sz="2800" dirty="0" smtClean="0"/>
          </a:p>
          <a:p>
            <a:pPr marL="914400" lvl="2" indent="0" eaLnBrk="1" hangingPunct="1">
              <a:buFont typeface="Arial" pitchFamily="34" charset="0"/>
              <a:buNone/>
              <a:defRPr/>
            </a:pPr>
            <a:r>
              <a:rPr lang="zh-CN" altLang="en-US" sz="2800" dirty="0" smtClean="0">
                <a:solidFill>
                  <a:srgbClr val="0070C0"/>
                </a:solidFill>
              </a:rPr>
              <a:t>如：</a:t>
            </a:r>
            <a:r>
              <a:rPr lang="en-US" altLang="zh-CN" sz="2800" dirty="0" smtClean="0">
                <a:solidFill>
                  <a:srgbClr val="0070C0"/>
                </a:solidFill>
              </a:rPr>
              <a:t>Between 14 and 70 </a:t>
            </a:r>
            <a:r>
              <a:rPr lang="zh-CN" altLang="en-US" sz="2800" dirty="0" smtClean="0">
                <a:solidFill>
                  <a:srgbClr val="0070C0"/>
                </a:solidFill>
              </a:rPr>
              <a:t>等价于</a:t>
            </a:r>
            <a:endParaRPr lang="en-US" altLang="zh-CN" sz="2800" dirty="0" smtClean="0">
              <a:solidFill>
                <a:srgbClr val="0070C0"/>
              </a:solidFill>
            </a:endParaRPr>
          </a:p>
          <a:p>
            <a:pPr marL="914400" lvl="2" indent="0" eaLnBrk="1" hangingPunct="1">
              <a:buFont typeface="Arial" pitchFamily="34" charset="0"/>
              <a:buNone/>
              <a:defRPr/>
            </a:pPr>
            <a:r>
              <a:rPr lang="en-US" altLang="zh-CN" sz="2800" dirty="0" smtClean="0">
                <a:solidFill>
                  <a:srgbClr val="0070C0"/>
                </a:solidFill>
              </a:rPr>
              <a:t>&gt;=14 and &lt;=70</a:t>
            </a:r>
          </a:p>
          <a:p>
            <a:pPr marL="914400" lvl="2" indent="0" eaLnBrk="1" hangingPunct="1">
              <a:buFont typeface="Arial" pitchFamily="34" charset="0"/>
              <a:buNone/>
              <a:defRPr/>
            </a:pPr>
            <a:r>
              <a:rPr lang="en-US" altLang="zh-CN" sz="2800" dirty="0" smtClean="0"/>
              <a:t>like</a:t>
            </a:r>
            <a:r>
              <a:rPr lang="zh-CN" altLang="en-US" sz="2800" dirty="0" smtClean="0"/>
              <a:t>，</a:t>
            </a:r>
            <a:r>
              <a:rPr lang="en-US" altLang="zh-CN" sz="2800" dirty="0" smtClean="0"/>
              <a:t>in</a:t>
            </a:r>
            <a:r>
              <a:rPr lang="zh-CN" altLang="en-US" sz="2800" dirty="0" smtClean="0"/>
              <a:t>，</a:t>
            </a:r>
            <a:r>
              <a:rPr lang="en-US" altLang="zh-CN" sz="2800" dirty="0" smtClean="0"/>
              <a:t>Is Null</a:t>
            </a:r>
            <a:r>
              <a:rPr lang="zh-CN" altLang="en-US" sz="2800" dirty="0" smtClean="0"/>
              <a:t>，</a:t>
            </a:r>
            <a:r>
              <a:rPr lang="en-US" altLang="zh-CN" sz="2800" dirty="0" smtClean="0"/>
              <a:t>Is Not Null</a:t>
            </a:r>
          </a:p>
        </p:txBody>
      </p:sp>
    </p:spTree>
    <p:extLst>
      <p:ext uri="{BB962C8B-B14F-4D97-AF65-F5344CB8AC3E}">
        <p14:creationId xmlns:p14="http://schemas.microsoft.com/office/powerpoint/2010/main" val="262899091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323528" y="1196752"/>
            <a:ext cx="8064896" cy="3357562"/>
          </a:xfrm>
        </p:spPr>
        <p:txBody>
          <a:bodyPr/>
          <a:lstStyle/>
          <a:p>
            <a:pPr marL="457200" lvl="1" indent="0" eaLnBrk="1" hangingPunct="1">
              <a:spcBef>
                <a:spcPts val="1200"/>
              </a:spcBef>
              <a:buNone/>
            </a:pPr>
            <a:r>
              <a:rPr lang="zh-CN" altLang="en-US" sz="2800" dirty="0" smtClean="0"/>
              <a:t>设置查询条件时注意</a:t>
            </a:r>
          </a:p>
          <a:p>
            <a:pPr lvl="2" eaLnBrk="1" hangingPunct="1">
              <a:spcBef>
                <a:spcPct val="25000"/>
              </a:spcBef>
            </a:pPr>
            <a:r>
              <a:rPr lang="zh-CN" altLang="en-US" sz="2800" dirty="0" smtClean="0"/>
              <a:t>日期型数据两边加“</a:t>
            </a:r>
            <a:r>
              <a:rPr lang="en-US" altLang="zh-CN" sz="2800" dirty="0" smtClean="0">
                <a:solidFill>
                  <a:srgbClr val="FF0066"/>
                </a:solidFill>
              </a:rPr>
              <a:t>#</a:t>
            </a:r>
            <a:r>
              <a:rPr lang="en-US" altLang="zh-CN" sz="2800" dirty="0" smtClean="0"/>
              <a:t>”</a:t>
            </a:r>
            <a:r>
              <a:rPr lang="zh-CN" altLang="en-US" sz="2800" dirty="0" smtClean="0"/>
              <a:t>，字符型数据两边加</a:t>
            </a:r>
            <a:r>
              <a:rPr lang="zh-CN" altLang="en-US" sz="2800" dirty="0" smtClean="0">
                <a:solidFill>
                  <a:srgbClr val="FF0066"/>
                </a:solidFill>
              </a:rPr>
              <a:t>半角双引号</a:t>
            </a:r>
          </a:p>
          <a:p>
            <a:pPr lvl="2" eaLnBrk="1" hangingPunct="1"/>
            <a:r>
              <a:rPr lang="zh-CN" altLang="en-US" sz="2800" dirty="0" smtClean="0"/>
              <a:t>在条件中</a:t>
            </a:r>
            <a:r>
              <a:rPr lang="zh-CN" altLang="en-US" sz="2800" dirty="0" smtClean="0">
                <a:solidFill>
                  <a:srgbClr val="FF0066"/>
                </a:solidFill>
              </a:rPr>
              <a:t>字段名</a:t>
            </a:r>
            <a:r>
              <a:rPr lang="zh-CN" altLang="en-US" sz="2800" dirty="0" smtClean="0"/>
              <a:t>必须用</a:t>
            </a:r>
            <a:r>
              <a:rPr lang="zh-CN" altLang="en-US" sz="2800" dirty="0" smtClean="0">
                <a:solidFill>
                  <a:srgbClr val="FF0066"/>
                </a:solidFill>
              </a:rPr>
              <a:t>方括号</a:t>
            </a:r>
            <a:r>
              <a:rPr lang="zh-CN" altLang="en-US" sz="2800" dirty="0" smtClean="0"/>
              <a:t>括起来</a:t>
            </a:r>
          </a:p>
          <a:p>
            <a:pPr lvl="2" eaLnBrk="1" hangingPunct="1"/>
            <a:r>
              <a:rPr lang="zh-CN" altLang="en-US" sz="2800" dirty="0" smtClean="0"/>
              <a:t>两个以上条件时，同行相与，异行相或</a:t>
            </a:r>
          </a:p>
          <a:p>
            <a:pPr lvl="2" eaLnBrk="1" hangingPunct="1"/>
            <a:r>
              <a:rPr lang="zh-CN" altLang="en-US" sz="2800" dirty="0" smtClean="0"/>
              <a:t>条件中引用表名时，应用</a:t>
            </a:r>
            <a:r>
              <a:rPr lang="zh-CN" altLang="en-US" sz="2800" dirty="0" smtClean="0">
                <a:solidFill>
                  <a:srgbClr val="FF0066"/>
                </a:solidFill>
              </a:rPr>
              <a:t>方括号</a:t>
            </a:r>
            <a:r>
              <a:rPr lang="zh-CN" altLang="en-US" sz="2800" dirty="0" smtClean="0"/>
              <a:t>括起来，与字段名之间用“</a:t>
            </a:r>
            <a:r>
              <a:rPr lang="zh-CN" altLang="en-US" sz="2800" dirty="0" smtClean="0">
                <a:solidFill>
                  <a:srgbClr val="FF0066"/>
                </a:solidFill>
              </a:rPr>
              <a:t>！</a:t>
            </a:r>
            <a:r>
              <a:rPr lang="zh-CN" altLang="en-US" sz="2800" dirty="0" smtClean="0"/>
              <a:t>”。如 </a:t>
            </a:r>
            <a:r>
              <a:rPr lang="en-US" altLang="zh-CN" sz="2800" dirty="0" smtClean="0">
                <a:solidFill>
                  <a:srgbClr val="FF0066"/>
                </a:solidFill>
              </a:rPr>
              <a:t>[</a:t>
            </a:r>
            <a:r>
              <a:rPr lang="zh-CN" altLang="en-US" sz="2800" dirty="0" smtClean="0">
                <a:solidFill>
                  <a:srgbClr val="FF0066"/>
                </a:solidFill>
              </a:rPr>
              <a:t>教师档案表</a:t>
            </a:r>
            <a:r>
              <a:rPr lang="en-US" altLang="zh-CN" sz="2800" dirty="0" smtClean="0">
                <a:solidFill>
                  <a:srgbClr val="FF0066"/>
                </a:solidFill>
              </a:rPr>
              <a:t>]![</a:t>
            </a:r>
            <a:r>
              <a:rPr lang="zh-CN" altLang="en-US" sz="2800" dirty="0" smtClean="0">
                <a:solidFill>
                  <a:srgbClr val="FF0066"/>
                </a:solidFill>
              </a:rPr>
              <a:t>姓名</a:t>
            </a:r>
            <a:r>
              <a:rPr lang="en-US" altLang="zh-CN" sz="2800" dirty="0" smtClean="0">
                <a:solidFill>
                  <a:srgbClr val="FF0066"/>
                </a:solidFill>
              </a:rPr>
              <a:t>]</a:t>
            </a:r>
            <a:endParaRPr lang="zh-CN" altLang="en-US" sz="2800" dirty="0" smtClean="0">
              <a:solidFill>
                <a:srgbClr val="FF0066"/>
              </a:solidFill>
            </a:endParaRPr>
          </a:p>
        </p:txBody>
      </p:sp>
    </p:spTree>
    <p:extLst>
      <p:ext uri="{BB962C8B-B14F-4D97-AF65-F5344CB8AC3E}">
        <p14:creationId xmlns:p14="http://schemas.microsoft.com/office/powerpoint/2010/main" val="186912556"/>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dirty="0">
                <a:effectLst/>
              </a:rPr>
              <a:t>8.5.2</a:t>
            </a:r>
            <a:r>
              <a:rPr lang="en-US" altLang="zh-CN" dirty="0" smtClean="0">
                <a:ln>
                  <a:noFill/>
                </a:ln>
              </a:rPr>
              <a:t> </a:t>
            </a:r>
            <a:r>
              <a:rPr lang="zh-CN" altLang="en-US" dirty="0" smtClean="0">
                <a:ln>
                  <a:noFill/>
                </a:ln>
              </a:rPr>
              <a:t>交叉表查询的创建  </a:t>
            </a:r>
          </a:p>
        </p:txBody>
      </p:sp>
      <p:sp>
        <p:nvSpPr>
          <p:cNvPr id="39939" name="Rectangle 3"/>
          <p:cNvSpPr>
            <a:spLocks noGrp="1" noChangeArrowheads="1"/>
          </p:cNvSpPr>
          <p:nvPr>
            <p:ph type="body" idx="4294967295"/>
          </p:nvPr>
        </p:nvSpPr>
        <p:spPr>
          <a:xfrm>
            <a:off x="982663" y="1916113"/>
            <a:ext cx="7704137" cy="3357562"/>
          </a:xfrm>
        </p:spPr>
        <p:txBody>
          <a:bodyPr/>
          <a:lstStyle/>
          <a:p>
            <a:pPr marL="457200" lvl="1" indent="0" eaLnBrk="1" hangingPunct="1">
              <a:buNone/>
            </a:pPr>
            <a:r>
              <a:rPr lang="zh-CN" altLang="he-IL" dirty="0" smtClean="0"/>
              <a:t>所谓交叉表查询，就是将来源于某个表中的字段进行分组，一组列在数据表的左侧，一组列在数据表的上部，然后在数据表行与列的交叉处显示表中某个字段的各种计算值</a:t>
            </a:r>
            <a:r>
              <a:rPr lang="zh-CN" altLang="en-US" dirty="0"/>
              <a:t>。</a:t>
            </a:r>
            <a:endParaRPr lang="zh-CN" altLang="en-US" dirty="0" smtClean="0"/>
          </a:p>
          <a:p>
            <a:pPr marL="457200" lvl="1" indent="0" eaLnBrk="1" hangingPunct="1">
              <a:buNone/>
            </a:pPr>
            <a:r>
              <a:rPr lang="zh-CN" altLang="en-US" dirty="0" smtClean="0"/>
              <a:t>与</a:t>
            </a:r>
            <a:r>
              <a:rPr lang="en-US" altLang="zh-CN" dirty="0" smtClean="0"/>
              <a:t>Excel</a:t>
            </a:r>
            <a:r>
              <a:rPr lang="zh-CN" altLang="en-US" dirty="0" smtClean="0"/>
              <a:t>中的数据透视表一样。</a:t>
            </a:r>
          </a:p>
        </p:txBody>
      </p:sp>
    </p:spTree>
    <p:extLst>
      <p:ext uri="{BB962C8B-B14F-4D97-AF65-F5344CB8AC3E}">
        <p14:creationId xmlns:p14="http://schemas.microsoft.com/office/powerpoint/2010/main" val="390310892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a:xfrm>
            <a:off x="600654" y="836712"/>
            <a:ext cx="7704137" cy="863600"/>
          </a:xfrm>
        </p:spPr>
        <p:txBody>
          <a:bodyPr/>
          <a:lstStyle/>
          <a:p>
            <a:pPr eaLnBrk="1" hangingPunct="1">
              <a:buFont typeface="Wingdings" pitchFamily="2" charset="2"/>
              <a:buNone/>
            </a:pPr>
            <a:r>
              <a:rPr lang="zh-CN" altLang="en-US" dirty="0" smtClean="0"/>
              <a:t>使用查询向导创建交叉表查询</a:t>
            </a:r>
          </a:p>
          <a:p>
            <a:pPr lvl="1" eaLnBrk="1" hangingPunct="1">
              <a:buFont typeface="Wingdings" pitchFamily="2" charset="2"/>
              <a:buNone/>
            </a:pPr>
            <a:endParaRPr lang="zh-CN" altLang="en-US" dirty="0" smtClean="0"/>
          </a:p>
        </p:txBody>
      </p:sp>
      <p:sp>
        <p:nvSpPr>
          <p:cNvPr id="40965" name="矩形 168966"/>
          <p:cNvSpPr>
            <a:spLocks noChangeArrowheads="1"/>
          </p:cNvSpPr>
          <p:nvPr/>
        </p:nvSpPr>
        <p:spPr bwMode="auto">
          <a:xfrm>
            <a:off x="683568" y="4869160"/>
            <a:ext cx="72802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buClr>
                <a:schemeClr val="bg1"/>
              </a:buClr>
            </a:pPr>
            <a:r>
              <a:rPr lang="zh-CN" altLang="en-US" sz="2800" u="sng" dirty="0">
                <a:solidFill>
                  <a:srgbClr val="0070C0"/>
                </a:solidFill>
                <a:latin typeface="幼圆" pitchFamily="49" charset="-122"/>
                <a:ea typeface="幼圆" pitchFamily="49" charset="-122"/>
              </a:rPr>
              <a:t>注意：</a:t>
            </a:r>
            <a:r>
              <a:rPr lang="zh-CN" altLang="en-US" sz="2800" dirty="0">
                <a:solidFill>
                  <a:srgbClr val="0070C0"/>
                </a:solidFill>
                <a:latin typeface="幼圆" pitchFamily="49" charset="-122"/>
                <a:ea typeface="幼圆" pitchFamily="49" charset="-122"/>
              </a:rPr>
              <a:t>若所建交叉表查询涉及多张表</a:t>
            </a:r>
            <a:r>
              <a:rPr lang="en-US" altLang="zh-CN" sz="2800" dirty="0">
                <a:solidFill>
                  <a:srgbClr val="0070C0"/>
                </a:solidFill>
                <a:latin typeface="幼圆" pitchFamily="49" charset="-122"/>
                <a:ea typeface="幼圆" pitchFamily="49" charset="-122"/>
              </a:rPr>
              <a:t>,</a:t>
            </a:r>
            <a:r>
              <a:rPr lang="zh-CN" altLang="en-US" sz="2800" dirty="0">
                <a:solidFill>
                  <a:srgbClr val="0070C0"/>
                </a:solidFill>
                <a:latin typeface="幼圆" pitchFamily="49" charset="-122"/>
                <a:ea typeface="幼圆" pitchFamily="49" charset="-122"/>
              </a:rPr>
              <a:t>或来自某个字段的部分值，使用设计视图更方便。</a:t>
            </a:r>
          </a:p>
        </p:txBody>
      </p:sp>
      <p:pic>
        <p:nvPicPr>
          <p:cNvPr id="39938" name="图片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4129611" cy="346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图片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72" y="2575976"/>
            <a:ext cx="4286089" cy="12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47409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8.5.3   SQL</a:t>
            </a:r>
            <a:r>
              <a:rPr lang="zh-CN" altLang="zh-CN" dirty="0" smtClean="0">
                <a:effectLst/>
              </a:rPr>
              <a:t>查询</a:t>
            </a:r>
            <a:endParaRPr lang="zh-CN" altLang="en-US" dirty="0"/>
          </a:p>
        </p:txBody>
      </p:sp>
      <p:sp>
        <p:nvSpPr>
          <p:cNvPr id="3" name="内容占位符 2"/>
          <p:cNvSpPr>
            <a:spLocks noGrp="1"/>
          </p:cNvSpPr>
          <p:nvPr>
            <p:ph idx="1"/>
          </p:nvPr>
        </p:nvSpPr>
        <p:spPr>
          <a:xfrm>
            <a:off x="611560" y="1700808"/>
            <a:ext cx="7848872" cy="4032448"/>
          </a:xfrm>
        </p:spPr>
        <p:txBody>
          <a:bodyPr/>
          <a:lstStyle/>
          <a:p>
            <a:pPr marL="0" indent="0">
              <a:buNone/>
            </a:pPr>
            <a:r>
              <a:rPr lang="en-US" altLang="zh-CN" dirty="0"/>
              <a:t>SQL</a:t>
            </a:r>
            <a:r>
              <a:rPr lang="zh-CN" altLang="zh-CN" dirty="0"/>
              <a:t>（</a:t>
            </a:r>
            <a:r>
              <a:rPr lang="en-US" altLang="zh-CN" dirty="0"/>
              <a:t>Structured Query Language</a:t>
            </a:r>
            <a:r>
              <a:rPr lang="zh-CN" altLang="zh-CN" dirty="0"/>
              <a:t>，结构化查询语言），是一种通用的且功能极其强大的关系数据库语言，也是关系数据库的标准语言，它具有数据查询、数据定义、数据操作、数据控制等功能，包括了对数据库的所有操作。</a:t>
            </a:r>
          </a:p>
        </p:txBody>
      </p:sp>
    </p:spTree>
    <p:extLst>
      <p:ext uri="{BB962C8B-B14F-4D97-AF65-F5344CB8AC3E}">
        <p14:creationId xmlns:p14="http://schemas.microsoft.com/office/powerpoint/2010/main" val="33224823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052736"/>
            <a:ext cx="7704856" cy="4524315"/>
          </a:xfrm>
          <a:prstGeom prst="rect">
            <a:avLst/>
          </a:prstGeom>
        </p:spPr>
        <p:txBody>
          <a:bodyPr wrap="square">
            <a:spAutoFit/>
          </a:bodyPr>
          <a:lstStyle/>
          <a:p>
            <a:r>
              <a:rPr lang="zh-CN" altLang="zh-CN" b="1" dirty="0">
                <a:solidFill>
                  <a:srgbClr val="000099"/>
                </a:solidFill>
                <a:latin typeface="+mn-lt"/>
                <a:ea typeface="+mn-ea"/>
              </a:rPr>
              <a:t>在</a:t>
            </a:r>
            <a:r>
              <a:rPr lang="en-US" altLang="zh-CN" b="1" dirty="0">
                <a:solidFill>
                  <a:srgbClr val="000099"/>
                </a:solidFill>
                <a:latin typeface="+mn-lt"/>
                <a:ea typeface="+mn-ea"/>
              </a:rPr>
              <a:t>Access</a:t>
            </a:r>
            <a:r>
              <a:rPr lang="zh-CN" altLang="zh-CN" b="1" dirty="0">
                <a:solidFill>
                  <a:srgbClr val="000099"/>
                </a:solidFill>
                <a:latin typeface="+mn-lt"/>
                <a:ea typeface="+mn-ea"/>
              </a:rPr>
              <a:t>中使用</a:t>
            </a:r>
            <a:r>
              <a:rPr lang="en-US" altLang="zh-CN" b="1" dirty="0">
                <a:solidFill>
                  <a:srgbClr val="000099"/>
                </a:solidFill>
                <a:latin typeface="+mn-lt"/>
                <a:ea typeface="+mn-ea"/>
              </a:rPr>
              <a:t>SQL</a:t>
            </a:r>
            <a:r>
              <a:rPr lang="zh-CN" altLang="zh-CN" b="1" dirty="0">
                <a:solidFill>
                  <a:srgbClr val="000099"/>
                </a:solidFill>
                <a:latin typeface="+mn-lt"/>
                <a:ea typeface="+mn-ea"/>
              </a:rPr>
              <a:t>语句的步骤如下</a:t>
            </a:r>
            <a:r>
              <a:rPr lang="zh-CN" altLang="zh-CN" b="1" dirty="0">
                <a:solidFill>
                  <a:srgbClr val="000099"/>
                </a:solidFill>
                <a:latin typeface="+mn-lt"/>
                <a:ea typeface="+mn-ea"/>
              </a:rPr>
              <a:t>：</a:t>
            </a:r>
            <a:endParaRPr lang="en-US" altLang="zh-CN" b="1" dirty="0">
              <a:solidFill>
                <a:srgbClr val="000099"/>
              </a:solidFill>
              <a:latin typeface="+mn-lt"/>
              <a:ea typeface="+mn-ea"/>
            </a:endParaRPr>
          </a:p>
          <a:p>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）执行“创建→查询→查询设计”命令，关闭“显示表”对话框。</a:t>
            </a:r>
          </a:p>
          <a:p>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）执行“查询工具→设计→数据定义”，在数据定义查询窗口中输入</a:t>
            </a:r>
            <a:r>
              <a:rPr lang="en-US" altLang="zh-CN" b="1" dirty="0">
                <a:solidFill>
                  <a:srgbClr val="000099"/>
                </a:solidFill>
                <a:latin typeface="+mn-lt"/>
                <a:ea typeface="+mn-ea"/>
              </a:rPr>
              <a:t>SQL</a:t>
            </a:r>
            <a:r>
              <a:rPr lang="zh-CN" altLang="zh-CN" b="1" dirty="0">
                <a:solidFill>
                  <a:srgbClr val="000099"/>
                </a:solidFill>
                <a:latin typeface="+mn-lt"/>
                <a:ea typeface="+mn-ea"/>
              </a:rPr>
              <a:t>语句</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endParaRPr lang="en-US" altLang="zh-CN" b="1" dirty="0" smtClean="0">
              <a:solidFill>
                <a:srgbClr val="000099"/>
              </a:solidFill>
              <a:latin typeface="+mn-lt"/>
              <a:ea typeface="+mn-ea"/>
            </a:endParaRPr>
          </a:p>
          <a:p>
            <a:r>
              <a:rPr lang="zh-CN" altLang="en-US" b="1" dirty="0">
                <a:solidFill>
                  <a:srgbClr val="FF0000"/>
                </a:solidFill>
              </a:rPr>
              <a:t>注：</a:t>
            </a:r>
            <a:r>
              <a:rPr lang="zh-CN" altLang="zh-CN" dirty="0"/>
              <a:t>在数据定义查询窗口中</a:t>
            </a:r>
            <a:r>
              <a:rPr lang="zh-CN" altLang="zh-CN" b="1" dirty="0">
                <a:solidFill>
                  <a:srgbClr val="FF0000"/>
                </a:solidFill>
              </a:rPr>
              <a:t>一次只能输入一条</a:t>
            </a:r>
            <a:r>
              <a:rPr lang="en-US" altLang="zh-CN" b="1" dirty="0">
                <a:solidFill>
                  <a:srgbClr val="FF0000"/>
                </a:solidFill>
              </a:rPr>
              <a:t>SQL</a:t>
            </a:r>
            <a:r>
              <a:rPr lang="zh-CN" altLang="zh-CN" b="1" dirty="0" smtClean="0">
                <a:solidFill>
                  <a:srgbClr val="FF0000"/>
                </a:solidFill>
              </a:rPr>
              <a:t>语句</a:t>
            </a:r>
            <a:r>
              <a:rPr lang="zh-CN" altLang="en-US" dirty="0" smtClean="0"/>
              <a:t>。</a:t>
            </a:r>
            <a:endParaRPr lang="en-US" altLang="zh-CN" b="1" dirty="0" smtClean="0">
              <a:solidFill>
                <a:srgbClr val="000099"/>
              </a:solidFill>
              <a:latin typeface="+mn-lt"/>
              <a:ea typeface="+mn-ea"/>
            </a:endParaRPr>
          </a:p>
          <a:p>
            <a:endParaRPr lang="en-US" altLang="zh-CN" b="1" dirty="0">
              <a:solidFill>
                <a:srgbClr val="000099"/>
              </a:solidFill>
              <a:latin typeface="+mn-lt"/>
              <a:ea typeface="+mn-ea"/>
            </a:endParaRPr>
          </a:p>
          <a:p>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）单击工具栏的</a:t>
            </a:r>
            <a:r>
              <a:rPr lang="en-US" altLang="zh-CN" b="1" dirty="0">
                <a:solidFill>
                  <a:srgbClr val="000099"/>
                </a:solidFill>
                <a:latin typeface="+mn-lt"/>
                <a:ea typeface="+mn-ea"/>
              </a:rPr>
              <a:t>“</a:t>
            </a:r>
            <a:r>
              <a:rPr lang="zh-CN" altLang="zh-CN" b="1" dirty="0">
                <a:solidFill>
                  <a:srgbClr val="000099"/>
                </a:solidFill>
                <a:latin typeface="+mn-lt"/>
                <a:ea typeface="+mn-ea"/>
              </a:rPr>
              <a:t>运行</a:t>
            </a:r>
            <a:r>
              <a:rPr lang="en-US" altLang="zh-CN" b="1" dirty="0">
                <a:solidFill>
                  <a:srgbClr val="000099"/>
                </a:solidFill>
                <a:latin typeface="+mn-lt"/>
                <a:ea typeface="+mn-ea"/>
              </a:rPr>
              <a:t>”</a:t>
            </a:r>
            <a:r>
              <a:rPr lang="zh-CN" altLang="zh-CN" b="1" dirty="0">
                <a:solidFill>
                  <a:srgbClr val="000099"/>
                </a:solidFill>
                <a:latin typeface="+mn-lt"/>
                <a:ea typeface="+mn-ea"/>
              </a:rPr>
              <a:t>按钮 ， 执行</a:t>
            </a:r>
            <a:r>
              <a:rPr lang="en-US" altLang="zh-CN" b="1" dirty="0">
                <a:solidFill>
                  <a:srgbClr val="000099"/>
                </a:solidFill>
                <a:latin typeface="+mn-lt"/>
                <a:ea typeface="+mn-ea"/>
              </a:rPr>
              <a:t>SQL</a:t>
            </a:r>
            <a:r>
              <a:rPr lang="zh-CN" altLang="zh-CN" b="1" dirty="0">
                <a:solidFill>
                  <a:srgbClr val="000099"/>
                </a:solidFill>
                <a:latin typeface="+mn-lt"/>
                <a:ea typeface="+mn-ea"/>
              </a:rPr>
              <a:t>语句</a:t>
            </a:r>
            <a:r>
              <a:rPr lang="zh-CN" altLang="zh-CN" b="1" dirty="0">
                <a:solidFill>
                  <a:srgbClr val="000099"/>
                </a:solidFill>
                <a:latin typeface="+mn-lt"/>
                <a:ea typeface="+mn-ea"/>
              </a:rPr>
              <a:t>。</a:t>
            </a:r>
            <a:endParaRPr lang="en-US" altLang="zh-CN" b="1" dirty="0">
              <a:solidFill>
                <a:srgbClr val="000099"/>
              </a:solidFill>
              <a:latin typeface="+mn-lt"/>
              <a:ea typeface="+mn-ea"/>
            </a:endParaRPr>
          </a:p>
          <a:p>
            <a:r>
              <a:rPr lang="zh-CN" altLang="zh-CN" b="1" dirty="0">
                <a:solidFill>
                  <a:srgbClr val="000099"/>
                </a:solidFill>
                <a:latin typeface="+mn-lt"/>
                <a:ea typeface="+mn-ea"/>
              </a:rPr>
              <a:t>（</a:t>
            </a:r>
            <a:r>
              <a:rPr lang="en-US" altLang="zh-CN" b="1" dirty="0">
                <a:solidFill>
                  <a:srgbClr val="000099"/>
                </a:solidFill>
                <a:latin typeface="+mn-lt"/>
                <a:ea typeface="+mn-ea"/>
              </a:rPr>
              <a:t>4</a:t>
            </a:r>
            <a:r>
              <a:rPr lang="zh-CN" altLang="zh-CN" b="1" dirty="0">
                <a:solidFill>
                  <a:srgbClr val="000099"/>
                </a:solidFill>
                <a:latin typeface="+mn-lt"/>
                <a:ea typeface="+mn-ea"/>
              </a:rPr>
              <a:t>）根据需要，将</a:t>
            </a:r>
            <a:r>
              <a:rPr lang="en-US" altLang="zh-CN" b="1" dirty="0">
                <a:solidFill>
                  <a:srgbClr val="000099"/>
                </a:solidFill>
                <a:latin typeface="+mn-lt"/>
                <a:ea typeface="+mn-ea"/>
              </a:rPr>
              <a:t>SQL</a:t>
            </a:r>
            <a:r>
              <a:rPr lang="zh-CN" altLang="zh-CN" b="1" dirty="0">
                <a:solidFill>
                  <a:srgbClr val="000099"/>
                </a:solidFill>
                <a:latin typeface="+mn-lt"/>
                <a:ea typeface="+mn-ea"/>
              </a:rPr>
              <a:t>语句保存为一个查询对象，或直接关闭查询窗口</a:t>
            </a:r>
            <a:r>
              <a:rPr lang="zh-CN" altLang="zh-CN" b="1" dirty="0" smtClean="0">
                <a:solidFill>
                  <a:srgbClr val="000099"/>
                </a:solidFill>
                <a:latin typeface="+mn-lt"/>
                <a:ea typeface="+mn-ea"/>
              </a:rPr>
              <a:t>。</a:t>
            </a:r>
            <a:endParaRPr lang="en-US" altLang="zh-CN" b="1" dirty="0" smtClean="0">
              <a:solidFill>
                <a:srgbClr val="000099"/>
              </a:solidFill>
              <a:latin typeface="+mn-lt"/>
              <a:ea typeface="+mn-ea"/>
            </a:endParaRPr>
          </a:p>
          <a:p>
            <a:endParaRPr lang="en-US" altLang="zh-CN" b="1" dirty="0">
              <a:solidFill>
                <a:srgbClr val="000099"/>
              </a:solidFill>
              <a:latin typeface="+mn-lt"/>
              <a:ea typeface="+mn-ea"/>
            </a:endParaRPr>
          </a:p>
        </p:txBody>
      </p:sp>
    </p:spTree>
    <p:extLst>
      <p:ext uri="{BB962C8B-B14F-4D97-AF65-F5344CB8AC3E}">
        <p14:creationId xmlns:p14="http://schemas.microsoft.com/office/powerpoint/2010/main" val="3310235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4294967295"/>
          </p:nvPr>
        </p:nvSpPr>
        <p:spPr>
          <a:xfrm>
            <a:off x="477837" y="908720"/>
            <a:ext cx="7704138" cy="904875"/>
          </a:xfrm>
        </p:spPr>
        <p:txBody>
          <a:bodyPr/>
          <a:lstStyle/>
          <a:p>
            <a:pPr marL="457200" lvl="1" indent="0" eaLnBrk="1" hangingPunct="1">
              <a:spcBef>
                <a:spcPts val="1200"/>
              </a:spcBef>
              <a:buNone/>
            </a:pPr>
            <a:r>
              <a:rPr lang="en-US" altLang="zh-CN" dirty="0" smtClean="0"/>
              <a:t>1. </a:t>
            </a:r>
            <a:r>
              <a:rPr lang="zh-CN" altLang="en-US" dirty="0" smtClean="0"/>
              <a:t>数据</a:t>
            </a:r>
            <a:r>
              <a:rPr lang="zh-CN" altLang="en-US" dirty="0" smtClean="0"/>
              <a:t>定义</a:t>
            </a:r>
          </a:p>
          <a:p>
            <a:pPr marL="1150938" lvl="2" eaLnBrk="1" hangingPunct="1">
              <a:spcBef>
                <a:spcPts val="1200"/>
              </a:spcBef>
            </a:pPr>
            <a:r>
              <a:rPr lang="zh-CN" altLang="en-US" dirty="0" smtClean="0"/>
              <a:t> </a:t>
            </a:r>
            <a:r>
              <a:rPr lang="en-US" altLang="zh-CN" dirty="0" smtClean="0"/>
              <a:t>CREATE</a:t>
            </a:r>
            <a:r>
              <a:rPr lang="zh-CN" altLang="en-US" dirty="0" smtClean="0"/>
              <a:t>语句 </a:t>
            </a:r>
            <a:r>
              <a:rPr lang="en-US" altLang="zh-CN" dirty="0" smtClean="0"/>
              <a:t>-----</a:t>
            </a:r>
            <a:r>
              <a:rPr lang="zh-CN" altLang="en-US" dirty="0" smtClean="0"/>
              <a:t>创建表格</a:t>
            </a:r>
          </a:p>
        </p:txBody>
      </p:sp>
      <p:sp>
        <p:nvSpPr>
          <p:cNvPr id="56324" name="矩形 198661"/>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6325" name="矩形 198662"/>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6326" name="矩形 198663"/>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6327" name="矩形 198664"/>
          <p:cNvSpPr>
            <a:spLocks noChangeArrowheads="1"/>
          </p:cNvSpPr>
          <p:nvPr/>
        </p:nvSpPr>
        <p:spPr bwMode="auto">
          <a:xfrm>
            <a:off x="1116013" y="2492375"/>
            <a:ext cx="7065962"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dirty="0">
                <a:latin typeface="幼圆" pitchFamily="49" charset="-122"/>
                <a:ea typeface="幼圆" pitchFamily="49" charset="-122"/>
              </a:rPr>
              <a:t>格式：</a:t>
            </a:r>
          </a:p>
          <a:p>
            <a:pPr>
              <a:spcBef>
                <a:spcPct val="10000"/>
              </a:spcBef>
            </a:pPr>
            <a:r>
              <a:rPr lang="en-US" altLang="zh-CN" b="1" dirty="0">
                <a:latin typeface="幼圆" pitchFamily="49" charset="-122"/>
                <a:ea typeface="幼圆" pitchFamily="49" charset="-122"/>
              </a:rPr>
              <a:t>CREATE TABLE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  </a:t>
            </a:r>
            <a:r>
              <a:rPr lang="en-US" altLang="zh-CN" b="1" dirty="0">
                <a:solidFill>
                  <a:schemeClr val="hlink"/>
                </a:solidFill>
                <a:latin typeface="幼圆" pitchFamily="49" charset="-122"/>
                <a:ea typeface="幼圆" pitchFamily="49" charset="-122"/>
              </a:rPr>
              <a:t>(</a:t>
            </a:r>
          </a:p>
          <a:p>
            <a:pPr>
              <a:spcBef>
                <a:spcPct val="10000"/>
              </a:spcBef>
            </a:pPr>
            <a:r>
              <a:rPr lang="en-US" altLang="zh-CN" b="1" dirty="0">
                <a:latin typeface="幼圆" pitchFamily="49" charset="-122"/>
                <a:ea typeface="幼圆" pitchFamily="49" charset="-122"/>
              </a:rPr>
              <a:t>&lt;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1&gt; &lt;</a:t>
            </a:r>
            <a:r>
              <a:rPr lang="zh-CN" altLang="en-US" b="1" dirty="0">
                <a:latin typeface="幼圆" pitchFamily="49" charset="-122"/>
                <a:ea typeface="幼圆" pitchFamily="49" charset="-122"/>
              </a:rPr>
              <a:t>数据类型</a:t>
            </a:r>
            <a:r>
              <a:rPr lang="en-US" altLang="zh-CN" b="1" dirty="0">
                <a:latin typeface="幼圆" pitchFamily="49" charset="-122"/>
                <a:ea typeface="幼圆" pitchFamily="49" charset="-122"/>
              </a:rPr>
              <a:t>&gt; </a:t>
            </a:r>
            <a:r>
              <a:rPr lang="en-US" altLang="zh-CN" b="1" dirty="0">
                <a:solidFill>
                  <a:schemeClr val="folHlink"/>
                </a:solidFill>
                <a:latin typeface="幼圆" pitchFamily="49" charset="-122"/>
                <a:ea typeface="幼圆" pitchFamily="49" charset="-122"/>
              </a:rPr>
              <a:t>[</a:t>
            </a:r>
            <a:r>
              <a:rPr lang="zh-CN" altLang="en-US" b="1" dirty="0">
                <a:latin typeface="幼圆" pitchFamily="49" charset="-122"/>
                <a:ea typeface="幼圆" pitchFamily="49" charset="-122"/>
              </a:rPr>
              <a:t>字段完整性约束条件</a:t>
            </a:r>
            <a:r>
              <a:rPr lang="en-US" altLang="zh-CN" b="1" dirty="0">
                <a:solidFill>
                  <a:schemeClr val="folHlink"/>
                </a:solidFill>
                <a:latin typeface="幼圆" pitchFamily="49" charset="-122"/>
                <a:ea typeface="幼圆" pitchFamily="49" charset="-122"/>
              </a:rPr>
              <a:t>]</a:t>
            </a:r>
            <a:r>
              <a:rPr lang="zh-CN" altLang="en-US" b="1" dirty="0">
                <a:latin typeface="幼圆" pitchFamily="49" charset="-122"/>
                <a:ea typeface="幼圆" pitchFamily="49" charset="-122"/>
              </a:rPr>
              <a:t>，</a:t>
            </a:r>
          </a:p>
          <a:p>
            <a:pPr>
              <a:spcBef>
                <a:spcPct val="10000"/>
              </a:spcBef>
            </a:pPr>
            <a:r>
              <a:rPr lang="en-US" altLang="zh-CN" b="1" dirty="0">
                <a:solidFill>
                  <a:srgbClr val="0E54B2"/>
                </a:solidFill>
                <a:latin typeface="幼圆" pitchFamily="49" charset="-122"/>
                <a:ea typeface="幼圆" pitchFamily="49" charset="-122"/>
              </a:rPr>
              <a:t>[</a:t>
            </a:r>
            <a:r>
              <a:rPr lang="en-US" altLang="zh-CN" b="1" dirty="0">
                <a:latin typeface="幼圆" pitchFamily="49" charset="-122"/>
                <a:ea typeface="幼圆" pitchFamily="49" charset="-122"/>
              </a:rPr>
              <a:t>&lt;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2&gt; &lt;</a:t>
            </a:r>
            <a:r>
              <a:rPr lang="zh-CN" altLang="en-US" b="1" dirty="0">
                <a:latin typeface="幼圆" pitchFamily="49" charset="-122"/>
                <a:ea typeface="幼圆" pitchFamily="49" charset="-122"/>
              </a:rPr>
              <a:t>数据类型</a:t>
            </a:r>
            <a:r>
              <a:rPr lang="en-US" altLang="zh-CN" b="1" dirty="0">
                <a:latin typeface="幼圆" pitchFamily="49" charset="-122"/>
                <a:ea typeface="幼圆" pitchFamily="49" charset="-122"/>
              </a:rPr>
              <a:t>&gt; </a:t>
            </a:r>
            <a:r>
              <a:rPr lang="en-US" altLang="zh-CN" b="1" dirty="0">
                <a:solidFill>
                  <a:srgbClr val="FF0066"/>
                </a:solidFill>
                <a:latin typeface="幼圆" pitchFamily="49" charset="-122"/>
                <a:ea typeface="幼圆" pitchFamily="49" charset="-122"/>
              </a:rPr>
              <a:t>[</a:t>
            </a:r>
            <a:r>
              <a:rPr lang="zh-CN" altLang="en-US" b="1" dirty="0">
                <a:latin typeface="幼圆" pitchFamily="49" charset="-122"/>
                <a:ea typeface="幼圆" pitchFamily="49" charset="-122"/>
              </a:rPr>
              <a:t>字段完整性约束条件</a:t>
            </a:r>
            <a:r>
              <a:rPr lang="en-US" altLang="zh-CN" b="1" dirty="0">
                <a:solidFill>
                  <a:srgbClr val="FF0066"/>
                </a:solidFill>
                <a:latin typeface="幼圆" pitchFamily="49" charset="-122"/>
                <a:ea typeface="幼圆" pitchFamily="49" charset="-122"/>
              </a:rPr>
              <a:t>]</a:t>
            </a:r>
            <a:r>
              <a:rPr lang="en-US" altLang="zh-CN" b="1" dirty="0">
                <a:solidFill>
                  <a:srgbClr val="0E54B2"/>
                </a:solidFill>
                <a:latin typeface="幼圆" pitchFamily="49" charset="-122"/>
                <a:ea typeface="幼圆" pitchFamily="49" charset="-122"/>
              </a:rPr>
              <a:t>]</a:t>
            </a:r>
          </a:p>
          <a:p>
            <a:pPr>
              <a:spcBef>
                <a:spcPct val="10000"/>
              </a:spcBef>
            </a:pPr>
            <a:r>
              <a:rPr lang="en-US" altLang="zh-CN" b="1" dirty="0">
                <a:ea typeface="幼圆" pitchFamily="49" charset="-122"/>
              </a:rPr>
              <a:t>……</a:t>
            </a:r>
            <a:r>
              <a:rPr lang="en-US" altLang="zh-CN" b="1" dirty="0">
                <a:solidFill>
                  <a:schemeClr val="hlink"/>
                </a:solidFill>
                <a:latin typeface="幼圆" pitchFamily="49" charset="-122"/>
                <a:ea typeface="幼圆" pitchFamily="49" charset="-122"/>
              </a:rPr>
              <a:t>)</a:t>
            </a:r>
          </a:p>
        </p:txBody>
      </p:sp>
    </p:spTree>
    <p:extLst>
      <p:ext uri="{BB962C8B-B14F-4D97-AF65-F5344CB8AC3E}">
        <p14:creationId xmlns:p14="http://schemas.microsoft.com/office/powerpoint/2010/main" val="358302993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14869541"/>
              </p:ext>
            </p:extLst>
          </p:nvPr>
        </p:nvGraphicFramePr>
        <p:xfrm>
          <a:off x="3765109" y="620688"/>
          <a:ext cx="5378891" cy="5472608"/>
        </p:xfrm>
        <a:graphic>
          <a:graphicData uri="http://schemas.openxmlformats.org/presentationml/2006/ole">
            <mc:AlternateContent xmlns:mc="http://schemas.openxmlformats.org/markup-compatibility/2006">
              <mc:Choice xmlns:v="urn:schemas-microsoft-com:vml" Requires="v">
                <p:oleObj spid="_x0000_s33836" r:id="rId3" imgW="4562541" imgH="4324336" progId="Visio.Drawing.11">
                  <p:embed/>
                </p:oleObj>
              </mc:Choice>
              <mc:Fallback>
                <p:oleObj r:id="rId3" imgW="4562541" imgH="4324336"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09" y="620688"/>
                        <a:ext cx="5378891" cy="5472608"/>
                      </a:xfrm>
                      <a:prstGeom prst="rect">
                        <a:avLst/>
                      </a:prstGeom>
                      <a:noFill/>
                      <a:ln>
                        <a:noFill/>
                      </a:ln>
                    </p:spPr>
                  </p:pic>
                </p:oleObj>
              </mc:Fallback>
            </mc:AlternateContent>
          </a:graphicData>
        </a:graphic>
      </p:graphicFrame>
      <p:sp>
        <p:nvSpPr>
          <p:cNvPr id="3" name="矩形 2"/>
          <p:cNvSpPr/>
          <p:nvPr/>
        </p:nvSpPr>
        <p:spPr>
          <a:xfrm>
            <a:off x="1316960" y="2084709"/>
            <a:ext cx="2520280" cy="2308324"/>
          </a:xfrm>
          <a:prstGeom prst="rect">
            <a:avLst/>
          </a:prstGeom>
        </p:spPr>
        <p:txBody>
          <a:bodyPr wrap="square">
            <a:spAutoFit/>
          </a:bodyPr>
          <a:lstStyle/>
          <a:p>
            <a:r>
              <a:rPr lang="zh-CN" altLang="zh-CN" b="1" dirty="0">
                <a:solidFill>
                  <a:srgbClr val="000099"/>
                </a:solidFill>
                <a:latin typeface="+mn-lt"/>
                <a:ea typeface="+mn-ea"/>
              </a:rPr>
              <a:t>硬件系统</a:t>
            </a:r>
            <a:endParaRPr lang="en-US" altLang="zh-CN" b="1" dirty="0">
              <a:solidFill>
                <a:srgbClr val="000099"/>
              </a:solidFill>
              <a:latin typeface="+mn-lt"/>
              <a:ea typeface="+mn-ea"/>
            </a:endParaRPr>
          </a:p>
          <a:p>
            <a:r>
              <a:rPr lang="zh-CN" altLang="zh-CN" b="1" dirty="0">
                <a:solidFill>
                  <a:srgbClr val="000099"/>
                </a:solidFill>
                <a:latin typeface="+mn-lt"/>
                <a:ea typeface="+mn-ea"/>
              </a:rPr>
              <a:t>数据库</a:t>
            </a:r>
            <a:endParaRPr lang="en-US" altLang="zh-CN" b="1" dirty="0">
              <a:solidFill>
                <a:srgbClr val="000099"/>
              </a:solidFill>
              <a:latin typeface="+mn-lt"/>
              <a:ea typeface="+mn-ea"/>
            </a:endParaRPr>
          </a:p>
          <a:p>
            <a:r>
              <a:rPr lang="zh-CN" altLang="zh-CN" b="1" dirty="0">
                <a:solidFill>
                  <a:srgbClr val="000099"/>
                </a:solidFill>
                <a:latin typeface="+mn-lt"/>
                <a:ea typeface="+mn-ea"/>
              </a:rPr>
              <a:t>数据库管理系统</a:t>
            </a:r>
            <a:endParaRPr lang="en-US" altLang="zh-CN" b="1" dirty="0">
              <a:solidFill>
                <a:srgbClr val="000099"/>
              </a:solidFill>
              <a:latin typeface="+mn-lt"/>
              <a:ea typeface="+mn-ea"/>
            </a:endParaRPr>
          </a:p>
          <a:p>
            <a:r>
              <a:rPr lang="zh-CN" altLang="zh-CN" b="1" dirty="0">
                <a:solidFill>
                  <a:srgbClr val="000099"/>
                </a:solidFill>
                <a:latin typeface="+mn-lt"/>
                <a:ea typeface="+mn-ea"/>
              </a:rPr>
              <a:t>应用系统</a:t>
            </a:r>
            <a:endParaRPr lang="en-US" altLang="zh-CN" b="1" dirty="0">
              <a:solidFill>
                <a:srgbClr val="000099"/>
              </a:solidFill>
              <a:latin typeface="+mn-lt"/>
              <a:ea typeface="+mn-ea"/>
            </a:endParaRPr>
          </a:p>
          <a:p>
            <a:r>
              <a:rPr lang="zh-CN" altLang="zh-CN" b="1" dirty="0">
                <a:solidFill>
                  <a:srgbClr val="000099"/>
                </a:solidFill>
                <a:latin typeface="+mn-lt"/>
                <a:ea typeface="+mn-ea"/>
              </a:rPr>
              <a:t>数据库管理员</a:t>
            </a:r>
            <a:endParaRPr lang="en-US" altLang="zh-CN" b="1" dirty="0">
              <a:solidFill>
                <a:srgbClr val="000099"/>
              </a:solidFill>
              <a:latin typeface="+mn-lt"/>
              <a:ea typeface="+mn-ea"/>
            </a:endParaRPr>
          </a:p>
          <a:p>
            <a:r>
              <a:rPr lang="zh-CN" altLang="zh-CN" b="1" dirty="0">
                <a:solidFill>
                  <a:srgbClr val="000099"/>
                </a:solidFill>
                <a:latin typeface="+mn-lt"/>
                <a:ea typeface="+mn-ea"/>
              </a:rPr>
              <a:t>用户</a:t>
            </a:r>
            <a:endParaRPr lang="zh-CN" altLang="en-US" b="1" dirty="0">
              <a:solidFill>
                <a:srgbClr val="000099"/>
              </a:solidFill>
              <a:latin typeface="+mn-lt"/>
              <a:ea typeface="+mn-ea"/>
            </a:endParaRPr>
          </a:p>
        </p:txBody>
      </p:sp>
      <p:sp>
        <p:nvSpPr>
          <p:cNvPr id="4" name="左大括号 3"/>
          <p:cNvSpPr/>
          <p:nvPr/>
        </p:nvSpPr>
        <p:spPr>
          <a:xfrm>
            <a:off x="959987" y="2266763"/>
            <a:ext cx="356973"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467544" y="2266763"/>
            <a:ext cx="492443" cy="1938992"/>
          </a:xfrm>
          <a:prstGeom prst="rect">
            <a:avLst/>
          </a:prstGeom>
        </p:spPr>
        <p:txBody>
          <a:bodyPr wrap="none">
            <a:spAutoFit/>
          </a:bodyPr>
          <a:lstStyle/>
          <a:p>
            <a:r>
              <a:rPr lang="zh-CN" altLang="zh-CN" dirty="0" smtClean="0"/>
              <a:t>数</a:t>
            </a:r>
            <a:endParaRPr lang="en-US" altLang="zh-CN" dirty="0" smtClean="0"/>
          </a:p>
          <a:p>
            <a:r>
              <a:rPr lang="zh-CN" altLang="zh-CN" dirty="0" smtClean="0"/>
              <a:t>据</a:t>
            </a:r>
            <a:endParaRPr lang="en-US" altLang="zh-CN" dirty="0" smtClean="0"/>
          </a:p>
          <a:p>
            <a:r>
              <a:rPr lang="zh-CN" altLang="zh-CN" dirty="0" smtClean="0"/>
              <a:t>库</a:t>
            </a:r>
            <a:endParaRPr lang="en-US" altLang="zh-CN" dirty="0" smtClean="0"/>
          </a:p>
          <a:p>
            <a:r>
              <a:rPr lang="zh-CN" altLang="zh-CN" dirty="0" smtClean="0"/>
              <a:t>系</a:t>
            </a:r>
            <a:endParaRPr lang="en-US" altLang="zh-CN" dirty="0" smtClean="0"/>
          </a:p>
          <a:p>
            <a:r>
              <a:rPr lang="zh-CN" altLang="zh-CN" dirty="0" smtClean="0"/>
              <a:t>统</a:t>
            </a:r>
            <a:endParaRPr lang="zh-CN" altLang="en-US" dirty="0"/>
          </a:p>
        </p:txBody>
      </p:sp>
    </p:spTree>
    <p:extLst>
      <p:ext uri="{BB962C8B-B14F-4D97-AF65-F5344CB8AC3E}">
        <p14:creationId xmlns:p14="http://schemas.microsoft.com/office/powerpoint/2010/main" val="3806956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矩形 199683"/>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7348" name="矩形 199684"/>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7349" name="矩形 199685"/>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7350" name="矩形 199686"/>
          <p:cNvSpPr>
            <a:spLocks noChangeArrowheads="1"/>
          </p:cNvSpPr>
          <p:nvPr/>
        </p:nvSpPr>
        <p:spPr bwMode="auto">
          <a:xfrm>
            <a:off x="703721" y="1027113"/>
            <a:ext cx="733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使用</a:t>
            </a:r>
            <a:r>
              <a:rPr lang="en-US" altLang="zh-CN" dirty="0">
                <a:latin typeface="幼圆" pitchFamily="49" charset="-122"/>
                <a:ea typeface="幼圆" pitchFamily="49" charset="-122"/>
              </a:rPr>
              <a:t>CREATE TABLE</a:t>
            </a:r>
            <a:r>
              <a:rPr lang="zh-CN" altLang="en-US" dirty="0">
                <a:latin typeface="幼圆" pitchFamily="49" charset="-122"/>
                <a:ea typeface="幼圆" pitchFamily="49" charset="-122"/>
              </a:rPr>
              <a:t>语句创建“学生情况”表。 </a:t>
            </a:r>
            <a:endParaRPr lang="en-US" altLang="zh-CN" dirty="0">
              <a:latin typeface="幼圆" pitchFamily="49" charset="-122"/>
              <a:ea typeface="幼圆" pitchFamily="49" charset="-122"/>
            </a:endParaRPr>
          </a:p>
        </p:txBody>
      </p:sp>
      <p:sp>
        <p:nvSpPr>
          <p:cNvPr id="57351" name="矩形 199687"/>
          <p:cNvSpPr>
            <a:spLocks noChangeArrowheads="1"/>
          </p:cNvSpPr>
          <p:nvPr/>
        </p:nvSpPr>
        <p:spPr bwMode="auto">
          <a:xfrm>
            <a:off x="684213" y="2643188"/>
            <a:ext cx="8280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CREATE  TABLE  </a:t>
            </a:r>
            <a:r>
              <a:rPr lang="zh-CN" altLang="en-US" b="1" dirty="0">
                <a:solidFill>
                  <a:srgbClr val="002060"/>
                </a:solidFill>
                <a:latin typeface="幼圆" pitchFamily="49" charset="-122"/>
                <a:ea typeface="幼圆" pitchFamily="49" charset="-122"/>
              </a:rPr>
              <a:t>学生情况 </a:t>
            </a:r>
            <a:r>
              <a:rPr lang="en-US" altLang="zh-CN" b="1" dirty="0">
                <a:solidFill>
                  <a:srgbClr val="002060"/>
                </a:solidFill>
                <a:latin typeface="幼圆" pitchFamily="49" charset="-122"/>
                <a:ea typeface="幼圆" pitchFamily="49" charset="-122"/>
              </a:rPr>
              <a:t>(</a:t>
            </a:r>
            <a:r>
              <a:rPr lang="zh-CN" altLang="en-US" b="1" dirty="0">
                <a:solidFill>
                  <a:srgbClr val="002060"/>
                </a:solidFill>
                <a:latin typeface="幼圆" pitchFamily="49" charset="-122"/>
                <a:ea typeface="幼圆" pitchFamily="49" charset="-122"/>
              </a:rPr>
              <a:t>学生</a:t>
            </a:r>
            <a:r>
              <a:rPr lang="en-US" altLang="zh-CN" b="1" dirty="0">
                <a:solidFill>
                  <a:srgbClr val="002060"/>
                </a:solidFill>
                <a:latin typeface="幼圆" pitchFamily="49" charset="-122"/>
                <a:ea typeface="幼圆" pitchFamily="49" charset="-122"/>
              </a:rPr>
              <a:t>ID text(20) Primary Key,</a:t>
            </a:r>
            <a:r>
              <a:rPr lang="zh-CN" altLang="en-US" b="1" dirty="0">
                <a:solidFill>
                  <a:srgbClr val="002060"/>
                </a:solidFill>
                <a:latin typeface="幼圆" pitchFamily="49" charset="-122"/>
                <a:ea typeface="幼圆" pitchFamily="49" charset="-122"/>
              </a:rPr>
              <a:t>姓名 </a:t>
            </a:r>
            <a:r>
              <a:rPr lang="en-US" altLang="zh-CN" b="1" dirty="0">
                <a:solidFill>
                  <a:srgbClr val="002060"/>
                </a:solidFill>
                <a:latin typeface="幼圆" pitchFamily="49" charset="-122"/>
                <a:ea typeface="幼圆" pitchFamily="49" charset="-122"/>
              </a:rPr>
              <a:t>text(4),</a:t>
            </a:r>
            <a:r>
              <a:rPr lang="zh-CN" altLang="en-US" b="1" dirty="0">
                <a:solidFill>
                  <a:srgbClr val="002060"/>
                </a:solidFill>
                <a:latin typeface="幼圆" pitchFamily="49" charset="-122"/>
                <a:ea typeface="幼圆" pitchFamily="49" charset="-122"/>
              </a:rPr>
              <a:t>性别 </a:t>
            </a:r>
            <a:r>
              <a:rPr lang="en-US" altLang="zh-CN" b="1" dirty="0">
                <a:solidFill>
                  <a:srgbClr val="002060"/>
                </a:solidFill>
                <a:latin typeface="幼圆" pitchFamily="49" charset="-122"/>
                <a:ea typeface="幼圆" pitchFamily="49" charset="-122"/>
              </a:rPr>
              <a:t>text(1), </a:t>
            </a:r>
          </a:p>
          <a:p>
            <a:r>
              <a:rPr lang="zh-CN" altLang="en-US" b="1" dirty="0">
                <a:solidFill>
                  <a:srgbClr val="002060"/>
                </a:solidFill>
                <a:latin typeface="幼圆" pitchFamily="49" charset="-122"/>
                <a:ea typeface="幼圆" pitchFamily="49" charset="-122"/>
              </a:rPr>
              <a:t>出生日期 </a:t>
            </a:r>
            <a:r>
              <a:rPr lang="en-US" altLang="zh-CN" b="1" dirty="0">
                <a:solidFill>
                  <a:srgbClr val="002060"/>
                </a:solidFill>
                <a:latin typeface="幼圆" pitchFamily="49" charset="-122"/>
                <a:ea typeface="幼圆" pitchFamily="49" charset="-122"/>
              </a:rPr>
              <a:t>DATE,</a:t>
            </a:r>
            <a:r>
              <a:rPr lang="zh-CN" altLang="en-US" b="1" dirty="0">
                <a:solidFill>
                  <a:srgbClr val="002060"/>
                </a:solidFill>
                <a:latin typeface="幼圆" pitchFamily="49" charset="-122"/>
                <a:ea typeface="幼圆" pitchFamily="49" charset="-122"/>
              </a:rPr>
              <a:t>家庭住址 </a:t>
            </a:r>
            <a:r>
              <a:rPr lang="en-US" altLang="zh-CN" b="1" dirty="0">
                <a:solidFill>
                  <a:srgbClr val="002060"/>
                </a:solidFill>
                <a:latin typeface="幼圆" pitchFamily="49" charset="-122"/>
                <a:ea typeface="幼圆" pitchFamily="49" charset="-122"/>
              </a:rPr>
              <a:t>text(20),</a:t>
            </a:r>
            <a:r>
              <a:rPr lang="zh-CN" altLang="en-US" b="1" dirty="0">
                <a:solidFill>
                  <a:srgbClr val="002060"/>
                </a:solidFill>
                <a:latin typeface="幼圆" pitchFamily="49" charset="-122"/>
                <a:ea typeface="幼圆" pitchFamily="49" charset="-122"/>
              </a:rPr>
              <a:t>联系电话 </a:t>
            </a:r>
            <a:r>
              <a:rPr lang="en-US" altLang="zh-CN" b="1" dirty="0">
                <a:solidFill>
                  <a:srgbClr val="002060"/>
                </a:solidFill>
                <a:latin typeface="幼圆" pitchFamily="49" charset="-122"/>
                <a:ea typeface="幼圆" pitchFamily="49" charset="-122"/>
              </a:rPr>
              <a:t>text(8),</a:t>
            </a:r>
          </a:p>
          <a:p>
            <a:r>
              <a:rPr lang="zh-CN" altLang="en-US" b="1" dirty="0">
                <a:solidFill>
                  <a:srgbClr val="002060"/>
                </a:solidFill>
                <a:latin typeface="幼圆" pitchFamily="49" charset="-122"/>
                <a:ea typeface="幼圆" pitchFamily="49" charset="-122"/>
              </a:rPr>
              <a:t>备注 </a:t>
            </a:r>
            <a:r>
              <a:rPr lang="en-US" altLang="zh-CN" b="1" dirty="0">
                <a:solidFill>
                  <a:srgbClr val="002060"/>
                </a:solidFill>
                <a:latin typeface="幼圆" pitchFamily="49" charset="-122"/>
                <a:ea typeface="幼圆" pitchFamily="49" charset="-122"/>
              </a:rPr>
              <a:t>MEMO)</a:t>
            </a:r>
          </a:p>
        </p:txBody>
      </p:sp>
    </p:spTree>
    <p:extLst>
      <p:ext uri="{BB962C8B-B14F-4D97-AF65-F5344CB8AC3E}">
        <p14:creationId xmlns:p14="http://schemas.microsoft.com/office/powerpoint/2010/main" val="3581267844"/>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1"/>
          <p:cNvSpPr>
            <a:spLocks noGrp="1"/>
          </p:cNvSpPr>
          <p:nvPr>
            <p:ph type="ftr" sz="quarter" idx="4294967295"/>
          </p:nvPr>
        </p:nvSpPr>
        <p:spPr bwMode="auto">
          <a:xfrm>
            <a:off x="1987550" y="6116638"/>
            <a:ext cx="531336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pperplate Gothic Bold" pitchFamily="34" charset="0"/>
                <a:ea typeface="Gulim" pitchFamily="34" charset="-127"/>
              </a:defRPr>
            </a:lvl1pPr>
            <a:lvl2pPr marL="742950" indent="-285750">
              <a:defRPr sz="2400">
                <a:solidFill>
                  <a:schemeClr val="tx1"/>
                </a:solidFill>
                <a:latin typeface="Copperplate Gothic Bold" pitchFamily="34" charset="0"/>
                <a:ea typeface="Gulim" pitchFamily="34" charset="-127"/>
              </a:defRPr>
            </a:lvl2pPr>
            <a:lvl3pPr marL="1143000" indent="-228600">
              <a:defRPr sz="2400">
                <a:solidFill>
                  <a:schemeClr val="tx1"/>
                </a:solidFill>
                <a:latin typeface="Copperplate Gothic Bold" pitchFamily="34" charset="0"/>
                <a:ea typeface="Gulim" pitchFamily="34" charset="-127"/>
              </a:defRPr>
            </a:lvl3pPr>
            <a:lvl4pPr marL="1600200" indent="-228600">
              <a:defRPr sz="2400">
                <a:solidFill>
                  <a:schemeClr val="tx1"/>
                </a:solidFill>
                <a:latin typeface="Copperplate Gothic Bold" pitchFamily="34" charset="0"/>
                <a:ea typeface="Gulim" pitchFamily="34" charset="-127"/>
              </a:defRPr>
            </a:lvl4pPr>
            <a:lvl5pPr marL="2057400" indent="-228600">
              <a:defRPr sz="2400">
                <a:solidFill>
                  <a:schemeClr val="tx1"/>
                </a:solidFill>
                <a:latin typeface="Copperplate Gothic Bold" pitchFamily="34" charset="0"/>
                <a:ea typeface="Gulim" pitchFamily="34" charset="-127"/>
              </a:defRPr>
            </a:lvl5pPr>
            <a:lvl6pPr marL="25146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6pPr>
            <a:lvl7pPr marL="29718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7pPr>
            <a:lvl8pPr marL="34290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8pPr>
            <a:lvl9pPr marL="38862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9pPr>
          </a:lstStyle>
          <a:p>
            <a:fld id="{D3147856-F96B-4621-9803-3679D8AC426E}" type="slidenum">
              <a:rPr lang="en-US" altLang="ko-KR" sz="1000">
                <a:latin typeface="Corbel" pitchFamily="34" charset="0"/>
              </a:rPr>
              <a:pPr/>
              <a:t>61</a:t>
            </a:fld>
            <a:endParaRPr lang="en-US" altLang="ko-KR" sz="1000">
              <a:latin typeface="Corbel" pitchFamily="34" charset="0"/>
            </a:endParaRPr>
          </a:p>
        </p:txBody>
      </p:sp>
      <p:sp>
        <p:nvSpPr>
          <p:cNvPr id="58372" name="文本框 3"/>
          <p:cNvSpPr txBox="1">
            <a:spLocks noChangeArrowheads="1"/>
          </p:cNvSpPr>
          <p:nvPr/>
        </p:nvSpPr>
        <p:spPr bwMode="auto">
          <a:xfrm>
            <a:off x="1268361" y="925512"/>
            <a:ext cx="288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pperplate Gothic Bold" pitchFamily="34" charset="0"/>
                <a:ea typeface="Gulim" pitchFamily="34" charset="-127"/>
              </a:defRPr>
            </a:lvl1pPr>
            <a:lvl2pPr marL="742950" indent="-285750">
              <a:defRPr sz="2400">
                <a:solidFill>
                  <a:schemeClr val="tx1"/>
                </a:solidFill>
                <a:latin typeface="Copperplate Gothic Bold" pitchFamily="34" charset="0"/>
                <a:ea typeface="Gulim" pitchFamily="34" charset="-127"/>
              </a:defRPr>
            </a:lvl2pPr>
            <a:lvl3pPr marL="1143000" indent="-228600">
              <a:defRPr sz="2400">
                <a:solidFill>
                  <a:schemeClr val="tx1"/>
                </a:solidFill>
                <a:latin typeface="Copperplate Gothic Bold" pitchFamily="34" charset="0"/>
                <a:ea typeface="Gulim" pitchFamily="34" charset="-127"/>
              </a:defRPr>
            </a:lvl3pPr>
            <a:lvl4pPr marL="1600200" indent="-228600">
              <a:defRPr sz="2400">
                <a:solidFill>
                  <a:schemeClr val="tx1"/>
                </a:solidFill>
                <a:latin typeface="Copperplate Gothic Bold" pitchFamily="34" charset="0"/>
                <a:ea typeface="Gulim" pitchFamily="34" charset="-127"/>
              </a:defRPr>
            </a:lvl4pPr>
            <a:lvl5pPr marL="2057400" indent="-228600">
              <a:defRPr sz="2400">
                <a:solidFill>
                  <a:schemeClr val="tx1"/>
                </a:solidFill>
                <a:latin typeface="Copperplate Gothic Bold" pitchFamily="34" charset="0"/>
                <a:ea typeface="Gulim" pitchFamily="34" charset="-127"/>
              </a:defRPr>
            </a:lvl5pPr>
            <a:lvl6pPr marL="25146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6pPr>
            <a:lvl7pPr marL="29718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7pPr>
            <a:lvl8pPr marL="34290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8pPr>
            <a:lvl9pPr marL="3886200" indent="-228600" eaLnBrk="0" fontAlgn="base" hangingPunct="0">
              <a:spcBef>
                <a:spcPct val="0"/>
              </a:spcBef>
              <a:spcAft>
                <a:spcPct val="0"/>
              </a:spcAft>
              <a:defRPr sz="2400">
                <a:solidFill>
                  <a:schemeClr val="tx1"/>
                </a:solidFill>
                <a:latin typeface="Copperplate Gothic Bold" pitchFamily="34" charset="0"/>
                <a:ea typeface="Gulim" pitchFamily="34" charset="-127"/>
              </a:defRPr>
            </a:lvl9pPr>
          </a:lstStyle>
          <a:p>
            <a:r>
              <a:rPr lang="zh-CN" altLang="en-US" dirty="0"/>
              <a:t>常用数据类型：</a:t>
            </a:r>
          </a:p>
        </p:txBody>
      </p:sp>
      <p:graphicFrame>
        <p:nvGraphicFramePr>
          <p:cNvPr id="2" name="表格 1"/>
          <p:cNvGraphicFramePr>
            <a:graphicFrameLocks noGrp="1"/>
          </p:cNvGraphicFramePr>
          <p:nvPr>
            <p:extLst>
              <p:ext uri="{D42A27DB-BD31-4B8C-83A1-F6EECF244321}">
                <p14:modId xmlns:p14="http://schemas.microsoft.com/office/powerpoint/2010/main" val="3723362025"/>
              </p:ext>
            </p:extLst>
          </p:nvPr>
        </p:nvGraphicFramePr>
        <p:xfrm>
          <a:off x="1245858" y="1772816"/>
          <a:ext cx="6768752" cy="3528390"/>
        </p:xfrm>
        <a:graphic>
          <a:graphicData uri="http://schemas.openxmlformats.org/drawingml/2006/table">
            <a:tbl>
              <a:tblPr>
                <a:tableStyleId>{5C22544A-7EE6-4342-B048-85BDC9FD1C3A}</a:tableStyleId>
              </a:tblPr>
              <a:tblGrid>
                <a:gridCol w="1692188"/>
                <a:gridCol w="1692188"/>
                <a:gridCol w="1692188"/>
                <a:gridCol w="1692188"/>
              </a:tblGrid>
              <a:tr h="588065">
                <a:tc>
                  <a:txBody>
                    <a:bodyPr/>
                    <a:lstStyle/>
                    <a:p>
                      <a:pPr indent="254000" algn="ctr">
                        <a:spcBef>
                          <a:spcPts val="120"/>
                        </a:spcBef>
                        <a:spcAft>
                          <a:spcPts val="120"/>
                        </a:spcAft>
                      </a:pPr>
                      <a:r>
                        <a:rPr lang="zh-CN" sz="2400" kern="100" dirty="0">
                          <a:effectLst/>
                        </a:rPr>
                        <a:t>数据类型</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dirty="0">
                          <a:effectLst/>
                        </a:rPr>
                        <a:t>字符</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a:effectLst/>
                        </a:rPr>
                        <a:t>数据类型</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a:effectLst/>
                        </a:rPr>
                        <a:t>字符</a:t>
                      </a:r>
                      <a:endParaRPr lang="zh-CN" sz="2400" kern="100">
                        <a:effectLst/>
                        <a:latin typeface="Times New Roman"/>
                        <a:ea typeface="方正书宋简体"/>
                      </a:endParaRPr>
                    </a:p>
                  </a:txBody>
                  <a:tcPr marL="68580" marR="68580" marT="0" marB="0" anchor="ctr"/>
                </a:tc>
              </a:tr>
              <a:tr h="588065">
                <a:tc>
                  <a:txBody>
                    <a:bodyPr/>
                    <a:lstStyle/>
                    <a:p>
                      <a:pPr indent="254000" algn="ctr">
                        <a:spcBef>
                          <a:spcPts val="120"/>
                        </a:spcBef>
                        <a:spcAft>
                          <a:spcPts val="120"/>
                        </a:spcAft>
                      </a:pPr>
                      <a:r>
                        <a:rPr lang="zh-CN" sz="2400" kern="100">
                          <a:effectLst/>
                        </a:rPr>
                        <a:t>自动编号</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dirty="0">
                          <a:effectLst/>
                        </a:rPr>
                        <a:t>Counter</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a:effectLst/>
                        </a:rPr>
                        <a:t>货币</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Currency</a:t>
                      </a:r>
                      <a:endParaRPr lang="zh-CN" sz="2400" kern="100">
                        <a:effectLst/>
                        <a:latin typeface="Times New Roman"/>
                        <a:ea typeface="方正书宋简体"/>
                      </a:endParaRPr>
                    </a:p>
                  </a:txBody>
                  <a:tcPr marL="68580" marR="68580" marT="0" marB="0" anchor="ctr"/>
                </a:tc>
              </a:tr>
              <a:tr h="588065">
                <a:tc>
                  <a:txBody>
                    <a:bodyPr/>
                    <a:lstStyle/>
                    <a:p>
                      <a:pPr indent="254000" algn="ctr">
                        <a:spcBef>
                          <a:spcPts val="120"/>
                        </a:spcBef>
                        <a:spcAft>
                          <a:spcPts val="120"/>
                        </a:spcAft>
                      </a:pPr>
                      <a:r>
                        <a:rPr lang="zh-CN" sz="2400" kern="100">
                          <a:effectLst/>
                        </a:rPr>
                        <a:t>文本</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dirty="0">
                          <a:effectLst/>
                        </a:rPr>
                        <a:t>Text(n)</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dirty="0">
                          <a:effectLst/>
                        </a:rPr>
                        <a:t>日期</a:t>
                      </a:r>
                      <a:r>
                        <a:rPr lang="en-US" sz="2400" kern="100" dirty="0">
                          <a:effectLst/>
                        </a:rPr>
                        <a:t>/</a:t>
                      </a:r>
                      <a:r>
                        <a:rPr lang="zh-CN" sz="2400" kern="100" dirty="0">
                          <a:effectLst/>
                        </a:rPr>
                        <a:t>时间</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Date</a:t>
                      </a:r>
                      <a:endParaRPr lang="zh-CN" sz="2400" kern="100">
                        <a:effectLst/>
                        <a:latin typeface="Times New Roman"/>
                        <a:ea typeface="方正书宋简体"/>
                      </a:endParaRPr>
                    </a:p>
                  </a:txBody>
                  <a:tcPr marL="68580" marR="68580" marT="0" marB="0" anchor="ctr"/>
                </a:tc>
              </a:tr>
              <a:tr h="588065">
                <a:tc>
                  <a:txBody>
                    <a:bodyPr/>
                    <a:lstStyle/>
                    <a:p>
                      <a:pPr indent="254000" algn="ctr">
                        <a:spcBef>
                          <a:spcPts val="120"/>
                        </a:spcBef>
                        <a:spcAft>
                          <a:spcPts val="120"/>
                        </a:spcAft>
                      </a:pPr>
                      <a:r>
                        <a:rPr lang="zh-CN" sz="2400" kern="100">
                          <a:effectLst/>
                        </a:rPr>
                        <a:t>整型</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Int</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dirty="0">
                          <a:effectLst/>
                        </a:rPr>
                        <a:t>是</a:t>
                      </a:r>
                      <a:r>
                        <a:rPr lang="en-US" sz="2400" kern="100" dirty="0">
                          <a:effectLst/>
                        </a:rPr>
                        <a:t>/</a:t>
                      </a:r>
                      <a:r>
                        <a:rPr lang="zh-CN" sz="2400" kern="100" dirty="0">
                          <a:effectLst/>
                        </a:rPr>
                        <a:t>否</a:t>
                      </a:r>
                      <a:endParaRPr lang="zh-CN" sz="2400" kern="100" dirty="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Logical</a:t>
                      </a:r>
                      <a:endParaRPr lang="zh-CN" sz="2400" kern="100">
                        <a:effectLst/>
                        <a:latin typeface="Times New Roman"/>
                        <a:ea typeface="方正书宋简体"/>
                      </a:endParaRPr>
                    </a:p>
                  </a:txBody>
                  <a:tcPr marL="68580" marR="68580" marT="0" marB="0" anchor="ctr"/>
                </a:tc>
              </a:tr>
              <a:tr h="588065">
                <a:tc>
                  <a:txBody>
                    <a:bodyPr/>
                    <a:lstStyle/>
                    <a:p>
                      <a:pPr indent="254000" algn="ctr">
                        <a:spcBef>
                          <a:spcPts val="120"/>
                        </a:spcBef>
                        <a:spcAft>
                          <a:spcPts val="120"/>
                        </a:spcAft>
                      </a:pPr>
                      <a:r>
                        <a:rPr lang="zh-CN" sz="2400" kern="100">
                          <a:effectLst/>
                        </a:rPr>
                        <a:t>单精度</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Float</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zh-CN" sz="2400" kern="100">
                          <a:effectLst/>
                        </a:rPr>
                        <a:t>备注</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dirty="0">
                          <a:effectLst/>
                        </a:rPr>
                        <a:t>Memo</a:t>
                      </a:r>
                      <a:endParaRPr lang="zh-CN" sz="2400" kern="100" dirty="0">
                        <a:effectLst/>
                        <a:latin typeface="Times New Roman"/>
                        <a:ea typeface="方正书宋简体"/>
                      </a:endParaRPr>
                    </a:p>
                  </a:txBody>
                  <a:tcPr marL="68580" marR="68580" marT="0" marB="0" anchor="ctr"/>
                </a:tc>
              </a:tr>
              <a:tr h="588065">
                <a:tc>
                  <a:txBody>
                    <a:bodyPr/>
                    <a:lstStyle/>
                    <a:p>
                      <a:pPr indent="254000" algn="ctr">
                        <a:spcBef>
                          <a:spcPts val="120"/>
                        </a:spcBef>
                        <a:spcAft>
                          <a:spcPts val="120"/>
                        </a:spcAft>
                      </a:pPr>
                      <a:r>
                        <a:rPr lang="zh-CN" sz="2400" kern="100">
                          <a:effectLst/>
                        </a:rPr>
                        <a:t>双精度</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Double</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a:effectLst/>
                        </a:rPr>
                        <a:t>OLE</a:t>
                      </a:r>
                      <a:r>
                        <a:rPr lang="zh-CN" sz="2400" kern="100">
                          <a:effectLst/>
                        </a:rPr>
                        <a:t>对象</a:t>
                      </a:r>
                      <a:endParaRPr lang="zh-CN" sz="2400" kern="100">
                        <a:effectLst/>
                        <a:latin typeface="Times New Roman"/>
                        <a:ea typeface="方正书宋简体"/>
                      </a:endParaRPr>
                    </a:p>
                  </a:txBody>
                  <a:tcPr marL="68580" marR="68580" marT="0" marB="0" anchor="ctr"/>
                </a:tc>
                <a:tc>
                  <a:txBody>
                    <a:bodyPr/>
                    <a:lstStyle/>
                    <a:p>
                      <a:pPr indent="254000" algn="ctr">
                        <a:spcBef>
                          <a:spcPts val="120"/>
                        </a:spcBef>
                        <a:spcAft>
                          <a:spcPts val="120"/>
                        </a:spcAft>
                      </a:pPr>
                      <a:r>
                        <a:rPr lang="en-US" sz="2400" kern="100" dirty="0" err="1">
                          <a:effectLst/>
                        </a:rPr>
                        <a:t>OLEObject</a:t>
                      </a:r>
                      <a:endParaRPr lang="zh-CN" sz="2400" kern="100" dirty="0">
                        <a:effectLst/>
                        <a:latin typeface="Times New Roman"/>
                        <a:ea typeface="方正书宋简体"/>
                      </a:endParaRPr>
                    </a:p>
                  </a:txBody>
                  <a:tcPr marL="68580" marR="68580" marT="0" marB="0" anchor="ctr"/>
                </a:tc>
              </a:tr>
            </a:tbl>
          </a:graphicData>
        </a:graphic>
      </p:graphicFrame>
    </p:spTree>
    <p:extLst>
      <p:ext uri="{BB962C8B-B14F-4D97-AF65-F5344CB8AC3E}">
        <p14:creationId xmlns:p14="http://schemas.microsoft.com/office/powerpoint/2010/main" val="3030277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467544" y="908720"/>
            <a:ext cx="7704138" cy="1080095"/>
          </a:xfrm>
        </p:spPr>
        <p:txBody>
          <a:bodyPr/>
          <a:lstStyle/>
          <a:p>
            <a:pPr marL="457200" lvl="1" indent="0" eaLnBrk="1" hangingPunct="1">
              <a:spcBef>
                <a:spcPts val="1200"/>
              </a:spcBef>
              <a:buNone/>
            </a:pPr>
            <a:r>
              <a:rPr lang="en-US" altLang="zh-CN" dirty="0" smtClean="0"/>
              <a:t>1.  </a:t>
            </a:r>
            <a:r>
              <a:rPr lang="zh-CN" altLang="en-US" dirty="0" smtClean="0"/>
              <a:t>数据</a:t>
            </a:r>
            <a:r>
              <a:rPr lang="zh-CN" altLang="en-US" dirty="0" smtClean="0"/>
              <a:t>定义</a:t>
            </a:r>
          </a:p>
          <a:p>
            <a:pPr lvl="2" eaLnBrk="1" hangingPunct="1">
              <a:spcBef>
                <a:spcPts val="1200"/>
              </a:spcBef>
            </a:pPr>
            <a:r>
              <a:rPr lang="en-US" altLang="zh-CN" dirty="0" smtClean="0"/>
              <a:t>ALTER</a:t>
            </a:r>
            <a:r>
              <a:rPr lang="zh-CN" altLang="en-US" dirty="0" smtClean="0"/>
              <a:t>语句</a:t>
            </a:r>
            <a:r>
              <a:rPr lang="en-US" altLang="zh-CN" dirty="0" smtClean="0"/>
              <a:t>-----</a:t>
            </a:r>
            <a:r>
              <a:rPr lang="zh-CN" altLang="en-US" dirty="0" smtClean="0"/>
              <a:t>修改表格</a:t>
            </a:r>
          </a:p>
        </p:txBody>
      </p:sp>
      <p:sp>
        <p:nvSpPr>
          <p:cNvPr id="59395" name="矩形 200707"/>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9396" name="矩形 200708"/>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9397" name="矩形 200709"/>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59398" name="矩形 200710"/>
          <p:cNvSpPr>
            <a:spLocks noChangeArrowheads="1"/>
          </p:cNvSpPr>
          <p:nvPr/>
        </p:nvSpPr>
        <p:spPr bwMode="auto">
          <a:xfrm>
            <a:off x="1331913" y="2349500"/>
            <a:ext cx="70659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dirty="0">
                <a:latin typeface="幼圆" pitchFamily="49" charset="-122"/>
                <a:ea typeface="幼圆" pitchFamily="49" charset="-122"/>
              </a:rPr>
              <a:t>格式：</a:t>
            </a:r>
          </a:p>
          <a:p>
            <a:r>
              <a:rPr lang="en-US" altLang="zh-CN" b="1" dirty="0">
                <a:latin typeface="幼圆" pitchFamily="49" charset="-122"/>
                <a:ea typeface="幼圆" pitchFamily="49" charset="-122"/>
              </a:rPr>
              <a:t>ALTER TABLE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  </a:t>
            </a:r>
            <a:endParaRPr lang="en-US" altLang="zh-CN" b="1" dirty="0">
              <a:solidFill>
                <a:schemeClr val="hlink"/>
              </a:solidFill>
              <a:latin typeface="幼圆" pitchFamily="49" charset="-122"/>
              <a:ea typeface="幼圆" pitchFamily="49" charset="-122"/>
            </a:endParaRPr>
          </a:p>
          <a:p>
            <a:r>
              <a:rPr lang="en-US" altLang="zh-CN" b="1" dirty="0">
                <a:solidFill>
                  <a:srgbClr val="FF0066"/>
                </a:solidFill>
                <a:latin typeface="幼圆" pitchFamily="49" charset="-122"/>
                <a:ea typeface="幼圆" pitchFamily="49" charset="-122"/>
              </a:rPr>
              <a:t>[</a:t>
            </a:r>
            <a:r>
              <a:rPr lang="en-US" altLang="zh-CN" b="1" dirty="0">
                <a:latin typeface="幼圆" pitchFamily="49" charset="-122"/>
                <a:ea typeface="幼圆" pitchFamily="49" charset="-122"/>
              </a:rPr>
              <a:t>ADD &lt;</a:t>
            </a:r>
            <a:r>
              <a:rPr lang="zh-CN" altLang="en-US" b="1" dirty="0">
                <a:latin typeface="幼圆" pitchFamily="49" charset="-122"/>
                <a:ea typeface="幼圆" pitchFamily="49" charset="-122"/>
              </a:rPr>
              <a:t>新字段名</a:t>
            </a:r>
            <a:r>
              <a:rPr lang="en-US" altLang="zh-CN" b="1" dirty="0">
                <a:latin typeface="幼圆" pitchFamily="49" charset="-122"/>
                <a:ea typeface="幼圆" pitchFamily="49" charset="-122"/>
              </a:rPr>
              <a:t>&gt; &lt;</a:t>
            </a:r>
            <a:r>
              <a:rPr lang="zh-CN" altLang="en-US" b="1" dirty="0">
                <a:latin typeface="幼圆" pitchFamily="49" charset="-122"/>
                <a:ea typeface="幼圆" pitchFamily="49" charset="-122"/>
              </a:rPr>
              <a:t>数据类型</a:t>
            </a:r>
            <a:r>
              <a:rPr lang="en-US" altLang="zh-CN" b="1" dirty="0">
                <a:latin typeface="幼圆" pitchFamily="49" charset="-122"/>
                <a:ea typeface="幼圆" pitchFamily="49" charset="-122"/>
              </a:rPr>
              <a:t>&gt;]</a:t>
            </a:r>
          </a:p>
          <a:p>
            <a:r>
              <a:rPr lang="en-US" altLang="zh-CN" b="1" dirty="0">
                <a:solidFill>
                  <a:srgbClr val="0E54B2"/>
                </a:solidFill>
                <a:latin typeface="幼圆" pitchFamily="49" charset="-122"/>
                <a:ea typeface="幼圆" pitchFamily="49" charset="-122"/>
              </a:rPr>
              <a:t>[</a:t>
            </a:r>
            <a:r>
              <a:rPr lang="en-US" altLang="zh-CN" b="1" dirty="0">
                <a:latin typeface="幼圆" pitchFamily="49" charset="-122"/>
                <a:ea typeface="幼圆" pitchFamily="49" charset="-122"/>
              </a:rPr>
              <a:t>DROP &lt;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&gt; ]</a:t>
            </a:r>
          </a:p>
          <a:p>
            <a:r>
              <a:rPr lang="en-US" altLang="zh-CN" b="1" dirty="0">
                <a:solidFill>
                  <a:srgbClr val="FF0066"/>
                </a:solidFill>
                <a:latin typeface="幼圆" pitchFamily="49" charset="-122"/>
                <a:ea typeface="幼圆" pitchFamily="49" charset="-122"/>
              </a:rPr>
              <a:t>[</a:t>
            </a:r>
            <a:r>
              <a:rPr lang="en-US" altLang="zh-CN" b="1" dirty="0">
                <a:latin typeface="幼圆" pitchFamily="49" charset="-122"/>
                <a:ea typeface="幼圆" pitchFamily="49" charset="-122"/>
              </a:rPr>
              <a:t>ALTER &lt;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&gt; &lt;</a:t>
            </a:r>
            <a:r>
              <a:rPr lang="zh-CN" altLang="en-US" b="1" dirty="0">
                <a:latin typeface="幼圆" pitchFamily="49" charset="-122"/>
                <a:ea typeface="幼圆" pitchFamily="49" charset="-122"/>
              </a:rPr>
              <a:t>数据类型</a:t>
            </a:r>
            <a:r>
              <a:rPr lang="en-US" altLang="zh-CN" b="1" dirty="0">
                <a:latin typeface="幼圆" pitchFamily="49" charset="-122"/>
                <a:ea typeface="幼圆" pitchFamily="49" charset="-122"/>
              </a:rPr>
              <a:t>&gt; </a:t>
            </a:r>
            <a:r>
              <a:rPr lang="en-US" altLang="zh-CN" b="1" dirty="0">
                <a:solidFill>
                  <a:srgbClr val="FF0066"/>
                </a:solidFill>
                <a:latin typeface="幼圆" pitchFamily="49" charset="-122"/>
                <a:ea typeface="幼圆" pitchFamily="49" charset="-122"/>
              </a:rPr>
              <a:t>]</a:t>
            </a:r>
            <a:endParaRPr lang="zh-CN" altLang="en-US" b="1" dirty="0">
              <a:latin typeface="幼圆" pitchFamily="49" charset="-122"/>
              <a:ea typeface="幼圆" pitchFamily="49" charset="-122"/>
            </a:endParaRPr>
          </a:p>
        </p:txBody>
      </p:sp>
    </p:spTree>
    <p:extLst>
      <p:ext uri="{BB962C8B-B14F-4D97-AF65-F5344CB8AC3E}">
        <p14:creationId xmlns:p14="http://schemas.microsoft.com/office/powerpoint/2010/main" val="1177249946"/>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201731"/>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0420" name="矩形 201732"/>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0421" name="矩形 201733"/>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0422" name="矩形 201734"/>
          <p:cNvSpPr>
            <a:spLocks noChangeArrowheads="1"/>
          </p:cNvSpPr>
          <p:nvPr/>
        </p:nvSpPr>
        <p:spPr bwMode="auto">
          <a:xfrm>
            <a:off x="957263" y="1284288"/>
            <a:ext cx="6705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zh-CN"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将“学生情况”表中“学生</a:t>
            </a:r>
            <a:r>
              <a:rPr lang="en-US" altLang="zh-CN" dirty="0">
                <a:latin typeface="幼圆" pitchFamily="49" charset="-122"/>
                <a:ea typeface="幼圆" pitchFamily="49" charset="-122"/>
              </a:rPr>
              <a:t>ID”</a:t>
            </a:r>
            <a:r>
              <a:rPr lang="zh-CN" altLang="en-US" dirty="0">
                <a:latin typeface="幼圆" pitchFamily="49" charset="-122"/>
                <a:ea typeface="幼圆" pitchFamily="49" charset="-122"/>
              </a:rPr>
              <a:t>字段的数据类型改为文本型，字段大小为</a:t>
            </a:r>
            <a:r>
              <a:rPr lang="en-US" altLang="zh-CN" dirty="0">
                <a:latin typeface="幼圆" pitchFamily="49" charset="-122"/>
                <a:ea typeface="幼圆" pitchFamily="49" charset="-122"/>
              </a:rPr>
              <a:t>10</a:t>
            </a:r>
            <a:r>
              <a:rPr lang="zh-CN" altLang="en-US" dirty="0">
                <a:latin typeface="幼圆" pitchFamily="49" charset="-122"/>
                <a:ea typeface="幼圆" pitchFamily="49" charset="-122"/>
              </a:rPr>
              <a:t>。</a:t>
            </a:r>
            <a:endParaRPr lang="en-US" altLang="zh-CN" dirty="0">
              <a:latin typeface="幼圆" pitchFamily="49" charset="-122"/>
              <a:ea typeface="幼圆" pitchFamily="49" charset="-122"/>
            </a:endParaRPr>
          </a:p>
        </p:txBody>
      </p:sp>
      <p:sp>
        <p:nvSpPr>
          <p:cNvPr id="60423" name="矩形 201735"/>
          <p:cNvSpPr>
            <a:spLocks noChangeArrowheads="1"/>
          </p:cNvSpPr>
          <p:nvPr/>
        </p:nvSpPr>
        <p:spPr bwMode="auto">
          <a:xfrm>
            <a:off x="957263" y="3284538"/>
            <a:ext cx="7208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ALTER TABLE </a:t>
            </a:r>
            <a:r>
              <a:rPr lang="zh-CN" altLang="en-US" b="1" dirty="0">
                <a:solidFill>
                  <a:srgbClr val="002060"/>
                </a:solidFill>
                <a:latin typeface="幼圆" pitchFamily="49" charset="-122"/>
                <a:ea typeface="幼圆" pitchFamily="49" charset="-122"/>
              </a:rPr>
              <a:t>学生情况 </a:t>
            </a:r>
            <a:r>
              <a:rPr lang="en-US" altLang="zh-CN" b="1" dirty="0">
                <a:solidFill>
                  <a:srgbClr val="002060"/>
                </a:solidFill>
                <a:latin typeface="幼圆" pitchFamily="49" charset="-122"/>
                <a:ea typeface="幼圆" pitchFamily="49" charset="-122"/>
              </a:rPr>
              <a:t>ALTER </a:t>
            </a:r>
            <a:r>
              <a:rPr lang="zh-CN" altLang="en-US" b="1" dirty="0">
                <a:solidFill>
                  <a:srgbClr val="002060"/>
                </a:solidFill>
                <a:latin typeface="幼圆" pitchFamily="49" charset="-122"/>
                <a:ea typeface="幼圆" pitchFamily="49" charset="-122"/>
              </a:rPr>
              <a:t>学生</a:t>
            </a:r>
            <a:r>
              <a:rPr lang="en-US" altLang="zh-CN" b="1" dirty="0">
                <a:solidFill>
                  <a:srgbClr val="002060"/>
                </a:solidFill>
                <a:latin typeface="幼圆" pitchFamily="49" charset="-122"/>
                <a:ea typeface="幼圆" pitchFamily="49" charset="-122"/>
              </a:rPr>
              <a:t>ID text(10)</a:t>
            </a:r>
          </a:p>
        </p:txBody>
      </p:sp>
    </p:spTree>
    <p:extLst>
      <p:ext uri="{BB962C8B-B14F-4D97-AF65-F5344CB8AC3E}">
        <p14:creationId xmlns:p14="http://schemas.microsoft.com/office/powerpoint/2010/main" val="2443737732"/>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4294967295"/>
          </p:nvPr>
        </p:nvSpPr>
        <p:spPr>
          <a:xfrm>
            <a:off x="611560" y="980728"/>
            <a:ext cx="7704137" cy="863600"/>
          </a:xfrm>
        </p:spPr>
        <p:txBody>
          <a:bodyPr/>
          <a:lstStyle/>
          <a:p>
            <a:pPr marL="457200" lvl="1" indent="0" eaLnBrk="1" hangingPunct="1">
              <a:spcBef>
                <a:spcPts val="1200"/>
              </a:spcBef>
              <a:buNone/>
            </a:pPr>
            <a:r>
              <a:rPr lang="en-US" altLang="zh-CN" dirty="0" smtClean="0"/>
              <a:t>1. </a:t>
            </a:r>
            <a:r>
              <a:rPr lang="zh-CN" altLang="en-US" dirty="0" smtClean="0"/>
              <a:t>数据定义</a:t>
            </a:r>
            <a:endParaRPr lang="zh-CN" altLang="en-US" dirty="0" smtClean="0"/>
          </a:p>
          <a:p>
            <a:pPr marL="1150938" lvl="2" eaLnBrk="1" hangingPunct="1">
              <a:spcBef>
                <a:spcPts val="1200"/>
              </a:spcBef>
            </a:pPr>
            <a:r>
              <a:rPr lang="zh-CN" altLang="en-US" dirty="0" smtClean="0"/>
              <a:t> </a:t>
            </a:r>
            <a:r>
              <a:rPr lang="en-US" altLang="zh-CN" dirty="0" smtClean="0"/>
              <a:t>DROP</a:t>
            </a:r>
            <a:r>
              <a:rPr lang="zh-CN" altLang="en-US" dirty="0" smtClean="0"/>
              <a:t>语句</a:t>
            </a:r>
            <a:r>
              <a:rPr lang="en-US" altLang="zh-CN" dirty="0" smtClean="0"/>
              <a:t>-----</a:t>
            </a:r>
            <a:r>
              <a:rPr lang="zh-CN" altLang="en-US" dirty="0" smtClean="0"/>
              <a:t>删除表格</a:t>
            </a:r>
          </a:p>
        </p:txBody>
      </p:sp>
      <p:sp>
        <p:nvSpPr>
          <p:cNvPr id="61444" name="矩形 202755"/>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1445" name="矩形 202756"/>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1446" name="矩形 202757"/>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1447" name="矩形 202758"/>
          <p:cNvSpPr>
            <a:spLocks noChangeArrowheads="1"/>
          </p:cNvSpPr>
          <p:nvPr/>
        </p:nvSpPr>
        <p:spPr bwMode="auto">
          <a:xfrm>
            <a:off x="1115616" y="2348880"/>
            <a:ext cx="70659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dirty="0">
                <a:latin typeface="幼圆" pitchFamily="49" charset="-122"/>
                <a:ea typeface="幼圆" pitchFamily="49" charset="-122"/>
              </a:rPr>
              <a:t>格式：</a:t>
            </a:r>
          </a:p>
          <a:p>
            <a:r>
              <a:rPr lang="en-US" altLang="zh-CN" b="1" dirty="0">
                <a:latin typeface="幼圆" pitchFamily="49" charset="-122"/>
                <a:ea typeface="幼圆" pitchFamily="49" charset="-122"/>
              </a:rPr>
              <a:t>DROP  TABLE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a:t>
            </a:r>
            <a:endParaRPr lang="zh-CN" altLang="en-US" b="1" dirty="0">
              <a:latin typeface="幼圆" pitchFamily="49" charset="-122"/>
              <a:ea typeface="幼圆" pitchFamily="49" charset="-122"/>
            </a:endParaRPr>
          </a:p>
        </p:txBody>
      </p:sp>
      <p:sp>
        <p:nvSpPr>
          <p:cNvPr id="61448" name="矩形 202759"/>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Tree>
    <p:extLst>
      <p:ext uri="{BB962C8B-B14F-4D97-AF65-F5344CB8AC3E}">
        <p14:creationId xmlns:p14="http://schemas.microsoft.com/office/powerpoint/2010/main" val="322132549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矩形 203779"/>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2468" name="矩形 203780"/>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2469" name="矩形 203781"/>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2470" name="矩形 203783"/>
          <p:cNvSpPr>
            <a:spLocks noChangeArrowheads="1"/>
          </p:cNvSpPr>
          <p:nvPr/>
        </p:nvSpPr>
        <p:spPr bwMode="auto">
          <a:xfrm>
            <a:off x="0" y="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t> </a:t>
            </a:r>
          </a:p>
        </p:txBody>
      </p:sp>
      <p:sp>
        <p:nvSpPr>
          <p:cNvPr id="62471" name="矩形 203784"/>
          <p:cNvSpPr>
            <a:spLocks noChangeArrowheads="1"/>
          </p:cNvSpPr>
          <p:nvPr/>
        </p:nvSpPr>
        <p:spPr bwMode="auto">
          <a:xfrm>
            <a:off x="971600" y="1196752"/>
            <a:ext cx="733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zh-CN">
                <a:latin typeface="幼圆" pitchFamily="49" charset="-122"/>
                <a:ea typeface="幼圆" pitchFamily="49" charset="-122"/>
              </a:rPr>
              <a:t>例</a:t>
            </a:r>
            <a:r>
              <a:rPr lang="en-US" altLang="zh-CN">
                <a:latin typeface="幼圆" pitchFamily="49" charset="-122"/>
                <a:ea typeface="幼圆" pitchFamily="49" charset="-122"/>
              </a:rPr>
              <a:t>: </a:t>
            </a:r>
            <a:r>
              <a:rPr lang="zh-CN" altLang="en-US">
                <a:latin typeface="幼圆" pitchFamily="49" charset="-122"/>
                <a:ea typeface="幼圆" pitchFamily="49" charset="-122"/>
              </a:rPr>
              <a:t>将“学生情况”表删除。</a:t>
            </a:r>
            <a:endParaRPr lang="en-US" altLang="zh-CN">
              <a:latin typeface="幼圆" pitchFamily="49" charset="-122"/>
              <a:ea typeface="幼圆" pitchFamily="49" charset="-122"/>
            </a:endParaRPr>
          </a:p>
        </p:txBody>
      </p:sp>
      <p:sp>
        <p:nvSpPr>
          <p:cNvPr id="62472" name="矩形 203785"/>
          <p:cNvSpPr>
            <a:spLocks noChangeArrowheads="1"/>
          </p:cNvSpPr>
          <p:nvPr/>
        </p:nvSpPr>
        <p:spPr bwMode="auto">
          <a:xfrm>
            <a:off x="1214899" y="2254297"/>
            <a:ext cx="585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altLang="zh-CN" b="1" dirty="0">
                <a:solidFill>
                  <a:srgbClr val="002060"/>
                </a:solidFill>
                <a:latin typeface="幼圆" pitchFamily="49" charset="-122"/>
                <a:ea typeface="幼圆" pitchFamily="49" charset="-122"/>
              </a:rPr>
              <a:t>DROP  TABLE </a:t>
            </a:r>
            <a:r>
              <a:rPr lang="zh-CN" altLang="en-US" b="1" dirty="0">
                <a:solidFill>
                  <a:srgbClr val="002060"/>
                </a:solidFill>
                <a:latin typeface="幼圆" pitchFamily="49" charset="-122"/>
                <a:ea typeface="幼圆" pitchFamily="49" charset="-122"/>
              </a:rPr>
              <a:t>学生情况</a:t>
            </a:r>
            <a:endParaRPr lang="en-US" altLang="zh-CN" b="1" dirty="0">
              <a:solidFill>
                <a:srgbClr val="002060"/>
              </a:solidFill>
              <a:latin typeface="幼圆" pitchFamily="49" charset="-122"/>
              <a:ea typeface="幼圆" pitchFamily="49" charset="-122"/>
            </a:endParaRPr>
          </a:p>
        </p:txBody>
      </p:sp>
    </p:spTree>
    <p:extLst>
      <p:ext uri="{BB962C8B-B14F-4D97-AF65-F5344CB8AC3E}">
        <p14:creationId xmlns:p14="http://schemas.microsoft.com/office/powerpoint/2010/main" val="110300259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4294967295"/>
          </p:nvPr>
        </p:nvSpPr>
        <p:spPr>
          <a:xfrm>
            <a:off x="484754" y="980728"/>
            <a:ext cx="7704137" cy="792162"/>
          </a:xfrm>
        </p:spPr>
        <p:txBody>
          <a:bodyPr/>
          <a:lstStyle/>
          <a:p>
            <a:pPr marL="457200" lvl="1" indent="0" eaLnBrk="1" hangingPunct="1">
              <a:spcBef>
                <a:spcPts val="1200"/>
              </a:spcBef>
              <a:buNone/>
            </a:pPr>
            <a:r>
              <a:rPr lang="en-US" altLang="zh-CN" dirty="0" smtClean="0"/>
              <a:t>2.  INSERT</a:t>
            </a:r>
            <a:r>
              <a:rPr lang="zh-CN" altLang="en-US" dirty="0" smtClean="0"/>
              <a:t>语句</a:t>
            </a:r>
            <a:r>
              <a:rPr lang="en-US" altLang="zh-CN" dirty="0" smtClean="0"/>
              <a:t>-----</a:t>
            </a:r>
            <a:r>
              <a:rPr lang="zh-CN" altLang="en-US" dirty="0" smtClean="0"/>
              <a:t>插入记录</a:t>
            </a:r>
          </a:p>
        </p:txBody>
      </p:sp>
      <p:sp>
        <p:nvSpPr>
          <p:cNvPr id="63492" name="矩形 183299"/>
          <p:cNvSpPr>
            <a:spLocks noChangeArrowheads="1"/>
          </p:cNvSpPr>
          <p:nvPr/>
        </p:nvSpPr>
        <p:spPr bwMode="auto">
          <a:xfrm>
            <a:off x="468312" y="1844824"/>
            <a:ext cx="7704137"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zh-CN" altLang="en-US" dirty="0">
                <a:latin typeface="幼圆" pitchFamily="49" charset="-122"/>
                <a:ea typeface="幼圆" pitchFamily="49" charset="-122"/>
              </a:rPr>
              <a:t>格式：</a:t>
            </a:r>
          </a:p>
          <a:p>
            <a:pPr lvl="2">
              <a:spcBef>
                <a:spcPct val="20000"/>
              </a:spcBef>
            </a:pPr>
            <a:r>
              <a:rPr lang="en-US" altLang="zh-CN" b="1" dirty="0">
                <a:latin typeface="幼圆" pitchFamily="49" charset="-122"/>
                <a:ea typeface="幼圆" pitchFamily="49" charset="-122"/>
              </a:rPr>
              <a:t>INSERT  INTO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a:t>
            </a:r>
            <a:r>
              <a:rPr lang="en-US" altLang="zh-CN" b="1" dirty="0">
                <a:solidFill>
                  <a:schemeClr val="hlink"/>
                </a:solidFill>
                <a:latin typeface="幼圆" pitchFamily="49" charset="-122"/>
                <a:ea typeface="幼圆" pitchFamily="49" charset="-122"/>
              </a:rPr>
              <a:t>(</a:t>
            </a:r>
            <a:r>
              <a:rPr lang="en-US" altLang="zh-CN" b="1" dirty="0">
                <a:latin typeface="幼圆" pitchFamily="49" charset="-122"/>
                <a:ea typeface="幼圆" pitchFamily="49" charset="-122"/>
              </a:rPr>
              <a:t>&lt;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1&gt;[,&lt;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2&gt;</a:t>
            </a:r>
            <a:r>
              <a:rPr lang="en-US" altLang="zh-CN" b="1" dirty="0">
                <a:ea typeface="幼圆" pitchFamily="49" charset="-122"/>
              </a:rPr>
              <a:t>…</a:t>
            </a:r>
            <a:r>
              <a:rPr lang="en-US" altLang="zh-CN" b="1" dirty="0">
                <a:latin typeface="幼圆" pitchFamily="49" charset="-122"/>
                <a:ea typeface="幼圆" pitchFamily="49" charset="-122"/>
              </a:rPr>
              <a:t>]</a:t>
            </a:r>
            <a:r>
              <a:rPr lang="en-US" altLang="zh-CN" b="1" dirty="0">
                <a:solidFill>
                  <a:schemeClr val="hlink"/>
                </a:solidFill>
                <a:latin typeface="幼圆" pitchFamily="49" charset="-122"/>
                <a:ea typeface="幼圆" pitchFamily="49" charset="-122"/>
              </a:rPr>
              <a:t>)</a:t>
            </a:r>
            <a:r>
              <a:rPr lang="en-US" altLang="zh-CN" b="1" dirty="0">
                <a:latin typeface="幼圆" pitchFamily="49" charset="-122"/>
                <a:ea typeface="幼圆" pitchFamily="49" charset="-122"/>
              </a:rPr>
              <a:t>]</a:t>
            </a:r>
          </a:p>
          <a:p>
            <a:pPr lvl="2">
              <a:spcBef>
                <a:spcPct val="20000"/>
              </a:spcBef>
            </a:pPr>
            <a:r>
              <a:rPr lang="en-US" altLang="zh-CN" b="1" dirty="0">
                <a:latin typeface="幼圆" pitchFamily="49" charset="-122"/>
                <a:ea typeface="幼圆" pitchFamily="49" charset="-122"/>
              </a:rPr>
              <a:t>VALUES (&lt;</a:t>
            </a:r>
            <a:r>
              <a:rPr lang="zh-CN" altLang="en-US" b="1" dirty="0">
                <a:latin typeface="幼圆" pitchFamily="49" charset="-122"/>
                <a:ea typeface="幼圆" pitchFamily="49" charset="-122"/>
              </a:rPr>
              <a:t>常量</a:t>
            </a:r>
            <a:r>
              <a:rPr lang="en-US" altLang="zh-CN" b="1" dirty="0">
                <a:latin typeface="幼圆" pitchFamily="49" charset="-122"/>
                <a:ea typeface="幼圆" pitchFamily="49" charset="-122"/>
              </a:rPr>
              <a:t>1&gt;)[,&lt;</a:t>
            </a:r>
            <a:r>
              <a:rPr lang="zh-CN" altLang="en-US" b="1" dirty="0">
                <a:latin typeface="幼圆" pitchFamily="49" charset="-122"/>
                <a:ea typeface="幼圆" pitchFamily="49" charset="-122"/>
              </a:rPr>
              <a:t>常量</a:t>
            </a:r>
            <a:r>
              <a:rPr lang="en-US" altLang="zh-CN" b="1" dirty="0">
                <a:latin typeface="幼圆" pitchFamily="49" charset="-122"/>
                <a:ea typeface="幼圆" pitchFamily="49" charset="-122"/>
              </a:rPr>
              <a:t>2&gt;]</a:t>
            </a:r>
            <a:r>
              <a:rPr lang="en-US" altLang="zh-CN" b="1" dirty="0">
                <a:ea typeface="幼圆" pitchFamily="49" charset="-122"/>
              </a:rPr>
              <a:t>…</a:t>
            </a:r>
            <a:r>
              <a:rPr lang="en-US" altLang="zh-CN" b="1" dirty="0">
                <a:latin typeface="幼圆" pitchFamily="49" charset="-122"/>
                <a:ea typeface="幼圆" pitchFamily="49" charset="-122"/>
              </a:rPr>
              <a:t>)</a:t>
            </a:r>
          </a:p>
          <a:p>
            <a:pPr lvl="2">
              <a:spcBef>
                <a:spcPct val="20000"/>
              </a:spcBef>
            </a:pPr>
            <a:endParaRPr lang="en-US" altLang="zh-CN" dirty="0">
              <a:latin typeface="幼圆" pitchFamily="49" charset="-122"/>
              <a:ea typeface="幼圆" pitchFamily="49" charset="-122"/>
            </a:endParaRPr>
          </a:p>
          <a:p>
            <a:pPr lvl="2">
              <a:spcBef>
                <a:spcPct val="20000"/>
              </a:spcBef>
            </a:pPr>
            <a:r>
              <a:rPr lang="zh-CN" altLang="zh-CN" dirty="0">
                <a:solidFill>
                  <a:srgbClr val="FF0000"/>
                </a:solidFill>
              </a:rPr>
              <a:t>如果</a:t>
            </a:r>
            <a:r>
              <a:rPr lang="en-US" altLang="zh-CN" dirty="0">
                <a:solidFill>
                  <a:srgbClr val="FF0000"/>
                </a:solidFill>
              </a:rPr>
              <a:t>INTO</a:t>
            </a:r>
            <a:r>
              <a:rPr lang="zh-CN" altLang="zh-CN" dirty="0">
                <a:solidFill>
                  <a:srgbClr val="FF0000"/>
                </a:solidFill>
              </a:rPr>
              <a:t>后缺省字段名，则必须为新记录中的所有字段赋值，且各项数据和表定义的字段顺序一一对应</a:t>
            </a:r>
            <a:r>
              <a:rPr lang="zh-CN" altLang="en-US" dirty="0">
                <a:solidFill>
                  <a:srgbClr val="FF0000"/>
                </a:solidFill>
              </a:rPr>
              <a:t>。</a:t>
            </a:r>
            <a:endParaRPr lang="zh-CN" altLang="en-US" dirty="0">
              <a:solidFill>
                <a:srgbClr val="FF0000"/>
              </a:solidFill>
              <a:latin typeface="幼圆" pitchFamily="49" charset="-122"/>
              <a:ea typeface="幼圆" pitchFamily="49" charset="-122"/>
            </a:endParaRPr>
          </a:p>
        </p:txBody>
      </p:sp>
    </p:spTree>
    <p:extLst>
      <p:ext uri="{BB962C8B-B14F-4D97-AF65-F5344CB8AC3E}">
        <p14:creationId xmlns:p14="http://schemas.microsoft.com/office/powerpoint/2010/main" val="428481051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184323"/>
          <p:cNvSpPr>
            <a:spLocks noChangeArrowheads="1"/>
          </p:cNvSpPr>
          <p:nvPr/>
        </p:nvSpPr>
        <p:spPr bwMode="auto">
          <a:xfrm>
            <a:off x="1187450" y="1268413"/>
            <a:ext cx="6481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a:latin typeface="幼圆" pitchFamily="49" charset="-122"/>
                <a:ea typeface="幼圆" pitchFamily="49" charset="-122"/>
              </a:rPr>
              <a:t>例</a:t>
            </a:r>
            <a:r>
              <a:rPr lang="en-US" altLang="zh-CN">
                <a:latin typeface="幼圆" pitchFamily="49" charset="-122"/>
                <a:ea typeface="幼圆" pitchFamily="49" charset="-122"/>
              </a:rPr>
              <a:t>”  </a:t>
            </a:r>
            <a:r>
              <a:rPr lang="zh-CN" altLang="en-US">
                <a:latin typeface="幼圆" pitchFamily="49" charset="-122"/>
                <a:ea typeface="幼圆" pitchFamily="49" charset="-122"/>
              </a:rPr>
              <a:t>在“授课”表中插入一条新记录</a:t>
            </a:r>
            <a:r>
              <a:rPr lang="en-US" altLang="zh-CN">
                <a:latin typeface="幼圆" pitchFamily="49" charset="-122"/>
                <a:ea typeface="幼圆" pitchFamily="49" charset="-122"/>
              </a:rPr>
              <a:t>(8, 105, 96011)</a:t>
            </a:r>
            <a:r>
              <a:rPr lang="zh-CN" altLang="en-US">
                <a:latin typeface="幼圆" pitchFamily="49" charset="-122"/>
                <a:ea typeface="幼圆" pitchFamily="49" charset="-122"/>
              </a:rPr>
              <a:t>。 </a:t>
            </a:r>
          </a:p>
        </p:txBody>
      </p:sp>
      <p:sp>
        <p:nvSpPr>
          <p:cNvPr id="64515" name="矩形 184324"/>
          <p:cNvSpPr>
            <a:spLocks noChangeArrowheads="1"/>
          </p:cNvSpPr>
          <p:nvPr/>
        </p:nvSpPr>
        <p:spPr bwMode="auto">
          <a:xfrm>
            <a:off x="1187450" y="3068638"/>
            <a:ext cx="694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INSERT INTO </a:t>
            </a:r>
            <a:r>
              <a:rPr lang="zh-CN" altLang="en-US" b="1" dirty="0">
                <a:solidFill>
                  <a:srgbClr val="002060"/>
                </a:solidFill>
                <a:latin typeface="幼圆" pitchFamily="49" charset="-122"/>
                <a:ea typeface="幼圆" pitchFamily="49" charset="-122"/>
              </a:rPr>
              <a:t>授课 </a:t>
            </a:r>
            <a:r>
              <a:rPr lang="en-US" altLang="zh-CN" b="1" dirty="0">
                <a:solidFill>
                  <a:srgbClr val="002060"/>
                </a:solidFill>
                <a:latin typeface="幼圆" pitchFamily="49" charset="-122"/>
                <a:ea typeface="幼圆" pitchFamily="49" charset="-122"/>
              </a:rPr>
              <a:t>VALUES (8, "105", "96011")</a:t>
            </a:r>
          </a:p>
        </p:txBody>
      </p:sp>
    </p:spTree>
    <p:extLst>
      <p:ext uri="{BB962C8B-B14F-4D97-AF65-F5344CB8AC3E}">
        <p14:creationId xmlns:p14="http://schemas.microsoft.com/office/powerpoint/2010/main" val="3881279459"/>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4294967295"/>
          </p:nvPr>
        </p:nvSpPr>
        <p:spPr>
          <a:xfrm>
            <a:off x="467544" y="1052736"/>
            <a:ext cx="7704137" cy="688975"/>
          </a:xfrm>
        </p:spPr>
        <p:txBody>
          <a:bodyPr/>
          <a:lstStyle/>
          <a:p>
            <a:pPr marL="457200" lvl="1" indent="0" eaLnBrk="1" hangingPunct="1">
              <a:spcBef>
                <a:spcPts val="1200"/>
              </a:spcBef>
              <a:buNone/>
            </a:pPr>
            <a:r>
              <a:rPr lang="en-US" altLang="zh-CN" dirty="0" smtClean="0"/>
              <a:t>3. UPDATE</a:t>
            </a:r>
            <a:r>
              <a:rPr lang="zh-CN" altLang="en-US" dirty="0" smtClean="0"/>
              <a:t>语句</a:t>
            </a:r>
            <a:r>
              <a:rPr lang="en-US" altLang="zh-CN" dirty="0" smtClean="0"/>
              <a:t>-----</a:t>
            </a:r>
            <a:r>
              <a:rPr lang="zh-CN" altLang="en-US" dirty="0" smtClean="0"/>
              <a:t>更新记录</a:t>
            </a:r>
          </a:p>
        </p:txBody>
      </p:sp>
      <p:sp>
        <p:nvSpPr>
          <p:cNvPr id="65540" name="矩形 185347"/>
          <p:cNvSpPr>
            <a:spLocks noChangeArrowheads="1"/>
          </p:cNvSpPr>
          <p:nvPr/>
        </p:nvSpPr>
        <p:spPr bwMode="auto">
          <a:xfrm>
            <a:off x="611560" y="2060848"/>
            <a:ext cx="751681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dirty="0">
                <a:latin typeface="幼圆" pitchFamily="49" charset="-122"/>
                <a:ea typeface="幼圆" pitchFamily="49" charset="-122"/>
              </a:rPr>
              <a:t>格式：</a:t>
            </a:r>
          </a:p>
          <a:p>
            <a:pPr>
              <a:spcBef>
                <a:spcPct val="20000"/>
              </a:spcBef>
            </a:pPr>
            <a:r>
              <a:rPr lang="en-US" altLang="zh-CN" b="1" dirty="0">
                <a:latin typeface="幼圆" pitchFamily="49" charset="-122"/>
                <a:ea typeface="幼圆" pitchFamily="49" charset="-122"/>
              </a:rPr>
              <a:t>UPDATE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a:t>
            </a:r>
          </a:p>
          <a:p>
            <a:pPr>
              <a:spcBef>
                <a:spcPct val="20000"/>
              </a:spcBef>
            </a:pPr>
            <a:r>
              <a:rPr lang="en-US" altLang="zh-CN" b="1" dirty="0">
                <a:latin typeface="幼圆" pitchFamily="49" charset="-122"/>
                <a:ea typeface="幼圆" pitchFamily="49" charset="-122"/>
              </a:rPr>
              <a:t>SET &lt;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1&gt;=&lt;</a:t>
            </a:r>
            <a:r>
              <a:rPr lang="zh-CN" altLang="en-US" b="1" dirty="0">
                <a:latin typeface="幼圆" pitchFamily="49" charset="-122"/>
                <a:ea typeface="幼圆" pitchFamily="49" charset="-122"/>
              </a:rPr>
              <a:t>表达式</a:t>
            </a:r>
            <a:r>
              <a:rPr lang="en-US" altLang="zh-CN" b="1" dirty="0">
                <a:latin typeface="幼圆" pitchFamily="49" charset="-122"/>
                <a:ea typeface="幼圆" pitchFamily="49" charset="-122"/>
              </a:rPr>
              <a:t>1&gt;[&lt;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2&gt;=&lt;</a:t>
            </a:r>
            <a:r>
              <a:rPr lang="zh-CN" altLang="en-US" b="1" dirty="0">
                <a:latin typeface="幼圆" pitchFamily="49" charset="-122"/>
                <a:ea typeface="幼圆" pitchFamily="49" charset="-122"/>
              </a:rPr>
              <a:t>表达式</a:t>
            </a:r>
            <a:r>
              <a:rPr lang="en-US" altLang="zh-CN" b="1" dirty="0">
                <a:latin typeface="幼圆" pitchFamily="49" charset="-122"/>
                <a:ea typeface="幼圆" pitchFamily="49" charset="-122"/>
              </a:rPr>
              <a:t>2&gt;]</a:t>
            </a:r>
            <a:r>
              <a:rPr lang="en-US" altLang="zh-CN" b="1" dirty="0">
                <a:ea typeface="幼圆" pitchFamily="49" charset="-122"/>
              </a:rPr>
              <a:t>…</a:t>
            </a:r>
            <a:endParaRPr lang="en-US" altLang="zh-CN" b="1" dirty="0">
              <a:latin typeface="幼圆" pitchFamily="49" charset="-122"/>
              <a:ea typeface="幼圆" pitchFamily="49" charset="-122"/>
            </a:endParaRPr>
          </a:p>
          <a:p>
            <a:pPr>
              <a:spcBef>
                <a:spcPct val="20000"/>
              </a:spcBef>
            </a:pPr>
            <a:r>
              <a:rPr lang="en-US" altLang="zh-CN" b="1" dirty="0">
                <a:latin typeface="幼圆" pitchFamily="49" charset="-122"/>
                <a:ea typeface="幼圆" pitchFamily="49" charset="-122"/>
              </a:rPr>
              <a:t>[WHERE &lt;</a:t>
            </a:r>
            <a:r>
              <a:rPr lang="zh-CN" altLang="en-US" b="1" dirty="0">
                <a:latin typeface="幼圆" pitchFamily="49" charset="-122"/>
                <a:ea typeface="幼圆" pitchFamily="49" charset="-122"/>
              </a:rPr>
              <a:t>条件</a:t>
            </a:r>
            <a:r>
              <a:rPr lang="en-US" altLang="zh-CN" b="1" dirty="0">
                <a:latin typeface="幼圆" pitchFamily="49" charset="-122"/>
                <a:ea typeface="幼圆" pitchFamily="49" charset="-122"/>
              </a:rPr>
              <a:t>&gt;]</a:t>
            </a:r>
            <a:endParaRPr lang="zh-CN" altLang="en-US" b="1" dirty="0">
              <a:latin typeface="幼圆" pitchFamily="49" charset="-122"/>
              <a:ea typeface="幼圆" pitchFamily="49" charset="-122"/>
            </a:endParaRPr>
          </a:p>
        </p:txBody>
      </p:sp>
    </p:spTree>
    <p:extLst>
      <p:ext uri="{BB962C8B-B14F-4D97-AF65-F5344CB8AC3E}">
        <p14:creationId xmlns:p14="http://schemas.microsoft.com/office/powerpoint/2010/main" val="2593954272"/>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186371"/>
          <p:cNvSpPr>
            <a:spLocks noChangeArrowheads="1"/>
          </p:cNvSpPr>
          <p:nvPr/>
        </p:nvSpPr>
        <p:spPr bwMode="auto">
          <a:xfrm>
            <a:off x="899592" y="1028700"/>
            <a:ext cx="6481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将“教师”表中“教师编号”为“</a:t>
            </a:r>
            <a:r>
              <a:rPr lang="en-US" altLang="zh-CN" dirty="0">
                <a:latin typeface="幼圆" pitchFamily="49" charset="-122"/>
                <a:ea typeface="幼圆" pitchFamily="49" charset="-122"/>
              </a:rPr>
              <a:t>96011”</a:t>
            </a:r>
            <a:r>
              <a:rPr lang="zh-CN" altLang="en-US" dirty="0">
                <a:latin typeface="幼圆" pitchFamily="49" charset="-122"/>
                <a:ea typeface="幼圆" pitchFamily="49" charset="-122"/>
              </a:rPr>
              <a:t>教师的工作时间改为：</a:t>
            </a:r>
            <a:r>
              <a:rPr lang="en-US" altLang="zh-CN" dirty="0">
                <a:latin typeface="幼圆" pitchFamily="49" charset="-122"/>
                <a:ea typeface="幼圆" pitchFamily="49" charset="-122"/>
              </a:rPr>
              <a:t>1992-2-26</a:t>
            </a:r>
            <a:r>
              <a:rPr lang="zh-CN" altLang="en-US" dirty="0">
                <a:latin typeface="幼圆" pitchFamily="49" charset="-122"/>
                <a:ea typeface="幼圆" pitchFamily="49" charset="-122"/>
              </a:rPr>
              <a:t>。</a:t>
            </a:r>
            <a:r>
              <a:rPr lang="zh-CN" altLang="en-US" dirty="0"/>
              <a:t> </a:t>
            </a:r>
            <a:r>
              <a:rPr lang="zh-CN" altLang="en-US" dirty="0">
                <a:latin typeface="幼圆" pitchFamily="49" charset="-122"/>
                <a:ea typeface="幼圆" pitchFamily="49" charset="-122"/>
              </a:rPr>
              <a:t> </a:t>
            </a:r>
          </a:p>
        </p:txBody>
      </p:sp>
      <p:sp>
        <p:nvSpPr>
          <p:cNvPr id="66564" name="矩形 186372"/>
          <p:cNvSpPr>
            <a:spLocks noChangeArrowheads="1"/>
          </p:cNvSpPr>
          <p:nvPr/>
        </p:nvSpPr>
        <p:spPr bwMode="auto">
          <a:xfrm>
            <a:off x="919518" y="2741613"/>
            <a:ext cx="6945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UPDATE  </a:t>
            </a:r>
            <a:r>
              <a:rPr lang="zh-CN" altLang="en-US" b="1" dirty="0">
                <a:solidFill>
                  <a:srgbClr val="002060"/>
                </a:solidFill>
                <a:latin typeface="幼圆" pitchFamily="49" charset="-122"/>
                <a:ea typeface="幼圆" pitchFamily="49" charset="-122"/>
              </a:rPr>
              <a:t>教师  </a:t>
            </a:r>
            <a:r>
              <a:rPr lang="en-US" altLang="zh-CN" b="1" dirty="0">
                <a:solidFill>
                  <a:srgbClr val="002060"/>
                </a:solidFill>
                <a:latin typeface="幼圆" pitchFamily="49" charset="-122"/>
                <a:ea typeface="幼圆" pitchFamily="49" charset="-122"/>
              </a:rPr>
              <a:t>SET  </a:t>
            </a:r>
            <a:r>
              <a:rPr lang="zh-CN" altLang="en-US" b="1" dirty="0">
                <a:solidFill>
                  <a:srgbClr val="002060"/>
                </a:solidFill>
                <a:latin typeface="幼圆" pitchFamily="49" charset="-122"/>
                <a:ea typeface="幼圆" pitchFamily="49" charset="-122"/>
              </a:rPr>
              <a:t>工作时间</a:t>
            </a:r>
            <a:r>
              <a:rPr lang="en-US" altLang="zh-CN" b="1" dirty="0">
                <a:solidFill>
                  <a:srgbClr val="002060"/>
                </a:solidFill>
                <a:latin typeface="幼圆" pitchFamily="49" charset="-122"/>
                <a:ea typeface="幼圆" pitchFamily="49" charset="-122"/>
              </a:rPr>
              <a:t>= #1992-2-26#</a:t>
            </a:r>
          </a:p>
          <a:p>
            <a:r>
              <a:rPr lang="en-US" altLang="zh-CN" b="1" dirty="0">
                <a:solidFill>
                  <a:srgbClr val="002060"/>
                </a:solidFill>
                <a:latin typeface="幼圆" pitchFamily="49" charset="-122"/>
                <a:ea typeface="幼圆" pitchFamily="49" charset="-122"/>
              </a:rPr>
              <a:t>WHERE  </a:t>
            </a:r>
            <a:r>
              <a:rPr lang="zh-CN" altLang="en-US" b="1" dirty="0">
                <a:solidFill>
                  <a:srgbClr val="002060"/>
                </a:solidFill>
                <a:latin typeface="幼圆" pitchFamily="49" charset="-122"/>
                <a:ea typeface="幼圆" pitchFamily="49" charset="-122"/>
              </a:rPr>
              <a:t>教师编号</a:t>
            </a:r>
            <a:r>
              <a:rPr lang="en-US" altLang="zh-CN" b="1" dirty="0">
                <a:solidFill>
                  <a:srgbClr val="002060"/>
                </a:solidFill>
                <a:latin typeface="幼圆" pitchFamily="49" charset="-122"/>
                <a:ea typeface="幼圆" pitchFamily="49" charset="-122"/>
              </a:rPr>
              <a:t>="96011"</a:t>
            </a:r>
          </a:p>
        </p:txBody>
      </p:sp>
    </p:spTree>
    <p:extLst>
      <p:ext uri="{BB962C8B-B14F-4D97-AF65-F5344CB8AC3E}">
        <p14:creationId xmlns:p14="http://schemas.microsoft.com/office/powerpoint/2010/main" val="40527417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52209"/>
            <a:ext cx="8352928" cy="3785652"/>
          </a:xfrm>
          <a:prstGeom prst="rect">
            <a:avLst/>
          </a:prstGeom>
        </p:spPr>
        <p:txBody>
          <a:bodyPr wrap="square">
            <a:spAutoFit/>
          </a:bodyPr>
          <a:lstStyle/>
          <a:p>
            <a:r>
              <a:rPr lang="en-US" altLang="zh-CN" b="1" dirty="0" smtClean="0">
                <a:solidFill>
                  <a:srgbClr val="000099"/>
                </a:solidFill>
                <a:latin typeface="+mn-lt"/>
                <a:ea typeface="+mn-ea"/>
              </a:rPr>
              <a:t>4. </a:t>
            </a:r>
            <a:r>
              <a:rPr lang="zh-CN" altLang="zh-CN" b="1" dirty="0" smtClean="0">
                <a:solidFill>
                  <a:srgbClr val="000099"/>
                </a:solidFill>
                <a:latin typeface="+mn-lt"/>
                <a:ea typeface="+mn-ea"/>
              </a:rPr>
              <a:t>数据库系统</a:t>
            </a:r>
            <a:r>
              <a:rPr lang="zh-CN" altLang="zh-CN" b="1" dirty="0">
                <a:solidFill>
                  <a:srgbClr val="000099"/>
                </a:solidFill>
                <a:latin typeface="+mn-lt"/>
                <a:ea typeface="+mn-ea"/>
              </a:rPr>
              <a:t>的</a:t>
            </a:r>
            <a:r>
              <a:rPr lang="zh-CN" altLang="zh-CN" b="1" dirty="0" smtClean="0">
                <a:solidFill>
                  <a:srgbClr val="000099"/>
                </a:solidFill>
                <a:latin typeface="+mn-lt"/>
                <a:ea typeface="+mn-ea"/>
              </a:rPr>
              <a:t>软件</a:t>
            </a:r>
            <a:endParaRPr lang="en-US" altLang="zh-CN" b="1" dirty="0" smtClean="0">
              <a:solidFill>
                <a:srgbClr val="000099"/>
              </a:solidFill>
              <a:latin typeface="+mn-lt"/>
              <a:ea typeface="+mn-ea"/>
            </a:endParaRPr>
          </a:p>
          <a:p>
            <a:endParaRPr lang="en-US" altLang="zh-CN" b="1" dirty="0" smtClean="0">
              <a:solidFill>
                <a:srgbClr val="000099"/>
              </a:solidFill>
              <a:latin typeface="+mn-lt"/>
              <a:ea typeface="+mn-ea"/>
            </a:endParaRPr>
          </a:p>
          <a:p>
            <a:r>
              <a:rPr lang="zh-CN" altLang="zh-CN" dirty="0"/>
              <a:t>（</a:t>
            </a:r>
            <a:r>
              <a:rPr lang="en-US" altLang="zh-CN" b="1" dirty="0">
                <a:solidFill>
                  <a:srgbClr val="000099"/>
                </a:solidFill>
                <a:latin typeface="+mn-lt"/>
                <a:ea typeface="+mn-ea"/>
              </a:rPr>
              <a:t>1</a:t>
            </a:r>
            <a:r>
              <a:rPr lang="zh-CN" altLang="zh-CN" b="1" dirty="0">
                <a:solidFill>
                  <a:srgbClr val="000099"/>
                </a:solidFill>
                <a:latin typeface="+mn-lt"/>
                <a:ea typeface="+mn-ea"/>
              </a:rPr>
              <a:t>）数据库管理系统：用于数据库的建立、使用和维护等。</a:t>
            </a:r>
          </a:p>
          <a:p>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）操作系统：支持数据库管理系统的运行。</a:t>
            </a:r>
          </a:p>
          <a:p>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）应用系统：以数据库为基础开发的、面向某一实际应用的软件系统，如：人事管理系统、财务管理系统、商品进销存管理系统、图书管理系统等。</a:t>
            </a:r>
          </a:p>
          <a:p>
            <a:r>
              <a:rPr lang="zh-CN" altLang="zh-CN" b="1" dirty="0">
                <a:solidFill>
                  <a:srgbClr val="000099"/>
                </a:solidFill>
                <a:latin typeface="+mn-lt"/>
                <a:ea typeface="+mn-ea"/>
              </a:rPr>
              <a:t>（</a:t>
            </a:r>
            <a:r>
              <a:rPr lang="en-US" altLang="zh-CN" b="1" dirty="0">
                <a:solidFill>
                  <a:srgbClr val="000099"/>
                </a:solidFill>
                <a:latin typeface="+mn-lt"/>
                <a:ea typeface="+mn-ea"/>
              </a:rPr>
              <a:t>4</a:t>
            </a:r>
            <a:r>
              <a:rPr lang="zh-CN" altLang="zh-CN" b="1" dirty="0">
                <a:solidFill>
                  <a:srgbClr val="000099"/>
                </a:solidFill>
                <a:latin typeface="+mn-lt"/>
                <a:ea typeface="+mn-ea"/>
              </a:rPr>
              <a:t>）应用开发工具：用于开发应用系统的实用工具，如</a:t>
            </a:r>
            <a:r>
              <a:rPr lang="en-US" altLang="zh-CN" b="1" dirty="0">
                <a:solidFill>
                  <a:srgbClr val="000099"/>
                </a:solidFill>
                <a:latin typeface="+mn-lt"/>
                <a:ea typeface="+mn-ea"/>
              </a:rPr>
              <a:t>Delphi</a:t>
            </a:r>
            <a:r>
              <a:rPr lang="zh-CN" altLang="zh-CN" b="1" dirty="0">
                <a:solidFill>
                  <a:srgbClr val="000099"/>
                </a:solidFill>
                <a:latin typeface="+mn-lt"/>
                <a:ea typeface="+mn-ea"/>
              </a:rPr>
              <a:t>、</a:t>
            </a:r>
            <a:r>
              <a:rPr lang="en-US" altLang="zh-CN" b="1" dirty="0">
                <a:solidFill>
                  <a:srgbClr val="000099"/>
                </a:solidFill>
                <a:latin typeface="+mn-lt"/>
                <a:ea typeface="+mn-ea"/>
              </a:rPr>
              <a:t>VB</a:t>
            </a:r>
            <a:r>
              <a:rPr lang="zh-CN" altLang="zh-CN" b="1" dirty="0">
                <a:solidFill>
                  <a:srgbClr val="000099"/>
                </a:solidFill>
                <a:latin typeface="+mn-lt"/>
                <a:ea typeface="+mn-ea"/>
              </a:rPr>
              <a:t>、</a:t>
            </a:r>
            <a:r>
              <a:rPr lang="en-US" altLang="zh-CN" b="1" dirty="0">
                <a:solidFill>
                  <a:srgbClr val="000099"/>
                </a:solidFill>
                <a:latin typeface="+mn-lt"/>
                <a:ea typeface="+mn-ea"/>
              </a:rPr>
              <a:t>ASP</a:t>
            </a:r>
            <a:r>
              <a:rPr lang="zh-CN" altLang="zh-CN" b="1" dirty="0">
                <a:solidFill>
                  <a:srgbClr val="000099"/>
                </a:solidFill>
                <a:latin typeface="+mn-lt"/>
                <a:ea typeface="+mn-ea"/>
              </a:rPr>
              <a:t>、</a:t>
            </a:r>
            <a:r>
              <a:rPr lang="en-US" altLang="zh-CN" b="1" dirty="0">
                <a:solidFill>
                  <a:srgbClr val="000099"/>
                </a:solidFill>
                <a:latin typeface="+mn-lt"/>
                <a:ea typeface="+mn-ea"/>
              </a:rPr>
              <a:t>JSP</a:t>
            </a:r>
            <a:r>
              <a:rPr lang="zh-CN" altLang="zh-CN" b="1" dirty="0">
                <a:solidFill>
                  <a:srgbClr val="000099"/>
                </a:solidFill>
                <a:latin typeface="+mn-lt"/>
                <a:ea typeface="+mn-ea"/>
              </a:rPr>
              <a:t>、</a:t>
            </a:r>
            <a:r>
              <a:rPr lang="en-US" altLang="zh-CN" b="1" dirty="0">
                <a:solidFill>
                  <a:srgbClr val="000099"/>
                </a:solidFill>
                <a:latin typeface="+mn-lt"/>
                <a:ea typeface="+mn-ea"/>
              </a:rPr>
              <a:t>PHP</a:t>
            </a:r>
            <a:r>
              <a:rPr lang="zh-CN" altLang="zh-CN" b="1" dirty="0">
                <a:solidFill>
                  <a:srgbClr val="000099"/>
                </a:solidFill>
                <a:latin typeface="+mn-lt"/>
                <a:ea typeface="+mn-ea"/>
              </a:rPr>
              <a:t>等，而</a:t>
            </a:r>
            <a:r>
              <a:rPr lang="en-US" altLang="zh-CN" b="1" dirty="0">
                <a:solidFill>
                  <a:srgbClr val="000099"/>
                </a:solidFill>
                <a:latin typeface="+mn-lt"/>
                <a:ea typeface="+mn-ea"/>
              </a:rPr>
              <a:t>MS Access</a:t>
            </a:r>
            <a:r>
              <a:rPr lang="zh-CN" altLang="zh-CN" b="1" dirty="0">
                <a:solidFill>
                  <a:srgbClr val="000099"/>
                </a:solidFill>
                <a:latin typeface="+mn-lt"/>
                <a:ea typeface="+mn-ea"/>
              </a:rPr>
              <a:t>作为数据库管理系统也可以作为开发工具。</a:t>
            </a:r>
            <a:endParaRPr lang="zh-CN" altLang="en-US" b="1" dirty="0">
              <a:solidFill>
                <a:srgbClr val="000099"/>
              </a:solidFill>
              <a:latin typeface="+mn-lt"/>
              <a:ea typeface="+mn-ea"/>
            </a:endParaRPr>
          </a:p>
        </p:txBody>
      </p:sp>
    </p:spTree>
    <p:extLst>
      <p:ext uri="{BB962C8B-B14F-4D97-AF65-F5344CB8AC3E}">
        <p14:creationId xmlns:p14="http://schemas.microsoft.com/office/powerpoint/2010/main" val="549953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468313" y="1196752"/>
            <a:ext cx="7704137" cy="330200"/>
          </a:xfrm>
        </p:spPr>
        <p:txBody>
          <a:bodyPr/>
          <a:lstStyle/>
          <a:p>
            <a:pPr marL="457200" lvl="1" indent="0" eaLnBrk="1" hangingPunct="1">
              <a:spcBef>
                <a:spcPts val="1200"/>
              </a:spcBef>
              <a:buNone/>
            </a:pPr>
            <a:r>
              <a:rPr lang="en-US" altLang="zh-CN" dirty="0" smtClean="0"/>
              <a:t>4.  DELETE</a:t>
            </a:r>
            <a:r>
              <a:rPr lang="zh-CN" altLang="en-US" dirty="0" smtClean="0"/>
              <a:t>语句</a:t>
            </a:r>
            <a:r>
              <a:rPr lang="en-US" altLang="zh-CN" dirty="0" smtClean="0"/>
              <a:t>-----</a:t>
            </a:r>
            <a:r>
              <a:rPr lang="zh-CN" altLang="en-US" dirty="0" smtClean="0"/>
              <a:t>删除记录</a:t>
            </a:r>
          </a:p>
        </p:txBody>
      </p:sp>
      <p:sp>
        <p:nvSpPr>
          <p:cNvPr id="67588" name="矩形 187395"/>
          <p:cNvSpPr>
            <a:spLocks noChangeArrowheads="1"/>
          </p:cNvSpPr>
          <p:nvPr/>
        </p:nvSpPr>
        <p:spPr bwMode="auto">
          <a:xfrm>
            <a:off x="971600" y="1988840"/>
            <a:ext cx="7416824"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dirty="0">
                <a:latin typeface="幼圆" pitchFamily="49" charset="-122"/>
                <a:ea typeface="幼圆" pitchFamily="49" charset="-122"/>
              </a:rPr>
              <a:t>格式：</a:t>
            </a:r>
          </a:p>
          <a:p>
            <a:pPr>
              <a:spcBef>
                <a:spcPct val="20000"/>
              </a:spcBef>
            </a:pPr>
            <a:r>
              <a:rPr lang="en-US" altLang="zh-CN" b="1" dirty="0">
                <a:latin typeface="幼圆" pitchFamily="49" charset="-122"/>
                <a:ea typeface="幼圆" pitchFamily="49" charset="-122"/>
              </a:rPr>
              <a:t>DELETE FROM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&gt;</a:t>
            </a:r>
          </a:p>
          <a:p>
            <a:r>
              <a:rPr lang="en-US" altLang="zh-CN" b="1" dirty="0">
                <a:latin typeface="幼圆" pitchFamily="49" charset="-122"/>
                <a:ea typeface="幼圆" pitchFamily="49" charset="-122"/>
              </a:rPr>
              <a:t>[WHERE &lt;</a:t>
            </a:r>
            <a:r>
              <a:rPr lang="zh-CN" altLang="en-US" b="1" dirty="0">
                <a:latin typeface="幼圆" pitchFamily="49" charset="-122"/>
                <a:ea typeface="幼圆" pitchFamily="49" charset="-122"/>
              </a:rPr>
              <a:t>条件</a:t>
            </a:r>
            <a:r>
              <a:rPr lang="en-US" altLang="zh-CN" b="1" dirty="0">
                <a:latin typeface="幼圆" pitchFamily="49" charset="-122"/>
                <a:ea typeface="幼圆" pitchFamily="49" charset="-122"/>
              </a:rPr>
              <a:t>&gt;]</a:t>
            </a:r>
          </a:p>
          <a:p>
            <a:endParaRPr lang="en-US" altLang="zh-CN" dirty="0">
              <a:latin typeface="幼圆" pitchFamily="49" charset="-122"/>
              <a:ea typeface="幼圆" pitchFamily="49" charset="-122"/>
            </a:endParaRPr>
          </a:p>
          <a:p>
            <a:r>
              <a:rPr lang="zh-CN" altLang="zh-CN" dirty="0"/>
              <a:t>如果不带</a:t>
            </a:r>
            <a:r>
              <a:rPr lang="en-US" altLang="zh-CN" dirty="0"/>
              <a:t>WHERE</a:t>
            </a:r>
            <a:r>
              <a:rPr lang="zh-CN" altLang="zh-CN" dirty="0"/>
              <a:t>子句，则删除表中所有的记录（该表对象仍保留在数据库中）。如果带</a:t>
            </a:r>
            <a:r>
              <a:rPr lang="en-US" altLang="zh-CN" dirty="0"/>
              <a:t>WHERE</a:t>
            </a:r>
            <a:r>
              <a:rPr lang="zh-CN" altLang="zh-CN" dirty="0"/>
              <a:t>子句，则只删除表中满足条件的记录。</a:t>
            </a:r>
          </a:p>
          <a:p>
            <a:endParaRPr lang="zh-CN" altLang="en-US" dirty="0">
              <a:latin typeface="幼圆" pitchFamily="49" charset="-122"/>
              <a:ea typeface="幼圆" pitchFamily="49" charset="-122"/>
            </a:endParaRPr>
          </a:p>
        </p:txBody>
      </p:sp>
    </p:spTree>
    <p:extLst>
      <p:ext uri="{BB962C8B-B14F-4D97-AF65-F5344CB8AC3E}">
        <p14:creationId xmlns:p14="http://schemas.microsoft.com/office/powerpoint/2010/main" val="370147817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188419"/>
          <p:cNvSpPr>
            <a:spLocks noChangeArrowheads="1"/>
          </p:cNvSpPr>
          <p:nvPr/>
        </p:nvSpPr>
        <p:spPr bwMode="auto">
          <a:xfrm>
            <a:off x="467543" y="1225364"/>
            <a:ext cx="77398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a:latin typeface="幼圆" pitchFamily="49" charset="-122"/>
                <a:ea typeface="幼圆" pitchFamily="49" charset="-122"/>
              </a:rPr>
              <a:t>例：</a:t>
            </a:r>
            <a:r>
              <a:rPr lang="en-US" altLang="zh-CN">
                <a:latin typeface="幼圆" pitchFamily="49" charset="-122"/>
                <a:ea typeface="幼圆" pitchFamily="49" charset="-122"/>
              </a:rPr>
              <a:t>  </a:t>
            </a:r>
            <a:r>
              <a:rPr lang="zh-CN" altLang="en-US">
                <a:latin typeface="幼圆" pitchFamily="49" charset="-122"/>
                <a:ea typeface="幼圆" pitchFamily="49" charset="-122"/>
              </a:rPr>
              <a:t>将“教师”表中教师编号为“</a:t>
            </a:r>
            <a:r>
              <a:rPr lang="en-US" altLang="zh-CN">
                <a:latin typeface="幼圆" pitchFamily="49" charset="-122"/>
                <a:ea typeface="幼圆" pitchFamily="49" charset="-122"/>
              </a:rPr>
              <a:t>98014”</a:t>
            </a:r>
            <a:r>
              <a:rPr lang="zh-CN" altLang="en-US">
                <a:latin typeface="幼圆" pitchFamily="49" charset="-122"/>
                <a:ea typeface="幼圆" pitchFamily="49" charset="-122"/>
              </a:rPr>
              <a:t>的记录删除。</a:t>
            </a:r>
          </a:p>
        </p:txBody>
      </p:sp>
      <p:sp>
        <p:nvSpPr>
          <p:cNvPr id="68612" name="矩形 188420"/>
          <p:cNvSpPr>
            <a:spLocks noChangeArrowheads="1"/>
          </p:cNvSpPr>
          <p:nvPr/>
        </p:nvSpPr>
        <p:spPr bwMode="auto">
          <a:xfrm>
            <a:off x="611560" y="2348880"/>
            <a:ext cx="6945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DELETE FROM </a:t>
            </a:r>
            <a:r>
              <a:rPr lang="zh-CN" altLang="en-US" b="1" dirty="0">
                <a:solidFill>
                  <a:srgbClr val="002060"/>
                </a:solidFill>
                <a:latin typeface="幼圆" pitchFamily="49" charset="-122"/>
                <a:ea typeface="幼圆" pitchFamily="49" charset="-122"/>
              </a:rPr>
              <a:t>教师</a:t>
            </a:r>
          </a:p>
          <a:p>
            <a:r>
              <a:rPr lang="en-US" altLang="zh-CN" b="1" dirty="0">
                <a:solidFill>
                  <a:srgbClr val="002060"/>
                </a:solidFill>
                <a:latin typeface="幼圆" pitchFamily="49" charset="-122"/>
                <a:ea typeface="幼圆" pitchFamily="49" charset="-122"/>
              </a:rPr>
              <a:t>WHERE </a:t>
            </a:r>
            <a:r>
              <a:rPr lang="zh-CN" altLang="en-US" b="1" dirty="0">
                <a:solidFill>
                  <a:srgbClr val="002060"/>
                </a:solidFill>
                <a:latin typeface="幼圆" pitchFamily="49" charset="-122"/>
                <a:ea typeface="幼圆" pitchFamily="49" charset="-122"/>
              </a:rPr>
              <a:t>教师编号</a:t>
            </a:r>
            <a:r>
              <a:rPr lang="en-US" altLang="zh-CN" b="1" dirty="0">
                <a:solidFill>
                  <a:srgbClr val="002060"/>
                </a:solidFill>
                <a:latin typeface="幼圆" pitchFamily="49" charset="-122"/>
                <a:ea typeface="幼圆" pitchFamily="49" charset="-122"/>
              </a:rPr>
              <a:t>="98014"</a:t>
            </a:r>
          </a:p>
        </p:txBody>
      </p:sp>
    </p:spTree>
    <p:extLst>
      <p:ext uri="{BB962C8B-B14F-4D97-AF65-F5344CB8AC3E}">
        <p14:creationId xmlns:p14="http://schemas.microsoft.com/office/powerpoint/2010/main" val="354977794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4294967295"/>
          </p:nvPr>
        </p:nvSpPr>
        <p:spPr>
          <a:xfrm>
            <a:off x="755650" y="1125538"/>
            <a:ext cx="7704138" cy="1150937"/>
          </a:xfrm>
        </p:spPr>
        <p:txBody>
          <a:bodyPr/>
          <a:lstStyle/>
          <a:p>
            <a:pPr marL="457200" lvl="1" indent="0" eaLnBrk="1" hangingPunct="1">
              <a:spcBef>
                <a:spcPts val="1200"/>
              </a:spcBef>
              <a:buNone/>
            </a:pPr>
            <a:r>
              <a:rPr lang="en-US" altLang="zh-CN" dirty="0" smtClean="0"/>
              <a:t>5. SELECT</a:t>
            </a:r>
            <a:r>
              <a:rPr lang="zh-CN" altLang="en-US" dirty="0" smtClean="0"/>
              <a:t>语句</a:t>
            </a:r>
            <a:r>
              <a:rPr lang="en-US" altLang="zh-CN" dirty="0" smtClean="0"/>
              <a:t>-----</a:t>
            </a:r>
            <a:r>
              <a:rPr lang="zh-CN" altLang="en-US" dirty="0" smtClean="0"/>
              <a:t>查询</a:t>
            </a:r>
          </a:p>
        </p:txBody>
      </p:sp>
      <p:sp>
        <p:nvSpPr>
          <p:cNvPr id="69636" name="矩形 189443"/>
          <p:cNvSpPr>
            <a:spLocks noChangeArrowheads="1"/>
          </p:cNvSpPr>
          <p:nvPr/>
        </p:nvSpPr>
        <p:spPr bwMode="auto">
          <a:xfrm>
            <a:off x="1004259" y="2204864"/>
            <a:ext cx="751681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dirty="0">
                <a:latin typeface="幼圆" pitchFamily="49" charset="-122"/>
                <a:ea typeface="幼圆" pitchFamily="49" charset="-122"/>
              </a:rPr>
              <a:t>格式：</a:t>
            </a:r>
          </a:p>
          <a:p>
            <a:pPr>
              <a:spcBef>
                <a:spcPct val="20000"/>
              </a:spcBef>
            </a:pPr>
            <a:r>
              <a:rPr lang="en-US" altLang="zh-CN" b="1" dirty="0">
                <a:latin typeface="幼圆" pitchFamily="49" charset="-122"/>
                <a:ea typeface="幼圆" pitchFamily="49" charset="-122"/>
              </a:rPr>
              <a:t>SELECT  &lt;</a:t>
            </a:r>
            <a:r>
              <a:rPr lang="zh-CN" altLang="en-US" b="1" dirty="0">
                <a:latin typeface="幼圆" pitchFamily="49" charset="-122"/>
                <a:ea typeface="幼圆" pitchFamily="49" charset="-122"/>
              </a:rPr>
              <a:t>目标列表达式</a:t>
            </a:r>
            <a:r>
              <a:rPr lang="en-US" altLang="zh-CN" b="1" dirty="0">
                <a:latin typeface="幼圆" pitchFamily="49" charset="-122"/>
                <a:ea typeface="幼圆" pitchFamily="49" charset="-122"/>
              </a:rPr>
              <a:t>&gt;[,&lt;</a:t>
            </a:r>
            <a:r>
              <a:rPr lang="zh-CN" altLang="en-US" b="1" dirty="0">
                <a:latin typeface="幼圆" pitchFamily="49" charset="-122"/>
                <a:ea typeface="幼圆" pitchFamily="49" charset="-122"/>
              </a:rPr>
              <a:t>目标列表达式</a:t>
            </a:r>
            <a:r>
              <a:rPr lang="en-US" altLang="zh-CN" b="1" dirty="0">
                <a:latin typeface="幼圆" pitchFamily="49" charset="-122"/>
                <a:ea typeface="幼圆" pitchFamily="49" charset="-122"/>
              </a:rPr>
              <a:t>&gt;]</a:t>
            </a:r>
            <a:r>
              <a:rPr lang="en-US" altLang="zh-CN" b="1" dirty="0">
                <a:ea typeface="幼圆" pitchFamily="49" charset="-122"/>
              </a:rPr>
              <a:t>…</a:t>
            </a:r>
            <a:endParaRPr lang="en-US" altLang="zh-CN" b="1" dirty="0">
              <a:latin typeface="幼圆" pitchFamily="49" charset="-122"/>
              <a:ea typeface="幼圆" pitchFamily="49" charset="-122"/>
            </a:endParaRPr>
          </a:p>
          <a:p>
            <a:pPr>
              <a:spcBef>
                <a:spcPct val="20000"/>
              </a:spcBef>
            </a:pPr>
            <a:r>
              <a:rPr lang="en-US" altLang="zh-CN" b="1" dirty="0">
                <a:latin typeface="幼圆" pitchFamily="49" charset="-122"/>
                <a:ea typeface="幼圆" pitchFamily="49" charset="-122"/>
              </a:rPr>
              <a:t>FROM &lt;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1&gt;[,&lt;</a:t>
            </a:r>
            <a:r>
              <a:rPr lang="zh-CN" altLang="en-US" b="1" dirty="0">
                <a:latin typeface="幼圆" pitchFamily="49" charset="-122"/>
                <a:ea typeface="幼圆" pitchFamily="49" charset="-122"/>
              </a:rPr>
              <a:t>表名</a:t>
            </a:r>
            <a:r>
              <a:rPr lang="en-US" altLang="zh-CN" b="1" dirty="0">
                <a:latin typeface="幼圆" pitchFamily="49" charset="-122"/>
                <a:ea typeface="幼圆" pitchFamily="49" charset="-122"/>
              </a:rPr>
              <a:t>2&gt;]</a:t>
            </a:r>
            <a:r>
              <a:rPr lang="en-US" altLang="zh-CN" b="1" dirty="0">
                <a:ea typeface="幼圆" pitchFamily="49" charset="-122"/>
              </a:rPr>
              <a:t>…</a:t>
            </a:r>
            <a:endParaRPr lang="en-US" altLang="zh-CN" b="1" dirty="0">
              <a:latin typeface="幼圆" pitchFamily="49" charset="-122"/>
              <a:ea typeface="幼圆" pitchFamily="49" charset="-122"/>
            </a:endParaRPr>
          </a:p>
          <a:p>
            <a:pPr>
              <a:spcBef>
                <a:spcPct val="20000"/>
              </a:spcBef>
            </a:pPr>
            <a:r>
              <a:rPr lang="en-US" altLang="zh-CN" b="1" dirty="0">
                <a:latin typeface="幼圆" pitchFamily="49" charset="-122"/>
                <a:ea typeface="幼圆" pitchFamily="49" charset="-122"/>
              </a:rPr>
              <a:t>[WHERE &lt;</a:t>
            </a:r>
            <a:r>
              <a:rPr lang="zh-CN" altLang="en-US" b="1" dirty="0">
                <a:latin typeface="幼圆" pitchFamily="49" charset="-122"/>
                <a:ea typeface="幼圆" pitchFamily="49" charset="-122"/>
              </a:rPr>
              <a:t>条件表达式</a:t>
            </a:r>
            <a:r>
              <a:rPr lang="en-US" altLang="zh-CN" b="1" dirty="0">
                <a:latin typeface="幼圆" pitchFamily="49" charset="-122"/>
                <a:ea typeface="幼圆" pitchFamily="49" charset="-122"/>
              </a:rPr>
              <a:t>&gt;]</a:t>
            </a:r>
          </a:p>
          <a:p>
            <a:pPr>
              <a:spcBef>
                <a:spcPct val="20000"/>
              </a:spcBef>
            </a:pPr>
            <a:r>
              <a:rPr lang="en-US" altLang="zh-CN" b="1" dirty="0">
                <a:latin typeface="幼圆" pitchFamily="49" charset="-122"/>
                <a:ea typeface="幼圆" pitchFamily="49" charset="-122"/>
              </a:rPr>
              <a:t>[GROUP BY &lt;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1</a:t>
            </a:r>
            <a:r>
              <a:rPr lang="en-US" altLang="zh-CN" b="1" dirty="0" smtClean="0">
                <a:latin typeface="幼圆" pitchFamily="49" charset="-122"/>
                <a:ea typeface="幼圆" pitchFamily="49" charset="-122"/>
              </a:rPr>
              <a:t>]</a:t>
            </a:r>
            <a:endParaRPr lang="en-US" altLang="zh-CN" b="1" dirty="0">
              <a:latin typeface="幼圆" pitchFamily="49" charset="-122"/>
              <a:ea typeface="幼圆" pitchFamily="49" charset="-122"/>
            </a:endParaRPr>
          </a:p>
          <a:p>
            <a:pPr>
              <a:spcBef>
                <a:spcPct val="20000"/>
              </a:spcBef>
            </a:pPr>
            <a:r>
              <a:rPr lang="en-US" altLang="zh-CN" b="1" dirty="0">
                <a:latin typeface="幼圆" pitchFamily="49" charset="-122"/>
                <a:ea typeface="幼圆" pitchFamily="49" charset="-122"/>
              </a:rPr>
              <a:t>[ORDER BY &lt;</a:t>
            </a:r>
            <a:r>
              <a:rPr lang="zh-CN" altLang="en-US" b="1" dirty="0">
                <a:latin typeface="幼圆" pitchFamily="49" charset="-122"/>
                <a:ea typeface="幼圆" pitchFamily="49" charset="-122"/>
              </a:rPr>
              <a:t>字段名</a:t>
            </a:r>
            <a:r>
              <a:rPr lang="en-US" altLang="zh-CN" b="1" dirty="0">
                <a:latin typeface="幼圆" pitchFamily="49" charset="-122"/>
                <a:ea typeface="幼圆" pitchFamily="49" charset="-122"/>
              </a:rPr>
              <a:t>2&gt;[ASC|DESC]]</a:t>
            </a:r>
          </a:p>
        </p:txBody>
      </p:sp>
    </p:spTree>
    <p:extLst>
      <p:ext uri="{BB962C8B-B14F-4D97-AF65-F5344CB8AC3E}">
        <p14:creationId xmlns:p14="http://schemas.microsoft.com/office/powerpoint/2010/main" val="169837440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190467"/>
          <p:cNvSpPr>
            <a:spLocks noChangeArrowheads="1"/>
          </p:cNvSpPr>
          <p:nvPr/>
        </p:nvSpPr>
        <p:spPr bwMode="auto">
          <a:xfrm>
            <a:off x="899592" y="1340768"/>
            <a:ext cx="6481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查找并显示“教师”表中“姓名”、“性别”、“工作时间”和“系别”</a:t>
            </a:r>
            <a:r>
              <a:rPr lang="en-US" altLang="zh-CN" dirty="0">
                <a:latin typeface="幼圆" pitchFamily="49" charset="-122"/>
                <a:ea typeface="幼圆" pitchFamily="49" charset="-122"/>
              </a:rPr>
              <a:t>4</a:t>
            </a:r>
            <a:r>
              <a:rPr lang="zh-CN" altLang="en-US" dirty="0">
                <a:latin typeface="幼圆" pitchFamily="49" charset="-122"/>
                <a:ea typeface="幼圆" pitchFamily="49" charset="-122"/>
              </a:rPr>
              <a:t>个字段。</a:t>
            </a:r>
            <a:r>
              <a:rPr lang="zh-CN" altLang="en-US" dirty="0"/>
              <a:t> </a:t>
            </a:r>
          </a:p>
        </p:txBody>
      </p:sp>
      <p:sp>
        <p:nvSpPr>
          <p:cNvPr id="70660" name="矩形 190468"/>
          <p:cNvSpPr>
            <a:spLocks noChangeArrowheads="1"/>
          </p:cNvSpPr>
          <p:nvPr/>
        </p:nvSpPr>
        <p:spPr bwMode="auto">
          <a:xfrm>
            <a:off x="899592" y="3187700"/>
            <a:ext cx="694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smtClean="0">
                <a:solidFill>
                  <a:srgbClr val="002060"/>
                </a:solidFill>
                <a:latin typeface="幼圆" pitchFamily="49" charset="-122"/>
                <a:ea typeface="幼圆" pitchFamily="49" charset="-122"/>
              </a:rPr>
              <a:t>SELECT  </a:t>
            </a:r>
            <a:r>
              <a:rPr lang="zh-CN" altLang="en-US" b="1" dirty="0" smtClean="0">
                <a:solidFill>
                  <a:srgbClr val="002060"/>
                </a:solidFill>
                <a:latin typeface="幼圆" pitchFamily="49" charset="-122"/>
                <a:ea typeface="幼圆" pitchFamily="49" charset="-122"/>
              </a:rPr>
              <a:t>姓名</a:t>
            </a:r>
            <a:r>
              <a:rPr lang="en-US" altLang="zh-CN" b="1" dirty="0" smtClean="0">
                <a:solidFill>
                  <a:srgbClr val="002060"/>
                </a:solidFill>
                <a:latin typeface="幼圆" pitchFamily="49" charset="-122"/>
                <a:ea typeface="幼圆" pitchFamily="49" charset="-122"/>
              </a:rPr>
              <a:t>,</a:t>
            </a:r>
            <a:r>
              <a:rPr lang="zh-CN" altLang="en-US" b="1" dirty="0" smtClean="0">
                <a:solidFill>
                  <a:srgbClr val="002060"/>
                </a:solidFill>
                <a:latin typeface="幼圆" pitchFamily="49" charset="-122"/>
                <a:ea typeface="幼圆" pitchFamily="49" charset="-122"/>
              </a:rPr>
              <a:t>性别</a:t>
            </a:r>
            <a:r>
              <a:rPr lang="en-US" altLang="zh-CN" b="1" dirty="0" smtClean="0">
                <a:solidFill>
                  <a:srgbClr val="002060"/>
                </a:solidFill>
                <a:latin typeface="幼圆" pitchFamily="49" charset="-122"/>
                <a:ea typeface="幼圆" pitchFamily="49" charset="-122"/>
              </a:rPr>
              <a:t>,</a:t>
            </a:r>
            <a:r>
              <a:rPr lang="zh-CN" altLang="en-US" b="1" dirty="0" smtClean="0">
                <a:solidFill>
                  <a:srgbClr val="002060"/>
                </a:solidFill>
                <a:latin typeface="幼圆" pitchFamily="49" charset="-122"/>
                <a:ea typeface="幼圆" pitchFamily="49" charset="-122"/>
              </a:rPr>
              <a:t>工作时间</a:t>
            </a:r>
            <a:r>
              <a:rPr lang="en-US" altLang="zh-CN" b="1" dirty="0">
                <a:solidFill>
                  <a:srgbClr val="002060"/>
                </a:solidFill>
                <a:latin typeface="幼圆" pitchFamily="49" charset="-122"/>
                <a:ea typeface="幼圆" pitchFamily="49" charset="-122"/>
              </a:rPr>
              <a:t>,</a:t>
            </a:r>
            <a:r>
              <a:rPr lang="zh-CN" altLang="en-US" b="1" dirty="0">
                <a:solidFill>
                  <a:srgbClr val="002060"/>
                </a:solidFill>
                <a:latin typeface="幼圆" pitchFamily="49" charset="-122"/>
                <a:ea typeface="幼圆" pitchFamily="49" charset="-122"/>
              </a:rPr>
              <a:t>系别  </a:t>
            </a:r>
            <a:r>
              <a:rPr lang="en-US" altLang="zh-CN" b="1" dirty="0">
                <a:solidFill>
                  <a:srgbClr val="002060"/>
                </a:solidFill>
                <a:latin typeface="幼圆" pitchFamily="49" charset="-122"/>
                <a:ea typeface="幼圆" pitchFamily="49" charset="-122"/>
              </a:rPr>
              <a:t>FROM  </a:t>
            </a:r>
            <a:r>
              <a:rPr lang="zh-CN" altLang="en-US" b="1" dirty="0">
                <a:solidFill>
                  <a:srgbClr val="002060"/>
                </a:solidFill>
                <a:latin typeface="幼圆" pitchFamily="49" charset="-122"/>
                <a:ea typeface="幼圆" pitchFamily="49" charset="-122"/>
              </a:rPr>
              <a:t>教师</a:t>
            </a:r>
            <a:endParaRPr lang="en-US" altLang="zh-CN" b="1" dirty="0">
              <a:solidFill>
                <a:srgbClr val="002060"/>
              </a:solidFill>
              <a:latin typeface="幼圆" pitchFamily="49" charset="-122"/>
              <a:ea typeface="幼圆" pitchFamily="49" charset="-122"/>
            </a:endParaRPr>
          </a:p>
        </p:txBody>
      </p:sp>
    </p:spTree>
    <p:extLst>
      <p:ext uri="{BB962C8B-B14F-4D97-AF65-F5344CB8AC3E}">
        <p14:creationId xmlns:p14="http://schemas.microsoft.com/office/powerpoint/2010/main" val="125512220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191491"/>
          <p:cNvSpPr>
            <a:spLocks noChangeArrowheads="1"/>
          </p:cNvSpPr>
          <p:nvPr/>
        </p:nvSpPr>
        <p:spPr bwMode="auto">
          <a:xfrm>
            <a:off x="683567" y="1100138"/>
            <a:ext cx="760159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查找</a:t>
            </a:r>
            <a:r>
              <a:rPr lang="en-US" altLang="zh-CN" dirty="0">
                <a:latin typeface="幼圆" pitchFamily="49" charset="-122"/>
                <a:ea typeface="幼圆" pitchFamily="49" charset="-122"/>
              </a:rPr>
              <a:t>1992</a:t>
            </a:r>
            <a:r>
              <a:rPr lang="zh-CN" altLang="en-US" dirty="0">
                <a:latin typeface="幼圆" pitchFamily="49" charset="-122"/>
                <a:ea typeface="幼圆" pitchFamily="49" charset="-122"/>
              </a:rPr>
              <a:t>年参加工作的男教师，并显示“姓名”、“性别”、“学历”、“职称”、“系别”和“联系电话”。 </a:t>
            </a:r>
          </a:p>
        </p:txBody>
      </p:sp>
      <p:sp>
        <p:nvSpPr>
          <p:cNvPr id="71684" name="矩形 191492"/>
          <p:cNvSpPr>
            <a:spLocks noChangeArrowheads="1"/>
          </p:cNvSpPr>
          <p:nvPr/>
        </p:nvSpPr>
        <p:spPr bwMode="auto">
          <a:xfrm>
            <a:off x="899789" y="2708920"/>
            <a:ext cx="716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smtClean="0">
                <a:solidFill>
                  <a:srgbClr val="002060"/>
                </a:solidFill>
                <a:latin typeface="幼圆" pitchFamily="49" charset="-122"/>
                <a:ea typeface="幼圆" pitchFamily="49" charset="-122"/>
              </a:rPr>
              <a:t>SELECT </a:t>
            </a:r>
            <a:r>
              <a:rPr lang="zh-CN" altLang="en-US" b="1" dirty="0" smtClean="0">
                <a:solidFill>
                  <a:srgbClr val="002060"/>
                </a:solidFill>
                <a:latin typeface="幼圆" pitchFamily="49" charset="-122"/>
                <a:ea typeface="幼圆" pitchFamily="49" charset="-122"/>
              </a:rPr>
              <a:t>姓名</a:t>
            </a:r>
            <a:r>
              <a:rPr lang="en-US" altLang="zh-CN" b="1" dirty="0" smtClean="0">
                <a:solidFill>
                  <a:srgbClr val="002060"/>
                </a:solidFill>
                <a:latin typeface="幼圆" pitchFamily="49" charset="-122"/>
                <a:ea typeface="幼圆" pitchFamily="49" charset="-122"/>
              </a:rPr>
              <a:t>, </a:t>
            </a:r>
            <a:r>
              <a:rPr lang="zh-CN" altLang="en-US" b="1" dirty="0" smtClean="0">
                <a:solidFill>
                  <a:srgbClr val="002060"/>
                </a:solidFill>
                <a:latin typeface="幼圆" pitchFamily="49" charset="-122"/>
                <a:ea typeface="幼圆" pitchFamily="49" charset="-122"/>
              </a:rPr>
              <a:t>性别</a:t>
            </a:r>
            <a:r>
              <a:rPr lang="en-US" altLang="zh-CN" b="1" dirty="0" smtClean="0">
                <a:solidFill>
                  <a:srgbClr val="002060"/>
                </a:solidFill>
                <a:latin typeface="幼圆" pitchFamily="49" charset="-122"/>
                <a:ea typeface="幼圆" pitchFamily="49" charset="-122"/>
              </a:rPr>
              <a:t>, </a:t>
            </a:r>
            <a:r>
              <a:rPr lang="zh-CN" altLang="en-US" b="1" dirty="0" smtClean="0">
                <a:solidFill>
                  <a:srgbClr val="002060"/>
                </a:solidFill>
                <a:latin typeface="幼圆" pitchFamily="49" charset="-122"/>
                <a:ea typeface="幼圆" pitchFamily="49" charset="-122"/>
              </a:rPr>
              <a:t>学历</a:t>
            </a:r>
            <a:r>
              <a:rPr lang="en-US" altLang="zh-CN" b="1" dirty="0" smtClean="0">
                <a:solidFill>
                  <a:srgbClr val="002060"/>
                </a:solidFill>
                <a:latin typeface="幼圆" pitchFamily="49" charset="-122"/>
                <a:ea typeface="幼圆" pitchFamily="49" charset="-122"/>
              </a:rPr>
              <a:t>, </a:t>
            </a:r>
            <a:r>
              <a:rPr lang="zh-CN" altLang="en-US" b="1" dirty="0" smtClean="0">
                <a:solidFill>
                  <a:srgbClr val="002060"/>
                </a:solidFill>
                <a:latin typeface="幼圆" pitchFamily="49" charset="-122"/>
                <a:ea typeface="幼圆" pitchFamily="49" charset="-122"/>
              </a:rPr>
              <a:t>职称</a:t>
            </a:r>
            <a:r>
              <a:rPr lang="en-US" altLang="zh-CN" b="1" dirty="0" smtClean="0">
                <a:solidFill>
                  <a:srgbClr val="002060"/>
                </a:solidFill>
                <a:latin typeface="幼圆" pitchFamily="49" charset="-122"/>
                <a:ea typeface="幼圆" pitchFamily="49" charset="-122"/>
              </a:rPr>
              <a:t>, </a:t>
            </a:r>
            <a:r>
              <a:rPr lang="zh-CN" altLang="en-US" b="1" dirty="0" smtClean="0">
                <a:solidFill>
                  <a:srgbClr val="002060"/>
                </a:solidFill>
                <a:latin typeface="幼圆" pitchFamily="49" charset="-122"/>
                <a:ea typeface="幼圆" pitchFamily="49" charset="-122"/>
              </a:rPr>
              <a:t>系别</a:t>
            </a:r>
            <a:r>
              <a:rPr lang="en-US" altLang="zh-CN" b="1" dirty="0" smtClean="0">
                <a:solidFill>
                  <a:srgbClr val="002060"/>
                </a:solidFill>
                <a:latin typeface="幼圆" pitchFamily="49" charset="-122"/>
                <a:ea typeface="幼圆" pitchFamily="49" charset="-122"/>
              </a:rPr>
              <a:t>, </a:t>
            </a:r>
            <a:r>
              <a:rPr lang="zh-CN" altLang="en-US" b="1" dirty="0" smtClean="0">
                <a:solidFill>
                  <a:srgbClr val="002060"/>
                </a:solidFill>
                <a:latin typeface="幼圆" pitchFamily="49" charset="-122"/>
                <a:ea typeface="幼圆" pitchFamily="49" charset="-122"/>
              </a:rPr>
              <a:t>电话号码</a:t>
            </a:r>
          </a:p>
          <a:p>
            <a:r>
              <a:rPr lang="en-US" altLang="zh-CN" b="1" dirty="0" smtClean="0">
                <a:solidFill>
                  <a:srgbClr val="002060"/>
                </a:solidFill>
                <a:latin typeface="幼圆" pitchFamily="49" charset="-122"/>
                <a:ea typeface="幼圆" pitchFamily="49" charset="-122"/>
              </a:rPr>
              <a:t>FROM </a:t>
            </a:r>
            <a:r>
              <a:rPr lang="zh-CN" altLang="en-US" b="1" dirty="0" smtClean="0">
                <a:solidFill>
                  <a:srgbClr val="002060"/>
                </a:solidFill>
                <a:latin typeface="幼圆" pitchFamily="49" charset="-122"/>
                <a:ea typeface="幼圆" pitchFamily="49" charset="-122"/>
              </a:rPr>
              <a:t>教师</a:t>
            </a:r>
          </a:p>
          <a:p>
            <a:r>
              <a:rPr lang="en-US" altLang="zh-CN" b="1" dirty="0" smtClean="0">
                <a:solidFill>
                  <a:srgbClr val="002060"/>
                </a:solidFill>
                <a:latin typeface="幼圆" pitchFamily="49" charset="-122"/>
                <a:ea typeface="幼圆" pitchFamily="49" charset="-122"/>
              </a:rPr>
              <a:t>WHERE  </a:t>
            </a:r>
            <a:r>
              <a:rPr lang="zh-CN" altLang="en-US" b="1" dirty="0" smtClean="0">
                <a:solidFill>
                  <a:srgbClr val="002060"/>
                </a:solidFill>
                <a:latin typeface="幼圆" pitchFamily="49" charset="-122"/>
                <a:ea typeface="幼圆" pitchFamily="49" charset="-122"/>
              </a:rPr>
              <a:t>性别</a:t>
            </a:r>
            <a:r>
              <a:rPr lang="en-US" altLang="zh-CN" b="1" dirty="0" smtClean="0">
                <a:solidFill>
                  <a:srgbClr val="002060"/>
                </a:solidFill>
                <a:latin typeface="幼圆" pitchFamily="49" charset="-122"/>
                <a:ea typeface="幼圆" pitchFamily="49" charset="-122"/>
              </a:rPr>
              <a:t>="</a:t>
            </a:r>
            <a:r>
              <a:rPr lang="zh-CN" altLang="en-US" b="1" dirty="0" smtClean="0">
                <a:solidFill>
                  <a:srgbClr val="002060"/>
                </a:solidFill>
                <a:latin typeface="幼圆" pitchFamily="49" charset="-122"/>
                <a:ea typeface="幼圆" pitchFamily="49" charset="-122"/>
              </a:rPr>
              <a:t>男</a:t>
            </a:r>
            <a:r>
              <a:rPr lang="en-US" altLang="zh-CN" b="1" dirty="0" smtClean="0">
                <a:solidFill>
                  <a:srgbClr val="002060"/>
                </a:solidFill>
                <a:latin typeface="幼圆" pitchFamily="49" charset="-122"/>
                <a:ea typeface="幼圆" pitchFamily="49" charset="-122"/>
              </a:rPr>
              <a:t>"  AND  </a:t>
            </a:r>
            <a:r>
              <a:rPr lang="en-US" altLang="zh-CN" b="1" dirty="0">
                <a:solidFill>
                  <a:srgbClr val="002060"/>
                </a:solidFill>
                <a:latin typeface="幼圆" pitchFamily="49" charset="-122"/>
                <a:ea typeface="幼圆" pitchFamily="49" charset="-122"/>
              </a:rPr>
              <a:t>YEAR([</a:t>
            </a:r>
            <a:r>
              <a:rPr lang="zh-CN" altLang="en-US" b="1" dirty="0">
                <a:solidFill>
                  <a:srgbClr val="002060"/>
                </a:solidFill>
                <a:latin typeface="幼圆" pitchFamily="49" charset="-122"/>
                <a:ea typeface="幼圆" pitchFamily="49" charset="-122"/>
              </a:rPr>
              <a:t>工作时间</a:t>
            </a:r>
            <a:r>
              <a:rPr lang="en-US" altLang="zh-CN" b="1" dirty="0">
                <a:solidFill>
                  <a:srgbClr val="002060"/>
                </a:solidFill>
                <a:latin typeface="幼圆" pitchFamily="49" charset="-122"/>
                <a:ea typeface="幼圆" pitchFamily="49" charset="-122"/>
              </a:rPr>
              <a:t>])=1992</a:t>
            </a:r>
            <a:endParaRPr lang="en-US" altLang="zh-CN" b="1" dirty="0">
              <a:solidFill>
                <a:srgbClr val="002060"/>
              </a:solidFill>
              <a:latin typeface="幼圆" pitchFamily="49" charset="-122"/>
              <a:ea typeface="幼圆" pitchFamily="49" charset="-122"/>
            </a:endParaRPr>
          </a:p>
        </p:txBody>
      </p:sp>
    </p:spTree>
    <p:extLst>
      <p:ext uri="{BB962C8B-B14F-4D97-AF65-F5344CB8AC3E}">
        <p14:creationId xmlns:p14="http://schemas.microsoft.com/office/powerpoint/2010/main" val="3323041754"/>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192515"/>
          <p:cNvSpPr>
            <a:spLocks noChangeArrowheads="1"/>
          </p:cNvSpPr>
          <p:nvPr/>
        </p:nvSpPr>
        <p:spPr bwMode="auto">
          <a:xfrm>
            <a:off x="611560" y="942976"/>
            <a:ext cx="7200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dirty="0">
                <a:latin typeface="幼圆" pitchFamily="49" charset="-122"/>
                <a:ea typeface="幼圆" pitchFamily="49" charset="-122"/>
              </a:rPr>
              <a:t>例：</a:t>
            </a:r>
            <a:r>
              <a:rPr lang="en-US" altLang="zh-CN" dirty="0">
                <a:latin typeface="幼圆" pitchFamily="49" charset="-122"/>
                <a:ea typeface="幼圆" pitchFamily="49" charset="-122"/>
              </a:rPr>
              <a:t> </a:t>
            </a:r>
            <a:r>
              <a:rPr lang="zh-CN" altLang="en-US" dirty="0">
                <a:latin typeface="幼圆" pitchFamily="49" charset="-122"/>
                <a:ea typeface="幼圆" pitchFamily="49" charset="-122"/>
              </a:rPr>
              <a:t>查找具有高级职称的教师，并显示“姓名”和“职称”。</a:t>
            </a:r>
          </a:p>
        </p:txBody>
      </p:sp>
      <p:sp>
        <p:nvSpPr>
          <p:cNvPr id="72708" name="矩形 192516"/>
          <p:cNvSpPr>
            <a:spLocks noChangeArrowheads="1"/>
          </p:cNvSpPr>
          <p:nvPr/>
        </p:nvSpPr>
        <p:spPr bwMode="auto">
          <a:xfrm>
            <a:off x="899592" y="2348880"/>
            <a:ext cx="716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SELECT </a:t>
            </a:r>
            <a:r>
              <a:rPr lang="zh-CN" altLang="en-US" b="1" dirty="0">
                <a:solidFill>
                  <a:srgbClr val="002060"/>
                </a:solidFill>
                <a:latin typeface="幼圆" pitchFamily="49" charset="-122"/>
                <a:ea typeface="幼圆" pitchFamily="49" charset="-122"/>
              </a:rPr>
              <a:t>姓名</a:t>
            </a:r>
            <a:r>
              <a:rPr lang="en-US" altLang="zh-CN" b="1" dirty="0">
                <a:solidFill>
                  <a:srgbClr val="002060"/>
                </a:solidFill>
                <a:latin typeface="幼圆" pitchFamily="49" charset="-122"/>
                <a:ea typeface="幼圆" pitchFamily="49" charset="-122"/>
              </a:rPr>
              <a:t>, </a:t>
            </a:r>
            <a:r>
              <a:rPr lang="zh-CN" altLang="en-US" b="1" dirty="0">
                <a:solidFill>
                  <a:srgbClr val="002060"/>
                </a:solidFill>
                <a:latin typeface="幼圆" pitchFamily="49" charset="-122"/>
                <a:ea typeface="幼圆" pitchFamily="49" charset="-122"/>
              </a:rPr>
              <a:t>职称</a:t>
            </a:r>
          </a:p>
          <a:p>
            <a:r>
              <a:rPr lang="en-US" altLang="zh-CN" b="1" dirty="0">
                <a:solidFill>
                  <a:srgbClr val="002060"/>
                </a:solidFill>
                <a:latin typeface="幼圆" pitchFamily="49" charset="-122"/>
                <a:ea typeface="幼圆" pitchFamily="49" charset="-122"/>
              </a:rPr>
              <a:t>FROM </a:t>
            </a:r>
            <a:r>
              <a:rPr lang="zh-CN" altLang="en-US" b="1" dirty="0">
                <a:solidFill>
                  <a:srgbClr val="002060"/>
                </a:solidFill>
                <a:latin typeface="幼圆" pitchFamily="49" charset="-122"/>
                <a:ea typeface="幼圆" pitchFamily="49" charset="-122"/>
              </a:rPr>
              <a:t>教师</a:t>
            </a:r>
          </a:p>
          <a:p>
            <a:r>
              <a:rPr lang="en-US" altLang="zh-CN" b="1" dirty="0">
                <a:solidFill>
                  <a:srgbClr val="002060"/>
                </a:solidFill>
                <a:latin typeface="幼圆" pitchFamily="49" charset="-122"/>
                <a:ea typeface="幼圆" pitchFamily="49" charset="-122"/>
              </a:rPr>
              <a:t>WHERE </a:t>
            </a:r>
            <a:r>
              <a:rPr lang="zh-CN" altLang="en-US" b="1" dirty="0">
                <a:solidFill>
                  <a:srgbClr val="002060"/>
                </a:solidFill>
                <a:latin typeface="幼圆" pitchFamily="49" charset="-122"/>
                <a:ea typeface="幼圆" pitchFamily="49" charset="-122"/>
              </a:rPr>
              <a:t>职称 </a:t>
            </a:r>
            <a:r>
              <a:rPr lang="en-US" altLang="zh-CN" b="1" dirty="0">
                <a:solidFill>
                  <a:srgbClr val="002060"/>
                </a:solidFill>
                <a:latin typeface="幼圆" pitchFamily="49" charset="-122"/>
                <a:ea typeface="幼圆" pitchFamily="49" charset="-122"/>
              </a:rPr>
              <a:t>IN("</a:t>
            </a:r>
            <a:r>
              <a:rPr lang="zh-CN" altLang="en-US" b="1" dirty="0">
                <a:solidFill>
                  <a:srgbClr val="002060"/>
                </a:solidFill>
                <a:latin typeface="幼圆" pitchFamily="49" charset="-122"/>
                <a:ea typeface="幼圆" pitchFamily="49" charset="-122"/>
              </a:rPr>
              <a:t>教授</a:t>
            </a:r>
            <a:r>
              <a:rPr lang="en-US" altLang="zh-CN" b="1" dirty="0">
                <a:solidFill>
                  <a:srgbClr val="002060"/>
                </a:solidFill>
                <a:latin typeface="幼圆" pitchFamily="49" charset="-122"/>
                <a:ea typeface="幼圆" pitchFamily="49" charset="-122"/>
              </a:rPr>
              <a:t>","</a:t>
            </a:r>
            <a:r>
              <a:rPr lang="zh-CN" altLang="en-US" b="1" dirty="0">
                <a:solidFill>
                  <a:srgbClr val="002060"/>
                </a:solidFill>
                <a:latin typeface="幼圆" pitchFamily="49" charset="-122"/>
                <a:ea typeface="幼圆" pitchFamily="49" charset="-122"/>
              </a:rPr>
              <a:t>副教授</a:t>
            </a:r>
            <a:r>
              <a:rPr lang="en-US" altLang="zh-CN" b="1" dirty="0">
                <a:solidFill>
                  <a:srgbClr val="002060"/>
                </a:solidFill>
                <a:latin typeface="幼圆" pitchFamily="49" charset="-122"/>
                <a:ea typeface="幼圆" pitchFamily="49" charset="-122"/>
              </a:rPr>
              <a:t>")</a:t>
            </a:r>
          </a:p>
        </p:txBody>
      </p:sp>
    </p:spTree>
    <p:extLst>
      <p:ext uri="{BB962C8B-B14F-4D97-AF65-F5344CB8AC3E}">
        <p14:creationId xmlns:p14="http://schemas.microsoft.com/office/powerpoint/2010/main" val="97926493"/>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194563"/>
          <p:cNvSpPr>
            <a:spLocks noChangeArrowheads="1"/>
          </p:cNvSpPr>
          <p:nvPr/>
        </p:nvSpPr>
        <p:spPr bwMode="auto">
          <a:xfrm>
            <a:off x="827584" y="1158876"/>
            <a:ext cx="712879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dirty="0">
                <a:latin typeface="幼圆" pitchFamily="49" charset="-122"/>
                <a:ea typeface="幼圆" pitchFamily="49" charset="-122"/>
              </a:rPr>
              <a:t>例：计算各类职称的教师人数，显示字段名为“各类职称人数”。</a:t>
            </a:r>
          </a:p>
        </p:txBody>
      </p:sp>
      <p:sp>
        <p:nvSpPr>
          <p:cNvPr id="74756" name="矩形 194564"/>
          <p:cNvSpPr>
            <a:spLocks noChangeArrowheads="1"/>
          </p:cNvSpPr>
          <p:nvPr/>
        </p:nvSpPr>
        <p:spPr bwMode="auto">
          <a:xfrm>
            <a:off x="971600" y="2564904"/>
            <a:ext cx="716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SELECT  Count(</a:t>
            </a:r>
            <a:r>
              <a:rPr lang="zh-CN" altLang="en-US" b="1" dirty="0">
                <a:solidFill>
                  <a:srgbClr val="002060"/>
                </a:solidFill>
                <a:latin typeface="幼圆" pitchFamily="49" charset="-122"/>
                <a:ea typeface="幼圆" pitchFamily="49" charset="-122"/>
              </a:rPr>
              <a:t>教师编号</a:t>
            </a:r>
            <a:r>
              <a:rPr lang="en-US" altLang="zh-CN" b="1" dirty="0">
                <a:solidFill>
                  <a:srgbClr val="002060"/>
                </a:solidFill>
                <a:latin typeface="幼圆" pitchFamily="49" charset="-122"/>
                <a:ea typeface="幼圆" pitchFamily="49" charset="-122"/>
              </a:rPr>
              <a:t>)  AS </a:t>
            </a:r>
            <a:r>
              <a:rPr lang="zh-CN" altLang="en-US" b="1" dirty="0">
                <a:solidFill>
                  <a:srgbClr val="002060"/>
                </a:solidFill>
                <a:latin typeface="幼圆" pitchFamily="49" charset="-122"/>
                <a:ea typeface="幼圆" pitchFamily="49" charset="-122"/>
              </a:rPr>
              <a:t>各类职称人数</a:t>
            </a:r>
          </a:p>
          <a:p>
            <a:r>
              <a:rPr lang="en-US" altLang="zh-CN" b="1" dirty="0">
                <a:solidFill>
                  <a:srgbClr val="002060"/>
                </a:solidFill>
                <a:latin typeface="幼圆" pitchFamily="49" charset="-122"/>
                <a:ea typeface="幼圆" pitchFamily="49" charset="-122"/>
              </a:rPr>
              <a:t>FROM </a:t>
            </a:r>
            <a:r>
              <a:rPr lang="zh-CN" altLang="en-US" b="1" dirty="0">
                <a:solidFill>
                  <a:srgbClr val="002060"/>
                </a:solidFill>
                <a:latin typeface="幼圆" pitchFamily="49" charset="-122"/>
                <a:ea typeface="幼圆" pitchFamily="49" charset="-122"/>
              </a:rPr>
              <a:t>教师</a:t>
            </a:r>
          </a:p>
          <a:p>
            <a:r>
              <a:rPr lang="en-US" altLang="zh-CN" b="1" dirty="0">
                <a:solidFill>
                  <a:srgbClr val="002060"/>
                </a:solidFill>
                <a:latin typeface="幼圆" pitchFamily="49" charset="-122"/>
                <a:ea typeface="幼圆" pitchFamily="49" charset="-122"/>
              </a:rPr>
              <a:t>GROUP BY </a:t>
            </a:r>
            <a:r>
              <a:rPr lang="zh-CN" altLang="en-US" b="1" dirty="0">
                <a:solidFill>
                  <a:srgbClr val="002060"/>
                </a:solidFill>
                <a:latin typeface="幼圆" pitchFamily="49" charset="-122"/>
                <a:ea typeface="幼圆" pitchFamily="49" charset="-122"/>
              </a:rPr>
              <a:t>职称</a:t>
            </a:r>
            <a:endParaRPr lang="en-US" altLang="zh-CN" b="1" dirty="0">
              <a:solidFill>
                <a:srgbClr val="002060"/>
              </a:solidFill>
              <a:latin typeface="幼圆" pitchFamily="49" charset="-122"/>
              <a:ea typeface="幼圆" pitchFamily="49" charset="-122"/>
            </a:endParaRPr>
          </a:p>
        </p:txBody>
      </p:sp>
    </p:spTree>
    <p:extLst>
      <p:ext uri="{BB962C8B-B14F-4D97-AF65-F5344CB8AC3E}">
        <p14:creationId xmlns:p14="http://schemas.microsoft.com/office/powerpoint/2010/main" val="1121199096"/>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194563"/>
          <p:cNvSpPr>
            <a:spLocks noChangeArrowheads="1"/>
          </p:cNvSpPr>
          <p:nvPr/>
        </p:nvSpPr>
        <p:spPr bwMode="auto">
          <a:xfrm>
            <a:off x="827584" y="1158876"/>
            <a:ext cx="712879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zh-CN" altLang="en-US" dirty="0">
                <a:latin typeface="幼圆" pitchFamily="49" charset="-122"/>
                <a:ea typeface="幼圆" pitchFamily="49" charset="-122"/>
              </a:rPr>
              <a:t>例：计算各类职称的教师人数，显示字段名为“各类职称人数”。</a:t>
            </a:r>
          </a:p>
        </p:txBody>
      </p:sp>
      <p:sp>
        <p:nvSpPr>
          <p:cNvPr id="74756" name="矩形 194564"/>
          <p:cNvSpPr>
            <a:spLocks noChangeArrowheads="1"/>
          </p:cNvSpPr>
          <p:nvPr/>
        </p:nvSpPr>
        <p:spPr bwMode="auto">
          <a:xfrm>
            <a:off x="971600" y="2564904"/>
            <a:ext cx="7169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solidFill>
                  <a:srgbClr val="002060"/>
                </a:solidFill>
                <a:latin typeface="幼圆" pitchFamily="49" charset="-122"/>
                <a:ea typeface="幼圆" pitchFamily="49" charset="-122"/>
              </a:rPr>
              <a:t>SELECT  Count(</a:t>
            </a:r>
            <a:r>
              <a:rPr lang="zh-CN" altLang="en-US" b="1" dirty="0">
                <a:solidFill>
                  <a:srgbClr val="002060"/>
                </a:solidFill>
                <a:latin typeface="幼圆" pitchFamily="49" charset="-122"/>
                <a:ea typeface="幼圆" pitchFamily="49" charset="-122"/>
              </a:rPr>
              <a:t>教师编号</a:t>
            </a:r>
            <a:r>
              <a:rPr lang="en-US" altLang="zh-CN" b="1" dirty="0">
                <a:solidFill>
                  <a:srgbClr val="002060"/>
                </a:solidFill>
                <a:latin typeface="幼圆" pitchFamily="49" charset="-122"/>
                <a:ea typeface="幼圆" pitchFamily="49" charset="-122"/>
              </a:rPr>
              <a:t>)  AS </a:t>
            </a:r>
            <a:r>
              <a:rPr lang="zh-CN" altLang="en-US" b="1" dirty="0">
                <a:solidFill>
                  <a:srgbClr val="002060"/>
                </a:solidFill>
                <a:latin typeface="幼圆" pitchFamily="49" charset="-122"/>
                <a:ea typeface="幼圆" pitchFamily="49" charset="-122"/>
              </a:rPr>
              <a:t>各类职称人数</a:t>
            </a:r>
          </a:p>
          <a:p>
            <a:r>
              <a:rPr lang="en-US" altLang="zh-CN" b="1" dirty="0">
                <a:solidFill>
                  <a:srgbClr val="002060"/>
                </a:solidFill>
                <a:latin typeface="幼圆" pitchFamily="49" charset="-122"/>
                <a:ea typeface="幼圆" pitchFamily="49" charset="-122"/>
              </a:rPr>
              <a:t>FROM </a:t>
            </a:r>
            <a:r>
              <a:rPr lang="zh-CN" altLang="en-US" b="1" dirty="0">
                <a:solidFill>
                  <a:srgbClr val="002060"/>
                </a:solidFill>
                <a:latin typeface="幼圆" pitchFamily="49" charset="-122"/>
                <a:ea typeface="幼圆" pitchFamily="49" charset="-122"/>
              </a:rPr>
              <a:t>教师</a:t>
            </a:r>
          </a:p>
          <a:p>
            <a:r>
              <a:rPr lang="en-US" altLang="zh-CN" b="1" dirty="0">
                <a:solidFill>
                  <a:srgbClr val="002060"/>
                </a:solidFill>
                <a:latin typeface="幼圆" pitchFamily="49" charset="-122"/>
                <a:ea typeface="幼圆" pitchFamily="49" charset="-122"/>
              </a:rPr>
              <a:t>GROUP BY </a:t>
            </a:r>
            <a:r>
              <a:rPr lang="zh-CN" altLang="en-US" b="1" dirty="0">
                <a:solidFill>
                  <a:srgbClr val="002060"/>
                </a:solidFill>
                <a:latin typeface="幼圆" pitchFamily="49" charset="-122"/>
                <a:ea typeface="幼圆" pitchFamily="49" charset="-122"/>
              </a:rPr>
              <a:t>职称</a:t>
            </a:r>
            <a:endParaRPr lang="en-US" altLang="zh-CN" b="1" dirty="0">
              <a:solidFill>
                <a:srgbClr val="002060"/>
              </a:solidFill>
              <a:latin typeface="幼圆" pitchFamily="49" charset="-122"/>
              <a:ea typeface="幼圆" pitchFamily="49" charset="-122"/>
            </a:endParaRPr>
          </a:p>
        </p:txBody>
      </p:sp>
    </p:spTree>
    <p:extLst>
      <p:ext uri="{BB962C8B-B14F-4D97-AF65-F5344CB8AC3E}">
        <p14:creationId xmlns:p14="http://schemas.microsoft.com/office/powerpoint/2010/main" val="4246315001"/>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193539"/>
          <p:cNvSpPr>
            <a:spLocks noChangeArrowheads="1"/>
          </p:cNvSpPr>
          <p:nvPr/>
        </p:nvSpPr>
        <p:spPr bwMode="auto">
          <a:xfrm>
            <a:off x="548608" y="976041"/>
            <a:ext cx="68407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n-US" altLang="zh-CN" b="1" dirty="0" smtClean="0">
                <a:solidFill>
                  <a:srgbClr val="000099"/>
                </a:solidFill>
                <a:latin typeface="+mn-lt"/>
                <a:ea typeface="+mn-ea"/>
              </a:rPr>
              <a:t>6. </a:t>
            </a:r>
            <a:r>
              <a:rPr lang="zh-CN" altLang="zh-CN" b="1" dirty="0" smtClean="0">
                <a:solidFill>
                  <a:srgbClr val="000099"/>
                </a:solidFill>
                <a:latin typeface="+mn-lt"/>
                <a:ea typeface="+mn-ea"/>
              </a:rPr>
              <a:t>连接</a:t>
            </a:r>
            <a:r>
              <a:rPr lang="zh-CN" altLang="zh-CN" b="1" dirty="0">
                <a:solidFill>
                  <a:srgbClr val="000099"/>
                </a:solidFill>
                <a:latin typeface="+mn-lt"/>
                <a:ea typeface="+mn-ea"/>
              </a:rPr>
              <a:t>运算</a:t>
            </a:r>
            <a:endParaRPr lang="zh-CN" altLang="en-US" b="1" dirty="0">
              <a:solidFill>
                <a:srgbClr val="000099"/>
              </a:solidFill>
              <a:latin typeface="+mn-lt"/>
              <a:ea typeface="+mn-ea"/>
            </a:endParaRPr>
          </a:p>
        </p:txBody>
      </p:sp>
      <p:sp>
        <p:nvSpPr>
          <p:cNvPr id="73732" name="矩形 193540"/>
          <p:cNvSpPr>
            <a:spLocks noChangeArrowheads="1"/>
          </p:cNvSpPr>
          <p:nvPr/>
        </p:nvSpPr>
        <p:spPr bwMode="auto">
          <a:xfrm>
            <a:off x="539552" y="1567619"/>
            <a:ext cx="835292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zh-CN" b="1" dirty="0">
                <a:solidFill>
                  <a:srgbClr val="000099"/>
                </a:solidFill>
                <a:latin typeface="+mn-lt"/>
                <a:ea typeface="+mn-ea"/>
              </a:rPr>
              <a:t>多表查询时，通常需要指定两个表的联接条件，联接条件中的联接字段一般是两个表中的公共字段或语义相同的字段，该条件放在</a:t>
            </a:r>
            <a:r>
              <a:rPr lang="en-US" altLang="zh-CN" b="1" dirty="0">
                <a:solidFill>
                  <a:srgbClr val="000099"/>
                </a:solidFill>
                <a:latin typeface="+mn-lt"/>
                <a:ea typeface="+mn-ea"/>
              </a:rPr>
              <a:t>WHERE</a:t>
            </a:r>
            <a:r>
              <a:rPr lang="zh-CN" altLang="zh-CN" b="1" dirty="0">
                <a:solidFill>
                  <a:srgbClr val="000099"/>
                </a:solidFill>
                <a:latin typeface="+mn-lt"/>
                <a:ea typeface="+mn-ea"/>
              </a:rPr>
              <a:t>子句</a:t>
            </a:r>
            <a:r>
              <a:rPr lang="zh-CN" altLang="zh-CN" b="1" dirty="0" smtClean="0">
                <a:solidFill>
                  <a:srgbClr val="000099"/>
                </a:solidFill>
                <a:latin typeface="+mn-lt"/>
                <a:ea typeface="+mn-ea"/>
              </a:rPr>
              <a:t>中</a:t>
            </a:r>
            <a:r>
              <a:rPr lang="zh-CN" altLang="en-US" b="1" dirty="0" smtClean="0">
                <a:solidFill>
                  <a:srgbClr val="000099"/>
                </a:solidFill>
                <a:latin typeface="+mn-lt"/>
                <a:ea typeface="+mn-ea"/>
              </a:rPr>
              <a:t>。</a:t>
            </a:r>
            <a:endParaRPr lang="en-US" altLang="zh-CN" b="1" dirty="0" smtClean="0">
              <a:solidFill>
                <a:srgbClr val="000099"/>
              </a:solidFill>
              <a:latin typeface="+mn-lt"/>
              <a:ea typeface="+mn-ea"/>
            </a:endParaRPr>
          </a:p>
          <a:p>
            <a:endParaRPr lang="en-US" altLang="zh-CN" b="1" dirty="0">
              <a:solidFill>
                <a:srgbClr val="000099"/>
              </a:solidFill>
              <a:latin typeface="+mn-lt"/>
              <a:ea typeface="+mn-ea"/>
            </a:endParaRPr>
          </a:p>
          <a:p>
            <a:r>
              <a:rPr lang="zh-CN" altLang="zh-CN" dirty="0" smtClean="0"/>
              <a:t>格式</a:t>
            </a:r>
            <a:r>
              <a:rPr lang="zh-CN" altLang="zh-CN" dirty="0"/>
              <a:t>为：</a:t>
            </a:r>
          </a:p>
          <a:p>
            <a:pPr>
              <a:spcBef>
                <a:spcPct val="20000"/>
              </a:spcBef>
            </a:pPr>
            <a:r>
              <a:rPr lang="en-US" altLang="zh-CN" b="1" dirty="0">
                <a:latin typeface="幼圆" pitchFamily="49" charset="-122"/>
                <a:ea typeface="幼圆" pitchFamily="49" charset="-122"/>
              </a:rPr>
              <a:t>SELECT &lt;</a:t>
            </a:r>
            <a:r>
              <a:rPr lang="zh-CN" altLang="zh-CN" b="1" dirty="0">
                <a:latin typeface="幼圆" pitchFamily="49" charset="-122"/>
                <a:ea typeface="幼圆" pitchFamily="49" charset="-122"/>
              </a:rPr>
              <a:t>目标列</a:t>
            </a:r>
            <a:r>
              <a:rPr lang="en-US" altLang="zh-CN" b="1" dirty="0">
                <a:latin typeface="幼圆" pitchFamily="49" charset="-122"/>
                <a:ea typeface="幼圆" pitchFamily="49" charset="-122"/>
              </a:rPr>
              <a:t>&gt; </a:t>
            </a:r>
            <a:endParaRPr lang="en-US" altLang="zh-CN" b="1" dirty="0" smtClean="0">
              <a:latin typeface="幼圆" pitchFamily="49" charset="-122"/>
              <a:ea typeface="幼圆" pitchFamily="49" charset="-122"/>
            </a:endParaRPr>
          </a:p>
          <a:p>
            <a:pPr>
              <a:spcBef>
                <a:spcPct val="20000"/>
              </a:spcBef>
            </a:pPr>
            <a:r>
              <a:rPr lang="en-US" altLang="zh-CN" b="1" dirty="0" smtClean="0">
                <a:latin typeface="幼圆" pitchFamily="49" charset="-122"/>
                <a:ea typeface="幼圆" pitchFamily="49" charset="-122"/>
              </a:rPr>
              <a:t>FROM </a:t>
            </a:r>
            <a:r>
              <a:rPr lang="en-US" altLang="zh-CN" b="1" dirty="0">
                <a:latin typeface="幼圆" pitchFamily="49" charset="-122"/>
                <a:ea typeface="幼圆" pitchFamily="49" charset="-122"/>
              </a:rPr>
              <a:t>&lt;</a:t>
            </a:r>
            <a:r>
              <a:rPr lang="zh-CN" altLang="zh-CN" b="1" dirty="0">
                <a:latin typeface="幼圆" pitchFamily="49" charset="-122"/>
                <a:ea typeface="幼圆" pitchFamily="49" charset="-122"/>
              </a:rPr>
              <a:t>表名</a:t>
            </a:r>
            <a:r>
              <a:rPr lang="en-US" altLang="zh-CN" b="1" dirty="0">
                <a:latin typeface="幼圆" pitchFamily="49" charset="-122"/>
                <a:ea typeface="幼圆" pitchFamily="49" charset="-122"/>
              </a:rPr>
              <a:t>1&gt;,&lt;</a:t>
            </a:r>
            <a:r>
              <a:rPr lang="zh-CN" altLang="zh-CN" b="1" dirty="0">
                <a:latin typeface="幼圆" pitchFamily="49" charset="-122"/>
                <a:ea typeface="幼圆" pitchFamily="49" charset="-122"/>
              </a:rPr>
              <a:t>表名</a:t>
            </a:r>
            <a:r>
              <a:rPr lang="en-US" altLang="zh-CN" b="1" dirty="0">
                <a:latin typeface="幼圆" pitchFamily="49" charset="-122"/>
                <a:ea typeface="幼圆" pitchFamily="49" charset="-122"/>
              </a:rPr>
              <a:t>2&gt; </a:t>
            </a:r>
            <a:br>
              <a:rPr lang="en-US" altLang="zh-CN" b="1" dirty="0">
                <a:latin typeface="幼圆" pitchFamily="49" charset="-122"/>
                <a:ea typeface="幼圆" pitchFamily="49" charset="-122"/>
              </a:rPr>
            </a:br>
            <a:r>
              <a:rPr lang="en-US" altLang="zh-CN" b="1" dirty="0" smtClean="0">
                <a:latin typeface="幼圆" pitchFamily="49" charset="-122"/>
                <a:ea typeface="幼圆" pitchFamily="49" charset="-122"/>
              </a:rPr>
              <a:t>WHERE </a:t>
            </a:r>
            <a:r>
              <a:rPr lang="en-US" altLang="zh-CN" b="1" dirty="0">
                <a:latin typeface="幼圆" pitchFamily="49" charset="-122"/>
                <a:ea typeface="幼圆" pitchFamily="49" charset="-122"/>
              </a:rPr>
              <a:t>&lt;</a:t>
            </a:r>
            <a:r>
              <a:rPr lang="zh-CN" altLang="zh-CN" b="1" dirty="0">
                <a:latin typeface="幼圆" pitchFamily="49" charset="-122"/>
                <a:ea typeface="幼圆" pitchFamily="49" charset="-122"/>
              </a:rPr>
              <a:t>表名</a:t>
            </a:r>
            <a:r>
              <a:rPr lang="en-US" altLang="zh-CN" b="1" dirty="0">
                <a:latin typeface="幼圆" pitchFamily="49" charset="-122"/>
                <a:ea typeface="幼圆" pitchFamily="49" charset="-122"/>
              </a:rPr>
              <a:t>1&gt;.&lt;</a:t>
            </a:r>
            <a:r>
              <a:rPr lang="zh-CN" altLang="zh-CN" b="1" dirty="0">
                <a:latin typeface="幼圆" pitchFamily="49" charset="-122"/>
                <a:ea typeface="幼圆" pitchFamily="49" charset="-122"/>
              </a:rPr>
              <a:t>字段名</a:t>
            </a:r>
            <a:r>
              <a:rPr lang="en-US" altLang="zh-CN" b="1" dirty="0">
                <a:latin typeface="幼圆" pitchFamily="49" charset="-122"/>
                <a:ea typeface="幼圆" pitchFamily="49" charset="-122"/>
              </a:rPr>
              <a:t>1&gt; = &lt;</a:t>
            </a:r>
            <a:r>
              <a:rPr lang="zh-CN" altLang="zh-CN" b="1" dirty="0">
                <a:latin typeface="幼圆" pitchFamily="49" charset="-122"/>
                <a:ea typeface="幼圆" pitchFamily="49" charset="-122"/>
              </a:rPr>
              <a:t>表名</a:t>
            </a:r>
            <a:r>
              <a:rPr lang="en-US" altLang="zh-CN" b="1" dirty="0">
                <a:latin typeface="幼圆" pitchFamily="49" charset="-122"/>
                <a:ea typeface="幼圆" pitchFamily="49" charset="-122"/>
              </a:rPr>
              <a:t>2&gt;.&lt;</a:t>
            </a:r>
            <a:r>
              <a:rPr lang="zh-CN" altLang="zh-CN" b="1" dirty="0">
                <a:latin typeface="幼圆" pitchFamily="49" charset="-122"/>
                <a:ea typeface="幼圆" pitchFamily="49" charset="-122"/>
              </a:rPr>
              <a:t>字段名</a:t>
            </a:r>
            <a:r>
              <a:rPr lang="en-US" altLang="zh-CN" b="1" dirty="0">
                <a:latin typeface="幼圆" pitchFamily="49" charset="-122"/>
                <a:ea typeface="幼圆" pitchFamily="49" charset="-122"/>
              </a:rPr>
              <a:t>2&gt;</a:t>
            </a:r>
            <a:endParaRPr lang="zh-CN" altLang="zh-CN" b="1" dirty="0">
              <a:latin typeface="幼圆" pitchFamily="49" charset="-122"/>
              <a:ea typeface="幼圆" pitchFamily="49" charset="-122"/>
            </a:endParaRPr>
          </a:p>
        </p:txBody>
      </p:sp>
    </p:spTree>
    <p:extLst>
      <p:ext uri="{BB962C8B-B14F-4D97-AF65-F5344CB8AC3E}">
        <p14:creationId xmlns:p14="http://schemas.microsoft.com/office/powerpoint/2010/main" val="2429853838"/>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9328" y="1340768"/>
            <a:ext cx="7632848" cy="2308324"/>
          </a:xfrm>
          <a:prstGeom prst="rect">
            <a:avLst/>
          </a:prstGeom>
        </p:spPr>
        <p:txBody>
          <a:bodyPr wrap="square">
            <a:spAutoFit/>
          </a:bodyPr>
          <a:lstStyle/>
          <a:p>
            <a:r>
              <a:rPr lang="zh-CN" altLang="zh-CN" dirty="0" smtClean="0">
                <a:latin typeface="幼圆" pitchFamily="49" charset="-122"/>
                <a:ea typeface="幼圆" pitchFamily="49" charset="-122"/>
              </a:rPr>
              <a:t>例</a:t>
            </a:r>
            <a:r>
              <a:rPr lang="zh-CN" altLang="en-US" dirty="0" smtClean="0">
                <a:latin typeface="幼圆" pitchFamily="49" charset="-122"/>
                <a:ea typeface="幼圆" pitchFamily="49" charset="-122"/>
              </a:rPr>
              <a:t>：</a:t>
            </a:r>
            <a:r>
              <a:rPr lang="zh-CN" altLang="zh-CN" dirty="0" smtClean="0">
                <a:latin typeface="幼圆" pitchFamily="49" charset="-122"/>
                <a:ea typeface="幼圆" pitchFamily="49" charset="-122"/>
              </a:rPr>
              <a:t>查询</a:t>
            </a:r>
            <a:r>
              <a:rPr lang="zh-CN" altLang="zh-CN" dirty="0">
                <a:latin typeface="幼圆" pitchFamily="49" charset="-122"/>
                <a:ea typeface="幼圆" pitchFamily="49" charset="-122"/>
              </a:rPr>
              <a:t>所有学生的学号、姓名、选修的课程号和成绩</a:t>
            </a:r>
            <a:r>
              <a:rPr lang="zh-CN" altLang="zh-CN" dirty="0" smtClean="0">
                <a:latin typeface="幼圆" pitchFamily="49" charset="-122"/>
                <a:ea typeface="幼圆" pitchFamily="49" charset="-122"/>
              </a:rPr>
              <a:t>。</a:t>
            </a:r>
            <a:endParaRPr lang="en-US" altLang="zh-CN" dirty="0" smtClean="0">
              <a:latin typeface="幼圆" pitchFamily="49" charset="-122"/>
              <a:ea typeface="幼圆" pitchFamily="49" charset="-122"/>
            </a:endParaRPr>
          </a:p>
          <a:p>
            <a:endParaRPr lang="en-US" altLang="zh-CN" dirty="0">
              <a:latin typeface="幼圆" pitchFamily="49" charset="-122"/>
              <a:ea typeface="幼圆" pitchFamily="49" charset="-122"/>
            </a:endParaRPr>
          </a:p>
          <a:p>
            <a:endParaRPr lang="zh-CN" altLang="zh-CN" dirty="0">
              <a:latin typeface="幼圆" pitchFamily="49" charset="-122"/>
              <a:ea typeface="幼圆" pitchFamily="49" charset="-122"/>
            </a:endParaRPr>
          </a:p>
          <a:p>
            <a:r>
              <a:rPr lang="en-US" altLang="zh-CN" b="1" dirty="0">
                <a:solidFill>
                  <a:srgbClr val="002060"/>
                </a:solidFill>
                <a:latin typeface="幼圆" pitchFamily="49" charset="-122"/>
                <a:ea typeface="幼圆" pitchFamily="49" charset="-122"/>
              </a:rPr>
              <a:t>SELECT </a:t>
            </a:r>
            <a:r>
              <a:rPr lang="zh-CN" altLang="zh-CN" b="1" dirty="0">
                <a:solidFill>
                  <a:srgbClr val="002060"/>
                </a:solidFill>
                <a:latin typeface="幼圆" pitchFamily="49" charset="-122"/>
                <a:ea typeface="幼圆" pitchFamily="49" charset="-122"/>
              </a:rPr>
              <a:t>学生</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学号</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姓名</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课程号</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成绩</a:t>
            </a:r>
            <a:endParaRPr lang="en-US" altLang="zh-CN" b="1" dirty="0">
              <a:solidFill>
                <a:srgbClr val="002060"/>
              </a:solidFill>
              <a:latin typeface="幼圆" pitchFamily="49" charset="-122"/>
              <a:ea typeface="幼圆" pitchFamily="49" charset="-122"/>
            </a:endParaRPr>
          </a:p>
          <a:p>
            <a:r>
              <a:rPr lang="en-US" altLang="zh-CN" b="1" dirty="0" smtClean="0">
                <a:solidFill>
                  <a:srgbClr val="002060"/>
                </a:solidFill>
                <a:latin typeface="幼圆" pitchFamily="49" charset="-122"/>
                <a:ea typeface="幼圆" pitchFamily="49" charset="-122"/>
              </a:rPr>
              <a:t>FROM </a:t>
            </a:r>
            <a:r>
              <a:rPr lang="zh-CN" altLang="zh-CN" b="1" dirty="0">
                <a:solidFill>
                  <a:srgbClr val="002060"/>
                </a:solidFill>
                <a:latin typeface="幼圆" pitchFamily="49" charset="-122"/>
                <a:ea typeface="幼圆" pitchFamily="49" charset="-122"/>
              </a:rPr>
              <a:t>学生</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选课</a:t>
            </a:r>
            <a:r>
              <a:rPr lang="en-US" altLang="zh-CN" b="1" dirty="0">
                <a:solidFill>
                  <a:srgbClr val="002060"/>
                </a:solidFill>
                <a:latin typeface="幼圆" pitchFamily="49" charset="-122"/>
                <a:ea typeface="幼圆" pitchFamily="49" charset="-122"/>
              </a:rPr>
              <a:t> </a:t>
            </a:r>
            <a:br>
              <a:rPr lang="en-US" altLang="zh-CN" b="1" dirty="0">
                <a:solidFill>
                  <a:srgbClr val="002060"/>
                </a:solidFill>
                <a:latin typeface="幼圆" pitchFamily="49" charset="-122"/>
                <a:ea typeface="幼圆" pitchFamily="49" charset="-122"/>
              </a:rPr>
            </a:br>
            <a:r>
              <a:rPr lang="en-US" altLang="zh-CN" b="1" dirty="0" smtClean="0">
                <a:solidFill>
                  <a:srgbClr val="002060"/>
                </a:solidFill>
                <a:latin typeface="幼圆" pitchFamily="49" charset="-122"/>
                <a:ea typeface="幼圆" pitchFamily="49" charset="-122"/>
              </a:rPr>
              <a:t>WHERE  </a:t>
            </a:r>
            <a:r>
              <a:rPr lang="zh-CN" altLang="zh-CN" b="1" dirty="0">
                <a:solidFill>
                  <a:srgbClr val="002060"/>
                </a:solidFill>
                <a:latin typeface="幼圆" pitchFamily="49" charset="-122"/>
                <a:ea typeface="幼圆" pitchFamily="49" charset="-122"/>
              </a:rPr>
              <a:t>学生</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学号</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选课</a:t>
            </a:r>
            <a:r>
              <a:rPr lang="en-US" altLang="zh-CN" b="1" dirty="0">
                <a:solidFill>
                  <a:srgbClr val="002060"/>
                </a:solidFill>
                <a:latin typeface="幼圆" pitchFamily="49" charset="-122"/>
                <a:ea typeface="幼圆" pitchFamily="49" charset="-122"/>
              </a:rPr>
              <a:t>.</a:t>
            </a:r>
            <a:r>
              <a:rPr lang="zh-CN" altLang="zh-CN" b="1" dirty="0">
                <a:solidFill>
                  <a:srgbClr val="002060"/>
                </a:solidFill>
                <a:latin typeface="幼圆" pitchFamily="49" charset="-122"/>
                <a:ea typeface="幼圆" pitchFamily="49" charset="-122"/>
              </a:rPr>
              <a:t>学号</a:t>
            </a:r>
          </a:p>
        </p:txBody>
      </p:sp>
    </p:spTree>
    <p:extLst>
      <p:ext uri="{BB962C8B-B14F-4D97-AF65-F5344CB8AC3E}">
        <p14:creationId xmlns:p14="http://schemas.microsoft.com/office/powerpoint/2010/main" val="79479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52209"/>
            <a:ext cx="8352928" cy="3785652"/>
          </a:xfrm>
          <a:prstGeom prst="rect">
            <a:avLst/>
          </a:prstGeom>
        </p:spPr>
        <p:txBody>
          <a:bodyPr wrap="square">
            <a:spAutoFit/>
          </a:bodyPr>
          <a:lstStyle/>
          <a:p>
            <a:r>
              <a:rPr lang="en-US" altLang="zh-CN" b="1" dirty="0" smtClean="0">
                <a:solidFill>
                  <a:srgbClr val="000099"/>
                </a:solidFill>
                <a:latin typeface="+mn-lt"/>
                <a:ea typeface="+mn-ea"/>
              </a:rPr>
              <a:t>5. </a:t>
            </a:r>
            <a:r>
              <a:rPr lang="zh-CN" altLang="en-US" b="1" dirty="0" smtClean="0">
                <a:solidFill>
                  <a:srgbClr val="000099"/>
                </a:solidFill>
                <a:latin typeface="+mn-lt"/>
                <a:ea typeface="+mn-ea"/>
              </a:rPr>
              <a:t>用户</a:t>
            </a:r>
            <a:endParaRPr lang="en-US" altLang="zh-CN" b="1" dirty="0" smtClean="0">
              <a:solidFill>
                <a:srgbClr val="000099"/>
              </a:solidFill>
              <a:latin typeface="+mn-lt"/>
              <a:ea typeface="+mn-ea"/>
            </a:endParaRPr>
          </a:p>
          <a:p>
            <a:endParaRPr lang="en-US" altLang="zh-CN" b="1" dirty="0" smtClean="0">
              <a:solidFill>
                <a:srgbClr val="000099"/>
              </a:solidFill>
              <a:latin typeface="+mn-lt"/>
              <a:ea typeface="+mn-ea"/>
            </a:endParaRPr>
          </a:p>
          <a:p>
            <a:r>
              <a:rPr lang="zh-CN" altLang="zh-CN" b="1" dirty="0">
                <a:solidFill>
                  <a:srgbClr val="000099"/>
                </a:solidFill>
                <a:latin typeface="+mn-lt"/>
                <a:ea typeface="+mn-ea"/>
              </a:rPr>
              <a:t>（</a:t>
            </a:r>
            <a:r>
              <a:rPr lang="en-US" altLang="zh-CN" b="1" dirty="0">
                <a:solidFill>
                  <a:srgbClr val="000099"/>
                </a:solidFill>
                <a:latin typeface="+mn-lt"/>
                <a:ea typeface="+mn-ea"/>
              </a:rPr>
              <a:t>1</a:t>
            </a:r>
            <a:r>
              <a:rPr lang="zh-CN" altLang="zh-CN" b="1" dirty="0">
                <a:solidFill>
                  <a:srgbClr val="000099"/>
                </a:solidFill>
                <a:latin typeface="+mn-lt"/>
                <a:ea typeface="+mn-ea"/>
              </a:rPr>
              <a:t>）终端用户：通过应用系统使用数据库的各级管理人员及工程技术人员，一般为非计算机专业人员。他们直接使用应用系统中已编制好的应用程序间接使用数据库。</a:t>
            </a:r>
          </a:p>
          <a:p>
            <a:r>
              <a:rPr lang="zh-CN" altLang="zh-CN" b="1" dirty="0">
                <a:solidFill>
                  <a:srgbClr val="000099"/>
                </a:solidFill>
                <a:latin typeface="+mn-lt"/>
                <a:ea typeface="+mn-ea"/>
              </a:rPr>
              <a:t>（</a:t>
            </a:r>
            <a:r>
              <a:rPr lang="en-US" altLang="zh-CN" b="1" dirty="0">
                <a:solidFill>
                  <a:srgbClr val="000099"/>
                </a:solidFill>
                <a:latin typeface="+mn-lt"/>
                <a:ea typeface="+mn-ea"/>
              </a:rPr>
              <a:t>2</a:t>
            </a:r>
            <a:r>
              <a:rPr lang="zh-CN" altLang="zh-CN" b="1" dirty="0">
                <a:solidFill>
                  <a:srgbClr val="000099"/>
                </a:solidFill>
                <a:latin typeface="+mn-lt"/>
                <a:ea typeface="+mn-ea"/>
              </a:rPr>
              <a:t>）应用程序员：使用应用开发工具开发应用系统的软件设计人员，负责为用户设计和编制应用程序，并进行调试和安装。</a:t>
            </a:r>
          </a:p>
          <a:p>
            <a:r>
              <a:rPr lang="zh-CN" altLang="zh-CN" b="1" dirty="0">
                <a:solidFill>
                  <a:srgbClr val="000099"/>
                </a:solidFill>
                <a:latin typeface="+mn-lt"/>
                <a:ea typeface="+mn-ea"/>
              </a:rPr>
              <a:t>（</a:t>
            </a:r>
            <a:r>
              <a:rPr lang="en-US" altLang="zh-CN" b="1" dirty="0">
                <a:solidFill>
                  <a:srgbClr val="000099"/>
                </a:solidFill>
                <a:latin typeface="+mn-lt"/>
                <a:ea typeface="+mn-ea"/>
              </a:rPr>
              <a:t>3</a:t>
            </a:r>
            <a:r>
              <a:rPr lang="zh-CN" altLang="zh-CN" b="1" dirty="0">
                <a:solidFill>
                  <a:srgbClr val="000099"/>
                </a:solidFill>
                <a:latin typeface="+mn-lt"/>
                <a:ea typeface="+mn-ea"/>
              </a:rPr>
              <a:t>）数据库管理员（</a:t>
            </a:r>
            <a:r>
              <a:rPr lang="en-US" altLang="zh-CN" b="1" dirty="0" err="1">
                <a:solidFill>
                  <a:srgbClr val="000099"/>
                </a:solidFill>
                <a:latin typeface="+mn-lt"/>
                <a:ea typeface="+mn-ea"/>
              </a:rPr>
              <a:t>DataBase</a:t>
            </a:r>
            <a:r>
              <a:rPr lang="en-US" altLang="zh-CN" b="1" dirty="0">
                <a:solidFill>
                  <a:srgbClr val="000099"/>
                </a:solidFill>
                <a:latin typeface="+mn-lt"/>
                <a:ea typeface="+mn-ea"/>
              </a:rPr>
              <a:t> Administrator</a:t>
            </a:r>
            <a:r>
              <a:rPr lang="zh-CN" altLang="zh-CN" b="1" dirty="0">
                <a:solidFill>
                  <a:srgbClr val="000099"/>
                </a:solidFill>
                <a:latin typeface="+mn-lt"/>
                <a:ea typeface="+mn-ea"/>
              </a:rPr>
              <a:t>，</a:t>
            </a:r>
            <a:r>
              <a:rPr lang="en-US" altLang="zh-CN" b="1" dirty="0">
                <a:solidFill>
                  <a:srgbClr val="000099"/>
                </a:solidFill>
                <a:latin typeface="+mn-lt"/>
                <a:ea typeface="+mn-ea"/>
              </a:rPr>
              <a:t>DBA</a:t>
            </a:r>
            <a:r>
              <a:rPr lang="zh-CN" altLang="zh-CN" b="1" dirty="0">
                <a:solidFill>
                  <a:srgbClr val="000099"/>
                </a:solidFill>
                <a:latin typeface="+mn-lt"/>
                <a:ea typeface="+mn-ea"/>
              </a:rPr>
              <a:t>）：专门负责设计、建立、管理和维护数据库的技术人员或团队。</a:t>
            </a:r>
            <a:endParaRPr lang="zh-CN" altLang="en-US" b="1" dirty="0">
              <a:solidFill>
                <a:srgbClr val="000099"/>
              </a:solidFill>
              <a:latin typeface="+mn-lt"/>
              <a:ea typeface="+mn-ea"/>
            </a:endParaRPr>
          </a:p>
        </p:txBody>
      </p:sp>
    </p:spTree>
    <p:extLst>
      <p:ext uri="{BB962C8B-B14F-4D97-AF65-F5344CB8AC3E}">
        <p14:creationId xmlns:p14="http://schemas.microsoft.com/office/powerpoint/2010/main" val="22250763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8.6   </a:t>
            </a:r>
            <a:r>
              <a:rPr lang="zh-CN" altLang="en-US" dirty="0" smtClean="0">
                <a:effectLst/>
              </a:rPr>
              <a:t>数据挖掘与大数据</a:t>
            </a:r>
            <a:endParaRPr lang="zh-CN" altLang="en-US" dirty="0"/>
          </a:p>
        </p:txBody>
      </p:sp>
      <p:sp>
        <p:nvSpPr>
          <p:cNvPr id="3" name="内容占位符 2"/>
          <p:cNvSpPr>
            <a:spLocks noGrp="1"/>
          </p:cNvSpPr>
          <p:nvPr>
            <p:ph idx="1"/>
          </p:nvPr>
        </p:nvSpPr>
        <p:spPr>
          <a:xfrm>
            <a:off x="611560" y="1772816"/>
            <a:ext cx="7920880" cy="4114800"/>
          </a:xfrm>
        </p:spPr>
        <p:txBody>
          <a:bodyPr/>
          <a:lstStyle/>
          <a:p>
            <a:r>
              <a:rPr lang="zh-CN" altLang="en-US" dirty="0" smtClean="0"/>
              <a:t>数据挖掘</a:t>
            </a:r>
            <a:endParaRPr lang="en-US" altLang="zh-CN" dirty="0" smtClean="0"/>
          </a:p>
          <a:p>
            <a:pPr marL="0" indent="0">
              <a:buNone/>
            </a:pPr>
            <a:r>
              <a:rPr lang="zh-CN" altLang="zh-CN" dirty="0"/>
              <a:t>数据挖掘是指从数据库的大量数据中揭示出隐含的、先前未知的并有潜在价值的信息的</a:t>
            </a:r>
            <a:r>
              <a:rPr lang="zh-CN" altLang="zh-CN" dirty="0" smtClean="0"/>
              <a:t>过程</a:t>
            </a:r>
            <a:r>
              <a:rPr lang="zh-CN" altLang="en-US" dirty="0" smtClean="0"/>
              <a:t>。</a:t>
            </a:r>
            <a:endParaRPr lang="en-US" altLang="zh-CN" dirty="0" smtClean="0"/>
          </a:p>
          <a:p>
            <a:pPr marL="0" indent="0">
              <a:buNone/>
            </a:pPr>
            <a:endParaRPr lang="en-US" altLang="zh-CN" dirty="0"/>
          </a:p>
          <a:p>
            <a:pPr marL="0" indent="0">
              <a:buNone/>
            </a:pPr>
            <a:r>
              <a:rPr lang="zh-CN" altLang="zh-CN" dirty="0"/>
              <a:t>它主要基于人工智能、机器学习、模式识别、统计学、数据库、可视化技术等，高度自动化地分析企业的数据，做出归纳性的推理，从中挖掘出潜在的模式，帮助决策者调整市场策略，减少风险，做出正确决策</a:t>
            </a:r>
            <a:r>
              <a:rPr lang="zh-CN" altLang="zh-CN" dirty="0" smtClean="0"/>
              <a:t>。</a:t>
            </a:r>
            <a:endParaRPr lang="en-US" altLang="zh-CN" dirty="0" smtClean="0"/>
          </a:p>
          <a:p>
            <a:pPr marL="0" indent="0">
              <a:buNone/>
            </a:pPr>
            <a:endParaRPr lang="en-US" altLang="zh-CN" dirty="0"/>
          </a:p>
          <a:p>
            <a:pPr marL="0" indent="0">
              <a:buNone/>
            </a:pPr>
            <a:r>
              <a:rPr lang="zh-CN" altLang="zh-CN" dirty="0" smtClean="0">
                <a:solidFill>
                  <a:schemeClr val="tx1"/>
                </a:solidFill>
              </a:rPr>
              <a:t>“尿布与啤酒”案例</a:t>
            </a:r>
            <a:endParaRPr lang="zh-CN" altLang="zh-CN" dirty="0">
              <a:solidFill>
                <a:schemeClr val="tx1"/>
              </a:solidFill>
            </a:endParaRPr>
          </a:p>
          <a:p>
            <a:pPr marL="0" indent="0">
              <a:buNone/>
            </a:pPr>
            <a:endParaRPr lang="zh-CN" altLang="en-US" dirty="0"/>
          </a:p>
        </p:txBody>
      </p:sp>
    </p:spTree>
    <p:extLst>
      <p:ext uri="{BB962C8B-B14F-4D97-AF65-F5344CB8AC3E}">
        <p14:creationId xmlns:p14="http://schemas.microsoft.com/office/powerpoint/2010/main" val="3036671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24744"/>
            <a:ext cx="7920880" cy="4114800"/>
          </a:xfrm>
        </p:spPr>
        <p:txBody>
          <a:bodyPr/>
          <a:lstStyle/>
          <a:p>
            <a:pPr marL="0" indent="0">
              <a:buNone/>
            </a:pPr>
            <a:r>
              <a:rPr lang="en-US" altLang="zh-CN" dirty="0" smtClean="0"/>
              <a:t>2.  </a:t>
            </a:r>
            <a:r>
              <a:rPr lang="zh-CN" altLang="en-US" dirty="0" smtClean="0"/>
              <a:t>大数据</a:t>
            </a:r>
            <a:r>
              <a:rPr lang="zh-CN" altLang="zh-CN" dirty="0"/>
              <a:t>（</a:t>
            </a:r>
            <a:r>
              <a:rPr lang="en-US" altLang="zh-CN" dirty="0">
                <a:solidFill>
                  <a:schemeClr val="tx1"/>
                </a:solidFill>
              </a:rPr>
              <a:t>Big Data</a:t>
            </a:r>
            <a:r>
              <a:rPr lang="zh-CN" altLang="zh-CN" dirty="0"/>
              <a:t>）</a:t>
            </a:r>
            <a:endParaRPr lang="en-US" altLang="zh-CN" dirty="0"/>
          </a:p>
          <a:p>
            <a:pPr marL="0" indent="0">
              <a:buNone/>
            </a:pPr>
            <a:r>
              <a:rPr lang="zh-CN" altLang="zh-CN" dirty="0"/>
              <a:t>大数据通常用来形容一个公司创造的</a:t>
            </a:r>
            <a:r>
              <a:rPr lang="zh-CN" altLang="zh-CN" dirty="0" smtClean="0"/>
              <a:t>大量</a:t>
            </a:r>
            <a:r>
              <a:rPr lang="zh-CN" altLang="en-US" dirty="0" smtClean="0">
                <a:solidFill>
                  <a:schemeClr val="tx1"/>
                </a:solidFill>
              </a:rPr>
              <a:t>非结构化数据</a:t>
            </a:r>
            <a:r>
              <a:rPr lang="zh-CN" altLang="zh-CN" dirty="0" smtClean="0"/>
              <a:t>和</a:t>
            </a:r>
            <a:r>
              <a:rPr lang="zh-CN" altLang="en-US" dirty="0" smtClean="0">
                <a:solidFill>
                  <a:schemeClr val="tx1"/>
                </a:solidFill>
              </a:rPr>
              <a:t>半结构化数据</a:t>
            </a:r>
            <a:r>
              <a:rPr lang="zh-CN" altLang="zh-CN" dirty="0" smtClean="0"/>
              <a:t>。</a:t>
            </a:r>
            <a:r>
              <a:rPr lang="zh-CN" altLang="zh-CN" dirty="0"/>
              <a:t>它的特色在于对海量数据进行分布式数据挖掘，例如企业组织利用相关数据和分析可以帮助它们降低成本、提高效率、开发新产品、做出更明智的业务决策等</a:t>
            </a:r>
            <a:r>
              <a:rPr lang="zh-CN" altLang="zh-CN" dirty="0" smtClean="0"/>
              <a:t>。</a:t>
            </a:r>
            <a:endParaRPr lang="en-US" altLang="zh-CN" dirty="0" smtClean="0"/>
          </a:p>
          <a:p>
            <a:pPr marL="0" indent="0">
              <a:buNone/>
            </a:pPr>
            <a:endParaRPr lang="en-US" altLang="zh-CN" dirty="0"/>
          </a:p>
          <a:p>
            <a:pPr marL="0" indent="0">
              <a:buNone/>
            </a:pPr>
            <a:r>
              <a:rPr lang="zh-CN" altLang="en-US" dirty="0" smtClean="0"/>
              <a:t>工业大数据</a:t>
            </a:r>
            <a:endParaRPr lang="en-US" altLang="zh-CN" dirty="0" smtClean="0"/>
          </a:p>
          <a:p>
            <a:pPr marL="0" indent="0">
              <a:buNone/>
            </a:pPr>
            <a:r>
              <a:rPr lang="zh-CN" altLang="en-US" dirty="0" smtClean="0"/>
              <a:t>教育大数据</a:t>
            </a:r>
            <a:endParaRPr lang="en-US" altLang="zh-CN" dirty="0" smtClean="0"/>
          </a:p>
          <a:p>
            <a:pPr marL="0" indent="0">
              <a:buNone/>
            </a:pPr>
            <a:r>
              <a:rPr lang="en-US" altLang="zh-CN" dirty="0" smtClean="0"/>
              <a:t>……</a:t>
            </a:r>
          </a:p>
          <a:p>
            <a:pPr marL="0" indent="0">
              <a:buNone/>
            </a:pPr>
            <a:endParaRPr lang="zh-CN" altLang="zh-CN" dirty="0"/>
          </a:p>
        </p:txBody>
      </p:sp>
    </p:spTree>
    <p:extLst>
      <p:ext uri="{BB962C8B-B14F-4D97-AF65-F5344CB8AC3E}">
        <p14:creationId xmlns:p14="http://schemas.microsoft.com/office/powerpoint/2010/main" val="20745571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rPr>
              <a:t>学习要求</a:t>
            </a:r>
          </a:p>
        </p:txBody>
      </p:sp>
      <p:sp>
        <p:nvSpPr>
          <p:cNvPr id="33795" name="Rectangle 3"/>
          <p:cNvSpPr>
            <a:spLocks noGrp="1" noChangeArrowheads="1"/>
          </p:cNvSpPr>
          <p:nvPr>
            <p:ph idx="1"/>
          </p:nvPr>
        </p:nvSpPr>
        <p:spPr/>
        <p:txBody>
          <a:bodyPr/>
          <a:lstStyle/>
          <a:p>
            <a:pPr>
              <a:defRPr/>
            </a:pPr>
            <a:r>
              <a:rPr lang="zh-CN" altLang="en-US" dirty="0" smtClean="0"/>
              <a:t>阅读教材</a:t>
            </a:r>
            <a:endParaRPr lang="en-US" altLang="zh-CN" dirty="0" smtClean="0"/>
          </a:p>
          <a:p>
            <a:pPr>
              <a:defRPr/>
            </a:pPr>
            <a:r>
              <a:rPr lang="zh-CN" altLang="en-US" dirty="0" smtClean="0"/>
              <a:t>完成书后习题。</a:t>
            </a:r>
          </a:p>
          <a:p>
            <a:pPr marL="0" indent="0">
              <a:buFontTx/>
              <a:buNone/>
              <a:defRPr/>
            </a:pPr>
            <a:endParaRPr lang="en-US" altLang="zh-CN" dirty="0" smtClean="0"/>
          </a:p>
          <a:p>
            <a:pPr marL="0" indent="0">
              <a:buFontTx/>
              <a:buNone/>
              <a:defRPr/>
            </a:pPr>
            <a:endParaRPr lang="zh-CN" altLang="en-US" dirty="0" smtClean="0"/>
          </a:p>
          <a:p>
            <a:pPr>
              <a:defRPr/>
            </a:pPr>
            <a:endParaRPr lang="zh-CN" altLang="en-US" dirty="0" smtClean="0"/>
          </a:p>
          <a:p>
            <a:pPr>
              <a:defRPr/>
            </a:pPr>
            <a:endParaRPr lang="zh-CN" altLang="zh-CN" dirty="0"/>
          </a:p>
          <a:p>
            <a:pPr>
              <a:defRPr/>
            </a:pPr>
            <a:endParaRPr lang="zh-CN" altLang="en-US" dirty="0" smtClean="0"/>
          </a:p>
          <a:p>
            <a:pPr>
              <a:defRPr/>
            </a:pP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31540" y="1348944"/>
            <a:ext cx="8136904" cy="4486471"/>
          </a:xfrm>
        </p:spPr>
        <p:txBody>
          <a:bodyPr>
            <a:normAutofit/>
          </a:bodyPr>
          <a:lstStyle/>
          <a:p>
            <a:endParaRPr lang="en-US" altLang="zh-CN" dirty="0" smtClean="0"/>
          </a:p>
          <a:p>
            <a:pPr marL="0" indent="0">
              <a:buNone/>
            </a:pPr>
            <a:endParaRPr lang="en-US" altLang="zh-CN" dirty="0"/>
          </a:p>
          <a:p>
            <a:pPr marL="0" indent="0">
              <a:buNone/>
            </a:pPr>
            <a:r>
              <a:rPr lang="zh-CN" altLang="en-US" dirty="0" smtClean="0"/>
              <a:t>现实世界                                                               信息世界</a:t>
            </a: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机器世界</a:t>
            </a:r>
            <a:endParaRPr lang="en-US" altLang="zh-CN" dirty="0" smtClean="0"/>
          </a:p>
          <a:p>
            <a:endParaRPr lang="en-US" altLang="zh-CN" dirty="0" smtClean="0">
              <a:solidFill>
                <a:srgbClr val="000000"/>
              </a:solidFill>
              <a:latin typeface="宋体" pitchFamily="2" charset="-122"/>
            </a:endParaRPr>
          </a:p>
          <a:p>
            <a:pPr marL="0" indent="0">
              <a:buNone/>
            </a:pPr>
            <a:endParaRPr lang="en-US" altLang="zh-CN" dirty="0">
              <a:solidFill>
                <a:srgbClr val="000000"/>
              </a:solidFill>
              <a:latin typeface="宋体" pitchFamily="2" charset="-122"/>
            </a:endParaRPr>
          </a:p>
        </p:txBody>
      </p:sp>
      <p:sp>
        <p:nvSpPr>
          <p:cNvPr id="2" name="TextBox 1"/>
          <p:cNvSpPr txBox="1"/>
          <p:nvPr/>
        </p:nvSpPr>
        <p:spPr>
          <a:xfrm>
            <a:off x="2555776" y="2189301"/>
            <a:ext cx="28803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dirty="0" smtClean="0"/>
              <a:t>抽象（概念</a:t>
            </a:r>
            <a:r>
              <a:rPr lang="zh-CN" altLang="en-US" sz="2800" dirty="0"/>
              <a:t>模型</a:t>
            </a:r>
            <a:r>
              <a:rPr lang="zh-CN" altLang="en-US" sz="2800" dirty="0" smtClean="0"/>
              <a:t>）</a:t>
            </a:r>
            <a:endParaRPr lang="zh-CN" altLang="en-US" sz="2800" dirty="0"/>
          </a:p>
        </p:txBody>
      </p:sp>
      <p:sp>
        <p:nvSpPr>
          <p:cNvPr id="4" name="右箭头 3"/>
          <p:cNvSpPr/>
          <p:nvPr/>
        </p:nvSpPr>
        <p:spPr>
          <a:xfrm>
            <a:off x="1905944" y="2333317"/>
            <a:ext cx="576064" cy="165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flipV="1">
            <a:off x="5454769" y="2333318"/>
            <a:ext cx="576064" cy="165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151310" y="3068960"/>
            <a:ext cx="2880320"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dirty="0" smtClean="0"/>
              <a:t>抽象（数据模型）</a:t>
            </a:r>
            <a:endParaRPr lang="zh-CN" altLang="en-US" sz="2800" dirty="0"/>
          </a:p>
        </p:txBody>
      </p:sp>
      <p:sp>
        <p:nvSpPr>
          <p:cNvPr id="7" name="下箭头 6"/>
          <p:cNvSpPr/>
          <p:nvPr/>
        </p:nvSpPr>
        <p:spPr>
          <a:xfrm>
            <a:off x="6591470" y="2708920"/>
            <a:ext cx="17677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flipV="1">
            <a:off x="4320408" y="3330569"/>
            <a:ext cx="504056" cy="170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ph type="title"/>
          </p:nvPr>
        </p:nvSpPr>
        <p:spPr>
          <a:xfrm>
            <a:off x="613792" y="535833"/>
            <a:ext cx="7772400" cy="1143000"/>
          </a:xfrm>
        </p:spPr>
        <p:txBody>
          <a:bodyPr/>
          <a:lstStyle/>
          <a:p>
            <a:pPr>
              <a:defRPr/>
            </a:pPr>
            <a:r>
              <a:rPr lang="en-US" altLang="zh-CN" dirty="0" smtClean="0">
                <a:effectLst/>
              </a:rPr>
              <a:t>8.1.2  </a:t>
            </a:r>
            <a:r>
              <a:rPr lang="zh-CN" altLang="en-US" dirty="0" smtClean="0">
                <a:effectLst/>
              </a:rPr>
              <a:t>概念模型</a:t>
            </a:r>
            <a:endParaRPr lang="zh-CN" altLang="en-US" dirty="0"/>
          </a:p>
        </p:txBody>
      </p:sp>
    </p:spTree>
    <p:extLst>
      <p:ext uri="{BB962C8B-B14F-4D97-AF65-F5344CB8AC3E}">
        <p14:creationId xmlns:p14="http://schemas.microsoft.com/office/powerpoint/2010/main" val="207006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宁爱军大学计算机基础">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华文新魏"/>
        <a:ea typeface="华文新魏"/>
        <a:cs typeface=""/>
      </a:majorFont>
      <a:minorFont>
        <a:latin typeface="Arial Narrow"/>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宁爱军大学计算机基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宁爱军大学计算机基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宁爱军大学计算机基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宁爱军大学计算机基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宁爱军大学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宁爱军大学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宁爱军大学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宁爱军大学计算机基础</Template>
  <TotalTime>734</TotalTime>
  <Pages>0</Pages>
  <Words>4812</Words>
  <Characters>0</Characters>
  <Application>Microsoft Office PowerPoint</Application>
  <DocSecurity>0</DocSecurity>
  <PresentationFormat>全屏显示(4:3)</PresentationFormat>
  <Lines>0</Lines>
  <Paragraphs>597</Paragraphs>
  <Slides>82</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85" baseType="lpstr">
      <vt:lpstr>宁爱军大学计算机基础</vt:lpstr>
      <vt:lpstr>Photoshop.Image.6</vt:lpstr>
      <vt:lpstr>Visio.Drawing.11</vt:lpstr>
      <vt:lpstr>8  数据库的基本思维 </vt:lpstr>
      <vt:lpstr>目  录</vt:lpstr>
      <vt:lpstr>8.1.1  数据库体系结构</vt:lpstr>
      <vt:lpstr>PowerPoint 演示文稿</vt:lpstr>
      <vt:lpstr>PowerPoint 演示文稿</vt:lpstr>
      <vt:lpstr>PowerPoint 演示文稿</vt:lpstr>
      <vt:lpstr>PowerPoint 演示文稿</vt:lpstr>
      <vt:lpstr>PowerPoint 演示文稿</vt:lpstr>
      <vt:lpstr>8.1.2  概念模型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8.1.3  关系模型</vt:lpstr>
      <vt:lpstr>8.2   关系数据库</vt:lpstr>
      <vt:lpstr>PowerPoint 演示文稿</vt:lpstr>
      <vt:lpstr>PowerPoint 演示文稿</vt:lpstr>
      <vt:lpstr>PowerPoint 演示文稿</vt:lpstr>
      <vt:lpstr>PowerPoint 演示文稿</vt:lpstr>
      <vt:lpstr>PowerPoint 演示文稿</vt:lpstr>
      <vt:lpstr>8.3   Microsoft Access 2010简介</vt:lpstr>
      <vt:lpstr>PowerPoint 演示文稿</vt:lpstr>
      <vt:lpstr>8.4.1  创建数据库</vt:lpstr>
      <vt:lpstr>PowerPoint 演示文稿</vt:lpstr>
      <vt:lpstr>8.4.2  创建表</vt:lpstr>
      <vt:lpstr>PowerPoint 演示文稿</vt:lpstr>
      <vt:lpstr>PowerPoint 演示文稿</vt:lpstr>
      <vt:lpstr>2.字段的数据类型</vt:lpstr>
      <vt:lpstr>PowerPoint 演示文稿</vt:lpstr>
      <vt:lpstr>PowerPoint 演示文稿</vt:lpstr>
      <vt:lpstr>3.定义主键</vt:lpstr>
      <vt:lpstr>PowerPoint 演示文稿</vt:lpstr>
      <vt:lpstr>4. 字段大小</vt:lpstr>
      <vt:lpstr>5. 输入掩码</vt:lpstr>
      <vt:lpstr>6. 默认值</vt:lpstr>
      <vt:lpstr>（1）单字段有效性规则和有效性文本</vt:lpstr>
      <vt:lpstr>（2）多字段有效性规则和有效性文本</vt:lpstr>
      <vt:lpstr>8.索引（Index）</vt:lpstr>
      <vt:lpstr>PowerPoint 演示文稿</vt:lpstr>
      <vt:lpstr>PowerPoint 演示文稿</vt:lpstr>
      <vt:lpstr>PowerPoint 演示文稿</vt:lpstr>
      <vt:lpstr>8.4.3  数据记录操作</vt:lpstr>
      <vt:lpstr>8.4.4  定义表之间的关系</vt:lpstr>
      <vt:lpstr>PowerPoint 演示文稿</vt:lpstr>
      <vt:lpstr>8.5.1   选择查询</vt:lpstr>
      <vt:lpstr>PowerPoint 演示文稿</vt:lpstr>
      <vt:lpstr>PowerPoint 演示文稿</vt:lpstr>
      <vt:lpstr>PowerPoint 演示文稿</vt:lpstr>
      <vt:lpstr>PowerPoint 演示文稿</vt:lpstr>
      <vt:lpstr>PowerPoint 演示文稿</vt:lpstr>
      <vt:lpstr>8.5.2 交叉表查询的创建  </vt:lpstr>
      <vt:lpstr>PowerPoint 演示文稿</vt:lpstr>
      <vt:lpstr>8.5.3   SQL查询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数据挖掘与大数据</vt:lpstr>
      <vt:lpstr>PowerPoint 演示文稿</vt:lpstr>
      <vt:lpstr>学习要求</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网络技术基础</dc:title>
  <dc:creator>番茄花园</dc:creator>
  <cp:lastModifiedBy>wangyan</cp:lastModifiedBy>
  <cp:revision>939</cp:revision>
  <cp:lastPrinted>1999-06-03T07:41:47Z</cp:lastPrinted>
  <dcterms:created xsi:type="dcterms:W3CDTF">2009-08-24T06:32:15Z</dcterms:created>
  <dcterms:modified xsi:type="dcterms:W3CDTF">2018-09-16T02:29:49Z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