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760" r:id="rId3"/>
    <p:sldId id="761" r:id="rId4"/>
    <p:sldId id="762" r:id="rId5"/>
    <p:sldId id="763" r:id="rId6"/>
    <p:sldId id="764" r:id="rId7"/>
    <p:sldId id="795" r:id="rId8"/>
    <p:sldId id="796" r:id="rId9"/>
    <p:sldId id="797" r:id="rId10"/>
    <p:sldId id="767" r:id="rId11"/>
    <p:sldId id="768" r:id="rId12"/>
    <p:sldId id="769" r:id="rId13"/>
    <p:sldId id="770" r:id="rId14"/>
    <p:sldId id="771" r:id="rId15"/>
    <p:sldId id="798" r:id="rId16"/>
    <p:sldId id="799" r:id="rId17"/>
    <p:sldId id="748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86550" autoAdjust="0"/>
  </p:normalViewPr>
  <p:slideViewPr>
    <p:cSldViewPr>
      <p:cViewPr varScale="1">
        <p:scale>
          <a:sx n="55" d="100"/>
          <a:sy n="55" d="100"/>
        </p:scale>
        <p:origin x="-102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眉占位符 348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4819" name="日期占位符 3481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20" name="页脚占位符 3481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4821" name="灯片编号占位符 3482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8943F25-5607-4C47-8CC9-3DE0559AC6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3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眉占位符 204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483" name="日期占位符 2048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8" name="幻灯片图像占位符 20483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文本占位符 2048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页脚占位符 2048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487" name="灯片编号占位符 2048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002FBB-62BB-4C61-B77C-AED274FB2A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4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E6E40-E471-487D-98AA-45904F90B9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471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1E81B-3F3B-43FB-B013-DDBCD450A4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314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C2B9A-FDF1-4E49-AD13-7270DA40F9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97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5BEF-B5FE-416F-A047-AADB16537D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15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B0CD6-7D7D-44CB-A389-52CEB6B642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419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46DED-B4A3-4BBD-9316-0555D7A5E0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2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B0AEB-E497-4AAC-B921-5F0F656E0D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646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77196-5407-4BA5-AEA5-18FEE627FA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817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F0536-8480-43B0-9980-F846E9427D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03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D5DA3-69BD-403D-A199-FD15F65251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554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F1333-AE41-4AB1-8CF4-F325672602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6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EB324-25C9-403A-839E-E643B38883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754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4B044-9694-45D9-BB3C-858DF410C5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80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5120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ko-KR" altLang="en-US" noProof="1"/>
              <a:t>마스터 제목 유형 편집</a:t>
            </a:r>
          </a:p>
        </p:txBody>
      </p:sp>
      <p:sp>
        <p:nvSpPr>
          <p:cNvPr id="1027" name="文本占位符 5120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05" name="页脚占位符 51204"/>
          <p:cNvSpPr>
            <a:spLocks noGrp="1"/>
          </p:cNvSpPr>
          <p:nvPr>
            <p:ph type="ftr" sz="quarter" idx="3"/>
          </p:nvPr>
        </p:nvSpPr>
        <p:spPr>
          <a:xfrm>
            <a:off x="2895600" y="6438900"/>
            <a:ext cx="2895600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ea typeface="Gulim" pitchFamily="34" charset="-127"/>
              </a:defRPr>
            </a:lvl1pPr>
          </a:lstStyle>
          <a:p>
            <a:pPr>
              <a:defRPr/>
            </a:pPr>
            <a:fld id="{C5D1C452-CDA5-477A-A38C-8C3C822D93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直接连接符 51208"/>
          <p:cNvSpPr>
            <a:spLocks noChangeShapeType="1"/>
          </p:cNvSpPr>
          <p:nvPr/>
        </p:nvSpPr>
        <p:spPr bwMode="auto">
          <a:xfrm flipH="1">
            <a:off x="228600" y="6096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文本框 51209"/>
          <p:cNvSpPr txBox="1">
            <a:spLocks noChangeArrowheads="1"/>
          </p:cNvSpPr>
          <p:nvPr/>
        </p:nvSpPr>
        <p:spPr bwMode="auto">
          <a:xfrm>
            <a:off x="766763" y="192088"/>
            <a:ext cx="72612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ko-KR" sz="1400" b="1" i="1" smtClean="0">
                <a:latin typeface="Arial" pitchFamily="34" charset="0"/>
                <a:ea typeface="Gulim" pitchFamily="34" charset="-127"/>
              </a:rPr>
              <a:t>Tianjin University of Science &amp; Technology</a:t>
            </a:r>
            <a:r>
              <a:rPr lang="en-US" altLang="zh-CN" sz="1400" b="1" i="1" smtClean="0">
                <a:latin typeface="Arial" pitchFamily="34" charset="0"/>
                <a:ea typeface="Gulim" pitchFamily="34" charset="-127"/>
              </a:rPr>
              <a:t>                                        </a:t>
            </a:r>
            <a:r>
              <a:rPr lang="zh-CN" altLang="en-US" sz="1400" b="1" i="1" smtClean="0">
                <a:latin typeface="Arial" pitchFamily="34" charset="0"/>
                <a:ea typeface="Gulim" pitchFamily="34" charset="-127"/>
              </a:rPr>
              <a:t>计算思维导论</a:t>
            </a:r>
            <a:endParaRPr lang="en-US" altLang="zh-CN" sz="1400" b="1" i="1" smtClean="0">
              <a:latin typeface="Arial" pitchFamily="34" charset="0"/>
              <a:ea typeface="Gulim" pitchFamily="34" charset="-127"/>
            </a:endParaRPr>
          </a:p>
        </p:txBody>
      </p:sp>
      <p:graphicFrame>
        <p:nvGraphicFramePr>
          <p:cNvPr id="1031" name="对象 51212"/>
          <p:cNvGraphicFramePr>
            <a:graphicFrameLocks/>
          </p:cNvGraphicFramePr>
          <p:nvPr/>
        </p:nvGraphicFramePr>
        <p:xfrm>
          <a:off x="320675" y="2286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16" imgW="380852" imgH="361809" progId="Photoshop.Image.6">
                  <p:embed/>
                </p:oleObj>
              </mc:Choice>
              <mc:Fallback>
                <p:oleObj r:id="rId16" imgW="380852" imgH="361809" progId="Photoshop.Image.6">
                  <p:embed/>
                  <p:pic>
                    <p:nvPicPr>
                      <p:cNvPr id="0" name="对象 51212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228600"/>
                        <a:ext cx="3810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直接连接符 51214"/>
          <p:cNvSpPr>
            <a:spLocks noChangeShapeType="1"/>
          </p:cNvSpPr>
          <p:nvPr/>
        </p:nvSpPr>
        <p:spPr bwMode="auto">
          <a:xfrm flipH="1">
            <a:off x="228600" y="6450013"/>
            <a:ext cx="8591550" cy="26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文本框 51215"/>
          <p:cNvSpPr txBox="1">
            <a:spLocks noChangeArrowheads="1"/>
          </p:cNvSpPr>
          <p:nvPr/>
        </p:nvSpPr>
        <p:spPr bwMode="auto">
          <a:xfrm>
            <a:off x="746125" y="492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endParaRPr lang="zh-CN" altLang="en-US" smtClean="0">
              <a:latin typeface="Copperplate Gothic Bold" pitchFamily="34" charset="0"/>
              <a:ea typeface="Gulim" pitchFamily="34" charset="-127"/>
            </a:endParaRPr>
          </a:p>
        </p:txBody>
      </p:sp>
      <p:sp>
        <p:nvSpPr>
          <p:cNvPr id="1034" name="文本框 51216"/>
          <p:cNvSpPr txBox="1">
            <a:spLocks noChangeArrowheads="1"/>
          </p:cNvSpPr>
          <p:nvPr/>
        </p:nvSpPr>
        <p:spPr bwMode="auto">
          <a:xfrm>
            <a:off x="5508625" y="6465888"/>
            <a:ext cx="3240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20000"/>
              </a:spcBef>
              <a:defRPr/>
            </a:pPr>
            <a:r>
              <a:rPr lang="zh-CN" altLang="en-US" sz="2000" b="1" i="1" smtClean="0">
                <a:latin typeface="隶书" pitchFamily="49" charset="-122"/>
                <a:ea typeface="隶书" pitchFamily="49" charset="-122"/>
              </a:rPr>
              <a:t>计算机公共基础系</a:t>
            </a:r>
          </a:p>
        </p:txBody>
      </p:sp>
      <p:sp>
        <p:nvSpPr>
          <p:cNvPr id="1035" name="文本框 51217"/>
          <p:cNvSpPr txBox="1">
            <a:spLocks noChangeArrowheads="1"/>
          </p:cNvSpPr>
          <p:nvPr/>
        </p:nvSpPr>
        <p:spPr bwMode="auto">
          <a:xfrm>
            <a:off x="827088" y="6478588"/>
            <a:ext cx="331311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zh-CN" sz="1600" b="1" u="sng" smtClean="0">
                <a:latin typeface="隶书" pitchFamily="49" charset="-122"/>
                <a:ea typeface="隶书" pitchFamily="49" charset="-122"/>
              </a:rPr>
              <a:t>http://csie.tust.edu.cn/ccbs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 kern="1200">
          <a:solidFill>
            <a:srgbClr val="000099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6pPr>
      <a:lvl7pPr marL="9144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7pPr>
      <a:lvl8pPr marL="13716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8pPr>
      <a:lvl9pPr marL="18288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AutoNum type="arabicPeriod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1pPr>
      <a:lvl2pPr marL="914400" lvl="1" indent="-457200" algn="l" rtl="0" eaLnBrk="0" fontAlgn="base" hangingPunct="0">
        <a:spcBef>
          <a:spcPct val="20000"/>
        </a:spcBef>
        <a:spcAft>
          <a:spcPct val="0"/>
        </a:spcAft>
        <a:buAutoNum type="arabicParenR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2pPr>
      <a:lvl3pPr marL="1371600" lvl="2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3pPr>
      <a:lvl4pPr marL="1828800" lvl="3" indent="-457200" algn="l" rtl="0" eaLnBrk="0" fontAlgn="base" hangingPunct="0">
        <a:spcBef>
          <a:spcPct val="20000"/>
        </a:spcBef>
        <a:spcAft>
          <a:spcPct val="0"/>
        </a:spcAft>
        <a:buChar char="–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4pPr>
      <a:lvl5pPr marL="2286000" lvl="4" indent="-457200" algn="l" rtl="0" eaLnBrk="0" fontAlgn="base" hangingPunct="0">
        <a:spcBef>
          <a:spcPct val="20000"/>
        </a:spcBef>
        <a:spcAft>
          <a:spcPct val="0"/>
        </a:spcAft>
        <a:buChar char="»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697345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 dirty="0" smtClean="0">
                <a:effectLst/>
              </a:rPr>
              <a:t>10 Visio 2010</a:t>
            </a:r>
            <a:r>
              <a:rPr lang="zh-CN" altLang="en-US" sz="4000" dirty="0" smtClean="0">
                <a:effectLst/>
              </a:rPr>
              <a:t>高级应用</a:t>
            </a:r>
            <a:r>
              <a:rPr lang="zh-CN" altLang="en-US" sz="3600" dirty="0" smtClean="0">
                <a:effectLst/>
              </a:rPr>
              <a:t> </a:t>
            </a:r>
            <a:endParaRPr lang="zh-CN" altLang="en-US" sz="3600" dirty="0" smtClean="0">
              <a:effectLst/>
            </a:endParaRPr>
          </a:p>
        </p:txBody>
      </p:sp>
      <p:sp>
        <p:nvSpPr>
          <p:cNvPr id="2051" name="副标题 69734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22825"/>
            <a:ext cx="6400800" cy="838200"/>
          </a:xfrm>
        </p:spPr>
        <p:txBody>
          <a:bodyPr/>
          <a:lstStyle/>
          <a:p>
            <a:r>
              <a:rPr lang="zh-CN" altLang="en-US" sz="2400" smtClean="0"/>
              <a:t>天津科技大学</a:t>
            </a:r>
            <a:br>
              <a:rPr lang="zh-CN" altLang="en-US" sz="2400" smtClean="0"/>
            </a:br>
            <a:r>
              <a:rPr lang="zh-CN" altLang="en-US" sz="2400" smtClean="0"/>
              <a:t>计算机公共基础系</a:t>
            </a:r>
          </a:p>
        </p:txBody>
      </p:sp>
      <p:sp>
        <p:nvSpPr>
          <p:cNvPr id="2052" name="页脚占位符 1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B22FF3F-85D4-4DC8-946E-C02E01F34451}" type="slidenum">
              <a:rPr lang="en-US" altLang="ko-KR" sz="1400" smtClean="0"/>
              <a:pPr eaLnBrk="1" hangingPunct="1"/>
              <a:t>1</a:t>
            </a:fld>
            <a:endParaRPr lang="en-US" altLang="ko-KR" sz="14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10.3 </a:t>
            </a:r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486600" cy="41148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新建项目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任务窗格中给出系统提供的模板类型，根据用户需要选择模板类型，单击“新建”按钮即可。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保存项目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“文件”</a:t>
            </a:r>
            <a:r>
              <a:rPr lang="en-US" altLang="zh-CN" dirty="0" smtClean="0"/>
              <a:t>—</a:t>
            </a:r>
            <a:r>
              <a:rPr lang="zh-CN" altLang="en-US" dirty="0" smtClean="0"/>
              <a:t>“保存（或另存为）”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 </a:t>
            </a:r>
            <a:r>
              <a:rPr lang="zh-CN" altLang="en-US" dirty="0" smtClean="0"/>
              <a:t>绘制基本流程图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/>
              <a:t>基本流程图介绍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/>
              <a:t>      基本流程图模板用于创建流程图、顺序图、信息跟踪图、流程规划图和结构与结构预测图，其中含连接线和链接，以此展示过程、分析进程、指示工作或信息流、跟踪成本和效率等</a:t>
            </a:r>
          </a:p>
          <a:p>
            <a:pPr marL="0" indent="0">
              <a:buFontTx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10.4</a:t>
            </a:r>
            <a:r>
              <a:rPr lang="zh-CN" altLang="en-US" dirty="0"/>
              <a:t>绘制基本流程图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4.1】</a:t>
            </a:r>
            <a:r>
              <a:rPr lang="zh-CN" altLang="en-US" dirty="0" smtClean="0"/>
              <a:t>使用“基本流程图”模板，创建程序流程图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4133" y="2938599"/>
            <a:ext cx="2787827" cy="262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10.5Visio</a:t>
            </a:r>
            <a:r>
              <a:rPr lang="zh-CN" altLang="en-US" dirty="0" smtClean="0"/>
              <a:t>图与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文档的结合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将</a:t>
            </a:r>
            <a:r>
              <a:rPr lang="en-US" altLang="zh-CN" dirty="0" smtClean="0"/>
              <a:t>Visio</a:t>
            </a:r>
            <a:r>
              <a:rPr lang="zh-CN" altLang="en-US" dirty="0" smtClean="0"/>
              <a:t>图插入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文档中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/>
              <a:t>方法一：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）打开</a:t>
            </a:r>
            <a:r>
              <a:rPr lang="zh-CN" altLang="en-US" dirty="0"/>
              <a:t>的</a:t>
            </a:r>
            <a:r>
              <a:rPr lang="en-US" altLang="zh-CN" dirty="0"/>
              <a:t>Word</a:t>
            </a:r>
            <a:r>
              <a:rPr lang="zh-CN" altLang="en-US" dirty="0"/>
              <a:t>文档中，把光标定于插入点，使用菜单“插入→对象”，选择“由文件创建”标签。</a:t>
            </a:r>
          </a:p>
          <a:p>
            <a:pPr marL="0" indent="0">
              <a:spcAft>
                <a:spcPts val="750"/>
              </a:spcAft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）单击 </a:t>
            </a:r>
            <a:r>
              <a:rPr lang="zh-CN" altLang="en-US" dirty="0"/>
              <a:t>如图</a:t>
            </a:r>
            <a:r>
              <a:rPr lang="en-US" altLang="zh-CN" dirty="0"/>
              <a:t>4-18</a:t>
            </a:r>
            <a:r>
              <a:rPr lang="zh-CN" altLang="en-US" dirty="0"/>
              <a:t>中的“浏览”按钮，在弹出的对话框中，选择要插入的绘图文件，单击“确定”按钮即可。</a:t>
            </a:r>
          </a:p>
          <a:p>
            <a:pPr marL="0" indent="0">
              <a:spcAft>
                <a:spcPts val="750"/>
              </a:spcAft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）双击</a:t>
            </a:r>
            <a:r>
              <a:rPr lang="zh-CN" altLang="en-US" dirty="0"/>
              <a:t>插入的绘图，则会关联到</a:t>
            </a:r>
            <a:r>
              <a:rPr lang="en-US" altLang="zh-CN" dirty="0"/>
              <a:t>Visio</a:t>
            </a:r>
            <a:r>
              <a:rPr lang="zh-CN" altLang="en-US" dirty="0"/>
              <a:t>环境，直接可以对该绘图图形进行编辑。</a:t>
            </a:r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10.5Visio</a:t>
            </a:r>
            <a:r>
              <a:rPr lang="zh-CN" altLang="en-US" dirty="0"/>
              <a:t>图与</a:t>
            </a:r>
            <a:r>
              <a:rPr lang="en-US" altLang="zh-CN" dirty="0"/>
              <a:t>Word</a:t>
            </a:r>
            <a:r>
              <a:rPr lang="zh-CN" altLang="en-US" dirty="0"/>
              <a:t>文档的结合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sz="2800" dirty="0"/>
              <a:t>方法二：</a:t>
            </a:r>
          </a:p>
          <a:p>
            <a:pPr marL="0" indent="0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</a:t>
            </a:r>
            <a:r>
              <a:rPr lang="en-US" altLang="zh-CN" dirty="0" err="1"/>
              <a:t>visio</a:t>
            </a:r>
            <a:r>
              <a:rPr lang="zh-CN" altLang="en-US" dirty="0"/>
              <a:t>中选中图形，并复制图形。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）打开</a:t>
            </a:r>
            <a:r>
              <a:rPr lang="en-US" altLang="zh-CN" dirty="0"/>
              <a:t>word</a:t>
            </a:r>
            <a:r>
              <a:rPr lang="zh-CN" altLang="en-US" dirty="0"/>
              <a:t>，将复制的图形直接粘贴到</a:t>
            </a:r>
            <a:r>
              <a:rPr lang="en-US" altLang="zh-CN" dirty="0"/>
              <a:t>word</a:t>
            </a:r>
            <a:r>
              <a:rPr lang="zh-CN" altLang="en-US" dirty="0"/>
              <a:t>中的</a:t>
            </a:r>
            <a:r>
              <a:rPr lang="zh-CN" altLang="en-US" dirty="0" smtClean="0"/>
              <a:t>指定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位置。</a:t>
            </a:r>
            <a:endParaRPr lang="zh-CN" altLang="en-US" dirty="0"/>
          </a:p>
          <a:p>
            <a:pPr marL="0" indent="0">
              <a:buFontTx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10.5Visio</a:t>
            </a:r>
            <a:r>
              <a:rPr lang="zh-CN" altLang="en-US" dirty="0"/>
              <a:t>图与</a:t>
            </a:r>
            <a:r>
              <a:rPr lang="en-US" altLang="zh-CN" dirty="0"/>
              <a:t>Word</a:t>
            </a:r>
            <a:r>
              <a:rPr lang="zh-CN" altLang="en-US" dirty="0"/>
              <a:t>文档的结合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800" dirty="0"/>
              <a:t>方法三：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</a:t>
            </a:r>
            <a:r>
              <a:rPr lang="en-US" altLang="zh-CN" dirty="0"/>
              <a:t>VISIO 2010</a:t>
            </a:r>
            <a:r>
              <a:rPr lang="zh-CN" altLang="en-US" dirty="0"/>
              <a:t>中选择“文件→打开”，在打开的</a:t>
            </a:r>
            <a:r>
              <a:rPr lang="zh-CN" altLang="en-US" dirty="0" smtClean="0"/>
              <a:t>对话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框</a:t>
            </a:r>
            <a:r>
              <a:rPr lang="zh-CN" altLang="en-US" dirty="0"/>
              <a:t>中，选择要打开的绘图文件。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）绘图文件</a:t>
            </a:r>
            <a:r>
              <a:rPr lang="zh-CN" altLang="en-US" dirty="0"/>
              <a:t>打开后，选择“文件→另存为”，在弹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的</a:t>
            </a:r>
            <a:r>
              <a:rPr lang="zh-CN" altLang="en-US" dirty="0"/>
              <a:t>对话框中，设定保存位置和文件名称，保存</a:t>
            </a:r>
            <a:r>
              <a:rPr lang="zh-CN" altLang="en-US" dirty="0" smtClean="0"/>
              <a:t>类型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选择</a:t>
            </a:r>
            <a:r>
              <a:rPr lang="zh-CN" altLang="en-US" dirty="0"/>
              <a:t>为“</a:t>
            </a:r>
            <a:r>
              <a:rPr lang="en-US" altLang="zh-CN" dirty="0"/>
              <a:t>JPEG</a:t>
            </a:r>
            <a:r>
              <a:rPr lang="zh-CN" altLang="en-US" dirty="0"/>
              <a:t>文件交换格式”。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）单击</a:t>
            </a:r>
            <a:r>
              <a:rPr lang="zh-CN" altLang="en-US" dirty="0"/>
              <a:t>“保存”按钮后，会弹出“</a:t>
            </a:r>
            <a:r>
              <a:rPr lang="en-US" altLang="zh-CN" dirty="0"/>
              <a:t>JPG</a:t>
            </a:r>
            <a:r>
              <a:rPr lang="zh-CN" altLang="en-US" dirty="0"/>
              <a:t>输出选项”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对话框</a:t>
            </a:r>
            <a:r>
              <a:rPr lang="zh-CN" altLang="en-US" dirty="0"/>
              <a:t>，进行设置后，单击“确定”。</a:t>
            </a:r>
          </a:p>
          <a:p>
            <a:pPr marL="0" indent="0">
              <a:buFontTx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296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10.5Visio</a:t>
            </a:r>
            <a:r>
              <a:rPr lang="zh-CN" altLang="en-US" dirty="0"/>
              <a:t>图与</a:t>
            </a:r>
            <a:r>
              <a:rPr lang="en-US" altLang="zh-CN" dirty="0"/>
              <a:t>Word</a:t>
            </a:r>
            <a:r>
              <a:rPr lang="zh-CN" altLang="en-US" dirty="0"/>
              <a:t>文档的结合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sz="2800" dirty="0"/>
              <a:t> </a:t>
            </a:r>
            <a:r>
              <a:rPr lang="zh-CN" altLang="en-US" sz="2800" dirty="0"/>
              <a:t>在</a:t>
            </a:r>
            <a:r>
              <a:rPr lang="en-US" altLang="zh-CN" sz="2800" dirty="0"/>
              <a:t>word</a:t>
            </a:r>
            <a:r>
              <a:rPr lang="zh-CN" altLang="en-US" sz="2800" dirty="0"/>
              <a:t>中</a:t>
            </a:r>
            <a:r>
              <a:rPr lang="zh-CN" altLang="en-US" sz="2800" dirty="0" smtClean="0"/>
              <a:t>编辑</a:t>
            </a:r>
            <a:r>
              <a:rPr lang="en-US" altLang="zh-CN" sz="2800" dirty="0" smtClean="0"/>
              <a:t>Visio</a:t>
            </a:r>
            <a:r>
              <a:rPr lang="zh-CN" altLang="en-US" sz="2800" dirty="0"/>
              <a:t>绘图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 </a:t>
            </a:r>
            <a:r>
              <a:rPr lang="zh-CN" altLang="en-US" dirty="0"/>
              <a:t>在</a:t>
            </a:r>
            <a:r>
              <a:rPr lang="en-US" altLang="zh-CN" dirty="0"/>
              <a:t>word</a:t>
            </a:r>
            <a:r>
              <a:rPr lang="zh-CN" altLang="en-US" dirty="0"/>
              <a:t>中插入或复制粘贴</a:t>
            </a:r>
            <a:r>
              <a:rPr lang="en-US" altLang="zh-CN" dirty="0" err="1"/>
              <a:t>visio</a:t>
            </a:r>
            <a:r>
              <a:rPr lang="zh-CN" altLang="en-US" dirty="0"/>
              <a:t>绘图后，单击绘图</a:t>
            </a:r>
            <a:r>
              <a:rPr lang="zh-CN" altLang="en-US" dirty="0" smtClean="0"/>
              <a:t>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拽</a:t>
            </a:r>
            <a:r>
              <a:rPr lang="en-US" altLang="zh-CN" dirty="0"/>
              <a:t>8</a:t>
            </a:r>
            <a:r>
              <a:rPr lang="zh-CN" altLang="en-US" dirty="0"/>
              <a:t>个句柄可以调整大小，右击绘图，执行“设置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象</a:t>
            </a:r>
            <a:r>
              <a:rPr lang="zh-CN" altLang="en-US" dirty="0"/>
              <a:t>格式”，在打开的对话框中可以设定其格式。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）双击</a:t>
            </a:r>
            <a:r>
              <a:rPr lang="zh-CN" altLang="en-US" dirty="0"/>
              <a:t>插入的绘图，可以关联到</a:t>
            </a:r>
            <a:r>
              <a:rPr lang="en-US" altLang="zh-CN" dirty="0" err="1"/>
              <a:t>visio</a:t>
            </a:r>
            <a:r>
              <a:rPr lang="zh-CN" altLang="en-US" dirty="0"/>
              <a:t>环境中，可以</a:t>
            </a:r>
            <a:r>
              <a:rPr lang="zh-CN" altLang="en-US" dirty="0" smtClean="0"/>
              <a:t>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接</a:t>
            </a:r>
            <a:r>
              <a:rPr lang="zh-CN" altLang="en-US" dirty="0"/>
              <a:t>编辑绘图。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</a:t>
            </a:r>
            <a:endParaRPr lang="zh-CN" altLang="en-US" dirty="0"/>
          </a:p>
          <a:p>
            <a:pPr marL="0" indent="0">
              <a:buFontTx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85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ffectLst/>
              </a:rPr>
              <a:t>学习要求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阅读教材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完成书后习题。</a:t>
            </a:r>
          </a:p>
          <a:p>
            <a:pPr marL="0" indent="0">
              <a:buFontTx/>
              <a:buNone/>
              <a:defRPr/>
            </a:pPr>
            <a:endParaRPr lang="en-US" altLang="zh-CN" dirty="0" smtClean="0"/>
          </a:p>
          <a:p>
            <a:pPr marL="0" indent="0">
              <a:buFontTx/>
              <a:buNone/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zh-CN" dirty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ffectLst/>
                <a:sym typeface="华文新魏" pitchFamily="2" charset="-122"/>
              </a:rPr>
              <a:t>目  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5000"/>
              </a:lnSpc>
              <a:buNone/>
            </a:pPr>
            <a:r>
              <a:rPr lang="en-US" altLang="zh-CN" dirty="0" smtClean="0"/>
              <a:t>10.1 Visio </a:t>
            </a:r>
            <a:r>
              <a:rPr lang="en-US" altLang="zh-CN" dirty="0"/>
              <a:t>2010</a:t>
            </a:r>
            <a:r>
              <a:rPr lang="zh-CN" altLang="en-US" dirty="0"/>
              <a:t>简介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altLang="zh-CN" dirty="0" smtClean="0"/>
              <a:t>10.2 </a:t>
            </a:r>
            <a:r>
              <a:rPr lang="en-US" altLang="en-US" dirty="0" smtClean="0"/>
              <a:t>Visio 20</a:t>
            </a:r>
            <a:r>
              <a:rPr lang="en-US" altLang="zh-CN" dirty="0" smtClean="0"/>
              <a:t>10</a:t>
            </a:r>
            <a:r>
              <a:rPr lang="zh-CN" altLang="en-US" dirty="0" smtClean="0"/>
              <a:t>界面介绍</a:t>
            </a:r>
            <a:endParaRPr lang="en-US" altLang="zh-CN" dirty="0" smtClean="0"/>
          </a:p>
          <a:p>
            <a:pPr marL="0" indent="0">
              <a:lnSpc>
                <a:spcPct val="135000"/>
              </a:lnSpc>
              <a:buNone/>
            </a:pPr>
            <a:r>
              <a:rPr lang="en-US" altLang="zh-CN" dirty="0" smtClean="0"/>
              <a:t>10.3 </a:t>
            </a:r>
            <a:r>
              <a:rPr lang="zh-CN" altLang="en-US" dirty="0" smtClean="0"/>
              <a:t>文件操作</a:t>
            </a:r>
            <a:endParaRPr lang="zh-CN" altLang="en-US" dirty="0"/>
          </a:p>
          <a:p>
            <a:pPr marL="0" indent="0">
              <a:lnSpc>
                <a:spcPct val="135000"/>
              </a:lnSpc>
              <a:buNone/>
            </a:pPr>
            <a:r>
              <a:rPr lang="en-US" altLang="zh-CN" dirty="0" smtClean="0"/>
              <a:t>10.4 </a:t>
            </a:r>
            <a:r>
              <a:rPr lang="zh-CN" altLang="en-US" dirty="0" smtClean="0"/>
              <a:t>绘制基本流程图</a:t>
            </a:r>
            <a:endParaRPr lang="en-US" altLang="zh-CN" dirty="0" smtClean="0"/>
          </a:p>
          <a:p>
            <a:pPr marL="0" indent="0">
              <a:lnSpc>
                <a:spcPct val="135000"/>
              </a:lnSpc>
              <a:buNone/>
            </a:pPr>
            <a:r>
              <a:rPr lang="en-US" altLang="zh-CN" dirty="0" smtClean="0"/>
              <a:t>10.5Visio</a:t>
            </a:r>
            <a:r>
              <a:rPr lang="zh-CN" altLang="en-US" dirty="0" smtClean="0"/>
              <a:t>图与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文档的结合</a:t>
            </a:r>
            <a:r>
              <a:rPr lang="zh-CN" altLang="en-US" dirty="0" smtClean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10.1 Visio2010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）制作</a:t>
            </a:r>
            <a:r>
              <a:rPr lang="zh-CN" altLang="en-US" dirty="0"/>
              <a:t>程序流程图及业务流程图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）制作</a:t>
            </a:r>
            <a:r>
              <a:rPr lang="zh-CN" altLang="en-US" dirty="0"/>
              <a:t>办公室和会议室蓝图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）为</a:t>
            </a:r>
            <a:r>
              <a:rPr lang="zh-CN" altLang="en-US" dirty="0"/>
              <a:t>街区设计地图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）使用</a:t>
            </a:r>
            <a:r>
              <a:rPr lang="en-US" altLang="zh-CN" dirty="0"/>
              <a:t>Visio</a:t>
            </a:r>
            <a:r>
              <a:rPr lang="zh-CN" altLang="en-US" dirty="0"/>
              <a:t>样板创作传真表单、名片和日志安排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）制定</a:t>
            </a:r>
            <a:r>
              <a:rPr lang="zh-CN" altLang="en-US" dirty="0"/>
              <a:t>详细的计划时限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）使用</a:t>
            </a:r>
            <a:r>
              <a:rPr lang="en-US" altLang="zh-CN" dirty="0"/>
              <a:t>MS Excel</a:t>
            </a:r>
            <a:r>
              <a:rPr lang="zh-CN" altLang="en-US" dirty="0"/>
              <a:t>文件中的数据创建市场图表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）编辑</a:t>
            </a:r>
            <a:r>
              <a:rPr lang="en-US" altLang="zh-CN" dirty="0"/>
              <a:t>AutoCAD</a:t>
            </a:r>
            <a:r>
              <a:rPr lang="zh-CN" altLang="en-US" dirty="0"/>
              <a:t>绘图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/>
              </a:rPr>
              <a:t>Visio2010 </a:t>
            </a:r>
            <a:r>
              <a:rPr lang="zh-CN" altLang="en-US" dirty="0" smtClean="0">
                <a:effectLst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84784"/>
            <a:ext cx="7772400" cy="4258816"/>
          </a:xfrm>
        </p:spPr>
        <p:txBody>
          <a:bodyPr/>
          <a:lstStyle/>
          <a:p>
            <a:pPr marL="0" indent="0">
              <a:lnSpc>
                <a:spcPct val="114000"/>
              </a:lnSpc>
              <a:buFontTx/>
              <a:buNone/>
              <a:defRPr/>
            </a:pPr>
            <a:r>
              <a:rPr lang="en-US" altLang="zh-CN" dirty="0" smtClean="0"/>
              <a:t>Visio2010 </a:t>
            </a:r>
            <a:r>
              <a:rPr lang="zh-CN" altLang="en-US" dirty="0" smtClean="0"/>
              <a:t>的新增及改进功能</a:t>
            </a:r>
            <a:endParaRPr lang="en-US" altLang="zh-CN" dirty="0" smtClean="0"/>
          </a:p>
          <a:p>
            <a:pPr marL="0" indent="0">
              <a:lnSpc>
                <a:spcPct val="114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）全新</a:t>
            </a:r>
            <a:r>
              <a:rPr lang="zh-CN" altLang="en-US" dirty="0"/>
              <a:t>界面：采用</a:t>
            </a:r>
            <a:r>
              <a:rPr lang="en-US" altLang="zh-CN" dirty="0"/>
              <a:t>Microsoft Office Fluent </a:t>
            </a:r>
            <a:r>
              <a:rPr lang="zh-CN" altLang="en-US" dirty="0"/>
              <a:t>界面，取代了旧版的命令工具栏，各项命令分组位于各个选项卡上，帮助用户快速查找命令。</a:t>
            </a:r>
            <a:endParaRPr lang="en-US" altLang="zh-CN" dirty="0"/>
          </a:p>
          <a:p>
            <a:pPr marL="0" indent="0">
              <a:lnSpc>
                <a:spcPct val="114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）全新</a:t>
            </a:r>
            <a:r>
              <a:rPr lang="zh-CN" altLang="en-US" dirty="0"/>
              <a:t>的形状窗口：提供“形状”窗口，显示了当前窗口的所有模具，方便用户使用。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）新增</a:t>
            </a:r>
            <a:r>
              <a:rPr lang="zh-CN" altLang="en-US" dirty="0"/>
              <a:t>形状编辑功能：增加自动调整形状大小，插入</a:t>
            </a:r>
            <a:r>
              <a:rPr lang="en-US" altLang="zh-CN" dirty="0"/>
              <a:t>/</a:t>
            </a:r>
            <a:r>
              <a:rPr lang="zh-CN" altLang="en-US" dirty="0"/>
              <a:t>删除形状并自动调整，自动对齐和自动调整等形状编辑功能。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）数据</a:t>
            </a:r>
            <a:r>
              <a:rPr lang="zh-CN" altLang="en-US" dirty="0"/>
              <a:t>图形图例功能：提供用于解释使用数据图形的图例，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/>
              </a:rPr>
              <a:t>10.2  Visio 2010</a:t>
            </a:r>
            <a:r>
              <a:rPr lang="zh-CN" altLang="en-US" dirty="0" smtClean="0">
                <a:effectLst/>
              </a:rPr>
              <a:t>界面介绍</a:t>
            </a:r>
            <a:endParaRPr lang="zh-CN" altLang="en-US" dirty="0"/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72023"/>
            <a:ext cx="626586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10.2 Visio 2010</a:t>
            </a:r>
            <a:r>
              <a:rPr lang="zh-CN" altLang="en-US" dirty="0" smtClean="0"/>
              <a:t>界面介绍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846640" cy="41148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快速访问工具栏：</a:t>
            </a:r>
          </a:p>
          <a:p>
            <a:pPr marL="0" indent="0">
              <a:buNone/>
              <a:defRPr/>
            </a:pPr>
            <a:r>
              <a:rPr lang="zh-CN" altLang="en-US" dirty="0" smtClean="0">
                <a:latin typeface="Arial Narrow" pitchFamily="34" charset="0"/>
                <a:ea typeface="华文新魏" pitchFamily="2" charset="-122"/>
              </a:rPr>
              <a:t>      包含</a:t>
            </a: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独立命令的自定义工具栏，可以向其中添加</a:t>
            </a:r>
            <a:r>
              <a:rPr lang="zh-CN" altLang="en-US" dirty="0" smtClean="0">
                <a:latin typeface="Arial Narrow" pitchFamily="34" charset="0"/>
                <a:ea typeface="华文新魏" pitchFamily="2" charset="-122"/>
              </a:rPr>
              <a:t>命令  </a:t>
            </a:r>
            <a:endParaRPr lang="en-US" altLang="zh-CN" dirty="0" smtClean="0">
              <a:latin typeface="Arial Narrow" pitchFamily="34" charset="0"/>
              <a:ea typeface="华文新魏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>
                <a:latin typeface="Arial Narrow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latin typeface="Arial Narrow" pitchFamily="34" charset="0"/>
                <a:ea typeface="华文新魏" pitchFamily="2" charset="-122"/>
              </a:rPr>
              <a:t>      </a:t>
            </a:r>
            <a:r>
              <a:rPr lang="zh-CN" altLang="en-US" dirty="0" smtClean="0">
                <a:latin typeface="Arial Narrow" pitchFamily="34" charset="0"/>
                <a:ea typeface="华文新魏" pitchFamily="2" charset="-122"/>
              </a:rPr>
              <a:t>按钮</a:t>
            </a: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，也可移动位置。</a:t>
            </a:r>
            <a:endParaRPr lang="en-US" altLang="zh-CN" dirty="0">
              <a:latin typeface="Arial Narrow" pitchFamily="34" charset="0"/>
              <a:ea typeface="华文新魏" pitchFamily="2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功能区</a:t>
            </a:r>
            <a:r>
              <a:rPr lang="zh-CN" altLang="en-US" dirty="0" smtClean="0">
                <a:latin typeface="Arial Narrow" pitchFamily="34" charset="0"/>
                <a:ea typeface="华文新魏" pitchFamily="2" charset="-122"/>
              </a:rPr>
              <a:t>：</a:t>
            </a:r>
            <a:endParaRPr lang="en-US" altLang="zh-CN" dirty="0" smtClean="0">
              <a:latin typeface="Arial Narrow" pitchFamily="34" charset="0"/>
              <a:ea typeface="华文新魏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>
                <a:latin typeface="Arial Narrow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latin typeface="Arial Narrow" pitchFamily="34" charset="0"/>
                <a:ea typeface="华文新魏" pitchFamily="2" charset="-122"/>
              </a:rPr>
              <a:t>     </a:t>
            </a: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将命令功能划分为开始、插入、设计、数据、进程等</a:t>
            </a:r>
            <a:r>
              <a:rPr lang="en-US" altLang="zh-CN" dirty="0" smtClean="0">
                <a:latin typeface="Arial Narrow" pitchFamily="34" charset="0"/>
                <a:ea typeface="华文新魏" pitchFamily="2" charset="-122"/>
              </a:rPr>
              <a:t>9   </a:t>
            </a:r>
          </a:p>
          <a:p>
            <a:pPr marL="0" indent="0">
              <a:buNone/>
              <a:defRPr/>
            </a:pPr>
            <a:r>
              <a:rPr lang="en-US" altLang="zh-CN" dirty="0">
                <a:latin typeface="Arial Narrow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latin typeface="Arial Narrow" pitchFamily="34" charset="0"/>
                <a:ea typeface="华文新魏" pitchFamily="2" charset="-122"/>
              </a:rPr>
              <a:t>     </a:t>
            </a:r>
            <a:r>
              <a:rPr lang="zh-CN" altLang="en-US" dirty="0" smtClean="0">
                <a:latin typeface="Arial Narrow" pitchFamily="34" charset="0"/>
                <a:ea typeface="华文新魏" pitchFamily="2" charset="-122"/>
              </a:rPr>
              <a:t>个</a:t>
            </a: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选项卡，每个选项卡中又划分为多个选项组。</a:t>
            </a:r>
            <a:endParaRPr lang="en-US" altLang="zh-CN" dirty="0">
              <a:latin typeface="Arial Narrow" pitchFamily="34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10.2 Visio 2010</a:t>
            </a:r>
            <a:r>
              <a:rPr lang="zh-CN" altLang="en-US" dirty="0" smtClean="0"/>
              <a:t>界面介绍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846640" cy="41148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任务窗格：包含选择绘图类型和打开窗格和模板。</a:t>
            </a:r>
          </a:p>
          <a:p>
            <a:pPr marL="0" indent="0">
              <a:buNone/>
            </a:pPr>
            <a:r>
              <a:rPr lang="zh-CN" altLang="en-US" dirty="0" smtClean="0">
                <a:latin typeface="Arial Narrow" pitchFamily="34" charset="0"/>
                <a:ea typeface="华文新魏" pitchFamily="2" charset="-122"/>
              </a:rPr>
              <a:t>  （</a:t>
            </a:r>
            <a:r>
              <a:rPr lang="en-US" altLang="zh-CN" dirty="0">
                <a:latin typeface="Arial Narrow" pitchFamily="34" charset="0"/>
                <a:ea typeface="华文新魏" pitchFamily="2" charset="-122"/>
              </a:rPr>
              <a:t>1</a:t>
            </a: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）选择绘图类型窗格</a:t>
            </a:r>
          </a:p>
          <a:p>
            <a:pPr marL="0" indent="0">
              <a:buNone/>
            </a:pPr>
            <a:r>
              <a:rPr lang="en-US" altLang="zh-CN" dirty="0" smtClean="0">
                <a:latin typeface="Arial Narrow" pitchFamily="34" charset="0"/>
                <a:ea typeface="华文新魏" pitchFamily="2" charset="-122"/>
              </a:rPr>
              <a:t>       </a:t>
            </a: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主要用于专业化设置，</a:t>
            </a:r>
            <a:r>
              <a:rPr lang="en-US" altLang="zh-CN" dirty="0" err="1">
                <a:latin typeface="Arial Narrow" pitchFamily="34" charset="0"/>
                <a:ea typeface="华文新魏" pitchFamily="2" charset="-122"/>
              </a:rPr>
              <a:t>visio</a:t>
            </a: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包含许多绘图类型，</a:t>
            </a:r>
            <a:r>
              <a:rPr lang="zh-CN" altLang="en-US" dirty="0" smtClean="0">
                <a:latin typeface="Arial Narrow" pitchFamily="34" charset="0"/>
                <a:ea typeface="华文新魏" pitchFamily="2" charset="-122"/>
              </a:rPr>
              <a:t>如</a:t>
            </a:r>
            <a:endParaRPr lang="en-US" altLang="zh-CN" dirty="0" smtClean="0">
              <a:latin typeface="Arial Narrow" pitchFamily="34" charset="0"/>
              <a:ea typeface="华文新魏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rial Narrow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latin typeface="Arial Narrow" pitchFamily="34" charset="0"/>
                <a:ea typeface="华文新魏" pitchFamily="2" charset="-122"/>
              </a:rPr>
              <a:t>      Web</a:t>
            </a: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图表、地图、电气工程等。每一绘图类别选项</a:t>
            </a:r>
            <a:r>
              <a:rPr lang="zh-CN" altLang="en-US" dirty="0" smtClean="0">
                <a:latin typeface="Arial Narrow" pitchFamily="34" charset="0"/>
                <a:ea typeface="华文新魏" pitchFamily="2" charset="-122"/>
              </a:rPr>
              <a:t>又</a:t>
            </a:r>
            <a:endParaRPr lang="en-US" altLang="zh-CN" dirty="0" smtClean="0">
              <a:latin typeface="Arial Narrow" pitchFamily="34" charset="0"/>
              <a:ea typeface="华文新魏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rial Narrow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latin typeface="Arial Narrow" pitchFamily="34" charset="0"/>
                <a:ea typeface="华文新魏" pitchFamily="2" charset="-122"/>
              </a:rPr>
              <a:t>     </a:t>
            </a:r>
            <a:r>
              <a:rPr lang="zh-CN" altLang="en-US" dirty="0" smtClean="0">
                <a:latin typeface="Arial Narrow" pitchFamily="34" charset="0"/>
                <a:ea typeface="华文新魏" pitchFamily="2" charset="-122"/>
              </a:rPr>
              <a:t>包括</a:t>
            </a: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许多模板，可以使用它们来迅速地创建特定的</a:t>
            </a:r>
            <a:r>
              <a:rPr lang="zh-CN" altLang="en-US" dirty="0" smtClean="0">
                <a:latin typeface="Arial Narrow" pitchFamily="34" charset="0"/>
                <a:ea typeface="华文新魏" pitchFamily="2" charset="-122"/>
              </a:rPr>
              <a:t>图</a:t>
            </a:r>
            <a:endParaRPr lang="en-US" altLang="zh-CN" dirty="0" smtClean="0">
              <a:latin typeface="Arial Narrow" pitchFamily="34" charset="0"/>
              <a:ea typeface="华文新魏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rial Narrow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latin typeface="Arial Narrow" pitchFamily="34" charset="0"/>
                <a:ea typeface="华文新魏" pitchFamily="2" charset="-122"/>
              </a:rPr>
              <a:t>      </a:t>
            </a:r>
            <a:r>
              <a:rPr lang="zh-CN" altLang="en-US" dirty="0" smtClean="0">
                <a:latin typeface="Arial Narrow" pitchFamily="34" charset="0"/>
                <a:ea typeface="华文新魏" pitchFamily="2" charset="-122"/>
              </a:rPr>
              <a:t>表</a:t>
            </a: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（</a:t>
            </a:r>
            <a:r>
              <a:rPr lang="en-US" altLang="zh-CN" dirty="0">
                <a:latin typeface="Arial Narrow" pitchFamily="34" charset="0"/>
                <a:ea typeface="华文新魏" pitchFamily="2" charset="-122"/>
              </a:rPr>
              <a:t>2</a:t>
            </a: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）打开窗格</a:t>
            </a:r>
            <a:endParaRPr lang="en-US" altLang="zh-CN" dirty="0">
              <a:latin typeface="Arial Narrow" pitchFamily="34" charset="0"/>
              <a:ea typeface="华文新魏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rial Narrow" pitchFamily="34" charset="0"/>
                <a:ea typeface="华文新魏" pitchFamily="2" charset="-122"/>
              </a:rPr>
              <a:t>     </a:t>
            </a:r>
            <a:r>
              <a:rPr lang="zh-CN" altLang="en-US" dirty="0" smtClean="0">
                <a:latin typeface="Arial Narrow" pitchFamily="34" charset="0"/>
                <a:ea typeface="华文新魏" pitchFamily="2" charset="-122"/>
              </a:rPr>
              <a:t>可以</a:t>
            </a:r>
            <a:r>
              <a:rPr lang="zh-CN" altLang="en-US" dirty="0">
                <a:latin typeface="Arial Narrow" pitchFamily="34" charset="0"/>
                <a:ea typeface="华文新魏" pitchFamily="2" charset="-122"/>
              </a:rPr>
              <a:t>新建窗格、打开已有文件，列出最近使用过的</a:t>
            </a:r>
            <a:r>
              <a:rPr lang="zh-CN" altLang="en-US" dirty="0" smtClean="0">
                <a:latin typeface="Arial Narrow" pitchFamily="34" charset="0"/>
                <a:ea typeface="华文新魏" pitchFamily="2" charset="-122"/>
              </a:rPr>
              <a:t>绘  </a:t>
            </a:r>
            <a:endParaRPr lang="en-US" altLang="zh-CN" dirty="0" smtClean="0">
              <a:latin typeface="Arial Narrow" pitchFamily="34" charset="0"/>
              <a:ea typeface="华文新魏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rial Narrow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latin typeface="Arial Narrow" pitchFamily="34" charset="0"/>
                <a:ea typeface="华文新魏" pitchFamily="2" charset="-122"/>
              </a:rPr>
              <a:t>    </a:t>
            </a:r>
            <a:r>
              <a:rPr lang="zh-CN" altLang="en-US" dirty="0" smtClean="0">
                <a:latin typeface="Arial Narrow" pitchFamily="34" charset="0"/>
                <a:ea typeface="华文新魏" pitchFamily="2" charset="-122"/>
              </a:rPr>
              <a:t>图文件。</a:t>
            </a:r>
            <a:endParaRPr lang="en-US" altLang="zh-CN" dirty="0">
              <a:latin typeface="Arial Narrow" pitchFamily="34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76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10.2 Visio 2010</a:t>
            </a:r>
            <a:r>
              <a:rPr lang="zh-CN" altLang="en-US" dirty="0" smtClean="0"/>
              <a:t>界面介绍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846640" cy="411480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）模板帮助说明</a:t>
            </a:r>
          </a:p>
          <a:p>
            <a:pPr algn="just">
              <a:buFontTx/>
              <a:buNone/>
            </a:pPr>
            <a:r>
              <a:rPr lang="zh-CN" altLang="en-US" dirty="0" smtClean="0"/>
              <a:t>     选择</a:t>
            </a:r>
            <a:r>
              <a:rPr lang="zh-CN" altLang="en-US" dirty="0"/>
              <a:t>任一类别的绘图类型，在模板区会相应的列出</a:t>
            </a:r>
            <a:r>
              <a:rPr lang="zh-CN" altLang="en-US" dirty="0" smtClean="0"/>
              <a:t>该</a:t>
            </a:r>
            <a:endParaRPr lang="en-US" altLang="zh-CN" dirty="0" smtClean="0"/>
          </a:p>
          <a:p>
            <a:pPr algn="just"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类别</a:t>
            </a:r>
            <a:r>
              <a:rPr lang="zh-CN" altLang="en-US" dirty="0"/>
              <a:t>下的各种模板，可以使用它们来迅速地创建特定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algn="just"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图表</a:t>
            </a:r>
            <a:r>
              <a:rPr lang="zh-CN" altLang="en-US" dirty="0"/>
              <a:t>。移动光标到模板，在选择绘图类型窗口类型的</a:t>
            </a:r>
            <a:r>
              <a:rPr lang="zh-CN" altLang="en-US" dirty="0" smtClean="0"/>
              <a:t>左</a:t>
            </a:r>
            <a:endParaRPr lang="en-US" altLang="zh-CN" dirty="0" smtClean="0"/>
          </a:p>
          <a:p>
            <a:pPr algn="just"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下</a:t>
            </a:r>
            <a:r>
              <a:rPr lang="zh-CN" altLang="en-US" dirty="0"/>
              <a:t>区域会显示该模板的帮助说明。</a:t>
            </a:r>
          </a:p>
          <a:p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95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10.2 Visio 2010</a:t>
            </a:r>
            <a:r>
              <a:rPr lang="zh-CN" altLang="en-US" dirty="0" smtClean="0"/>
              <a:t>界面介绍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846640" cy="411480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zh-CN" altLang="en-US" dirty="0" smtClean="0"/>
              <a:t>绘图区</a:t>
            </a:r>
            <a:endParaRPr lang="zh-CN" altLang="en-US" dirty="0"/>
          </a:p>
          <a:p>
            <a:pPr algn="just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）绘图区：用于绘制图形图表的工作窗口，由绘制页面、标尺等组成。</a:t>
            </a:r>
            <a:endParaRPr lang="en-US" altLang="zh-CN" dirty="0" smtClean="0"/>
          </a:p>
          <a:p>
            <a:pPr algn="just">
              <a:buFontTx/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）模具：与特定</a:t>
            </a:r>
            <a:r>
              <a:rPr lang="en-US" altLang="zh-CN" dirty="0" smtClean="0"/>
              <a:t>Visio</a:t>
            </a:r>
            <a:r>
              <a:rPr lang="zh-CN" altLang="en-US" dirty="0" smtClean="0"/>
              <a:t>绘图类型（即模板）相关联的主控形状的集合。</a:t>
            </a:r>
            <a:endParaRPr lang="en-US" altLang="zh-CN" dirty="0" smtClean="0"/>
          </a:p>
          <a:p>
            <a:pPr algn="just">
              <a:buFontTx/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）形状：模具中用来创建绘图的形状，利用拖拽的方式放入绘图页面上。</a:t>
            </a:r>
            <a:endParaRPr lang="zh-CN" altLang="en-US" dirty="0"/>
          </a:p>
          <a:p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832356"/>
      </p:ext>
    </p:extLst>
  </p:cSld>
  <p:clrMapOvr>
    <a:masterClrMapping/>
  </p:clrMapOvr>
</p:sld>
</file>

<file path=ppt/theme/theme1.xml><?xml version="1.0" encoding="utf-8"?>
<a:theme xmlns:a="http://schemas.openxmlformats.org/drawingml/2006/main" name="宁爱军大学计算机基础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华文新魏"/>
        <a:ea typeface="华文新魏"/>
        <a:cs typeface=""/>
      </a:majorFont>
      <a:minorFont>
        <a:latin typeface="Arial Narrow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宁爱军大学计算机基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宁爱军大学计算机基础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宁爱军大学计算机基础</Template>
  <TotalTime>301</TotalTime>
  <Pages>0</Pages>
  <Words>983</Words>
  <Characters>0</Characters>
  <Application>Microsoft Office PowerPoint</Application>
  <DocSecurity>0</DocSecurity>
  <PresentationFormat>全屏显示(4:3)</PresentationFormat>
  <Lines>0</Lines>
  <Paragraphs>98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宁爱军大学计算机基础</vt:lpstr>
      <vt:lpstr>Photoshop.Image.6</vt:lpstr>
      <vt:lpstr>10 Visio 2010高级应用 </vt:lpstr>
      <vt:lpstr>目  录</vt:lpstr>
      <vt:lpstr>10.1 Visio2010 简介</vt:lpstr>
      <vt:lpstr>Visio2010 简介</vt:lpstr>
      <vt:lpstr>10.2  Visio 2010界面介绍</vt:lpstr>
      <vt:lpstr>10.2 Visio 2010界面介绍</vt:lpstr>
      <vt:lpstr>10.2 Visio 2010界面介绍</vt:lpstr>
      <vt:lpstr>10.2 Visio 2010界面介绍</vt:lpstr>
      <vt:lpstr>10.2 Visio 2010界面介绍</vt:lpstr>
      <vt:lpstr>10.3 文件操作</vt:lpstr>
      <vt:lpstr>10.4 绘制基本流程图</vt:lpstr>
      <vt:lpstr>10.4绘制基本流程图</vt:lpstr>
      <vt:lpstr>10.5Visio图与Word文档的结合</vt:lpstr>
      <vt:lpstr>10.5Visio图与Word文档的结合</vt:lpstr>
      <vt:lpstr>10.5Visio图与Word文档的结合</vt:lpstr>
      <vt:lpstr>10.5Visio图与Word文档的结合</vt:lpstr>
      <vt:lpstr>学习要求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网络技术基础</dc:title>
  <dc:creator>番茄花园</dc:creator>
  <cp:lastModifiedBy>wsj</cp:lastModifiedBy>
  <cp:revision>898</cp:revision>
  <cp:lastPrinted>1999-06-03T07:41:47Z</cp:lastPrinted>
  <dcterms:created xsi:type="dcterms:W3CDTF">2009-08-24T06:32:15Z</dcterms:created>
  <dcterms:modified xsi:type="dcterms:W3CDTF">2018-09-14T03:17:27Z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