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6"/>
  </p:notesMasterIdLst>
  <p:handoutMasterIdLst>
    <p:handoutMasterId r:id="rId57"/>
  </p:handoutMasterIdLst>
  <p:sldIdLst>
    <p:sldId id="256" r:id="rId2"/>
    <p:sldId id="760" r:id="rId3"/>
    <p:sldId id="761" r:id="rId4"/>
    <p:sldId id="762" r:id="rId5"/>
    <p:sldId id="794" r:id="rId6"/>
    <p:sldId id="795" r:id="rId7"/>
    <p:sldId id="763" r:id="rId8"/>
    <p:sldId id="764" r:id="rId9"/>
    <p:sldId id="767" r:id="rId10"/>
    <p:sldId id="768" r:id="rId11"/>
    <p:sldId id="769" r:id="rId12"/>
    <p:sldId id="796" r:id="rId13"/>
    <p:sldId id="837" r:id="rId14"/>
    <p:sldId id="838" r:id="rId15"/>
    <p:sldId id="797" r:id="rId16"/>
    <p:sldId id="798" r:id="rId17"/>
    <p:sldId id="799" r:id="rId18"/>
    <p:sldId id="800" r:id="rId19"/>
    <p:sldId id="801" r:id="rId20"/>
    <p:sldId id="802" r:id="rId21"/>
    <p:sldId id="803" r:id="rId22"/>
    <p:sldId id="804" r:id="rId23"/>
    <p:sldId id="805" r:id="rId24"/>
    <p:sldId id="806" r:id="rId25"/>
    <p:sldId id="807" r:id="rId26"/>
    <p:sldId id="808" r:id="rId27"/>
    <p:sldId id="809" r:id="rId28"/>
    <p:sldId id="810" r:id="rId29"/>
    <p:sldId id="811" r:id="rId30"/>
    <p:sldId id="812" r:id="rId31"/>
    <p:sldId id="813" r:id="rId32"/>
    <p:sldId id="814" r:id="rId33"/>
    <p:sldId id="815" r:id="rId34"/>
    <p:sldId id="816" r:id="rId35"/>
    <p:sldId id="817" r:id="rId36"/>
    <p:sldId id="818" r:id="rId37"/>
    <p:sldId id="819" r:id="rId38"/>
    <p:sldId id="820" r:id="rId39"/>
    <p:sldId id="821" r:id="rId40"/>
    <p:sldId id="822" r:id="rId41"/>
    <p:sldId id="823" r:id="rId42"/>
    <p:sldId id="824" r:id="rId43"/>
    <p:sldId id="825" r:id="rId44"/>
    <p:sldId id="826" r:id="rId45"/>
    <p:sldId id="827" r:id="rId46"/>
    <p:sldId id="828" r:id="rId47"/>
    <p:sldId id="829" r:id="rId48"/>
    <p:sldId id="830" r:id="rId49"/>
    <p:sldId id="831" r:id="rId50"/>
    <p:sldId id="832" r:id="rId51"/>
    <p:sldId id="833" r:id="rId52"/>
    <p:sldId id="834" r:id="rId53"/>
    <p:sldId id="835" r:id="rId54"/>
    <p:sldId id="836" r:id="rId55"/>
  </p:sldIdLst>
  <p:sldSz cx="9144000" cy="6858000" type="screen4x3"/>
  <p:notesSz cx="6858000" cy="9144000"/>
  <p:defaultTextStyle>
    <a:defPPr>
      <a:defRPr lang="zh-CN"/>
    </a:defPPr>
    <a:lvl1pPr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77" autoAdjust="0"/>
    <p:restoredTop sz="86550" autoAdjust="0"/>
  </p:normalViewPr>
  <p:slideViewPr>
    <p:cSldViewPr>
      <p:cViewPr varScale="1">
        <p:scale>
          <a:sx n="71" d="100"/>
          <a:sy n="71" d="100"/>
        </p:scale>
        <p:origin x="-112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4818" name="页眉占位符 34817"/>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34819" name="日期占位符 34818"/>
          <p:cNvSpPr>
            <a:spLocks noGrp="1"/>
          </p:cNvSpPr>
          <p:nvPr>
            <p:ph type="dt" sz="quarter"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34820" name="页脚占位符 34819"/>
          <p:cNvSpPr>
            <a:spLocks noGrp="1"/>
          </p:cNvSpPr>
          <p:nvPr>
            <p:ph type="ftr" sz="quarter" idx="2"/>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34821" name="灯片编号占位符 34820"/>
          <p:cNvSpPr>
            <a:spLocks noGrp="1"/>
          </p:cNvSpPr>
          <p:nvPr>
            <p:ph type="sldNum" sz="quarter" idx="3"/>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88943F25-5607-4C47-8CC9-3DE0559AC699}" type="slidenum">
              <a:rPr lang="zh-CN" altLang="en-US"/>
              <a:pPr>
                <a:defRPr/>
              </a:pPr>
              <a:t>‹#›</a:t>
            </a:fld>
            <a:endParaRPr lang="zh-CN" altLang="en-US"/>
          </a:p>
        </p:txBody>
      </p:sp>
    </p:spTree>
    <p:extLst>
      <p:ext uri="{BB962C8B-B14F-4D97-AF65-F5344CB8AC3E}">
        <p14:creationId xmlns:p14="http://schemas.microsoft.com/office/powerpoint/2010/main" val="1357538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页眉占位符 20481"/>
          <p:cNvSpPr>
            <a:spLocks noGrp="1"/>
          </p:cNvSpPr>
          <p:nvPr>
            <p:ph type="hdr" sz="quarter"/>
          </p:nvPr>
        </p:nvSpPr>
        <p:spPr>
          <a:xfrm>
            <a:off x="0" y="0"/>
            <a:ext cx="2971800" cy="457200"/>
          </a:xfrm>
          <a:prstGeom prst="rect">
            <a:avLst/>
          </a:prstGeom>
          <a:noFill/>
          <a:ln w="9525">
            <a:noFill/>
          </a:ln>
        </p:spPr>
        <p:txBody>
          <a:bodyPr/>
          <a:lstStyle>
            <a:lvl1pPr>
              <a:defRPr sz="1200" noProof="1"/>
            </a:lvl1pPr>
          </a:lstStyle>
          <a:p>
            <a:pPr>
              <a:defRPr/>
            </a:pPr>
            <a:endParaRPr lang="zh-CN"/>
          </a:p>
        </p:txBody>
      </p:sp>
      <p:sp>
        <p:nvSpPr>
          <p:cNvPr id="20483" name="日期占位符 20482"/>
          <p:cNvSpPr>
            <a:spLocks noGrp="1"/>
          </p:cNvSpPr>
          <p:nvPr>
            <p:ph type="dt" idx="1"/>
          </p:nvPr>
        </p:nvSpPr>
        <p:spPr>
          <a:xfrm>
            <a:off x="3886200" y="0"/>
            <a:ext cx="2971800" cy="457200"/>
          </a:xfrm>
          <a:prstGeom prst="rect">
            <a:avLst/>
          </a:prstGeom>
          <a:noFill/>
          <a:ln w="9525">
            <a:noFill/>
          </a:ln>
        </p:spPr>
        <p:txBody>
          <a:bodyPr/>
          <a:lstStyle>
            <a:lvl1pPr algn="r">
              <a:defRPr sz="1200" noProof="1"/>
            </a:lvl1pPr>
          </a:lstStyle>
          <a:p>
            <a:pPr>
              <a:defRPr/>
            </a:pPr>
            <a:endParaRPr lang="zh-CN" altLang="en-US"/>
          </a:p>
        </p:txBody>
      </p:sp>
      <p:sp>
        <p:nvSpPr>
          <p:cNvPr id="36868" name="幻灯片图像占位符 20483"/>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文本占位符 20484"/>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页脚占位符 20485"/>
          <p:cNvSpPr>
            <a:spLocks noGrp="1"/>
          </p:cNvSpPr>
          <p:nvPr>
            <p:ph type="ftr" sz="quarter" idx="4"/>
          </p:nvPr>
        </p:nvSpPr>
        <p:spPr>
          <a:xfrm>
            <a:off x="0" y="8686800"/>
            <a:ext cx="2971800" cy="457200"/>
          </a:xfrm>
          <a:prstGeom prst="rect">
            <a:avLst/>
          </a:prstGeom>
          <a:noFill/>
          <a:ln w="9525">
            <a:noFill/>
          </a:ln>
        </p:spPr>
        <p:txBody>
          <a:bodyPr anchor="b"/>
          <a:lstStyle>
            <a:lvl1pPr>
              <a:defRPr sz="1200" noProof="1"/>
            </a:lvl1pPr>
          </a:lstStyle>
          <a:p>
            <a:pPr>
              <a:defRPr/>
            </a:pPr>
            <a:endParaRPr lang="zh-CN"/>
          </a:p>
        </p:txBody>
      </p:sp>
      <p:sp>
        <p:nvSpPr>
          <p:cNvPr id="20487" name="灯片编号占位符 20486"/>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a:defRPr sz="1200"/>
            </a:lvl1pPr>
          </a:lstStyle>
          <a:p>
            <a:pPr>
              <a:defRPr/>
            </a:pPr>
            <a:fld id="{17002FBB-62BB-4C61-B77C-AED274FB2ADC}" type="slidenum">
              <a:rPr lang="zh-CN" altLang="en-US"/>
              <a:pPr>
                <a:defRPr/>
              </a:pPr>
              <a:t>‹#›</a:t>
            </a:fld>
            <a:endParaRPr lang="zh-CN" altLang="en-US"/>
          </a:p>
        </p:txBody>
      </p:sp>
    </p:spTree>
    <p:extLst>
      <p:ext uri="{BB962C8B-B14F-4D97-AF65-F5344CB8AC3E}">
        <p14:creationId xmlns:p14="http://schemas.microsoft.com/office/powerpoint/2010/main" val="1369043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8ADE6E40-E471-487D-98AA-45904F90B97E}" type="slidenum">
              <a:rPr lang="en-US" altLang="ko-KR"/>
              <a:pPr>
                <a:defRPr/>
              </a:pPr>
              <a:t>‹#›</a:t>
            </a:fld>
            <a:endParaRPr lang="en-US" altLang="ko-KR"/>
          </a:p>
        </p:txBody>
      </p:sp>
    </p:spTree>
    <p:extLst>
      <p:ext uri="{BB962C8B-B14F-4D97-AF65-F5344CB8AC3E}">
        <p14:creationId xmlns:p14="http://schemas.microsoft.com/office/powerpoint/2010/main" val="366471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FF61E81B-3F3B-43FB-B013-DDBCD450A448}" type="slidenum">
              <a:rPr lang="en-US" altLang="ko-KR"/>
              <a:pPr>
                <a:defRPr/>
              </a:pPr>
              <a:t>‹#›</a:t>
            </a:fld>
            <a:endParaRPr lang="en-US" altLang="ko-KR"/>
          </a:p>
        </p:txBody>
      </p:sp>
    </p:spTree>
    <p:extLst>
      <p:ext uri="{BB962C8B-B14F-4D97-AF65-F5344CB8AC3E}">
        <p14:creationId xmlns:p14="http://schemas.microsoft.com/office/powerpoint/2010/main" val="195314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2C3C2B9A-FDF1-4E49-AD13-7270DA40F90B}" type="slidenum">
              <a:rPr lang="en-US" altLang="ko-KR"/>
              <a:pPr>
                <a:defRPr/>
              </a:pPr>
              <a:t>‹#›</a:t>
            </a:fld>
            <a:endParaRPr lang="en-US" altLang="ko-KR"/>
          </a:p>
        </p:txBody>
      </p:sp>
    </p:spTree>
    <p:extLst>
      <p:ext uri="{BB962C8B-B14F-4D97-AF65-F5344CB8AC3E}">
        <p14:creationId xmlns:p14="http://schemas.microsoft.com/office/powerpoint/2010/main" val="366974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36EA5BEF-B5FE-416F-A047-AADB16537DE8}" type="slidenum">
              <a:rPr lang="en-US" altLang="ko-KR"/>
              <a:pPr>
                <a:defRPr/>
              </a:pPr>
              <a:t>‹#›</a:t>
            </a:fld>
            <a:endParaRPr lang="en-US" altLang="ko-KR"/>
          </a:p>
        </p:txBody>
      </p:sp>
    </p:spTree>
    <p:extLst>
      <p:ext uri="{BB962C8B-B14F-4D97-AF65-F5344CB8AC3E}">
        <p14:creationId xmlns:p14="http://schemas.microsoft.com/office/powerpoint/2010/main" val="3722152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
        <p:nvSpPr>
          <p:cNvPr id="4" name="页脚占位符 51204"/>
          <p:cNvSpPr>
            <a:spLocks noGrp="1"/>
          </p:cNvSpPr>
          <p:nvPr>
            <p:ph type="ftr" sz="quarter" idx="10"/>
          </p:nvPr>
        </p:nvSpPr>
        <p:spPr>
          <a:ln/>
        </p:spPr>
        <p:txBody>
          <a:bodyPr/>
          <a:lstStyle>
            <a:lvl1pPr>
              <a:defRPr/>
            </a:lvl1pPr>
          </a:lstStyle>
          <a:p>
            <a:pPr>
              <a:defRPr/>
            </a:pPr>
            <a:fld id="{D64B0CD6-7D7D-44CB-A389-52CEB6B642AE}" type="slidenum">
              <a:rPr lang="en-US" altLang="ko-KR"/>
              <a:pPr>
                <a:defRPr/>
              </a:pPr>
              <a:t>‹#›</a:t>
            </a:fld>
            <a:endParaRPr lang="en-US" altLang="ko-KR"/>
          </a:p>
        </p:txBody>
      </p:sp>
    </p:spTree>
    <p:extLst>
      <p:ext uri="{BB962C8B-B14F-4D97-AF65-F5344CB8AC3E}">
        <p14:creationId xmlns:p14="http://schemas.microsoft.com/office/powerpoint/2010/main" val="69419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页脚占位符 51204"/>
          <p:cNvSpPr>
            <a:spLocks noGrp="1"/>
          </p:cNvSpPr>
          <p:nvPr>
            <p:ph type="ftr" sz="quarter" idx="10"/>
          </p:nvPr>
        </p:nvSpPr>
        <p:spPr>
          <a:ln/>
        </p:spPr>
        <p:txBody>
          <a:bodyPr/>
          <a:lstStyle>
            <a:lvl1pPr>
              <a:defRPr/>
            </a:lvl1pPr>
          </a:lstStyle>
          <a:p>
            <a:pPr>
              <a:defRPr/>
            </a:pPr>
            <a:fld id="{7EC46DED-B4A3-4BBD-9316-0555D7A5E04A}" type="slidenum">
              <a:rPr lang="en-US" altLang="ko-KR"/>
              <a:pPr>
                <a:defRPr/>
              </a:pPr>
              <a:t>‹#›</a:t>
            </a:fld>
            <a:endParaRPr lang="en-US" altLang="ko-KR"/>
          </a:p>
        </p:txBody>
      </p:sp>
    </p:spTree>
    <p:extLst>
      <p:ext uri="{BB962C8B-B14F-4D97-AF65-F5344CB8AC3E}">
        <p14:creationId xmlns:p14="http://schemas.microsoft.com/office/powerpoint/2010/main" val="192923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页脚占位符 51204"/>
          <p:cNvSpPr>
            <a:spLocks noGrp="1"/>
          </p:cNvSpPr>
          <p:nvPr>
            <p:ph type="ftr" sz="quarter" idx="10"/>
          </p:nvPr>
        </p:nvSpPr>
        <p:spPr>
          <a:ln/>
        </p:spPr>
        <p:txBody>
          <a:bodyPr/>
          <a:lstStyle>
            <a:lvl1pPr>
              <a:defRPr/>
            </a:lvl1pPr>
          </a:lstStyle>
          <a:p>
            <a:pPr>
              <a:defRPr/>
            </a:pPr>
            <a:fld id="{15CB0AEB-E497-4AAC-B921-5F0F656E0D42}" type="slidenum">
              <a:rPr lang="en-US" altLang="ko-KR"/>
              <a:pPr>
                <a:defRPr/>
              </a:pPr>
              <a:t>‹#›</a:t>
            </a:fld>
            <a:endParaRPr lang="en-US" altLang="ko-KR"/>
          </a:p>
        </p:txBody>
      </p:sp>
    </p:spTree>
    <p:extLst>
      <p:ext uri="{BB962C8B-B14F-4D97-AF65-F5344CB8AC3E}">
        <p14:creationId xmlns:p14="http://schemas.microsoft.com/office/powerpoint/2010/main" val="82646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页脚占位符 51204"/>
          <p:cNvSpPr>
            <a:spLocks noGrp="1"/>
          </p:cNvSpPr>
          <p:nvPr>
            <p:ph type="ftr" sz="quarter" idx="10"/>
          </p:nvPr>
        </p:nvSpPr>
        <p:spPr>
          <a:ln/>
        </p:spPr>
        <p:txBody>
          <a:bodyPr/>
          <a:lstStyle>
            <a:lvl1pPr>
              <a:defRPr/>
            </a:lvl1pPr>
          </a:lstStyle>
          <a:p>
            <a:pPr>
              <a:defRPr/>
            </a:pPr>
            <a:fld id="{2A877196-5407-4BA5-AEA5-18FEE627FA52}" type="slidenum">
              <a:rPr lang="en-US" altLang="ko-KR"/>
              <a:pPr>
                <a:defRPr/>
              </a:pPr>
              <a:t>‹#›</a:t>
            </a:fld>
            <a:endParaRPr lang="en-US" altLang="ko-KR"/>
          </a:p>
        </p:txBody>
      </p:sp>
    </p:spTree>
    <p:extLst>
      <p:ext uri="{BB962C8B-B14F-4D97-AF65-F5344CB8AC3E}">
        <p14:creationId xmlns:p14="http://schemas.microsoft.com/office/powerpoint/2010/main" val="340817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页脚占位符 51204"/>
          <p:cNvSpPr>
            <a:spLocks noGrp="1"/>
          </p:cNvSpPr>
          <p:nvPr>
            <p:ph type="ftr" sz="quarter" idx="10"/>
          </p:nvPr>
        </p:nvSpPr>
        <p:spPr>
          <a:ln/>
        </p:spPr>
        <p:txBody>
          <a:bodyPr/>
          <a:lstStyle>
            <a:lvl1pPr>
              <a:defRPr/>
            </a:lvl1pPr>
          </a:lstStyle>
          <a:p>
            <a:pPr>
              <a:defRPr/>
            </a:pPr>
            <a:fld id="{8DAF0536-8480-43B0-9980-F846E9427DCC}" type="slidenum">
              <a:rPr lang="en-US" altLang="ko-KR"/>
              <a:pPr>
                <a:defRPr/>
              </a:pPr>
              <a:t>‹#›</a:t>
            </a:fld>
            <a:endParaRPr lang="en-US" altLang="ko-KR"/>
          </a:p>
        </p:txBody>
      </p:sp>
    </p:spTree>
    <p:extLst>
      <p:ext uri="{BB962C8B-B14F-4D97-AF65-F5344CB8AC3E}">
        <p14:creationId xmlns:p14="http://schemas.microsoft.com/office/powerpoint/2010/main" val="104303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页脚占位符 51204"/>
          <p:cNvSpPr>
            <a:spLocks noGrp="1"/>
          </p:cNvSpPr>
          <p:nvPr>
            <p:ph type="ftr" sz="quarter" idx="10"/>
          </p:nvPr>
        </p:nvSpPr>
        <p:spPr>
          <a:ln/>
        </p:spPr>
        <p:txBody>
          <a:bodyPr/>
          <a:lstStyle>
            <a:lvl1pPr>
              <a:defRPr/>
            </a:lvl1pPr>
          </a:lstStyle>
          <a:p>
            <a:pPr>
              <a:defRPr/>
            </a:pPr>
            <a:fld id="{8A7D5DA3-69BD-403D-A199-FD15F652514B}" type="slidenum">
              <a:rPr lang="en-US" altLang="ko-KR"/>
              <a:pPr>
                <a:defRPr/>
              </a:pPr>
              <a:t>‹#›</a:t>
            </a:fld>
            <a:endParaRPr lang="en-US" altLang="ko-KR"/>
          </a:p>
        </p:txBody>
      </p:sp>
    </p:spTree>
    <p:extLst>
      <p:ext uri="{BB962C8B-B14F-4D97-AF65-F5344CB8AC3E}">
        <p14:creationId xmlns:p14="http://schemas.microsoft.com/office/powerpoint/2010/main" val="59554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51204"/>
          <p:cNvSpPr>
            <a:spLocks noGrp="1"/>
          </p:cNvSpPr>
          <p:nvPr>
            <p:ph type="ftr" sz="quarter" idx="10"/>
          </p:nvPr>
        </p:nvSpPr>
        <p:spPr>
          <a:ln/>
        </p:spPr>
        <p:txBody>
          <a:bodyPr/>
          <a:lstStyle>
            <a:lvl1pPr>
              <a:defRPr/>
            </a:lvl1pPr>
          </a:lstStyle>
          <a:p>
            <a:pPr>
              <a:defRPr/>
            </a:pPr>
            <a:fld id="{538F1333-AE41-4AB1-8CF4-F3256726025B}" type="slidenum">
              <a:rPr lang="en-US" altLang="ko-KR"/>
              <a:pPr>
                <a:defRPr/>
              </a:pPr>
              <a:t>‹#›</a:t>
            </a:fld>
            <a:endParaRPr lang="en-US" altLang="ko-KR"/>
          </a:p>
        </p:txBody>
      </p:sp>
    </p:spTree>
    <p:extLst>
      <p:ext uri="{BB962C8B-B14F-4D97-AF65-F5344CB8AC3E}">
        <p14:creationId xmlns:p14="http://schemas.microsoft.com/office/powerpoint/2010/main" val="4186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E59EB324-25C9-403A-839E-E643B38883CE}" type="slidenum">
              <a:rPr lang="en-US" altLang="ko-KR"/>
              <a:pPr>
                <a:defRPr/>
              </a:pPr>
              <a:t>‹#›</a:t>
            </a:fld>
            <a:endParaRPr lang="en-US" altLang="ko-KR"/>
          </a:p>
        </p:txBody>
      </p:sp>
    </p:spTree>
    <p:extLst>
      <p:ext uri="{BB962C8B-B14F-4D97-AF65-F5344CB8AC3E}">
        <p14:creationId xmlns:p14="http://schemas.microsoft.com/office/powerpoint/2010/main" val="269754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页脚占位符 51204"/>
          <p:cNvSpPr>
            <a:spLocks noGrp="1"/>
          </p:cNvSpPr>
          <p:nvPr>
            <p:ph type="ftr" sz="quarter" idx="10"/>
          </p:nvPr>
        </p:nvSpPr>
        <p:spPr>
          <a:ln/>
        </p:spPr>
        <p:txBody>
          <a:bodyPr/>
          <a:lstStyle>
            <a:lvl1pPr>
              <a:defRPr/>
            </a:lvl1pPr>
          </a:lstStyle>
          <a:p>
            <a:pPr>
              <a:defRPr/>
            </a:pPr>
            <a:fld id="{3BA4B044-9694-45D9-BB3C-858DF410C5A2}" type="slidenum">
              <a:rPr lang="en-US" altLang="ko-KR"/>
              <a:pPr>
                <a:defRPr/>
              </a:pPr>
              <a:t>‹#›</a:t>
            </a:fld>
            <a:endParaRPr lang="en-US" altLang="ko-KR"/>
          </a:p>
        </p:txBody>
      </p:sp>
    </p:spTree>
    <p:extLst>
      <p:ext uri="{BB962C8B-B14F-4D97-AF65-F5344CB8AC3E}">
        <p14:creationId xmlns:p14="http://schemas.microsoft.com/office/powerpoint/2010/main" val="19980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02" name="标题 51201"/>
          <p:cNvSpPr>
            <a:spLocks noGrp="1"/>
          </p:cNvSpPr>
          <p:nvPr>
            <p:ph type="title"/>
          </p:nvPr>
        </p:nvSpPr>
        <p:spPr>
          <a:xfrm>
            <a:off x="685800" y="609600"/>
            <a:ext cx="7772400" cy="1143000"/>
          </a:xfrm>
          <a:prstGeom prst="rect">
            <a:avLst/>
          </a:prstGeom>
          <a:noFill/>
          <a:ln w="9525">
            <a:noFill/>
          </a:ln>
        </p:spPr>
        <p:txBody>
          <a:bodyPr anchor="ctr"/>
          <a:lstStyle/>
          <a:p>
            <a:pPr lvl="0"/>
            <a:r>
              <a:rPr lang="ko-KR" altLang="en-US" noProof="1"/>
              <a:t>마스터 제목 유형 편집</a:t>
            </a:r>
          </a:p>
        </p:txBody>
      </p:sp>
      <p:sp>
        <p:nvSpPr>
          <p:cNvPr id="1027" name="文本占位符 51202"/>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문자열 유형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51205" name="页脚占位符 51204"/>
          <p:cNvSpPr>
            <a:spLocks noGrp="1"/>
          </p:cNvSpPr>
          <p:nvPr>
            <p:ph type="ftr" sz="quarter" idx="3"/>
          </p:nvPr>
        </p:nvSpPr>
        <p:spPr>
          <a:xfrm>
            <a:off x="2895600" y="6438900"/>
            <a:ext cx="2895600" cy="304800"/>
          </a:xfrm>
          <a:prstGeom prst="rect">
            <a:avLst/>
          </a:prstGeom>
          <a:noFill/>
          <a:ln w="9525">
            <a:noFill/>
          </a:ln>
        </p:spPr>
        <p:txBody>
          <a:bodyPr vert="horz" wrap="square" lIns="91440" tIns="45720" rIns="91440" bIns="45720" numCol="1" anchor="t" anchorCtr="0" compatLnSpc="1">
            <a:prstTxWarp prst="textNoShape">
              <a:avLst/>
            </a:prstTxWarp>
          </a:bodyPr>
          <a:lstStyle>
            <a:lvl1pPr algn="ctr">
              <a:defRPr sz="1400" b="1">
                <a:ea typeface="Gulim" pitchFamily="34" charset="-127"/>
              </a:defRPr>
            </a:lvl1pPr>
          </a:lstStyle>
          <a:p>
            <a:pPr>
              <a:defRPr/>
            </a:pPr>
            <a:fld id="{C5D1C452-CDA5-477A-A38C-8C3C822D9339}" type="slidenum">
              <a:rPr lang="en-US" altLang="ko-KR"/>
              <a:pPr>
                <a:defRPr/>
              </a:pPr>
              <a:t>‹#›</a:t>
            </a:fld>
            <a:endParaRPr lang="en-US" altLang="ko-KR"/>
          </a:p>
        </p:txBody>
      </p:sp>
      <p:sp>
        <p:nvSpPr>
          <p:cNvPr id="1029" name="直接连接符 51208"/>
          <p:cNvSpPr>
            <a:spLocks noChangeShapeType="1"/>
          </p:cNvSpPr>
          <p:nvPr/>
        </p:nvSpPr>
        <p:spPr bwMode="auto">
          <a:xfrm flipH="1">
            <a:off x="228600" y="609600"/>
            <a:ext cx="8686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0" name="文本框 51209"/>
          <p:cNvSpPr txBox="1">
            <a:spLocks noChangeArrowheads="1"/>
          </p:cNvSpPr>
          <p:nvPr/>
        </p:nvSpPr>
        <p:spPr bwMode="auto">
          <a:xfrm>
            <a:off x="766763" y="192088"/>
            <a:ext cx="7261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ko-KR" sz="1400" b="1" i="1" smtClean="0">
                <a:latin typeface="Arial" pitchFamily="34" charset="0"/>
                <a:ea typeface="Gulim" pitchFamily="34" charset="-127"/>
              </a:rPr>
              <a:t>Tianjin University of Science &amp; Technology</a:t>
            </a:r>
            <a:r>
              <a:rPr lang="en-US" altLang="zh-CN" sz="1400" b="1" i="1" smtClean="0">
                <a:latin typeface="Arial" pitchFamily="34" charset="0"/>
                <a:ea typeface="Gulim" pitchFamily="34" charset="-127"/>
              </a:rPr>
              <a:t>                                        </a:t>
            </a:r>
            <a:r>
              <a:rPr lang="zh-CN" altLang="en-US" sz="1400" b="1" i="1" smtClean="0">
                <a:latin typeface="Arial" pitchFamily="34" charset="0"/>
                <a:ea typeface="Gulim" pitchFamily="34" charset="-127"/>
              </a:rPr>
              <a:t>计算思维导论</a:t>
            </a:r>
            <a:endParaRPr lang="en-US" altLang="zh-CN" sz="1400" b="1" i="1" smtClean="0">
              <a:latin typeface="Arial" pitchFamily="34" charset="0"/>
              <a:ea typeface="Gulim" pitchFamily="34" charset="-127"/>
            </a:endParaRPr>
          </a:p>
        </p:txBody>
      </p:sp>
      <p:graphicFrame>
        <p:nvGraphicFramePr>
          <p:cNvPr id="1031" name="对象 51212"/>
          <p:cNvGraphicFramePr>
            <a:graphicFrameLocks/>
          </p:cNvGraphicFramePr>
          <p:nvPr/>
        </p:nvGraphicFramePr>
        <p:xfrm>
          <a:off x="320675" y="228600"/>
          <a:ext cx="381000" cy="361950"/>
        </p:xfrm>
        <a:graphic>
          <a:graphicData uri="http://schemas.openxmlformats.org/presentationml/2006/ole">
            <mc:AlternateContent xmlns:mc="http://schemas.openxmlformats.org/markup-compatibility/2006">
              <mc:Choice xmlns:v="urn:schemas-microsoft-com:vml" Requires="v">
                <p:oleObj spid="_x0000_s1044" r:id="rId16" imgW="380852" imgH="361809" progId="Photoshop.Image.6">
                  <p:embed/>
                </p:oleObj>
              </mc:Choice>
              <mc:Fallback>
                <p:oleObj r:id="rId16" imgW="380852" imgH="361809" progId="Photoshop.Image.6">
                  <p:embed/>
                  <p:pic>
                    <p:nvPicPr>
                      <p:cNvPr id="0" name="对象 5121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675" y="228600"/>
                        <a:ext cx="38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32" name="直接连接符 51214"/>
          <p:cNvSpPr>
            <a:spLocks noChangeShapeType="1"/>
          </p:cNvSpPr>
          <p:nvPr/>
        </p:nvSpPr>
        <p:spPr bwMode="auto">
          <a:xfrm flipH="1">
            <a:off x="228600" y="6450013"/>
            <a:ext cx="8591550" cy="269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文本框 51215"/>
          <p:cNvSpPr txBox="1">
            <a:spLocks noChangeArrowheads="1"/>
          </p:cNvSpPr>
          <p:nvPr/>
        </p:nvSpPr>
        <p:spPr bwMode="auto">
          <a:xfrm>
            <a:off x="746125" y="492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defRPr/>
            </a:pPr>
            <a:endParaRPr lang="zh-CN" altLang="en-US" smtClean="0">
              <a:latin typeface="Copperplate Gothic Bold" pitchFamily="34" charset="0"/>
              <a:ea typeface="Gulim" pitchFamily="34" charset="-127"/>
            </a:endParaRPr>
          </a:p>
        </p:txBody>
      </p:sp>
      <p:sp>
        <p:nvSpPr>
          <p:cNvPr id="1034" name="文本框 51216"/>
          <p:cNvSpPr txBox="1">
            <a:spLocks noChangeArrowheads="1"/>
          </p:cNvSpPr>
          <p:nvPr/>
        </p:nvSpPr>
        <p:spPr bwMode="auto">
          <a:xfrm>
            <a:off x="5508625" y="6465888"/>
            <a:ext cx="3240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zh-CN" altLang="en-US" sz="2000" b="1" i="1" smtClean="0">
                <a:latin typeface="隶书" pitchFamily="49" charset="-122"/>
                <a:ea typeface="隶书" pitchFamily="49" charset="-122"/>
              </a:rPr>
              <a:t>计算机公共基础系</a:t>
            </a:r>
          </a:p>
        </p:txBody>
      </p:sp>
      <p:sp>
        <p:nvSpPr>
          <p:cNvPr id="1035" name="文本框 51217"/>
          <p:cNvSpPr txBox="1">
            <a:spLocks noChangeArrowheads="1"/>
          </p:cNvSpPr>
          <p:nvPr/>
        </p:nvSpPr>
        <p:spPr bwMode="auto">
          <a:xfrm>
            <a:off x="827088" y="6478588"/>
            <a:ext cx="3313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ea typeface="宋体" pitchFamily="2" charset="-122"/>
              </a:defRPr>
            </a:lvl1pPr>
            <a:lvl2pPr>
              <a:defRPr sz="2400">
                <a:solidFill>
                  <a:schemeClr val="tx1"/>
                </a:solidFill>
                <a:latin typeface="Times New Roman" pitchFamily="18" charset="0"/>
                <a:ea typeface="宋体" pitchFamily="2" charset="-122"/>
              </a:defRPr>
            </a:lvl2pPr>
            <a:lvl3pPr>
              <a:defRPr sz="2400">
                <a:solidFill>
                  <a:schemeClr val="tx1"/>
                </a:solidFill>
                <a:latin typeface="Times New Roman" pitchFamily="18" charset="0"/>
                <a:ea typeface="宋体" pitchFamily="2" charset="-122"/>
              </a:defRPr>
            </a:lvl3pPr>
            <a:lvl4pPr>
              <a:defRPr sz="2400">
                <a:solidFill>
                  <a:schemeClr val="tx1"/>
                </a:solidFill>
                <a:latin typeface="Times New Roman" pitchFamily="18" charset="0"/>
                <a:ea typeface="宋体" pitchFamily="2" charset="-122"/>
              </a:defRPr>
            </a:lvl4pPr>
            <a:lvl5pPr>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0" hangingPunct="0">
              <a:lnSpc>
                <a:spcPct val="70000"/>
              </a:lnSpc>
              <a:spcBef>
                <a:spcPct val="20000"/>
              </a:spcBef>
              <a:defRPr/>
            </a:pPr>
            <a:r>
              <a:rPr lang="en-US" altLang="zh-CN" sz="1600" b="1" u="sng" smtClean="0">
                <a:latin typeface="隶书" pitchFamily="49" charset="-122"/>
                <a:ea typeface="隶书" pitchFamily="49" charset="-122"/>
              </a:rPr>
              <a:t>http://csie.tust.edu.cn/ccbs</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ctr" rtl="0" eaLnBrk="0" fontAlgn="base" hangingPunct="0">
        <a:lnSpc>
          <a:spcPct val="140000"/>
        </a:lnSpc>
        <a:spcBef>
          <a:spcPct val="0"/>
        </a:spcBef>
        <a:spcAft>
          <a:spcPct val="0"/>
        </a:spcAft>
        <a:defRPr sz="3600" b="1" kern="1200">
          <a:solidFill>
            <a:srgbClr val="000099"/>
          </a:solidFill>
          <a:effectLst>
            <a:outerShdw blurRad="38100" dist="38100" dir="2700000">
              <a:srgbClr val="C0C0C0"/>
            </a:outerShdw>
          </a:effectLst>
          <a:latin typeface="+mj-lt"/>
          <a:ea typeface="+mj-ea"/>
          <a:cs typeface="+mj-cs"/>
        </a:defRPr>
      </a:lvl1pPr>
      <a:lvl2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2pPr>
      <a:lvl3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3pPr>
      <a:lvl4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4pPr>
      <a:lvl5pPr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5pPr>
      <a:lvl6pPr marL="4572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6pPr>
      <a:lvl7pPr marL="9144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7pPr>
      <a:lvl8pPr marL="13716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8pPr>
      <a:lvl9pPr marL="1828800" algn="ctr" rtl="0" eaLnBrk="0" fontAlgn="base" hangingPunct="0">
        <a:lnSpc>
          <a:spcPct val="140000"/>
        </a:lnSpc>
        <a:spcBef>
          <a:spcPct val="0"/>
        </a:spcBef>
        <a:spcAft>
          <a:spcPct val="0"/>
        </a:spcAft>
        <a:defRPr sz="3600" b="1">
          <a:solidFill>
            <a:srgbClr val="000099"/>
          </a:solidFill>
          <a:latin typeface="华文新魏" panose="02010800040101010101" pitchFamily="2" charset="-122"/>
          <a:ea typeface="华文新魏" panose="02010800040101010101" pitchFamily="2" charset="-122"/>
        </a:defRPr>
      </a:lvl9pPr>
    </p:titleStyle>
    <p:bodyStyle>
      <a:lvl1pPr marL="457200" indent="-457200" algn="l" rtl="0" eaLnBrk="0" fontAlgn="base" hangingPunct="0">
        <a:spcBef>
          <a:spcPct val="20000"/>
        </a:spcBef>
        <a:spcAft>
          <a:spcPct val="0"/>
        </a:spcAft>
        <a:buAutoNum type="arabicPeriod"/>
        <a:defRPr sz="2400" b="1" kern="1200">
          <a:solidFill>
            <a:srgbClr val="000099"/>
          </a:solidFill>
          <a:latin typeface="+mn-lt"/>
          <a:ea typeface="+mn-ea"/>
          <a:cs typeface="+mn-cs"/>
        </a:defRPr>
      </a:lvl1pPr>
      <a:lvl2pPr marL="914400" lvl="1" indent="-457200" algn="l" rtl="0" eaLnBrk="0" fontAlgn="base" hangingPunct="0">
        <a:spcBef>
          <a:spcPct val="20000"/>
        </a:spcBef>
        <a:spcAft>
          <a:spcPct val="0"/>
        </a:spcAft>
        <a:buAutoNum type="arabicParenR"/>
        <a:defRPr sz="2400" b="1" kern="1200">
          <a:solidFill>
            <a:srgbClr val="000099"/>
          </a:solidFill>
          <a:latin typeface="+mn-lt"/>
          <a:ea typeface="+mn-ea"/>
          <a:cs typeface="+mn-cs"/>
        </a:defRPr>
      </a:lvl2pPr>
      <a:lvl3pPr marL="1371600" lvl="2" indent="-457200" algn="l" rtl="0" eaLnBrk="0" fontAlgn="base" hangingPunct="0">
        <a:spcBef>
          <a:spcPct val="20000"/>
        </a:spcBef>
        <a:spcAft>
          <a:spcPct val="0"/>
        </a:spcAft>
        <a:buChar char="•"/>
        <a:defRPr sz="2400" b="1" kern="1200">
          <a:solidFill>
            <a:srgbClr val="000099"/>
          </a:solidFill>
          <a:latin typeface="+mn-lt"/>
          <a:ea typeface="+mn-ea"/>
          <a:cs typeface="+mn-cs"/>
        </a:defRPr>
      </a:lvl3pPr>
      <a:lvl4pPr marL="1828800" lvl="3" indent="-457200" algn="l" rtl="0" eaLnBrk="0" fontAlgn="base" hangingPunct="0">
        <a:spcBef>
          <a:spcPct val="20000"/>
        </a:spcBef>
        <a:spcAft>
          <a:spcPct val="0"/>
        </a:spcAft>
        <a:buChar char="–"/>
        <a:defRPr sz="2400" b="1" kern="1200">
          <a:solidFill>
            <a:srgbClr val="000099"/>
          </a:solidFill>
          <a:latin typeface="+mn-lt"/>
          <a:ea typeface="+mn-ea"/>
          <a:cs typeface="+mn-cs"/>
        </a:defRPr>
      </a:lvl4pPr>
      <a:lvl5pPr marL="2286000" lvl="4" indent="-457200" algn="l" rtl="0" eaLnBrk="0" fontAlgn="base" hangingPunct="0">
        <a:spcBef>
          <a:spcPct val="20000"/>
        </a:spcBef>
        <a:spcAft>
          <a:spcPct val="0"/>
        </a:spcAft>
        <a:buChar char="»"/>
        <a:defRPr sz="2400" b="1" kern="1200">
          <a:solidFill>
            <a:srgbClr val="000099"/>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400" b="1" i="0" u="none" kern="1200" baseline="0">
          <a:solidFill>
            <a:srgbClr val="000099"/>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697345"/>
          <p:cNvSpPr>
            <a:spLocks noGrp="1" noChangeArrowheads="1"/>
          </p:cNvSpPr>
          <p:nvPr>
            <p:ph type="ctrTitle"/>
          </p:nvPr>
        </p:nvSpPr>
        <p:spPr bwMode="auto">
          <a:xfrm>
            <a:off x="685800" y="2130425"/>
            <a:ext cx="7772400" cy="1470025"/>
          </a:xfrm>
        </p:spPr>
        <p:txBody>
          <a:bodyPr vert="horz" wrap="square" lIns="91440" tIns="45720" rIns="91440" bIns="45720" numCol="1" anchor="ctr" anchorCtr="0" compatLnSpc="1">
            <a:prstTxWarp prst="textNoShape">
              <a:avLst/>
            </a:prstTxWarp>
          </a:bodyPr>
          <a:lstStyle/>
          <a:p>
            <a:r>
              <a:rPr lang="en-US" altLang="zh-CN" sz="4000" dirty="0" smtClean="0">
                <a:effectLst/>
              </a:rPr>
              <a:t>11Excel 2010</a:t>
            </a:r>
            <a:r>
              <a:rPr lang="zh-CN" altLang="zh-CN" sz="4000" dirty="0">
                <a:effectLst/>
              </a:rPr>
              <a:t>高级应用</a:t>
            </a:r>
          </a:p>
        </p:txBody>
      </p:sp>
      <p:sp>
        <p:nvSpPr>
          <p:cNvPr id="2051" name="副标题 697346"/>
          <p:cNvSpPr>
            <a:spLocks noGrp="1" noChangeArrowheads="1"/>
          </p:cNvSpPr>
          <p:nvPr>
            <p:ph type="subTitle" idx="1"/>
          </p:nvPr>
        </p:nvSpPr>
        <p:spPr>
          <a:xfrm>
            <a:off x="1371600" y="4822825"/>
            <a:ext cx="6400800" cy="838200"/>
          </a:xfrm>
        </p:spPr>
        <p:txBody>
          <a:bodyPr/>
          <a:lstStyle/>
          <a:p>
            <a:r>
              <a:rPr lang="zh-CN" altLang="en-US" sz="2400" smtClean="0"/>
              <a:t>天津科技大学</a:t>
            </a:r>
            <a:br>
              <a:rPr lang="zh-CN" altLang="en-US" sz="2400" smtClean="0"/>
            </a:br>
            <a:r>
              <a:rPr lang="zh-CN" altLang="en-US" sz="2400" smtClean="0"/>
              <a:t>计算机公共基础系</a:t>
            </a:r>
          </a:p>
        </p:txBody>
      </p:sp>
      <p:sp>
        <p:nvSpPr>
          <p:cNvPr id="2052" name="页脚占位符 1"/>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eaLnBrk="1" hangingPunct="1"/>
            <a:fld id="{CB22FF3F-85D4-4DC8-946E-C02E01F34451}" type="slidenum">
              <a:rPr lang="en-US" altLang="ko-KR" sz="1400" smtClean="0"/>
              <a:pPr eaLnBrk="1" hangingPunct="1"/>
              <a:t>1</a:t>
            </a:fld>
            <a:endParaRPr lang="en-US" altLang="ko-KR" sz="14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11.2.1</a:t>
            </a:r>
            <a:r>
              <a:rPr lang="zh-CN" altLang="zh-CN" dirty="0">
                <a:effectLst/>
              </a:rPr>
              <a:t>填充</a:t>
            </a:r>
            <a:endParaRPr lang="zh-CN" altLang="en-US" dirty="0"/>
          </a:p>
        </p:txBody>
      </p:sp>
      <p:sp>
        <p:nvSpPr>
          <p:cNvPr id="9219" name="内容占位符 2"/>
          <p:cNvSpPr>
            <a:spLocks noGrp="1"/>
          </p:cNvSpPr>
          <p:nvPr>
            <p:ph idx="1"/>
          </p:nvPr>
        </p:nvSpPr>
        <p:spPr>
          <a:xfrm>
            <a:off x="685800" y="1700808"/>
            <a:ext cx="8206680" cy="4395192"/>
          </a:xfrm>
        </p:spPr>
        <p:txBody>
          <a:bodyPr/>
          <a:lstStyle/>
          <a:p>
            <a:pPr marL="0" indent="0">
              <a:buNone/>
            </a:pPr>
            <a:r>
              <a:rPr lang="en-US" altLang="zh-CN" dirty="0"/>
              <a:t>1</a:t>
            </a:r>
            <a:r>
              <a:rPr lang="zh-CN" altLang="zh-CN" dirty="0"/>
              <a:t>．使用填充柄填充</a:t>
            </a:r>
          </a:p>
          <a:p>
            <a:pPr marL="0" indent="0">
              <a:buNone/>
            </a:pPr>
            <a:r>
              <a:rPr lang="zh-CN" altLang="zh-CN" dirty="0"/>
              <a:t>选中一个有数据的单元格，鼠标指向填充柄（单元格右下角的黑方块），当鼠标变成“十”字形时按下左键，拖动虚线框覆盖所要填充的单元格，然后释放鼠标。填充后</a:t>
            </a:r>
            <a:r>
              <a:rPr lang="zh-CN" altLang="zh-CN" dirty="0" smtClean="0"/>
              <a:t>单击出现</a:t>
            </a:r>
            <a:r>
              <a:rPr lang="zh-CN" altLang="zh-CN" dirty="0"/>
              <a:t>的</a:t>
            </a:r>
            <a:r>
              <a:rPr lang="en-US" altLang="zh-CN" dirty="0"/>
              <a:t> </a:t>
            </a:r>
            <a:r>
              <a:rPr lang="zh-CN" altLang="zh-CN" dirty="0"/>
              <a:t>图标，在下拉列表中选择填充方式</a:t>
            </a:r>
            <a:r>
              <a:rPr lang="zh-CN" altLang="zh-CN" dirty="0" smtClean="0"/>
              <a:t>。</a:t>
            </a:r>
            <a:endParaRPr lang="en-US" altLang="zh-CN" dirty="0" smtClean="0"/>
          </a:p>
          <a:p>
            <a:pPr marL="0" indent="0">
              <a:buNone/>
            </a:pPr>
            <a:r>
              <a:rPr lang="en-US" altLang="zh-CN" dirty="0"/>
              <a:t>2</a:t>
            </a:r>
            <a:r>
              <a:rPr lang="zh-CN" altLang="zh-CN" dirty="0"/>
              <a:t>．使用填充命令填充</a:t>
            </a:r>
          </a:p>
          <a:p>
            <a:pPr marL="0" indent="0">
              <a:buNone/>
            </a:pPr>
            <a:r>
              <a:rPr lang="zh-CN" altLang="zh-CN" dirty="0"/>
              <a:t>对选定单元格区域，可以使用</a:t>
            </a:r>
            <a:r>
              <a:rPr lang="en-US" altLang="zh-CN" dirty="0"/>
              <a:t>Excel</a:t>
            </a:r>
            <a:r>
              <a:rPr lang="zh-CN" altLang="zh-CN" dirty="0"/>
              <a:t>的填充命令，自动填充数据</a:t>
            </a:r>
            <a:r>
              <a:rPr lang="zh-CN" altLang="zh-CN" dirty="0" smtClean="0"/>
              <a:t>。</a:t>
            </a:r>
            <a:endParaRPr lang="en-US" altLang="zh-CN" dirty="0" smtClean="0"/>
          </a:p>
          <a:p>
            <a:pPr marL="0" indent="0">
              <a:buNone/>
            </a:pPr>
            <a:r>
              <a:rPr lang="en-US" altLang="zh-CN" dirty="0"/>
              <a:t>3</a:t>
            </a:r>
            <a:r>
              <a:rPr lang="zh-CN" altLang="zh-CN" dirty="0"/>
              <a:t>．自定义填充序列</a:t>
            </a:r>
          </a:p>
          <a:p>
            <a:pPr marL="0" indent="0">
              <a:buNone/>
            </a:pPr>
            <a:r>
              <a:rPr lang="zh-CN" altLang="zh-CN" dirty="0"/>
              <a:t>在</a:t>
            </a:r>
            <a:r>
              <a:rPr lang="en-US" altLang="zh-CN" dirty="0"/>
              <a:t>Excel</a:t>
            </a:r>
            <a:r>
              <a:rPr lang="zh-CN" altLang="zh-CN" dirty="0"/>
              <a:t>中，用户可以将一组数据自定义为填充序列，并用于序列填充。</a:t>
            </a:r>
          </a:p>
          <a:p>
            <a:pPr marL="0" indent="0">
              <a:buNone/>
            </a:pPr>
            <a:endParaRPr lang="zh-CN"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11.2.2</a:t>
            </a:r>
            <a:r>
              <a:rPr lang="zh-CN" altLang="zh-CN" dirty="0">
                <a:effectLst/>
              </a:rPr>
              <a:t>选择性粘贴</a:t>
            </a:r>
          </a:p>
        </p:txBody>
      </p:sp>
      <p:sp>
        <p:nvSpPr>
          <p:cNvPr id="3" name="内容占位符 2"/>
          <p:cNvSpPr>
            <a:spLocks noGrp="1"/>
          </p:cNvSpPr>
          <p:nvPr>
            <p:ph idx="1"/>
          </p:nvPr>
        </p:nvSpPr>
        <p:spPr/>
        <p:txBody>
          <a:bodyPr/>
          <a:lstStyle/>
          <a:p>
            <a:pPr marL="0" indent="0">
              <a:buNone/>
            </a:pPr>
            <a:r>
              <a:rPr lang="zh-CN" altLang="zh-CN" dirty="0"/>
              <a:t>单元格包括多种特性，如：数值、格式、批注等，另外还可能是一个公式、有效规则等。在数据复制时，往往只粘贴部分特性，进行公式计算、转置等。</a:t>
            </a:r>
          </a:p>
          <a:p>
            <a:pPr marL="0" indent="0">
              <a:buNone/>
            </a:pPr>
            <a:r>
              <a:rPr lang="zh-CN" altLang="zh-CN" dirty="0"/>
              <a:t>（</a:t>
            </a:r>
            <a:r>
              <a:rPr lang="en-US" altLang="zh-CN" dirty="0"/>
              <a:t>1</a:t>
            </a:r>
            <a:r>
              <a:rPr lang="zh-CN" altLang="zh-CN" dirty="0"/>
              <a:t>）先选定区域，执行复制</a:t>
            </a:r>
            <a:r>
              <a:rPr lang="zh-CN" altLang="zh-CN" dirty="0" smtClean="0"/>
              <a:t>操作</a:t>
            </a:r>
            <a:r>
              <a:rPr lang="zh-CN" altLang="en-US" dirty="0" smtClean="0"/>
              <a:t>。</a:t>
            </a:r>
            <a:endParaRPr lang="en-US" altLang="zh-CN" dirty="0"/>
          </a:p>
          <a:p>
            <a:pPr marL="0" indent="0">
              <a:buNone/>
            </a:pPr>
            <a:r>
              <a:rPr lang="zh-CN" altLang="zh-CN" dirty="0" smtClean="0"/>
              <a:t>（</a:t>
            </a:r>
            <a:r>
              <a:rPr lang="en-US" altLang="zh-CN" dirty="0"/>
              <a:t>2</a:t>
            </a:r>
            <a:r>
              <a:rPr lang="zh-CN" altLang="zh-CN" dirty="0"/>
              <a:t>）选定工作</a:t>
            </a:r>
            <a:r>
              <a:rPr lang="zh-CN" altLang="zh-CN" dirty="0" smtClean="0"/>
              <a:t>表中单元格</a:t>
            </a:r>
            <a:r>
              <a:rPr lang="zh-CN" altLang="zh-CN" dirty="0"/>
              <a:t>，单击“粘贴”按钮的下拉按钮，执行【选择性粘贴】</a:t>
            </a:r>
            <a:r>
              <a:rPr lang="zh-CN" altLang="zh-CN" dirty="0" smtClean="0"/>
              <a:t>命令</a:t>
            </a:r>
            <a:r>
              <a:rPr lang="zh-CN" altLang="en-US" dirty="0" smtClean="0"/>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08720"/>
            <a:ext cx="7772400" cy="1143000"/>
          </a:xfrm>
        </p:spPr>
        <p:txBody>
          <a:bodyPr/>
          <a:lstStyle/>
          <a:p>
            <a:r>
              <a:rPr lang="en-US" altLang="zh-CN" dirty="0">
                <a:effectLst/>
              </a:rPr>
              <a:t>11.2.3</a:t>
            </a:r>
            <a:r>
              <a:rPr lang="zh-CN" altLang="zh-CN" dirty="0">
                <a:effectLst/>
              </a:rPr>
              <a:t>查找和</a:t>
            </a:r>
            <a:r>
              <a:rPr lang="zh-CN" altLang="zh-CN" dirty="0" smtClean="0">
                <a:effectLst/>
              </a:rPr>
              <a:t>替换</a:t>
            </a:r>
            <a:endParaRPr lang="zh-CN" altLang="en-US" dirty="0"/>
          </a:p>
        </p:txBody>
      </p:sp>
      <p:sp>
        <p:nvSpPr>
          <p:cNvPr id="3" name="内容占位符 2"/>
          <p:cNvSpPr>
            <a:spLocks noGrp="1"/>
          </p:cNvSpPr>
          <p:nvPr>
            <p:ph idx="1"/>
          </p:nvPr>
        </p:nvSpPr>
        <p:spPr/>
        <p:txBody>
          <a:bodyPr/>
          <a:lstStyle/>
          <a:p>
            <a:pPr marL="0" indent="0">
              <a:buNone/>
            </a:pPr>
            <a:r>
              <a:rPr lang="zh-CN" altLang="zh-CN" dirty="0"/>
              <a:t>用户可以使用查找和替换，在工作表中快速地找到符合条件的单元格，或者进行数据替换</a:t>
            </a:r>
            <a:r>
              <a:rPr lang="zh-CN" altLang="zh-CN" dirty="0" smtClean="0"/>
              <a:t>。</a:t>
            </a:r>
            <a:endParaRPr lang="en-US" altLang="zh-CN" dirty="0" smtClean="0"/>
          </a:p>
          <a:p>
            <a:pPr marL="0" indent="0">
              <a:buNone/>
            </a:pPr>
            <a:r>
              <a:rPr lang="en-US" altLang="zh-CN" dirty="0"/>
              <a:t>1</a:t>
            </a:r>
            <a:r>
              <a:rPr lang="zh-CN" altLang="zh-CN" dirty="0"/>
              <a:t>．查找</a:t>
            </a:r>
          </a:p>
          <a:p>
            <a:pPr marL="0" indent="0">
              <a:buNone/>
            </a:pPr>
            <a:r>
              <a:rPr lang="zh-CN" altLang="zh-CN" dirty="0"/>
              <a:t>（</a:t>
            </a:r>
            <a:r>
              <a:rPr lang="en-US" altLang="zh-CN" dirty="0"/>
              <a:t>1</a:t>
            </a:r>
            <a:r>
              <a:rPr lang="zh-CN" altLang="zh-CN" dirty="0"/>
              <a:t>）单击【开始】选项卡中“编辑”选项组中“查找和选择”按钮，执行“查找”</a:t>
            </a:r>
            <a:r>
              <a:rPr lang="zh-CN" altLang="zh-CN" dirty="0" smtClean="0"/>
              <a:t>命令</a:t>
            </a:r>
            <a:endParaRPr lang="en-US" altLang="zh-CN" dirty="0" smtClean="0"/>
          </a:p>
          <a:p>
            <a:pPr marL="0" indent="0">
              <a:buNone/>
            </a:pPr>
            <a:r>
              <a:rPr lang="zh-CN" altLang="zh-CN" dirty="0"/>
              <a:t>（</a:t>
            </a:r>
            <a:r>
              <a:rPr lang="en-US" altLang="zh-CN" dirty="0"/>
              <a:t>2</a:t>
            </a:r>
            <a:r>
              <a:rPr lang="zh-CN" altLang="zh-CN" dirty="0"/>
              <a:t>）打开“查找和替换”对话框</a:t>
            </a:r>
            <a:r>
              <a:rPr lang="zh-CN" altLang="zh-CN" dirty="0" smtClean="0"/>
              <a:t>，输入</a:t>
            </a:r>
            <a:r>
              <a:rPr lang="zh-CN" altLang="zh-CN" dirty="0"/>
              <a:t>要查找的内容</a:t>
            </a:r>
            <a:r>
              <a:rPr lang="zh-CN" altLang="zh-CN" dirty="0" smtClean="0"/>
              <a:t>，单击</a:t>
            </a:r>
            <a:r>
              <a:rPr lang="zh-CN" altLang="zh-CN" dirty="0"/>
              <a:t>“查找下一个”按钮，可以找到下一个符合条件的单元格。</a:t>
            </a:r>
          </a:p>
          <a:p>
            <a:pPr marL="0" indent="0">
              <a:buNone/>
            </a:pPr>
            <a:endParaRPr lang="zh-CN" altLang="zh-CN" dirty="0"/>
          </a:p>
        </p:txBody>
      </p:sp>
    </p:spTree>
    <p:extLst>
      <p:ext uri="{BB962C8B-B14F-4D97-AF65-F5344CB8AC3E}">
        <p14:creationId xmlns:p14="http://schemas.microsoft.com/office/powerpoint/2010/main" val="10947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11.2.3</a:t>
            </a:r>
            <a:r>
              <a:rPr lang="zh-CN" altLang="zh-CN" dirty="0">
                <a:effectLst/>
              </a:rPr>
              <a:t>查找和替换</a:t>
            </a:r>
            <a:endParaRPr lang="zh-CN" altLang="en-US" dirty="0"/>
          </a:p>
        </p:txBody>
      </p:sp>
      <p:sp>
        <p:nvSpPr>
          <p:cNvPr id="3" name="内容占位符 2"/>
          <p:cNvSpPr>
            <a:spLocks noGrp="1"/>
          </p:cNvSpPr>
          <p:nvPr>
            <p:ph idx="1"/>
          </p:nvPr>
        </p:nvSpPr>
        <p:spPr/>
        <p:txBody>
          <a:bodyPr/>
          <a:lstStyle/>
          <a:p>
            <a:pPr marL="0" indent="0">
              <a:buNone/>
            </a:pPr>
            <a:r>
              <a:rPr lang="en-US" altLang="zh-CN" dirty="0"/>
              <a:t>2</a:t>
            </a:r>
            <a:r>
              <a:rPr lang="zh-CN" altLang="zh-CN" dirty="0"/>
              <a:t>．替换</a:t>
            </a:r>
          </a:p>
          <a:p>
            <a:pPr marL="0" indent="0">
              <a:buNone/>
            </a:pPr>
            <a:r>
              <a:rPr lang="zh-CN" altLang="zh-CN" dirty="0"/>
              <a:t>（</a:t>
            </a:r>
            <a:r>
              <a:rPr lang="en-US" altLang="zh-CN" dirty="0"/>
              <a:t>1</a:t>
            </a:r>
            <a:r>
              <a:rPr lang="zh-CN" altLang="zh-CN" dirty="0"/>
              <a:t>）单击【开始】选项卡中“编辑”选项组中“查找和选择”按钮，执行“替换”</a:t>
            </a:r>
            <a:r>
              <a:rPr lang="zh-CN" altLang="zh-CN" dirty="0" smtClean="0"/>
              <a:t>命令。</a:t>
            </a:r>
            <a:endParaRPr lang="zh-CN" altLang="zh-CN" dirty="0"/>
          </a:p>
          <a:p>
            <a:pPr marL="0" indent="0">
              <a:buNone/>
            </a:pPr>
            <a:r>
              <a:rPr lang="zh-CN" altLang="zh-CN" dirty="0"/>
              <a:t>（</a:t>
            </a:r>
            <a:r>
              <a:rPr lang="en-US" altLang="zh-CN" dirty="0"/>
              <a:t>2</a:t>
            </a:r>
            <a:r>
              <a:rPr lang="zh-CN" altLang="zh-CN" dirty="0"/>
              <a:t>）打开“替换和查找”对话框，输入查找</a:t>
            </a:r>
            <a:r>
              <a:rPr lang="zh-CN" altLang="zh-CN" dirty="0" smtClean="0"/>
              <a:t>内容</a:t>
            </a:r>
            <a:r>
              <a:rPr lang="zh-CN" altLang="en-US" dirty="0" smtClean="0"/>
              <a:t>，</a:t>
            </a:r>
            <a:r>
              <a:rPr lang="zh-CN" altLang="zh-CN" dirty="0" smtClean="0"/>
              <a:t>在</a:t>
            </a:r>
            <a:r>
              <a:rPr lang="zh-CN" altLang="zh-CN" dirty="0"/>
              <a:t>“替换为”文本框中输入要替换成的</a:t>
            </a:r>
            <a:r>
              <a:rPr lang="zh-CN" altLang="zh-CN" dirty="0" smtClean="0"/>
              <a:t>内容</a:t>
            </a:r>
            <a:r>
              <a:rPr lang="zh-CN" altLang="en-US" dirty="0"/>
              <a:t>，</a:t>
            </a:r>
            <a:r>
              <a:rPr lang="zh-CN" altLang="zh-CN" dirty="0" smtClean="0"/>
              <a:t>单击</a:t>
            </a:r>
            <a:r>
              <a:rPr lang="zh-CN" altLang="zh-CN" dirty="0"/>
              <a:t>“全部替换”按钮，替换工作表中符合条件的单元格数据。</a:t>
            </a:r>
          </a:p>
          <a:p>
            <a:pPr marL="0" indent="0">
              <a:buNone/>
            </a:pPr>
            <a:r>
              <a:rPr lang="zh-CN" altLang="zh-CN" dirty="0"/>
              <a:t>（3）单击“选项”按钮，展开“查找和替换”对话框</a:t>
            </a:r>
            <a:r>
              <a:rPr lang="zh-CN" altLang="zh-CN" dirty="0" smtClean="0"/>
              <a:t>，单击</a:t>
            </a:r>
            <a:r>
              <a:rPr lang="zh-CN" altLang="zh-CN" dirty="0"/>
              <a:t>查找内容的“格式”按钮，设定查找的单元格的格式；单击替换为的“格式”按钮，设定替换结果的格式。</a:t>
            </a:r>
          </a:p>
          <a:p>
            <a:pPr marL="0" indent="0">
              <a:buNone/>
            </a:pPr>
            <a:endParaRPr lang="zh-CN" altLang="en-US" dirty="0"/>
          </a:p>
        </p:txBody>
      </p:sp>
    </p:spTree>
    <p:extLst>
      <p:ext uri="{BB962C8B-B14F-4D97-AF65-F5344CB8AC3E}">
        <p14:creationId xmlns:p14="http://schemas.microsoft.com/office/powerpoint/2010/main" val="367231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11.2.3</a:t>
            </a:r>
            <a:r>
              <a:rPr lang="zh-CN" altLang="zh-CN" dirty="0">
                <a:effectLst/>
              </a:rPr>
              <a:t>查找和替换</a:t>
            </a:r>
            <a:endParaRPr lang="zh-CN" altLang="en-US" dirty="0"/>
          </a:p>
        </p:txBody>
      </p:sp>
      <p:sp>
        <p:nvSpPr>
          <p:cNvPr id="3" name="内容占位符 2"/>
          <p:cNvSpPr>
            <a:spLocks noGrp="1"/>
          </p:cNvSpPr>
          <p:nvPr>
            <p:ph idx="1"/>
          </p:nvPr>
        </p:nvSpPr>
        <p:spPr/>
        <p:txBody>
          <a:bodyPr/>
          <a:lstStyle/>
          <a:p>
            <a:pPr marL="0" indent="0">
              <a:buNone/>
            </a:pPr>
            <a:r>
              <a:rPr lang="zh-CN" altLang="zh-CN" dirty="0"/>
              <a:t>在进行查找或替换时，如果不能确定完整的搜索信息，可以使用通配符“</a:t>
            </a:r>
            <a:r>
              <a:rPr lang="en-US" altLang="zh-CN" dirty="0"/>
              <a:t>?</a:t>
            </a:r>
            <a:r>
              <a:rPr lang="zh-CN" altLang="zh-CN" dirty="0"/>
              <a:t>”和“</a:t>
            </a:r>
            <a:r>
              <a:rPr lang="en-US" altLang="zh-CN" dirty="0"/>
              <a:t>*</a:t>
            </a:r>
            <a:r>
              <a:rPr lang="zh-CN" altLang="zh-CN" dirty="0"/>
              <a:t>”来代替不能确定的部分信息。“？”代表一个字符，“</a:t>
            </a:r>
            <a:r>
              <a:rPr lang="en-US" altLang="zh-CN" dirty="0"/>
              <a:t>*</a:t>
            </a:r>
            <a:r>
              <a:rPr lang="zh-CN" altLang="zh-CN" dirty="0"/>
              <a:t>”代表一个或多个字符。</a:t>
            </a:r>
            <a:endParaRPr lang="zh-CN" altLang="en-US" dirty="0"/>
          </a:p>
          <a:p>
            <a:pPr marL="0" indent="0">
              <a:buNone/>
            </a:pPr>
            <a:endParaRPr lang="zh-CN" altLang="en-US" dirty="0"/>
          </a:p>
        </p:txBody>
      </p:sp>
    </p:spTree>
    <p:extLst>
      <p:ext uri="{BB962C8B-B14F-4D97-AF65-F5344CB8AC3E}">
        <p14:creationId xmlns:p14="http://schemas.microsoft.com/office/powerpoint/2010/main" val="176546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11.2.4</a:t>
            </a:r>
            <a:r>
              <a:rPr lang="zh-CN" altLang="zh-CN" dirty="0">
                <a:effectLst/>
              </a:rPr>
              <a:t>条件</a:t>
            </a:r>
            <a:r>
              <a:rPr lang="zh-CN" altLang="zh-CN" dirty="0" smtClean="0">
                <a:effectLst/>
              </a:rPr>
              <a:t>格式</a:t>
            </a:r>
            <a:endParaRPr lang="zh-CN" altLang="en-US" dirty="0"/>
          </a:p>
        </p:txBody>
      </p:sp>
      <p:sp>
        <p:nvSpPr>
          <p:cNvPr id="3" name="内容占位符 2"/>
          <p:cNvSpPr>
            <a:spLocks noGrp="1"/>
          </p:cNvSpPr>
          <p:nvPr>
            <p:ph idx="1"/>
          </p:nvPr>
        </p:nvSpPr>
        <p:spPr>
          <a:xfrm>
            <a:off x="611560" y="1981200"/>
            <a:ext cx="5040560" cy="4114800"/>
          </a:xfrm>
        </p:spPr>
        <p:txBody>
          <a:bodyPr/>
          <a:lstStyle/>
          <a:p>
            <a:pPr marL="0" indent="0">
              <a:buNone/>
            </a:pPr>
            <a:r>
              <a:rPr lang="zh-CN" altLang="zh-CN" dirty="0"/>
              <a:t>条件格式根据区域中单元格的数据是否符合条件而显示不同格式</a:t>
            </a:r>
            <a:r>
              <a:rPr lang="zh-CN" altLang="zh-CN" dirty="0" smtClean="0"/>
              <a:t>。</a:t>
            </a:r>
            <a:endParaRPr lang="en-US" altLang="zh-CN" dirty="0" smtClean="0"/>
          </a:p>
          <a:p>
            <a:pPr marL="0" indent="0">
              <a:buNone/>
            </a:pPr>
            <a:r>
              <a:rPr lang="zh-CN" altLang="zh-CN" dirty="0" smtClean="0"/>
              <a:t>例如</a:t>
            </a:r>
            <a:r>
              <a:rPr lang="zh-CN" altLang="zh-CN" dirty="0"/>
              <a:t>，在学生成绩表中，将平均分小于</a:t>
            </a:r>
            <a:r>
              <a:rPr lang="en-US" altLang="zh-CN" dirty="0"/>
              <a:t>60</a:t>
            </a:r>
            <a:r>
              <a:rPr lang="zh-CN" altLang="zh-CN" dirty="0"/>
              <a:t>的单元格设置为浅红</a:t>
            </a:r>
            <a:r>
              <a:rPr lang="zh-CN" altLang="zh-CN" dirty="0" smtClean="0"/>
              <a:t>色填充。</a:t>
            </a:r>
            <a:endParaRPr lang="en-US" altLang="zh-CN" dirty="0" smtClean="0"/>
          </a:p>
          <a:p>
            <a:pPr marL="0" indent="0">
              <a:buNone/>
            </a:pPr>
            <a:endParaRPr lang="zh-CN" alt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132856"/>
            <a:ext cx="2893350" cy="350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418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955304"/>
          </a:xfrm>
        </p:spPr>
        <p:txBody>
          <a:bodyPr/>
          <a:lstStyle/>
          <a:p>
            <a:r>
              <a:rPr lang="en-US" altLang="zh-CN" dirty="0">
                <a:effectLst/>
              </a:rPr>
              <a:t>11.3 Excel</a:t>
            </a:r>
            <a:r>
              <a:rPr lang="zh-CN" altLang="zh-CN" dirty="0">
                <a:effectLst/>
              </a:rPr>
              <a:t>中的公式</a:t>
            </a:r>
            <a:br>
              <a:rPr lang="zh-CN" altLang="zh-CN" dirty="0">
                <a:effectLst/>
              </a:rPr>
            </a:br>
            <a:r>
              <a:rPr lang="en-US" altLang="zh-CN" dirty="0">
                <a:effectLst/>
              </a:rPr>
              <a:t>11.3.1</a:t>
            </a:r>
            <a:r>
              <a:rPr lang="zh-CN" altLang="zh-CN" dirty="0">
                <a:effectLst/>
              </a:rPr>
              <a:t>运算符与表达式</a:t>
            </a:r>
            <a:br>
              <a:rPr lang="zh-CN" altLang="zh-CN" dirty="0">
                <a:effectLst/>
              </a:rPr>
            </a:br>
            <a:endParaRPr lang="zh-CN" altLang="en-US" dirty="0"/>
          </a:p>
        </p:txBody>
      </p:sp>
      <p:sp>
        <p:nvSpPr>
          <p:cNvPr id="3" name="内容占位符 2"/>
          <p:cNvSpPr>
            <a:spLocks noGrp="1"/>
          </p:cNvSpPr>
          <p:nvPr>
            <p:ph idx="1"/>
          </p:nvPr>
        </p:nvSpPr>
        <p:spPr/>
        <p:txBody>
          <a:bodyPr/>
          <a:lstStyle/>
          <a:p>
            <a:pPr marL="0" indent="0">
              <a:buNone/>
            </a:pPr>
            <a:r>
              <a:rPr lang="zh-CN" altLang="zh-CN" dirty="0"/>
              <a:t>在</a:t>
            </a:r>
            <a:r>
              <a:rPr lang="en-US" altLang="zh-CN" dirty="0"/>
              <a:t>Excel</a:t>
            </a:r>
            <a:r>
              <a:rPr lang="zh-CN" altLang="zh-CN" dirty="0"/>
              <a:t>中，可以使用</a:t>
            </a:r>
            <a:r>
              <a:rPr lang="en-US" altLang="zh-CN" dirty="0"/>
              <a:t>4</a:t>
            </a:r>
            <a:r>
              <a:rPr lang="zh-CN" altLang="zh-CN" dirty="0"/>
              <a:t>类运算符：数学运算符、比较运算符、文本运算符和引用运算符。</a:t>
            </a:r>
          </a:p>
          <a:p>
            <a:pPr marL="0" indent="0">
              <a:buNone/>
            </a:pPr>
            <a:r>
              <a:rPr lang="en-US" altLang="zh-CN" dirty="0"/>
              <a:t>1</a:t>
            </a:r>
            <a:r>
              <a:rPr lang="zh-CN" altLang="zh-CN" dirty="0"/>
              <a:t>．数学运算符</a:t>
            </a:r>
          </a:p>
          <a:p>
            <a:pPr marL="0" indent="0">
              <a:buNone/>
            </a:pPr>
            <a:r>
              <a:rPr lang="en-US" altLang="zh-CN" dirty="0"/>
              <a:t>+</a:t>
            </a:r>
            <a:r>
              <a:rPr lang="zh-CN" altLang="zh-CN" dirty="0"/>
              <a:t>加法</a:t>
            </a:r>
            <a:r>
              <a:rPr lang="en-US" altLang="zh-CN" dirty="0"/>
              <a:t>	</a:t>
            </a:r>
            <a:r>
              <a:rPr lang="zh-CN" altLang="zh-CN" dirty="0"/>
              <a:t>－减法</a:t>
            </a:r>
            <a:r>
              <a:rPr lang="en-US" altLang="zh-CN" dirty="0"/>
              <a:t>	*</a:t>
            </a:r>
            <a:r>
              <a:rPr lang="zh-CN" altLang="zh-CN" dirty="0"/>
              <a:t>乘法</a:t>
            </a:r>
            <a:r>
              <a:rPr lang="en-US" altLang="zh-CN" dirty="0"/>
              <a:t>	/</a:t>
            </a:r>
            <a:r>
              <a:rPr lang="zh-CN" altLang="zh-CN" dirty="0"/>
              <a:t>除法</a:t>
            </a:r>
            <a:r>
              <a:rPr lang="en-US" altLang="zh-CN" dirty="0"/>
              <a:t>	%</a:t>
            </a:r>
            <a:r>
              <a:rPr lang="zh-CN" altLang="zh-CN" dirty="0"/>
              <a:t>百分号</a:t>
            </a:r>
            <a:r>
              <a:rPr lang="en-US" altLang="zh-CN" dirty="0"/>
              <a:t>	</a:t>
            </a:r>
            <a:r>
              <a:rPr lang="en-US" altLang="zh-CN" dirty="0" smtClean="0"/>
              <a:t>^</a:t>
            </a:r>
            <a:r>
              <a:rPr lang="zh-CN" altLang="zh-CN" dirty="0"/>
              <a:t>乘方</a:t>
            </a:r>
          </a:p>
          <a:p>
            <a:pPr marL="0" indent="0">
              <a:buNone/>
            </a:pPr>
            <a:r>
              <a:rPr lang="en-US" altLang="zh-CN" dirty="0"/>
              <a:t>2</a:t>
            </a:r>
            <a:r>
              <a:rPr lang="zh-CN" altLang="zh-CN" dirty="0"/>
              <a:t>．比较运算符</a:t>
            </a:r>
          </a:p>
          <a:p>
            <a:pPr marL="0" indent="0">
              <a:buNone/>
            </a:pPr>
            <a:r>
              <a:rPr lang="en-US" altLang="zh-CN" dirty="0"/>
              <a:t>=</a:t>
            </a:r>
            <a:r>
              <a:rPr lang="zh-CN" altLang="zh-CN" dirty="0"/>
              <a:t>等于</a:t>
            </a:r>
            <a:r>
              <a:rPr lang="en-US" altLang="zh-CN" dirty="0"/>
              <a:t>		&gt;</a:t>
            </a:r>
            <a:r>
              <a:rPr lang="zh-CN" altLang="zh-CN" dirty="0"/>
              <a:t>大于</a:t>
            </a:r>
            <a:r>
              <a:rPr lang="en-US" altLang="zh-CN" dirty="0"/>
              <a:t>		&lt;</a:t>
            </a:r>
            <a:r>
              <a:rPr lang="zh-CN" altLang="zh-CN" dirty="0"/>
              <a:t>小于</a:t>
            </a:r>
            <a:r>
              <a:rPr lang="en-US" altLang="zh-CN" dirty="0"/>
              <a:t>		&gt;=</a:t>
            </a:r>
            <a:r>
              <a:rPr lang="zh-CN" altLang="zh-CN" dirty="0"/>
              <a:t>大于</a:t>
            </a:r>
            <a:r>
              <a:rPr lang="zh-CN" altLang="zh-CN" dirty="0" smtClean="0"/>
              <a:t>等于</a:t>
            </a:r>
            <a:endParaRPr lang="en-US" altLang="zh-CN" dirty="0" smtClean="0"/>
          </a:p>
          <a:p>
            <a:pPr marL="0" indent="0">
              <a:buNone/>
            </a:pPr>
            <a:r>
              <a:rPr lang="en-US" altLang="zh-CN" dirty="0" smtClean="0"/>
              <a:t>&lt;=</a:t>
            </a:r>
            <a:r>
              <a:rPr lang="zh-CN" altLang="zh-CN" dirty="0"/>
              <a:t>小于等于</a:t>
            </a:r>
            <a:r>
              <a:rPr lang="en-US" altLang="zh-CN" dirty="0"/>
              <a:t>		&lt;&gt;</a:t>
            </a:r>
            <a:r>
              <a:rPr lang="zh-CN" altLang="zh-CN" dirty="0"/>
              <a:t>不等于</a:t>
            </a:r>
          </a:p>
          <a:p>
            <a:pPr marL="0" indent="0">
              <a:buNone/>
            </a:pPr>
            <a:endParaRPr lang="zh-CN" altLang="en-US" dirty="0"/>
          </a:p>
        </p:txBody>
      </p:sp>
    </p:spTree>
    <p:extLst>
      <p:ext uri="{BB962C8B-B14F-4D97-AF65-F5344CB8AC3E}">
        <p14:creationId xmlns:p14="http://schemas.microsoft.com/office/powerpoint/2010/main" val="312629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11.3.1</a:t>
            </a:r>
            <a:r>
              <a:rPr lang="zh-CN" altLang="zh-CN" dirty="0">
                <a:effectLst/>
              </a:rPr>
              <a:t>运算符与</a:t>
            </a:r>
            <a:r>
              <a:rPr lang="zh-CN" altLang="zh-CN" dirty="0" smtClean="0">
                <a:effectLst/>
              </a:rPr>
              <a:t>表达式</a:t>
            </a:r>
            <a:endParaRPr lang="zh-CN" altLang="en-US" dirty="0"/>
          </a:p>
        </p:txBody>
      </p:sp>
      <p:sp>
        <p:nvSpPr>
          <p:cNvPr id="3" name="内容占位符 2"/>
          <p:cNvSpPr>
            <a:spLocks noGrp="1"/>
          </p:cNvSpPr>
          <p:nvPr>
            <p:ph idx="1"/>
          </p:nvPr>
        </p:nvSpPr>
        <p:spPr/>
        <p:txBody>
          <a:bodyPr/>
          <a:lstStyle/>
          <a:p>
            <a:pPr marL="0" indent="0">
              <a:buNone/>
            </a:pPr>
            <a:r>
              <a:rPr lang="en-US" altLang="zh-CN" dirty="0"/>
              <a:t>3</a:t>
            </a:r>
            <a:r>
              <a:rPr lang="zh-CN" altLang="zh-CN" dirty="0"/>
              <a:t>．文本运算符</a:t>
            </a:r>
          </a:p>
          <a:p>
            <a:pPr marL="0" indent="0">
              <a:buNone/>
            </a:pPr>
            <a:r>
              <a:rPr lang="zh-CN" altLang="zh-CN" dirty="0"/>
              <a:t>即“</a:t>
            </a:r>
            <a:r>
              <a:rPr lang="en-US" altLang="zh-CN" dirty="0"/>
              <a:t>&amp;</a:t>
            </a:r>
            <a:r>
              <a:rPr lang="zh-CN" altLang="zh-CN" dirty="0"/>
              <a:t>”运算符，它连接两个字符串，运算结果仍然为字符串。</a:t>
            </a:r>
          </a:p>
          <a:p>
            <a:pPr marL="0" indent="0">
              <a:buNone/>
            </a:pPr>
            <a:r>
              <a:rPr lang="zh-CN" altLang="zh-CN" dirty="0"/>
              <a:t>例如，在</a:t>
            </a:r>
            <a:r>
              <a:rPr lang="en-US" altLang="zh-CN" dirty="0"/>
              <a:t>B4</a:t>
            </a:r>
            <a:r>
              <a:rPr lang="zh-CN" altLang="zh-CN" dirty="0"/>
              <a:t>中输入公式“</a:t>
            </a:r>
            <a:r>
              <a:rPr lang="en-US" altLang="zh-CN" dirty="0"/>
              <a:t>=A3&amp;B3</a:t>
            </a:r>
            <a:r>
              <a:rPr lang="zh-CN" altLang="zh-CN" dirty="0"/>
              <a:t>”，连接</a:t>
            </a:r>
            <a:r>
              <a:rPr lang="en-US" altLang="zh-CN" dirty="0"/>
              <a:t>A3</a:t>
            </a:r>
            <a:r>
              <a:rPr lang="zh-CN" altLang="zh-CN" dirty="0"/>
              <a:t>字符串和</a:t>
            </a:r>
            <a:r>
              <a:rPr lang="en-US" altLang="zh-CN" dirty="0"/>
              <a:t>B3</a:t>
            </a:r>
            <a:r>
              <a:rPr lang="zh-CN" altLang="zh-CN" dirty="0" smtClean="0"/>
              <a:t>字符串。</a:t>
            </a:r>
            <a:endParaRPr lang="zh-CN" altLang="zh-CN" dirty="0"/>
          </a:p>
          <a:p>
            <a:pPr marL="0" indent="0">
              <a:buNone/>
            </a:pPr>
            <a:endParaRPr lang="zh-CN" altLang="en-US" dirty="0"/>
          </a:p>
        </p:txBody>
      </p:sp>
    </p:spTree>
    <p:extLst>
      <p:ext uri="{BB962C8B-B14F-4D97-AF65-F5344CB8AC3E}">
        <p14:creationId xmlns:p14="http://schemas.microsoft.com/office/powerpoint/2010/main" val="83002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11.3.1</a:t>
            </a:r>
            <a:r>
              <a:rPr lang="zh-CN" altLang="zh-CN" dirty="0">
                <a:effectLst/>
              </a:rPr>
              <a:t>运算符与表达式</a:t>
            </a:r>
            <a:endParaRPr lang="zh-CN" altLang="en-US" dirty="0"/>
          </a:p>
        </p:txBody>
      </p:sp>
      <p:sp>
        <p:nvSpPr>
          <p:cNvPr id="3" name="内容占位符 2"/>
          <p:cNvSpPr>
            <a:spLocks noGrp="1"/>
          </p:cNvSpPr>
          <p:nvPr>
            <p:ph idx="1"/>
          </p:nvPr>
        </p:nvSpPr>
        <p:spPr/>
        <p:txBody>
          <a:bodyPr/>
          <a:lstStyle/>
          <a:p>
            <a:pPr marL="0" indent="0">
              <a:buNone/>
            </a:pPr>
            <a:r>
              <a:rPr lang="en-US" altLang="zh-CN" dirty="0"/>
              <a:t>4</a:t>
            </a:r>
            <a:r>
              <a:rPr lang="zh-CN" altLang="zh-CN" dirty="0"/>
              <a:t>．引用运算符</a:t>
            </a:r>
          </a:p>
          <a:p>
            <a:pPr marL="0" indent="0">
              <a:buNone/>
            </a:pPr>
            <a:r>
              <a:rPr lang="zh-CN" altLang="zh-CN" dirty="0"/>
              <a:t>引用运算符共有</a:t>
            </a:r>
            <a:r>
              <a:rPr lang="en-US" altLang="zh-CN" dirty="0"/>
              <a:t>3</a:t>
            </a:r>
            <a:r>
              <a:rPr lang="zh-CN" altLang="zh-CN" dirty="0"/>
              <a:t>个：区域符（</a:t>
            </a:r>
            <a:r>
              <a:rPr lang="en-US" altLang="zh-CN" dirty="0"/>
              <a:t>:</a:t>
            </a:r>
            <a:r>
              <a:rPr lang="zh-CN" altLang="zh-CN" dirty="0"/>
              <a:t>）、并集符（</a:t>
            </a:r>
            <a:r>
              <a:rPr lang="en-US" altLang="zh-CN" dirty="0"/>
              <a:t>,</a:t>
            </a:r>
            <a:r>
              <a:rPr lang="zh-CN" altLang="zh-CN" dirty="0"/>
              <a:t>）和交集符（空格）。</a:t>
            </a:r>
          </a:p>
          <a:p>
            <a:pPr marL="0" indent="0">
              <a:buNone/>
            </a:pPr>
            <a:r>
              <a:rPr lang="zh-CN" altLang="zh-CN" dirty="0"/>
              <a:t>（</a:t>
            </a:r>
            <a:r>
              <a:rPr lang="en-US" altLang="zh-CN" dirty="0"/>
              <a:t>1</a:t>
            </a:r>
            <a:r>
              <a:rPr lang="zh-CN" altLang="zh-CN" dirty="0"/>
              <a:t>） 区域符（</a:t>
            </a:r>
            <a:r>
              <a:rPr lang="en-US" altLang="zh-CN" dirty="0"/>
              <a:t>:</a:t>
            </a:r>
            <a:r>
              <a:rPr lang="zh-CN" altLang="zh-CN" dirty="0"/>
              <a:t>）：定义一个区域</a:t>
            </a:r>
            <a:r>
              <a:rPr lang="zh-CN" altLang="zh-CN" dirty="0" smtClean="0"/>
              <a:t>。</a:t>
            </a:r>
            <a:endParaRPr lang="en-US" altLang="zh-CN" dirty="0" smtClean="0"/>
          </a:p>
          <a:p>
            <a:pPr marL="0" indent="0">
              <a:buNone/>
            </a:pPr>
            <a:r>
              <a:rPr lang="zh-CN" altLang="zh-CN" dirty="0" smtClean="0"/>
              <a:t>（</a:t>
            </a:r>
            <a:r>
              <a:rPr lang="en-US" altLang="zh-CN" dirty="0"/>
              <a:t>2</a:t>
            </a:r>
            <a:r>
              <a:rPr lang="zh-CN" altLang="zh-CN" dirty="0"/>
              <a:t>）并集符（</a:t>
            </a:r>
            <a:r>
              <a:rPr lang="en-US" altLang="zh-CN" dirty="0"/>
              <a:t>,</a:t>
            </a:r>
            <a:r>
              <a:rPr lang="zh-CN" altLang="zh-CN" dirty="0"/>
              <a:t>）：合并两个或多个区域</a:t>
            </a:r>
            <a:r>
              <a:rPr lang="zh-CN" altLang="zh-CN" dirty="0" smtClean="0"/>
              <a:t>。</a:t>
            </a:r>
            <a:endParaRPr lang="en-US" altLang="zh-CN" dirty="0" smtClean="0"/>
          </a:p>
          <a:p>
            <a:pPr marL="0" indent="0">
              <a:buNone/>
            </a:pPr>
            <a:r>
              <a:rPr lang="zh-CN" altLang="zh-CN" dirty="0" smtClean="0"/>
              <a:t>（</a:t>
            </a:r>
            <a:r>
              <a:rPr lang="en-US" altLang="zh-CN" dirty="0"/>
              <a:t>3</a:t>
            </a:r>
            <a:r>
              <a:rPr lang="zh-CN" altLang="zh-CN" dirty="0"/>
              <a:t>）交集符（空格）：只处理各区域交叠部分</a:t>
            </a:r>
            <a:r>
              <a:rPr lang="zh-CN" altLang="zh-CN"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3263138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11.3.2</a:t>
            </a:r>
            <a:r>
              <a:rPr lang="zh-CN" altLang="zh-CN" dirty="0">
                <a:effectLst/>
              </a:rPr>
              <a:t>输入</a:t>
            </a:r>
            <a:r>
              <a:rPr lang="zh-CN" altLang="zh-CN" dirty="0" smtClean="0">
                <a:effectLst/>
              </a:rPr>
              <a:t>公式</a:t>
            </a:r>
            <a:endParaRPr lang="zh-CN" altLang="en-US" dirty="0"/>
          </a:p>
        </p:txBody>
      </p:sp>
      <p:sp>
        <p:nvSpPr>
          <p:cNvPr id="3" name="内容占位符 2"/>
          <p:cNvSpPr>
            <a:spLocks noGrp="1"/>
          </p:cNvSpPr>
          <p:nvPr>
            <p:ph idx="1"/>
          </p:nvPr>
        </p:nvSpPr>
        <p:spPr/>
        <p:txBody>
          <a:bodyPr/>
          <a:lstStyle/>
          <a:p>
            <a:pPr marL="0" indent="0">
              <a:buNone/>
            </a:pPr>
            <a:r>
              <a:rPr lang="zh-CN" altLang="zh-CN" dirty="0"/>
              <a:t>公式时以等号“</a:t>
            </a:r>
            <a:r>
              <a:rPr lang="en-US" altLang="zh-CN" dirty="0"/>
              <a:t>=</a:t>
            </a:r>
            <a:r>
              <a:rPr lang="zh-CN" altLang="zh-CN" dirty="0"/>
              <a:t>”为开头，公式是表达式，其中可以包括运算符、常量、变量、函数、单元格地址等</a:t>
            </a:r>
            <a:r>
              <a:rPr lang="zh-CN" altLang="zh-CN" dirty="0" smtClean="0"/>
              <a:t>。</a:t>
            </a:r>
            <a:endParaRPr lang="en-US" altLang="zh-CN" dirty="0" smtClean="0"/>
          </a:p>
          <a:p>
            <a:pPr marL="0" indent="0">
              <a:buNone/>
            </a:pPr>
            <a:r>
              <a:rPr lang="zh-CN" altLang="zh-CN" dirty="0"/>
              <a:t>输入公式有两种方法</a:t>
            </a:r>
            <a:r>
              <a:rPr lang="zh-CN" altLang="zh-CN" dirty="0" smtClean="0"/>
              <a:t>：</a:t>
            </a:r>
            <a:endParaRPr lang="en-US" altLang="zh-CN" dirty="0" smtClean="0"/>
          </a:p>
          <a:p>
            <a:pPr marL="0" indent="0">
              <a:buNone/>
            </a:pPr>
            <a:r>
              <a:rPr lang="en-US" altLang="zh-CN" dirty="0"/>
              <a:t>1</a:t>
            </a:r>
            <a:r>
              <a:rPr lang="zh-CN" altLang="zh-CN" dirty="0"/>
              <a:t>．手动输入</a:t>
            </a:r>
          </a:p>
          <a:p>
            <a:pPr marL="0" indent="0">
              <a:buNone/>
            </a:pPr>
            <a:r>
              <a:rPr lang="en-US" altLang="zh-CN" dirty="0"/>
              <a:t>2</a:t>
            </a:r>
            <a:r>
              <a:rPr lang="zh-CN" altLang="zh-CN" dirty="0"/>
              <a:t>．单击输入</a:t>
            </a:r>
          </a:p>
          <a:p>
            <a:pPr marL="0" indent="0">
              <a:buNone/>
            </a:pPr>
            <a:endParaRPr lang="zh-CN" altLang="en-US" dirty="0"/>
          </a:p>
        </p:txBody>
      </p:sp>
    </p:spTree>
    <p:extLst>
      <p:ext uri="{BB962C8B-B14F-4D97-AF65-F5344CB8AC3E}">
        <p14:creationId xmlns:p14="http://schemas.microsoft.com/office/powerpoint/2010/main" val="53557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p:txBody>
          <a:bodyPr vert="horz" wrap="square" lIns="91440" tIns="45720" rIns="91440" bIns="45720" numCol="1" anchorCtr="0" compatLnSpc="1">
            <a:prstTxWarp prst="textNoShape">
              <a:avLst/>
            </a:prstTxWarp>
          </a:bodyPr>
          <a:lstStyle/>
          <a:p>
            <a:r>
              <a:rPr lang="zh-CN" altLang="en-US" smtClean="0">
                <a:effectLst/>
                <a:sym typeface="华文新魏" pitchFamily="2" charset="-122"/>
              </a:rPr>
              <a:t>目  录</a:t>
            </a:r>
          </a:p>
        </p:txBody>
      </p:sp>
      <p:sp>
        <p:nvSpPr>
          <p:cNvPr id="3075" name="Rectangle 3"/>
          <p:cNvSpPr>
            <a:spLocks noGrp="1" noChangeArrowheads="1"/>
          </p:cNvSpPr>
          <p:nvPr>
            <p:ph idx="1"/>
          </p:nvPr>
        </p:nvSpPr>
        <p:spPr/>
        <p:txBody>
          <a:bodyPr/>
          <a:lstStyle/>
          <a:p>
            <a:pPr marL="0" indent="0">
              <a:buFontTx/>
              <a:buNone/>
            </a:pPr>
            <a:r>
              <a:rPr lang="en-US" altLang="zh-CN" dirty="0" smtClean="0"/>
              <a:t>11.1  </a:t>
            </a:r>
            <a:r>
              <a:rPr lang="zh-CN" altLang="zh-CN" dirty="0" smtClean="0"/>
              <a:t>输入</a:t>
            </a:r>
            <a:r>
              <a:rPr lang="zh-CN" altLang="zh-CN" dirty="0"/>
              <a:t>特殊数据</a:t>
            </a:r>
            <a:r>
              <a:rPr lang="zh-CN" altLang="en-US" dirty="0" smtClean="0"/>
              <a:t>	</a:t>
            </a:r>
            <a:endParaRPr lang="en-US" altLang="zh-CN" dirty="0" smtClean="0"/>
          </a:p>
          <a:p>
            <a:pPr marL="0" indent="0">
              <a:buFontTx/>
              <a:buNone/>
            </a:pPr>
            <a:r>
              <a:rPr lang="en-US" altLang="zh-CN" dirty="0" smtClean="0"/>
              <a:t>11.2  </a:t>
            </a:r>
            <a:r>
              <a:rPr lang="zh-CN" altLang="zh-CN" dirty="0" smtClean="0"/>
              <a:t>高级</a:t>
            </a:r>
            <a:r>
              <a:rPr lang="zh-CN" altLang="zh-CN" dirty="0"/>
              <a:t>编辑技巧</a:t>
            </a:r>
            <a:r>
              <a:rPr lang="zh-CN" altLang="en-US" dirty="0" smtClean="0"/>
              <a:t>	</a:t>
            </a:r>
            <a:endParaRPr lang="en-US" altLang="zh-CN" dirty="0" smtClean="0"/>
          </a:p>
          <a:p>
            <a:pPr marL="0" indent="0">
              <a:buFontTx/>
              <a:buNone/>
            </a:pPr>
            <a:r>
              <a:rPr lang="en-US" altLang="zh-CN" dirty="0" smtClean="0"/>
              <a:t>11.3   Excel</a:t>
            </a:r>
            <a:r>
              <a:rPr lang="zh-CN" altLang="zh-CN" dirty="0"/>
              <a:t>中的</a:t>
            </a:r>
            <a:r>
              <a:rPr lang="zh-CN" altLang="zh-CN" dirty="0" smtClean="0"/>
              <a:t>公式</a:t>
            </a:r>
            <a:endParaRPr lang="en-US" altLang="zh-CN" dirty="0" smtClean="0"/>
          </a:p>
          <a:p>
            <a:pPr marL="0" indent="0">
              <a:buFontTx/>
              <a:buNone/>
            </a:pPr>
            <a:r>
              <a:rPr lang="en-US" altLang="zh-CN" dirty="0" smtClean="0"/>
              <a:t>11.4  </a:t>
            </a:r>
            <a:r>
              <a:rPr lang="zh-CN" altLang="zh-CN" dirty="0" smtClean="0"/>
              <a:t>单元格引用</a:t>
            </a:r>
            <a:endParaRPr lang="en-US" altLang="zh-CN" dirty="0" smtClean="0"/>
          </a:p>
          <a:p>
            <a:pPr marL="0" indent="0">
              <a:buFontTx/>
              <a:buNone/>
            </a:pPr>
            <a:r>
              <a:rPr lang="en-US" altLang="zh-CN" dirty="0" smtClean="0"/>
              <a:t>11.5  </a:t>
            </a:r>
            <a:r>
              <a:rPr lang="zh-CN" altLang="zh-CN" dirty="0" smtClean="0"/>
              <a:t>函数</a:t>
            </a:r>
            <a:endParaRPr lang="en-US" altLang="zh-CN" dirty="0" smtClean="0"/>
          </a:p>
          <a:p>
            <a:pPr marL="0" indent="0">
              <a:buFontTx/>
              <a:buNone/>
            </a:pPr>
            <a:r>
              <a:rPr lang="en-US" altLang="zh-CN" dirty="0" smtClean="0"/>
              <a:t>11.6  </a:t>
            </a:r>
            <a:r>
              <a:rPr lang="zh-CN" altLang="zh-CN" dirty="0" smtClean="0"/>
              <a:t>复杂图表</a:t>
            </a:r>
            <a:endParaRPr lang="en-US" altLang="zh-CN" dirty="0" smtClean="0"/>
          </a:p>
          <a:p>
            <a:pPr marL="0" indent="0">
              <a:buFontTx/>
              <a:buNone/>
            </a:pPr>
            <a:r>
              <a:rPr lang="en-US" altLang="zh-CN" dirty="0" smtClean="0"/>
              <a:t>11.7  </a:t>
            </a:r>
            <a:r>
              <a:rPr lang="zh-CN" altLang="zh-CN" dirty="0" smtClean="0"/>
              <a:t>数据分析</a:t>
            </a:r>
            <a:endParaRPr lang="en-US" altLang="zh-CN" dirty="0" smtClean="0"/>
          </a:p>
          <a:p>
            <a:pPr marL="0" indent="0">
              <a:buFontTx/>
              <a:buNone/>
            </a:pPr>
            <a:r>
              <a:rPr lang="zh-CN" altLang="en-US"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11.4</a:t>
            </a:r>
            <a:r>
              <a:rPr lang="zh-CN" altLang="zh-CN" dirty="0">
                <a:effectLst/>
              </a:rPr>
              <a:t>单元格</a:t>
            </a:r>
            <a:r>
              <a:rPr lang="zh-CN" altLang="zh-CN" dirty="0" smtClean="0">
                <a:effectLst/>
              </a:rPr>
              <a:t>引用</a:t>
            </a:r>
            <a:endParaRPr lang="zh-CN" altLang="en-US" dirty="0"/>
          </a:p>
        </p:txBody>
      </p:sp>
      <p:sp>
        <p:nvSpPr>
          <p:cNvPr id="3" name="内容占位符 2"/>
          <p:cNvSpPr>
            <a:spLocks noGrp="1"/>
          </p:cNvSpPr>
          <p:nvPr>
            <p:ph idx="1"/>
          </p:nvPr>
        </p:nvSpPr>
        <p:spPr/>
        <p:txBody>
          <a:bodyPr/>
          <a:lstStyle/>
          <a:p>
            <a:pPr marL="0" indent="0">
              <a:buNone/>
            </a:pPr>
            <a:r>
              <a:rPr lang="zh-CN" altLang="zh-CN" dirty="0"/>
              <a:t>单元格引用指明公式中所使用的单元格或者区域的位置。在</a:t>
            </a:r>
            <a:r>
              <a:rPr lang="en-US" altLang="zh-CN" dirty="0"/>
              <a:t>Excel</a:t>
            </a:r>
            <a:r>
              <a:rPr lang="zh-CN" altLang="zh-CN" dirty="0"/>
              <a:t>中，可以引用同一工作表的数据，同一工作簿中不同工作表的数据，不同工作簿的数据。在公式中，单元格地址的引用主要有相对引用、绝对引用、混合引用</a:t>
            </a:r>
            <a:r>
              <a:rPr lang="en-US" altLang="zh-CN" dirty="0"/>
              <a:t>3</a:t>
            </a:r>
            <a:r>
              <a:rPr lang="zh-CN" altLang="zh-CN" dirty="0"/>
              <a:t>种方式。</a:t>
            </a:r>
          </a:p>
          <a:p>
            <a:pPr marL="0" indent="0">
              <a:buNone/>
            </a:pPr>
            <a:endParaRPr lang="zh-CN" altLang="en-US" dirty="0"/>
          </a:p>
        </p:txBody>
      </p:sp>
    </p:spTree>
    <p:extLst>
      <p:ext uri="{BB962C8B-B14F-4D97-AF65-F5344CB8AC3E}">
        <p14:creationId xmlns:p14="http://schemas.microsoft.com/office/powerpoint/2010/main" val="185695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11.4.1</a:t>
            </a:r>
            <a:r>
              <a:rPr lang="zh-CN" altLang="zh-CN" dirty="0">
                <a:effectLst/>
              </a:rPr>
              <a:t>相对地址</a:t>
            </a:r>
            <a:r>
              <a:rPr lang="zh-CN" altLang="zh-CN" dirty="0" smtClean="0">
                <a:effectLst/>
              </a:rPr>
              <a:t>引用</a:t>
            </a:r>
            <a:endParaRPr lang="zh-CN" altLang="en-US" dirty="0"/>
          </a:p>
        </p:txBody>
      </p:sp>
      <p:sp>
        <p:nvSpPr>
          <p:cNvPr id="3" name="内容占位符 2"/>
          <p:cNvSpPr>
            <a:spLocks noGrp="1"/>
          </p:cNvSpPr>
          <p:nvPr>
            <p:ph idx="1"/>
          </p:nvPr>
        </p:nvSpPr>
        <p:spPr/>
        <p:txBody>
          <a:bodyPr/>
          <a:lstStyle/>
          <a:p>
            <a:pPr marL="0" indent="0">
              <a:buNone/>
            </a:pPr>
            <a:r>
              <a:rPr lang="zh-CN" altLang="zh-CN" dirty="0"/>
              <a:t>复制或者填充时，公式中相对地址引用的单元格地址和区域将随着相对变化而变化。</a:t>
            </a:r>
          </a:p>
          <a:p>
            <a:pPr marL="0" indent="0">
              <a:buNone/>
            </a:pPr>
            <a:r>
              <a:rPr lang="zh-CN" altLang="zh-CN" dirty="0"/>
              <a:t>例如，在单元格</a:t>
            </a:r>
            <a:r>
              <a:rPr lang="en-US" altLang="zh-CN" dirty="0"/>
              <a:t>D2</a:t>
            </a:r>
            <a:r>
              <a:rPr lang="zh-CN" altLang="zh-CN" dirty="0"/>
              <a:t>中定义公式为</a:t>
            </a:r>
            <a:r>
              <a:rPr lang="en-US" altLang="zh-CN" dirty="0"/>
              <a:t>=A2+B2+C2</a:t>
            </a:r>
            <a:r>
              <a:rPr lang="zh-CN" altLang="zh-CN" dirty="0"/>
              <a:t>，将</a:t>
            </a:r>
            <a:r>
              <a:rPr lang="en-US" altLang="zh-CN" dirty="0"/>
              <a:t>D2</a:t>
            </a:r>
            <a:r>
              <a:rPr lang="zh-CN" altLang="zh-CN" dirty="0"/>
              <a:t>复制到</a:t>
            </a:r>
            <a:r>
              <a:rPr lang="en-US" altLang="zh-CN" dirty="0"/>
              <a:t>D4</a:t>
            </a:r>
            <a:r>
              <a:rPr lang="zh-CN" altLang="zh-CN" dirty="0"/>
              <a:t>中，相对原位置，目标位置的列号不变，而行号增加</a:t>
            </a:r>
            <a:r>
              <a:rPr lang="en-US" altLang="zh-CN" dirty="0"/>
              <a:t>2</a:t>
            </a:r>
            <a:r>
              <a:rPr lang="zh-CN" altLang="zh-CN" dirty="0"/>
              <a:t>，因此单元格</a:t>
            </a:r>
            <a:r>
              <a:rPr lang="en-US" altLang="zh-CN" dirty="0"/>
              <a:t>D4</a:t>
            </a:r>
            <a:r>
              <a:rPr lang="zh-CN" altLang="zh-CN" dirty="0"/>
              <a:t>中的公式为</a:t>
            </a:r>
            <a:r>
              <a:rPr lang="en-US" altLang="zh-CN" dirty="0"/>
              <a:t>=</a:t>
            </a:r>
            <a:r>
              <a:rPr lang="en-US" altLang="zh-CN" dirty="0" smtClean="0"/>
              <a:t>A4+B4+C</a:t>
            </a:r>
            <a:r>
              <a:rPr lang="zh-CN" altLang="en-US" dirty="0" smtClean="0"/>
              <a:t>。</a:t>
            </a:r>
            <a:r>
              <a:rPr lang="zh-CN" altLang="zh-CN" dirty="0" smtClean="0"/>
              <a:t>，</a:t>
            </a:r>
            <a:endParaRPr lang="zh-CN" altLang="en-US" dirty="0"/>
          </a:p>
        </p:txBody>
      </p:sp>
    </p:spTree>
    <p:extLst>
      <p:ext uri="{BB962C8B-B14F-4D97-AF65-F5344CB8AC3E}">
        <p14:creationId xmlns:p14="http://schemas.microsoft.com/office/powerpoint/2010/main" val="33574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11.4.2</a:t>
            </a:r>
            <a:r>
              <a:rPr lang="zh-CN" altLang="zh-CN" dirty="0">
                <a:effectLst/>
              </a:rPr>
              <a:t>绝对地址引用</a:t>
            </a:r>
            <a:endParaRPr lang="zh-CN" altLang="en-US" dirty="0"/>
          </a:p>
        </p:txBody>
      </p:sp>
      <p:sp>
        <p:nvSpPr>
          <p:cNvPr id="3" name="内容占位符 2"/>
          <p:cNvSpPr>
            <a:spLocks noGrp="1"/>
          </p:cNvSpPr>
          <p:nvPr>
            <p:ph idx="1"/>
          </p:nvPr>
        </p:nvSpPr>
        <p:spPr/>
        <p:txBody>
          <a:bodyPr/>
          <a:lstStyle/>
          <a:p>
            <a:pPr marL="0" indent="0">
              <a:buNone/>
            </a:pPr>
            <a:r>
              <a:rPr lang="zh-CN" altLang="zh-CN" dirty="0"/>
              <a:t>在复制或者填充时，公式中绝对地址引用的单元格地址和区域不会随着相对变化而变化。在</a:t>
            </a:r>
            <a:r>
              <a:rPr lang="en-US" altLang="zh-CN" dirty="0"/>
              <a:t>Excel</a:t>
            </a:r>
            <a:r>
              <a:rPr lang="zh-CN" altLang="zh-CN" dirty="0"/>
              <a:t>中，绝对地址引用时在列号和行号前加上“</a:t>
            </a:r>
            <a:r>
              <a:rPr lang="en-US" altLang="zh-CN" dirty="0"/>
              <a:t>$</a:t>
            </a:r>
            <a:r>
              <a:rPr lang="zh-CN" altLang="zh-CN" dirty="0"/>
              <a:t>”符号。</a:t>
            </a:r>
          </a:p>
          <a:p>
            <a:pPr marL="0" indent="0">
              <a:buNone/>
            </a:pPr>
            <a:r>
              <a:rPr lang="zh-CN" altLang="zh-CN" dirty="0"/>
              <a:t>例如，在单元格</a:t>
            </a:r>
            <a:r>
              <a:rPr lang="en-US" altLang="zh-CN" dirty="0"/>
              <a:t>D2</a:t>
            </a:r>
            <a:r>
              <a:rPr lang="zh-CN" altLang="zh-CN" dirty="0"/>
              <a:t>中定义公式</a:t>
            </a:r>
            <a:r>
              <a:rPr lang="en-US" altLang="zh-CN" dirty="0"/>
              <a:t>=$A$2+$B$2+$C$2</a:t>
            </a:r>
            <a:r>
              <a:rPr lang="zh-CN" altLang="zh-CN" dirty="0"/>
              <a:t>，将</a:t>
            </a:r>
            <a:r>
              <a:rPr lang="en-US" altLang="zh-CN" dirty="0"/>
              <a:t>D2</a:t>
            </a:r>
            <a:r>
              <a:rPr lang="zh-CN" altLang="zh-CN" dirty="0"/>
              <a:t>复制到</a:t>
            </a:r>
            <a:r>
              <a:rPr lang="en-US" altLang="zh-CN" dirty="0"/>
              <a:t>D4</a:t>
            </a:r>
            <a:r>
              <a:rPr lang="zh-CN" altLang="zh-CN" dirty="0"/>
              <a:t>单元格，此时</a:t>
            </a:r>
            <a:r>
              <a:rPr lang="en-US" altLang="zh-CN" dirty="0"/>
              <a:t>D4</a:t>
            </a:r>
            <a:r>
              <a:rPr lang="zh-CN" altLang="zh-CN" dirty="0"/>
              <a:t>单元格和</a:t>
            </a:r>
            <a:r>
              <a:rPr lang="en-US" altLang="zh-CN" dirty="0"/>
              <a:t>D2</a:t>
            </a:r>
            <a:r>
              <a:rPr lang="zh-CN" altLang="zh-CN" dirty="0"/>
              <a:t>单元格的公式完全</a:t>
            </a:r>
            <a:r>
              <a:rPr lang="zh-CN" altLang="zh-CN" dirty="0" smtClean="0"/>
              <a:t>相同</a:t>
            </a:r>
            <a:r>
              <a:rPr lang="zh-CN" altLang="en-US" dirty="0" smtClean="0"/>
              <a:t>。</a:t>
            </a:r>
            <a:endParaRPr lang="zh-CN" altLang="en-US" dirty="0"/>
          </a:p>
        </p:txBody>
      </p:sp>
    </p:spTree>
    <p:extLst>
      <p:ext uri="{BB962C8B-B14F-4D97-AF65-F5344CB8AC3E}">
        <p14:creationId xmlns:p14="http://schemas.microsoft.com/office/powerpoint/2010/main" val="224524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11.4.3</a:t>
            </a:r>
            <a:r>
              <a:rPr lang="zh-CN" altLang="zh-CN" dirty="0">
                <a:effectLst/>
              </a:rPr>
              <a:t>混合地址引用</a:t>
            </a:r>
            <a:endParaRPr lang="zh-CN" altLang="en-US" dirty="0"/>
          </a:p>
        </p:txBody>
      </p:sp>
      <p:sp>
        <p:nvSpPr>
          <p:cNvPr id="3" name="内容占位符 2"/>
          <p:cNvSpPr>
            <a:spLocks noGrp="1"/>
          </p:cNvSpPr>
          <p:nvPr>
            <p:ph idx="1"/>
          </p:nvPr>
        </p:nvSpPr>
        <p:spPr/>
        <p:txBody>
          <a:bodyPr/>
          <a:lstStyle/>
          <a:p>
            <a:pPr marL="0" indent="0">
              <a:buNone/>
            </a:pPr>
            <a:r>
              <a:rPr lang="zh-CN" altLang="zh-CN" dirty="0"/>
              <a:t>如果只在列号或者行号前加上“</a:t>
            </a:r>
            <a:r>
              <a:rPr lang="en-US" altLang="zh-CN" dirty="0"/>
              <a:t>$</a:t>
            </a:r>
            <a:r>
              <a:rPr lang="zh-CN" altLang="zh-CN" dirty="0"/>
              <a:t>”符号，为混合地址。</a:t>
            </a:r>
          </a:p>
          <a:p>
            <a:pPr marL="0" indent="0">
              <a:buNone/>
            </a:pPr>
            <a:r>
              <a:rPr lang="zh-CN" altLang="zh-CN" dirty="0"/>
              <a:t>例如，在单元格</a:t>
            </a:r>
            <a:r>
              <a:rPr lang="en-US" altLang="zh-CN" dirty="0"/>
              <a:t>D2</a:t>
            </a:r>
            <a:r>
              <a:rPr lang="zh-CN" altLang="zh-CN" dirty="0"/>
              <a:t>中定义公式</a:t>
            </a:r>
            <a:r>
              <a:rPr lang="en-US" altLang="zh-CN" dirty="0"/>
              <a:t>=$A$2+$B$2+$C2</a:t>
            </a:r>
            <a:r>
              <a:rPr lang="zh-CN" altLang="zh-CN" dirty="0"/>
              <a:t>，将</a:t>
            </a:r>
            <a:r>
              <a:rPr lang="en-US" altLang="zh-CN" dirty="0"/>
              <a:t>D2</a:t>
            </a:r>
            <a:r>
              <a:rPr lang="zh-CN" altLang="zh-CN" dirty="0"/>
              <a:t>复制到</a:t>
            </a:r>
            <a:r>
              <a:rPr lang="en-US" altLang="zh-CN" dirty="0"/>
              <a:t>E5</a:t>
            </a:r>
            <a:r>
              <a:rPr lang="zh-CN" altLang="zh-CN" dirty="0" smtClean="0"/>
              <a:t>单元格</a:t>
            </a:r>
            <a:r>
              <a:rPr lang="zh-CN" altLang="zh-CN" dirty="0"/>
              <a:t>，则</a:t>
            </a:r>
            <a:r>
              <a:rPr lang="en-US" altLang="zh-CN" dirty="0"/>
              <a:t>E5</a:t>
            </a:r>
            <a:r>
              <a:rPr lang="zh-CN" altLang="zh-CN" dirty="0"/>
              <a:t>中的公式为</a:t>
            </a:r>
            <a:r>
              <a:rPr lang="en-US" altLang="zh-CN" dirty="0"/>
              <a:t>=$A$2+$B$2+$</a:t>
            </a:r>
            <a:r>
              <a:rPr lang="en-US" altLang="zh-CN" dirty="0" smtClean="0"/>
              <a:t>C5</a:t>
            </a:r>
            <a:r>
              <a:rPr lang="zh-CN" altLang="en-US" dirty="0" smtClean="0"/>
              <a:t>。</a:t>
            </a:r>
            <a:endParaRPr lang="en-US" altLang="zh-CN" dirty="0" smtClean="0"/>
          </a:p>
          <a:p>
            <a:pPr marL="0" indent="0">
              <a:buNone/>
            </a:pPr>
            <a:r>
              <a:rPr lang="zh-CN" altLang="zh-CN" dirty="0"/>
              <a:t>使用键盘上的“</a:t>
            </a:r>
            <a:r>
              <a:rPr lang="en-US" altLang="zh-CN" dirty="0"/>
              <a:t>F4</a:t>
            </a:r>
            <a:r>
              <a:rPr lang="zh-CN" altLang="zh-CN" dirty="0"/>
              <a:t>”键转换引用的类型。每按一次“</a:t>
            </a:r>
            <a:r>
              <a:rPr lang="en-US" altLang="zh-CN" dirty="0"/>
              <a:t>F4</a:t>
            </a:r>
            <a:r>
              <a:rPr lang="zh-CN" altLang="zh-CN" dirty="0"/>
              <a:t>”键变换一种类型，变换次序为：相对，绝对，混合，混合。</a:t>
            </a:r>
            <a:endParaRPr lang="zh-CN" altLang="en-US" dirty="0"/>
          </a:p>
        </p:txBody>
      </p:sp>
    </p:spTree>
    <p:extLst>
      <p:ext uri="{BB962C8B-B14F-4D97-AF65-F5344CB8AC3E}">
        <p14:creationId xmlns:p14="http://schemas.microsoft.com/office/powerpoint/2010/main" val="199899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11.4.4</a:t>
            </a:r>
            <a:r>
              <a:rPr lang="zh-CN" altLang="zh-CN" dirty="0">
                <a:effectLst/>
              </a:rPr>
              <a:t>跨表引用</a:t>
            </a:r>
            <a:endParaRPr lang="zh-CN" altLang="en-US" dirty="0"/>
          </a:p>
        </p:txBody>
      </p:sp>
      <p:sp>
        <p:nvSpPr>
          <p:cNvPr id="3" name="内容占位符 2"/>
          <p:cNvSpPr>
            <a:spLocks noGrp="1"/>
          </p:cNvSpPr>
          <p:nvPr>
            <p:ph idx="1"/>
          </p:nvPr>
        </p:nvSpPr>
        <p:spPr/>
        <p:txBody>
          <a:bodyPr/>
          <a:lstStyle/>
          <a:p>
            <a:r>
              <a:rPr lang="zh-CN" altLang="zh-CN" dirty="0"/>
              <a:t>外部引用主要指在公示或者计算中引用不同工作表的单元格或者区域，其格式为“工作表</a:t>
            </a:r>
            <a:r>
              <a:rPr lang="en-US" altLang="zh-CN" dirty="0"/>
              <a:t>!</a:t>
            </a:r>
            <a:r>
              <a:rPr lang="zh-CN" altLang="zh-CN" dirty="0"/>
              <a:t>单元格”或者“工作表</a:t>
            </a:r>
            <a:r>
              <a:rPr lang="en-US" altLang="zh-CN" dirty="0"/>
              <a:t>!</a:t>
            </a:r>
            <a:r>
              <a:rPr lang="zh-CN" altLang="zh-CN" dirty="0"/>
              <a:t>单元格区域”，</a:t>
            </a:r>
          </a:p>
          <a:p>
            <a:r>
              <a:rPr lang="zh-CN" altLang="zh-CN" dirty="0"/>
              <a:t>例如：在工作表</a:t>
            </a:r>
            <a:r>
              <a:rPr lang="en-US" altLang="zh-CN" dirty="0"/>
              <a:t>Sheet1</a:t>
            </a:r>
            <a:r>
              <a:rPr lang="zh-CN" altLang="zh-CN" dirty="0"/>
              <a:t>的单元格</a:t>
            </a:r>
            <a:r>
              <a:rPr lang="en-US" altLang="zh-CN" dirty="0"/>
              <a:t>A1</a:t>
            </a:r>
            <a:r>
              <a:rPr lang="zh-CN" altLang="zh-CN" dirty="0"/>
              <a:t>中输入公式“</a:t>
            </a:r>
            <a:r>
              <a:rPr lang="en-US" altLang="zh-CN" dirty="0"/>
              <a:t>=Sum(Sheet2!B1:B3)</a:t>
            </a:r>
            <a:r>
              <a:rPr lang="zh-CN" altLang="zh-CN" dirty="0"/>
              <a:t>”或者“</a:t>
            </a:r>
            <a:r>
              <a:rPr lang="en-US" altLang="zh-CN" dirty="0"/>
              <a:t>=Sheet2!B1+ Sheet2!B2+ Sheet2!B3</a:t>
            </a:r>
            <a:r>
              <a:rPr lang="zh-CN" altLang="zh-CN" dirty="0"/>
              <a:t>”。</a:t>
            </a:r>
            <a:endParaRPr lang="zh-CN" altLang="en-US" dirty="0"/>
          </a:p>
        </p:txBody>
      </p:sp>
    </p:spTree>
    <p:extLst>
      <p:ext uri="{BB962C8B-B14F-4D97-AF65-F5344CB8AC3E}">
        <p14:creationId xmlns:p14="http://schemas.microsoft.com/office/powerpoint/2010/main" val="2142688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a:t>
            </a:r>
            <a:r>
              <a:rPr lang="zh-CN" altLang="zh-CN" dirty="0">
                <a:effectLst/>
              </a:rPr>
              <a:t>函数</a:t>
            </a:r>
            <a:endParaRPr lang="zh-CN" altLang="en-US" dirty="0"/>
          </a:p>
        </p:txBody>
      </p:sp>
      <p:sp>
        <p:nvSpPr>
          <p:cNvPr id="3" name="内容占位符 2"/>
          <p:cNvSpPr>
            <a:spLocks noGrp="1"/>
          </p:cNvSpPr>
          <p:nvPr>
            <p:ph idx="1"/>
          </p:nvPr>
        </p:nvSpPr>
        <p:spPr/>
        <p:txBody>
          <a:bodyPr/>
          <a:lstStyle/>
          <a:p>
            <a:pPr marL="0" indent="0">
              <a:buNone/>
            </a:pPr>
            <a:r>
              <a:rPr lang="zh-CN" altLang="zh-CN" dirty="0"/>
              <a:t>函数是定义好的公式，通过参数接收数据，处理后返回结果。</a:t>
            </a:r>
            <a:r>
              <a:rPr lang="en-US" altLang="zh-CN" dirty="0"/>
              <a:t>Excel</a:t>
            </a:r>
            <a:r>
              <a:rPr lang="zh-CN" altLang="zh-CN" dirty="0"/>
              <a:t>函数可以实现数值统计、逻辑判断、财务计算、工程分析、数字计算等功能。</a:t>
            </a:r>
            <a:endParaRPr lang="zh-CN" altLang="en-US" dirty="0"/>
          </a:p>
        </p:txBody>
      </p:sp>
    </p:spTree>
    <p:extLst>
      <p:ext uri="{BB962C8B-B14F-4D97-AF65-F5344CB8AC3E}">
        <p14:creationId xmlns:p14="http://schemas.microsoft.com/office/powerpoint/2010/main" val="190292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 MAX</a:t>
            </a:r>
            <a:r>
              <a:rPr lang="zh-CN" altLang="zh-CN" dirty="0" smtClean="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主要功能：求出参数中的最大值。</a:t>
            </a:r>
          </a:p>
          <a:p>
            <a:r>
              <a:rPr lang="zh-CN" altLang="zh-CN" dirty="0"/>
              <a:t>使用格式：</a:t>
            </a:r>
            <a:r>
              <a:rPr lang="en-US" altLang="zh-CN" dirty="0"/>
              <a:t>MAX(number1,[number2]……)</a:t>
            </a:r>
            <a:endParaRPr lang="zh-CN" altLang="zh-CN" dirty="0"/>
          </a:p>
          <a:p>
            <a:r>
              <a:rPr lang="zh-CN" altLang="zh-CN" dirty="0"/>
              <a:t>参数说明：</a:t>
            </a:r>
            <a:r>
              <a:rPr lang="en-US" altLang="zh-CN" dirty="0"/>
              <a:t>number1,number2……</a:t>
            </a:r>
            <a:r>
              <a:rPr lang="zh-CN" altLang="zh-CN" dirty="0"/>
              <a:t>表示求最大值的数值或引用单元格（区域）。</a:t>
            </a:r>
            <a:endParaRPr lang="zh-CN" altLang="en-US" dirty="0"/>
          </a:p>
        </p:txBody>
      </p:sp>
    </p:spTree>
    <p:extLst>
      <p:ext uri="{BB962C8B-B14F-4D97-AF65-F5344CB8AC3E}">
        <p14:creationId xmlns:p14="http://schemas.microsoft.com/office/powerpoint/2010/main" val="122685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11.5.2 MIN</a:t>
            </a:r>
            <a:r>
              <a:rPr lang="zh-CN" altLang="zh-CN" dirty="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主要功能：求出参数中的最小值。</a:t>
            </a:r>
          </a:p>
          <a:p>
            <a:r>
              <a:rPr lang="zh-CN" altLang="zh-CN" dirty="0"/>
              <a:t>使用格式：</a:t>
            </a:r>
            <a:r>
              <a:rPr lang="en-US" altLang="zh-CN" dirty="0"/>
              <a:t>MIN(number1,[number2]……)</a:t>
            </a:r>
            <a:endParaRPr lang="zh-CN" altLang="zh-CN" dirty="0"/>
          </a:p>
          <a:p>
            <a:r>
              <a:rPr lang="zh-CN" altLang="zh-CN" dirty="0"/>
              <a:t>参数说明：</a:t>
            </a:r>
            <a:r>
              <a:rPr lang="en-US" altLang="zh-CN" dirty="0"/>
              <a:t>number1,number2……</a:t>
            </a:r>
            <a:r>
              <a:rPr lang="zh-CN" altLang="zh-CN" dirty="0"/>
              <a:t>表示求最小值的数值或引用单元格（区域）。</a:t>
            </a:r>
          </a:p>
          <a:p>
            <a:pPr marL="0" indent="0">
              <a:buNone/>
            </a:pPr>
            <a:endParaRPr lang="zh-CN" altLang="en-US" dirty="0"/>
          </a:p>
        </p:txBody>
      </p:sp>
    </p:spTree>
    <p:extLst>
      <p:ext uri="{BB962C8B-B14F-4D97-AF65-F5344CB8AC3E}">
        <p14:creationId xmlns:p14="http://schemas.microsoft.com/office/powerpoint/2010/main" val="233054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11.5.3 AVERAGE</a:t>
            </a:r>
            <a:r>
              <a:rPr lang="zh-CN" altLang="zh-CN" dirty="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主要功能：求出所有参数的算术平均值。</a:t>
            </a:r>
          </a:p>
          <a:p>
            <a:r>
              <a:rPr lang="zh-CN" altLang="zh-CN" dirty="0"/>
              <a:t>使用格式：</a:t>
            </a:r>
            <a:r>
              <a:rPr lang="en-US" altLang="zh-CN" dirty="0"/>
              <a:t>AVERAGE(number1,[number2],……)</a:t>
            </a:r>
            <a:endParaRPr lang="zh-CN" altLang="zh-CN" dirty="0"/>
          </a:p>
          <a:p>
            <a:r>
              <a:rPr lang="zh-CN" altLang="zh-CN" dirty="0"/>
              <a:t>参数说明：</a:t>
            </a:r>
            <a:r>
              <a:rPr lang="en-US" altLang="zh-CN" dirty="0"/>
              <a:t>number1,number2,……</a:t>
            </a:r>
            <a:r>
              <a:rPr lang="zh-CN" altLang="zh-CN" dirty="0"/>
              <a:t>表示求平均值的数值或单元格（区域）。</a:t>
            </a:r>
          </a:p>
          <a:p>
            <a:pPr marL="0" indent="0">
              <a:buNone/>
            </a:pPr>
            <a:endParaRPr lang="zh-CN" altLang="en-US" dirty="0"/>
          </a:p>
        </p:txBody>
      </p:sp>
    </p:spTree>
    <p:extLst>
      <p:ext uri="{BB962C8B-B14F-4D97-AF65-F5344CB8AC3E}">
        <p14:creationId xmlns:p14="http://schemas.microsoft.com/office/powerpoint/2010/main" val="1718384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11.5.4  SUM</a:t>
            </a:r>
            <a:r>
              <a:rPr lang="zh-CN" altLang="zh-CN" dirty="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主要功能：求出所有参数的数值和。</a:t>
            </a:r>
          </a:p>
          <a:p>
            <a:r>
              <a:rPr lang="zh-CN" altLang="zh-CN" dirty="0"/>
              <a:t>使用格式：</a:t>
            </a:r>
            <a:r>
              <a:rPr lang="en-US" altLang="zh-CN" dirty="0"/>
              <a:t>SUM(number1,[number2],……)</a:t>
            </a:r>
            <a:endParaRPr lang="zh-CN" altLang="zh-CN" dirty="0"/>
          </a:p>
          <a:p>
            <a:r>
              <a:rPr lang="zh-CN" altLang="zh-CN" dirty="0"/>
              <a:t>参数说明：</a:t>
            </a:r>
            <a:r>
              <a:rPr lang="en-US" altLang="zh-CN" dirty="0"/>
              <a:t>number1,number2,……</a:t>
            </a:r>
            <a:r>
              <a:rPr lang="zh-CN" altLang="zh-CN" dirty="0"/>
              <a:t>表示求和的数值或单元格（区域）。</a:t>
            </a:r>
          </a:p>
          <a:p>
            <a:pPr marL="0" indent="0">
              <a:buNone/>
            </a:pPr>
            <a:endParaRPr lang="zh-CN" altLang="en-US" dirty="0"/>
          </a:p>
        </p:txBody>
      </p:sp>
    </p:spTree>
    <p:extLst>
      <p:ext uri="{BB962C8B-B14F-4D97-AF65-F5344CB8AC3E}">
        <p14:creationId xmlns:p14="http://schemas.microsoft.com/office/powerpoint/2010/main" val="59141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a:t>
            </a:r>
            <a:r>
              <a:rPr lang="zh-CN" altLang="zh-CN" dirty="0">
                <a:effectLst/>
              </a:rPr>
              <a:t>输入特殊数据</a:t>
            </a:r>
          </a:p>
        </p:txBody>
      </p:sp>
      <p:sp>
        <p:nvSpPr>
          <p:cNvPr id="3" name="内容占位符 2"/>
          <p:cNvSpPr>
            <a:spLocks noGrp="1"/>
          </p:cNvSpPr>
          <p:nvPr>
            <p:ph idx="1"/>
          </p:nvPr>
        </p:nvSpPr>
        <p:spPr/>
        <p:txBody>
          <a:bodyPr/>
          <a:lstStyle/>
          <a:p>
            <a:pPr marL="0" indent="0">
              <a:buNone/>
            </a:pPr>
            <a:r>
              <a:rPr lang="zh-CN" altLang="zh-CN" dirty="0"/>
              <a:t>在</a:t>
            </a:r>
            <a:r>
              <a:rPr lang="en-US" altLang="zh-CN" dirty="0"/>
              <a:t>Excel</a:t>
            </a:r>
            <a:r>
              <a:rPr lang="zh-CN" altLang="zh-CN" dirty="0"/>
              <a:t>中，正确地输入和编辑数据，对于数据处理和数据分析非常重要。本节介绍</a:t>
            </a:r>
            <a:r>
              <a:rPr lang="en-US" altLang="zh-CN" dirty="0"/>
              <a:t>Excel</a:t>
            </a:r>
            <a:r>
              <a:rPr lang="zh-CN" altLang="zh-CN" dirty="0"/>
              <a:t>中各种类型数据的输入、填充与序列以及编辑数据的方法。</a:t>
            </a:r>
          </a:p>
          <a:p>
            <a:pPr marL="0" indent="0">
              <a:buFontTx/>
              <a:buNone/>
              <a:defRPr/>
            </a:pPr>
            <a:endParaRPr lang="zh-CN" altLang="zh-CN" dirty="0"/>
          </a:p>
          <a:p>
            <a:pPr>
              <a:defRPr/>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11.5.5  IF</a:t>
            </a:r>
            <a:r>
              <a:rPr lang="zh-CN" altLang="zh-CN" dirty="0" smtClean="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主要功能：根据对指定条件的逻辑判断的真假结果，返回相应的结果。</a:t>
            </a:r>
          </a:p>
          <a:p>
            <a:r>
              <a:rPr lang="zh-CN" altLang="zh-CN" dirty="0"/>
              <a:t>使用格式：</a:t>
            </a:r>
            <a:r>
              <a:rPr lang="en-US" altLang="zh-CN" dirty="0"/>
              <a:t>=IF(Logical,[</a:t>
            </a:r>
            <a:r>
              <a:rPr lang="en-US" altLang="zh-CN" dirty="0" err="1"/>
              <a:t>Value_if_true</a:t>
            </a:r>
            <a:r>
              <a:rPr lang="en-US" altLang="zh-CN" dirty="0"/>
              <a:t>],[</a:t>
            </a:r>
            <a:r>
              <a:rPr lang="en-US" altLang="zh-CN" dirty="0" err="1"/>
              <a:t>Value_if_false</a:t>
            </a:r>
            <a:r>
              <a:rPr lang="en-US" altLang="zh-CN" dirty="0"/>
              <a:t>])</a:t>
            </a:r>
            <a:endParaRPr lang="zh-CN" altLang="zh-CN" dirty="0"/>
          </a:p>
          <a:p>
            <a:r>
              <a:rPr lang="zh-CN" altLang="zh-CN" dirty="0"/>
              <a:t>参数说明：</a:t>
            </a:r>
            <a:r>
              <a:rPr lang="en-US" altLang="zh-CN" dirty="0"/>
              <a:t>Logical</a:t>
            </a:r>
            <a:r>
              <a:rPr lang="zh-CN" altLang="zh-CN" dirty="0"/>
              <a:t>表示逻辑判断表达式；</a:t>
            </a:r>
            <a:r>
              <a:rPr lang="en-US" altLang="zh-CN" dirty="0" err="1"/>
              <a:t>Value_if_true</a:t>
            </a:r>
            <a:r>
              <a:rPr lang="zh-CN" altLang="zh-CN" dirty="0"/>
              <a:t>表示当判断条件为逻辑“真（</a:t>
            </a:r>
            <a:r>
              <a:rPr lang="en-US" altLang="zh-CN" dirty="0"/>
              <a:t>TRUE</a:t>
            </a:r>
            <a:r>
              <a:rPr lang="zh-CN" altLang="zh-CN" dirty="0"/>
              <a:t>）”时的结果，如果忽略则返回“</a:t>
            </a:r>
            <a:r>
              <a:rPr lang="en-US" altLang="zh-CN" dirty="0"/>
              <a:t>TRUE</a:t>
            </a:r>
            <a:r>
              <a:rPr lang="zh-CN" altLang="zh-CN" dirty="0"/>
              <a:t>”；</a:t>
            </a:r>
            <a:r>
              <a:rPr lang="en-US" altLang="zh-CN" dirty="0" err="1"/>
              <a:t>Value_if_false</a:t>
            </a:r>
            <a:r>
              <a:rPr lang="zh-CN" altLang="zh-CN" dirty="0"/>
              <a:t>表示当判断条件为逻辑“假（</a:t>
            </a:r>
            <a:r>
              <a:rPr lang="en-US" altLang="zh-CN" dirty="0"/>
              <a:t>FALSE</a:t>
            </a:r>
            <a:r>
              <a:rPr lang="zh-CN" altLang="zh-CN" dirty="0"/>
              <a:t>）”时的结果，如果忽略则返回“</a:t>
            </a:r>
            <a:r>
              <a:rPr lang="en-US" altLang="zh-CN" dirty="0"/>
              <a:t>FALSE</a:t>
            </a:r>
            <a:r>
              <a:rPr lang="zh-CN" altLang="zh-CN" dirty="0"/>
              <a:t>”。</a:t>
            </a:r>
            <a:endParaRPr lang="zh-CN" altLang="en-US" dirty="0"/>
          </a:p>
        </p:txBody>
      </p:sp>
    </p:spTree>
    <p:extLst>
      <p:ext uri="{BB962C8B-B14F-4D97-AF65-F5344CB8AC3E}">
        <p14:creationId xmlns:p14="http://schemas.microsoft.com/office/powerpoint/2010/main" val="3226165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11.5.6  SUMIF</a:t>
            </a:r>
            <a:r>
              <a:rPr lang="zh-CN" altLang="zh-CN" dirty="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主要功能：计算符合指定条件的单元格区域内的数值和。</a:t>
            </a:r>
          </a:p>
          <a:p>
            <a:r>
              <a:rPr lang="zh-CN" altLang="zh-CN" dirty="0"/>
              <a:t>使用格式：</a:t>
            </a:r>
            <a:r>
              <a:rPr lang="en-US" altLang="zh-CN" dirty="0"/>
              <a:t>SUMIF</a:t>
            </a:r>
            <a:r>
              <a:rPr lang="zh-CN" altLang="zh-CN" dirty="0"/>
              <a:t>（</a:t>
            </a:r>
            <a:r>
              <a:rPr lang="en-US" altLang="zh-CN" dirty="0" err="1"/>
              <a:t>Range,Criteria,Sum_Range</a:t>
            </a:r>
            <a:r>
              <a:rPr lang="zh-CN" altLang="zh-CN" dirty="0"/>
              <a:t>）</a:t>
            </a:r>
          </a:p>
          <a:p>
            <a:r>
              <a:rPr lang="zh-CN" altLang="zh-CN" dirty="0"/>
              <a:t>参数说明：</a:t>
            </a:r>
            <a:r>
              <a:rPr lang="en-US" altLang="zh-CN" dirty="0"/>
              <a:t>Range</a:t>
            </a:r>
            <a:r>
              <a:rPr lang="zh-CN" altLang="zh-CN" dirty="0"/>
              <a:t>表示条件判断的单元格区域；</a:t>
            </a:r>
            <a:r>
              <a:rPr lang="en-US" altLang="zh-CN" dirty="0"/>
              <a:t>Criteria</a:t>
            </a:r>
            <a:r>
              <a:rPr lang="zh-CN" altLang="zh-CN" dirty="0"/>
              <a:t>指定条件表达式；</a:t>
            </a:r>
            <a:r>
              <a:rPr lang="en-US" altLang="zh-CN" dirty="0" err="1"/>
              <a:t>Sum_Range</a:t>
            </a:r>
            <a:r>
              <a:rPr lang="zh-CN" altLang="zh-CN" dirty="0"/>
              <a:t>表示需要计算的数值所在的单元格区域。</a:t>
            </a:r>
            <a:endParaRPr lang="zh-CN" altLang="en-US" dirty="0"/>
          </a:p>
        </p:txBody>
      </p:sp>
    </p:spTree>
    <p:extLst>
      <p:ext uri="{BB962C8B-B14F-4D97-AF65-F5344CB8AC3E}">
        <p14:creationId xmlns:p14="http://schemas.microsoft.com/office/powerpoint/2010/main" val="929687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11.5.7  SUMIFS</a:t>
            </a:r>
            <a:r>
              <a:rPr lang="zh-CN" altLang="zh-CN" dirty="0" smtClean="0">
                <a:effectLst/>
              </a:rPr>
              <a:t>函数</a:t>
            </a:r>
            <a:endParaRPr lang="zh-CN" altLang="en-US" dirty="0"/>
          </a:p>
        </p:txBody>
      </p:sp>
      <p:sp>
        <p:nvSpPr>
          <p:cNvPr id="3" name="内容占位符 2"/>
          <p:cNvSpPr>
            <a:spLocks noGrp="1"/>
          </p:cNvSpPr>
          <p:nvPr>
            <p:ph idx="1"/>
          </p:nvPr>
        </p:nvSpPr>
        <p:spPr>
          <a:xfrm>
            <a:off x="323528" y="1772816"/>
            <a:ext cx="8640960" cy="5085184"/>
          </a:xfrm>
        </p:spPr>
        <p:txBody>
          <a:bodyPr/>
          <a:lstStyle/>
          <a:p>
            <a:r>
              <a:rPr lang="zh-CN" altLang="zh-CN" dirty="0"/>
              <a:t>主要功能：用于计算单元格区域或数组中符合多个指定条件的数字的总和。</a:t>
            </a:r>
          </a:p>
          <a:p>
            <a:r>
              <a:rPr lang="zh-CN" altLang="zh-CN" dirty="0"/>
              <a:t>使用格式：</a:t>
            </a:r>
            <a:r>
              <a:rPr lang="en-US" altLang="zh-CN" dirty="0"/>
              <a:t>SUMIFS(sum_range,criteria_range1,criteria1,[criteria_range2],[criteria2],…)</a:t>
            </a:r>
            <a:endParaRPr lang="zh-CN" altLang="zh-CN" dirty="0"/>
          </a:p>
          <a:p>
            <a:r>
              <a:rPr lang="zh-CN" altLang="zh-CN" dirty="0"/>
              <a:t>参数说明：</a:t>
            </a:r>
            <a:r>
              <a:rPr lang="en-US" altLang="zh-CN" dirty="0" err="1"/>
              <a:t>sum_range</a:t>
            </a:r>
            <a:r>
              <a:rPr lang="en-US" altLang="zh-CN" dirty="0"/>
              <a:t>(</a:t>
            </a:r>
            <a:r>
              <a:rPr lang="zh-CN" altLang="zh-CN" dirty="0"/>
              <a:t>必选</a:t>
            </a:r>
            <a:r>
              <a:rPr lang="en-US" altLang="zh-CN" dirty="0"/>
              <a:t>)</a:t>
            </a:r>
            <a:r>
              <a:rPr lang="zh-CN" altLang="zh-CN" dirty="0"/>
              <a:t>：表示要求和的单元格区域；</a:t>
            </a:r>
            <a:r>
              <a:rPr lang="en-US" altLang="zh-CN" dirty="0"/>
              <a:t>criteria_range1(</a:t>
            </a:r>
            <a:r>
              <a:rPr lang="zh-CN" altLang="zh-CN" dirty="0"/>
              <a:t>必选</a:t>
            </a:r>
            <a:r>
              <a:rPr lang="en-US" altLang="zh-CN" dirty="0"/>
              <a:t>)</a:t>
            </a:r>
            <a:r>
              <a:rPr lang="zh-CN" altLang="zh-CN" dirty="0"/>
              <a:t>表示要作为条件进行判断的第</a:t>
            </a:r>
            <a:r>
              <a:rPr lang="en-US" altLang="zh-CN" dirty="0"/>
              <a:t>1</a:t>
            </a:r>
            <a:r>
              <a:rPr lang="zh-CN" altLang="zh-CN" dirty="0"/>
              <a:t>个单元格区域；</a:t>
            </a:r>
            <a:r>
              <a:rPr lang="en-US" altLang="zh-CN" dirty="0"/>
              <a:t>criteria_range2,…(</a:t>
            </a:r>
            <a:r>
              <a:rPr lang="zh-CN" altLang="zh-CN" dirty="0"/>
              <a:t>可选</a:t>
            </a:r>
            <a:r>
              <a:rPr lang="en-US" altLang="zh-CN" dirty="0"/>
              <a:t>)</a:t>
            </a:r>
            <a:r>
              <a:rPr lang="zh-CN" altLang="zh-CN" dirty="0"/>
              <a:t>表示要作为条件进行判断的第</a:t>
            </a:r>
            <a:r>
              <a:rPr lang="en-US" altLang="zh-CN" dirty="0"/>
              <a:t> 2~127 </a:t>
            </a:r>
            <a:r>
              <a:rPr lang="zh-CN" altLang="zh-CN" dirty="0"/>
              <a:t>个单元格区域；</a:t>
            </a:r>
            <a:r>
              <a:rPr lang="en-US" altLang="zh-CN" dirty="0"/>
              <a:t>criteria1(</a:t>
            </a:r>
            <a:r>
              <a:rPr lang="zh-CN" altLang="zh-CN" dirty="0"/>
              <a:t>必选</a:t>
            </a:r>
            <a:r>
              <a:rPr lang="en-US" altLang="zh-CN" dirty="0"/>
              <a:t>)</a:t>
            </a:r>
            <a:r>
              <a:rPr lang="zh-CN" altLang="zh-CN" dirty="0"/>
              <a:t>表示要进行判断的第</a:t>
            </a:r>
            <a:r>
              <a:rPr lang="en-US" altLang="zh-CN" dirty="0"/>
              <a:t>1</a:t>
            </a:r>
            <a:r>
              <a:rPr lang="zh-CN" altLang="zh-CN" dirty="0"/>
              <a:t>个条件，形式可以为数字、文本或表达式。例如，</a:t>
            </a:r>
            <a:r>
              <a:rPr lang="en-US" altLang="zh-CN" dirty="0"/>
              <a:t>16</a:t>
            </a:r>
            <a:r>
              <a:rPr lang="zh-CN" altLang="zh-CN" dirty="0"/>
              <a:t>、</a:t>
            </a:r>
            <a:r>
              <a:rPr lang="en-US" altLang="zh-CN" dirty="0"/>
              <a:t>"16"</a:t>
            </a:r>
            <a:r>
              <a:rPr lang="zh-CN" altLang="zh-CN" dirty="0"/>
              <a:t>、</a:t>
            </a:r>
            <a:r>
              <a:rPr lang="en-US" altLang="zh-CN" dirty="0"/>
              <a:t>"&gt;16"</a:t>
            </a:r>
            <a:r>
              <a:rPr lang="zh-CN" altLang="zh-CN" dirty="0"/>
              <a:t>、</a:t>
            </a:r>
            <a:r>
              <a:rPr lang="en-US" altLang="zh-CN" dirty="0"/>
              <a:t>" </a:t>
            </a:r>
            <a:r>
              <a:rPr lang="zh-CN" altLang="zh-CN" dirty="0"/>
              <a:t>图书</a:t>
            </a:r>
            <a:r>
              <a:rPr lang="en-US" altLang="zh-CN" dirty="0"/>
              <a:t> " </a:t>
            </a:r>
            <a:r>
              <a:rPr lang="zh-CN" altLang="zh-CN" dirty="0"/>
              <a:t>或 </a:t>
            </a:r>
            <a:r>
              <a:rPr lang="en-US" altLang="zh-CN" dirty="0"/>
              <a:t>"&gt;"&amp;A1</a:t>
            </a:r>
            <a:r>
              <a:rPr lang="zh-CN" altLang="zh-CN" dirty="0"/>
              <a:t>；</a:t>
            </a:r>
            <a:r>
              <a:rPr lang="en-US" altLang="zh-CN" dirty="0"/>
              <a:t>criteria2,…(</a:t>
            </a:r>
            <a:r>
              <a:rPr lang="zh-CN" altLang="zh-CN" dirty="0"/>
              <a:t>可选</a:t>
            </a:r>
            <a:r>
              <a:rPr lang="en-US" altLang="zh-CN" dirty="0"/>
              <a:t>)</a:t>
            </a:r>
            <a:r>
              <a:rPr lang="zh-CN" altLang="zh-CN" dirty="0"/>
              <a:t>表示要进行判断的第</a:t>
            </a:r>
            <a:r>
              <a:rPr lang="en-US" altLang="zh-CN" dirty="0"/>
              <a:t> 2~127 </a:t>
            </a:r>
            <a:r>
              <a:rPr lang="zh-CN" altLang="zh-CN" dirty="0"/>
              <a:t>个条件，形式可以为数字、文本或表达式。</a:t>
            </a:r>
            <a:endParaRPr lang="zh-CN" altLang="en-US" dirty="0"/>
          </a:p>
        </p:txBody>
      </p:sp>
    </p:spTree>
    <p:extLst>
      <p:ext uri="{BB962C8B-B14F-4D97-AF65-F5344CB8AC3E}">
        <p14:creationId xmlns:p14="http://schemas.microsoft.com/office/powerpoint/2010/main" val="1351429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11.5.8  AVERAGEIF</a:t>
            </a:r>
            <a:r>
              <a:rPr lang="zh-CN" altLang="zh-CN" dirty="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主要功能：求出某个区域内满足给定条件的所有参数的算术平均值。</a:t>
            </a:r>
          </a:p>
          <a:p>
            <a:r>
              <a:rPr lang="zh-CN" altLang="zh-CN" dirty="0"/>
              <a:t>使用格式：</a:t>
            </a:r>
            <a:r>
              <a:rPr lang="en-US" altLang="zh-CN" dirty="0"/>
              <a:t>AVERAGEIF(range, criteria, [</a:t>
            </a:r>
            <a:r>
              <a:rPr lang="en-US" altLang="zh-CN" dirty="0" err="1"/>
              <a:t>average_range</a:t>
            </a:r>
            <a:r>
              <a:rPr lang="en-US" altLang="zh-CN" dirty="0"/>
              <a:t>])</a:t>
            </a:r>
            <a:endParaRPr lang="zh-CN" altLang="zh-CN" dirty="0"/>
          </a:p>
          <a:p>
            <a:r>
              <a:rPr lang="zh-CN" altLang="zh-CN" dirty="0"/>
              <a:t>参数说明：</a:t>
            </a:r>
            <a:r>
              <a:rPr lang="en-US" altLang="zh-CN" dirty="0"/>
              <a:t>range(</a:t>
            </a:r>
            <a:r>
              <a:rPr lang="zh-CN" altLang="zh-CN" dirty="0"/>
              <a:t>必选</a:t>
            </a:r>
            <a:r>
              <a:rPr lang="en-US" altLang="zh-CN" dirty="0"/>
              <a:t>)</a:t>
            </a:r>
            <a:r>
              <a:rPr lang="zh-CN" altLang="zh-CN" dirty="0"/>
              <a:t>表示要计算平均值的一个或多个单元格，其中包含数字或包含数字的名称、数组或引用；</a:t>
            </a:r>
            <a:r>
              <a:rPr lang="en-US" altLang="zh-CN" dirty="0"/>
              <a:t>criteria(</a:t>
            </a:r>
            <a:r>
              <a:rPr lang="zh-CN" altLang="zh-CN" dirty="0"/>
              <a:t>必选</a:t>
            </a:r>
            <a:r>
              <a:rPr lang="en-US" altLang="zh-CN" dirty="0"/>
              <a:t>)</a:t>
            </a:r>
            <a:r>
              <a:rPr lang="zh-CN" altLang="zh-CN" dirty="0"/>
              <a:t>形式为数字、表达式、单元格引用或文本的条件，用来定义将计算平均值的单元格</a:t>
            </a:r>
            <a:r>
              <a:rPr lang="en-US" altLang="zh-CN" dirty="0"/>
              <a:t>,</a:t>
            </a:r>
            <a:r>
              <a:rPr lang="zh-CN" altLang="zh-CN" dirty="0"/>
              <a:t>例如，条件可以表示为</a:t>
            </a:r>
            <a:r>
              <a:rPr lang="en-US" altLang="zh-CN" dirty="0"/>
              <a:t> 32</a:t>
            </a:r>
            <a:r>
              <a:rPr lang="zh-CN" altLang="zh-CN" dirty="0"/>
              <a:t>、</a:t>
            </a:r>
            <a:r>
              <a:rPr lang="en-US" altLang="zh-CN" dirty="0"/>
              <a:t>"32"</a:t>
            </a:r>
            <a:r>
              <a:rPr lang="zh-CN" altLang="zh-CN" dirty="0"/>
              <a:t>、</a:t>
            </a:r>
            <a:r>
              <a:rPr lang="en-US" altLang="zh-CN" dirty="0"/>
              <a:t>"&gt;32"</a:t>
            </a:r>
            <a:r>
              <a:rPr lang="zh-CN" altLang="zh-CN" dirty="0"/>
              <a:t>、</a:t>
            </a:r>
            <a:r>
              <a:rPr lang="en-US" altLang="zh-CN" dirty="0"/>
              <a:t>"</a:t>
            </a:r>
            <a:r>
              <a:rPr lang="zh-CN" altLang="zh-CN" dirty="0"/>
              <a:t>苹果</a:t>
            </a:r>
            <a:r>
              <a:rPr lang="en-US" altLang="zh-CN" dirty="0"/>
              <a:t>" </a:t>
            </a:r>
            <a:r>
              <a:rPr lang="zh-CN" altLang="zh-CN" dirty="0"/>
              <a:t>或</a:t>
            </a:r>
            <a:r>
              <a:rPr lang="en-US" altLang="zh-CN" dirty="0"/>
              <a:t> B4;average_range(</a:t>
            </a:r>
            <a:r>
              <a:rPr lang="zh-CN" altLang="zh-CN" dirty="0"/>
              <a:t>可选</a:t>
            </a:r>
            <a:r>
              <a:rPr lang="en-US" altLang="zh-CN" dirty="0"/>
              <a:t>)</a:t>
            </a:r>
            <a:r>
              <a:rPr lang="zh-CN" altLang="zh-CN" dirty="0"/>
              <a:t>计算平均值的实际单元格组</a:t>
            </a:r>
            <a:r>
              <a:rPr lang="en-US" altLang="zh-CN" dirty="0"/>
              <a:t>,</a:t>
            </a:r>
            <a:r>
              <a:rPr lang="zh-CN" altLang="zh-CN" dirty="0"/>
              <a:t>如果省略，则使用</a:t>
            </a:r>
            <a:r>
              <a:rPr lang="en-US" altLang="zh-CN" dirty="0"/>
              <a:t> range</a:t>
            </a:r>
            <a:r>
              <a:rPr lang="zh-CN" altLang="zh-CN" dirty="0"/>
              <a:t>。</a:t>
            </a:r>
            <a:endParaRPr lang="zh-CN" altLang="en-US" dirty="0"/>
          </a:p>
        </p:txBody>
      </p:sp>
    </p:spTree>
    <p:extLst>
      <p:ext uri="{BB962C8B-B14F-4D97-AF65-F5344CB8AC3E}">
        <p14:creationId xmlns:p14="http://schemas.microsoft.com/office/powerpoint/2010/main" val="1507094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11.5.9  COUNT</a:t>
            </a:r>
            <a:r>
              <a:rPr lang="zh-CN" altLang="zh-CN" dirty="0" smtClean="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主要功能：统计参数列表中数字的单元格以及参数列表中数字的个数。</a:t>
            </a:r>
          </a:p>
          <a:p>
            <a:r>
              <a:rPr lang="zh-CN" altLang="zh-CN" dirty="0"/>
              <a:t>使用格式：</a:t>
            </a:r>
            <a:r>
              <a:rPr lang="en-US" altLang="zh-CN" dirty="0"/>
              <a:t>COUNT(value1,[value2]……)</a:t>
            </a:r>
            <a:endParaRPr lang="zh-CN" altLang="zh-CN" dirty="0"/>
          </a:p>
          <a:p>
            <a:r>
              <a:rPr lang="zh-CN" altLang="zh-CN" dirty="0"/>
              <a:t>参数说明：</a:t>
            </a:r>
            <a:r>
              <a:rPr lang="en-US" altLang="zh-CN" dirty="0"/>
              <a:t>value1,value2……</a:t>
            </a:r>
            <a:r>
              <a:rPr lang="zh-CN" altLang="zh-CN" dirty="0"/>
              <a:t>代表需要统计个数的数据或引用单元格（区域）。</a:t>
            </a:r>
            <a:endParaRPr lang="zh-CN" altLang="en-US" dirty="0"/>
          </a:p>
        </p:txBody>
      </p:sp>
    </p:spTree>
    <p:extLst>
      <p:ext uri="{BB962C8B-B14F-4D97-AF65-F5344CB8AC3E}">
        <p14:creationId xmlns:p14="http://schemas.microsoft.com/office/powerpoint/2010/main" val="1624125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11.5.10  COUNTA</a:t>
            </a:r>
            <a:r>
              <a:rPr lang="zh-CN" altLang="zh-CN" dirty="0" smtClean="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主要功能：统计参数列表中单元格区域或数组中包含非空值的单元格个数。</a:t>
            </a:r>
          </a:p>
          <a:p>
            <a:r>
              <a:rPr lang="zh-CN" altLang="zh-CN" dirty="0"/>
              <a:t>使用格式：</a:t>
            </a:r>
            <a:r>
              <a:rPr lang="en-US" altLang="zh-CN" dirty="0"/>
              <a:t>COUNTA(value1,[value2]……)</a:t>
            </a:r>
            <a:endParaRPr lang="zh-CN" altLang="zh-CN" dirty="0"/>
          </a:p>
          <a:p>
            <a:r>
              <a:rPr lang="zh-CN" altLang="zh-CN" dirty="0"/>
              <a:t>参数说明：</a:t>
            </a:r>
            <a:r>
              <a:rPr lang="en-US" altLang="zh-CN" dirty="0"/>
              <a:t>value1,value2……</a:t>
            </a:r>
            <a:r>
              <a:rPr lang="zh-CN" altLang="zh-CN" dirty="0"/>
              <a:t>代表需要统计个数的数据或引用单元格（区域）。</a:t>
            </a:r>
          </a:p>
          <a:p>
            <a:pPr marL="0" indent="0">
              <a:buNone/>
            </a:pPr>
            <a:endParaRPr lang="zh-CN" altLang="en-US" dirty="0"/>
          </a:p>
        </p:txBody>
      </p:sp>
    </p:spTree>
    <p:extLst>
      <p:ext uri="{BB962C8B-B14F-4D97-AF65-F5344CB8AC3E}">
        <p14:creationId xmlns:p14="http://schemas.microsoft.com/office/powerpoint/2010/main" val="2980658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11.5.11  COUNTIF</a:t>
            </a:r>
            <a:r>
              <a:rPr lang="zh-CN" altLang="zh-CN" dirty="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主要功能：统计某个单元格区域中符合指定条件的单元格的数目。</a:t>
            </a:r>
          </a:p>
          <a:p>
            <a:r>
              <a:rPr lang="zh-CN" altLang="zh-CN" dirty="0"/>
              <a:t>使用格式：</a:t>
            </a:r>
            <a:r>
              <a:rPr lang="en-US" altLang="zh-CN" dirty="0"/>
              <a:t>COUNTIF(Range, Criteria) </a:t>
            </a:r>
            <a:endParaRPr lang="zh-CN" altLang="zh-CN" dirty="0"/>
          </a:p>
          <a:p>
            <a:r>
              <a:rPr lang="zh-CN" altLang="zh-CN" dirty="0"/>
              <a:t>参数说明：</a:t>
            </a:r>
            <a:r>
              <a:rPr lang="en-US" altLang="zh-CN" dirty="0"/>
              <a:t>Range</a:t>
            </a:r>
            <a:r>
              <a:rPr lang="zh-CN" altLang="zh-CN" dirty="0"/>
              <a:t>表示要统计的单元格区域；</a:t>
            </a:r>
            <a:r>
              <a:rPr lang="en-US" altLang="zh-CN" dirty="0"/>
              <a:t>Criteria</a:t>
            </a:r>
            <a:r>
              <a:rPr lang="zh-CN" altLang="zh-CN" dirty="0"/>
              <a:t>表示指定的条件表达式</a:t>
            </a:r>
            <a:r>
              <a:rPr lang="zh-CN" altLang="zh-CN" dirty="0" smtClean="0"/>
              <a:t>。</a:t>
            </a:r>
            <a:endParaRPr lang="en-US" altLang="zh-CN" dirty="0" smtClean="0"/>
          </a:p>
          <a:p>
            <a:endParaRPr lang="en-US" altLang="zh-CN" dirty="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1190295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11.5.12  COUNTIFS</a:t>
            </a:r>
            <a:r>
              <a:rPr lang="zh-CN" altLang="zh-CN" dirty="0">
                <a:effectLst/>
              </a:rPr>
              <a:t>函数</a:t>
            </a:r>
            <a:endParaRPr lang="zh-CN" altLang="en-US" dirty="0"/>
          </a:p>
        </p:txBody>
      </p:sp>
      <p:sp>
        <p:nvSpPr>
          <p:cNvPr id="3" name="内容占位符 2"/>
          <p:cNvSpPr>
            <a:spLocks noGrp="1"/>
          </p:cNvSpPr>
          <p:nvPr>
            <p:ph idx="1"/>
          </p:nvPr>
        </p:nvSpPr>
        <p:spPr>
          <a:xfrm>
            <a:off x="539552" y="1628800"/>
            <a:ext cx="8352928" cy="4467200"/>
          </a:xfrm>
        </p:spPr>
        <p:txBody>
          <a:bodyPr/>
          <a:lstStyle/>
          <a:p>
            <a:r>
              <a:rPr lang="zh-CN" altLang="zh-CN" dirty="0"/>
              <a:t>主要功能：计算多个区域中满足给定条件的单元格的个数，可以同时设定多个条件。该函数</a:t>
            </a:r>
            <a:r>
              <a:rPr lang="zh-CN" altLang="zh-CN" dirty="0" smtClean="0"/>
              <a:t>为</a:t>
            </a:r>
            <a:r>
              <a:rPr lang="en-US" altLang="zh-CN" dirty="0" err="1" smtClean="0"/>
              <a:t>COUNTIF</a:t>
            </a:r>
            <a:r>
              <a:rPr lang="en-US" altLang="zh-CN" dirty="0" err="1"/>
              <a:t>函数</a:t>
            </a:r>
            <a:r>
              <a:rPr lang="zh-CN" altLang="zh-CN" dirty="0"/>
              <a:t>的扩展。</a:t>
            </a:r>
          </a:p>
          <a:p>
            <a:r>
              <a:rPr lang="zh-CN" altLang="zh-CN" dirty="0"/>
              <a:t>使用格式：</a:t>
            </a:r>
            <a:r>
              <a:rPr lang="en-US" altLang="zh-CN" dirty="0"/>
              <a:t>COUNTIFS (criteria_range1,criteria1,criteria_range2,criteria2,…)</a:t>
            </a:r>
            <a:endParaRPr lang="zh-CN" altLang="zh-CN" dirty="0"/>
          </a:p>
          <a:p>
            <a:r>
              <a:rPr lang="zh-CN" altLang="zh-CN" dirty="0"/>
              <a:t>参数说明：</a:t>
            </a:r>
            <a:r>
              <a:rPr lang="en-US" altLang="zh-CN" dirty="0"/>
              <a:t>criteria_range1</a:t>
            </a:r>
            <a:r>
              <a:rPr lang="zh-CN" altLang="zh-CN" dirty="0"/>
              <a:t>为第一个需要计算其中满足某个条件的</a:t>
            </a:r>
            <a:r>
              <a:rPr lang="en-US" altLang="zh-CN" dirty="0" err="1"/>
              <a:t>单元格</a:t>
            </a:r>
            <a:r>
              <a:rPr lang="zh-CN" altLang="zh-CN" dirty="0"/>
              <a:t>数目的</a:t>
            </a:r>
            <a:r>
              <a:rPr lang="en-US" altLang="zh-CN" dirty="0" err="1"/>
              <a:t>单元格区域</a:t>
            </a:r>
            <a:r>
              <a:rPr lang="zh-CN" altLang="zh-CN" dirty="0"/>
              <a:t>（简称条件区域）</a:t>
            </a:r>
            <a:r>
              <a:rPr lang="en-US" altLang="zh-CN" dirty="0"/>
              <a:t>;criteria1</a:t>
            </a:r>
            <a:r>
              <a:rPr lang="zh-CN" altLang="zh-CN" dirty="0"/>
              <a:t>为第一个区域中将被计算在内的条件，其形式可以为数字、</a:t>
            </a:r>
            <a:r>
              <a:rPr lang="en-US" altLang="zh-CN" dirty="0" err="1"/>
              <a:t>表达式</a:t>
            </a:r>
            <a:r>
              <a:rPr lang="zh-CN" altLang="zh-CN" dirty="0"/>
              <a:t>或文本。例如，条件可以表示为</a:t>
            </a:r>
            <a:r>
              <a:rPr lang="en-US" altLang="zh-CN" dirty="0"/>
              <a:t> 48</a:t>
            </a:r>
            <a:r>
              <a:rPr lang="zh-CN" altLang="zh-CN" dirty="0"/>
              <a:t>、</a:t>
            </a:r>
            <a:r>
              <a:rPr lang="en-US" altLang="zh-CN" dirty="0"/>
              <a:t>"48"</a:t>
            </a:r>
            <a:r>
              <a:rPr lang="zh-CN" altLang="zh-CN" dirty="0"/>
              <a:t>、</a:t>
            </a:r>
            <a:r>
              <a:rPr lang="en-US" altLang="zh-CN" dirty="0"/>
              <a:t>"&gt;48" </a:t>
            </a:r>
            <a:r>
              <a:rPr lang="zh-CN" altLang="zh-CN" dirty="0"/>
              <a:t>或</a:t>
            </a:r>
            <a:r>
              <a:rPr lang="en-US" altLang="zh-CN" dirty="0"/>
              <a:t> "</a:t>
            </a:r>
            <a:r>
              <a:rPr lang="zh-CN" altLang="zh-CN" dirty="0"/>
              <a:t>广州</a:t>
            </a:r>
            <a:r>
              <a:rPr lang="en-US" altLang="zh-CN" dirty="0"/>
              <a:t>"</a:t>
            </a:r>
            <a:r>
              <a:rPr lang="zh-CN" altLang="zh-CN" dirty="0"/>
              <a:t>；</a:t>
            </a:r>
            <a:r>
              <a:rPr lang="en-US" altLang="zh-CN" dirty="0"/>
              <a:t>criteria_range2</a:t>
            </a:r>
            <a:r>
              <a:rPr lang="zh-CN" altLang="zh-CN" dirty="0"/>
              <a:t>为第二个条件区域，</a:t>
            </a:r>
            <a:r>
              <a:rPr lang="en-US" altLang="zh-CN" dirty="0"/>
              <a:t>criteria2</a:t>
            </a:r>
            <a:r>
              <a:rPr lang="zh-CN" altLang="zh-CN" dirty="0"/>
              <a:t>为第二个条件，依次类推。最终结果为多个区域中满足所有条件的</a:t>
            </a:r>
            <a:r>
              <a:rPr lang="en-US" altLang="zh-CN" dirty="0" err="1"/>
              <a:t>单元格</a:t>
            </a:r>
            <a:r>
              <a:rPr lang="zh-CN" altLang="zh-CN" dirty="0"/>
              <a:t>个数。</a:t>
            </a:r>
            <a:endParaRPr lang="zh-CN" altLang="en-US" dirty="0"/>
          </a:p>
        </p:txBody>
      </p:sp>
    </p:spTree>
    <p:extLst>
      <p:ext uri="{BB962C8B-B14F-4D97-AF65-F5344CB8AC3E}">
        <p14:creationId xmlns:p14="http://schemas.microsoft.com/office/powerpoint/2010/main" val="199048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rPr>
              <a:t>11.5.13  VLOOKUP</a:t>
            </a:r>
            <a:r>
              <a:rPr lang="zh-CN" altLang="zh-CN" dirty="0" smtClean="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主要功能：在数据表的首列查找指定数值，并返回数据表当前行中指定列处的数值。</a:t>
            </a:r>
          </a:p>
          <a:p>
            <a:r>
              <a:rPr lang="zh-CN" altLang="zh-CN" dirty="0"/>
              <a:t>使用格式：</a:t>
            </a:r>
            <a:r>
              <a:rPr lang="en-US" altLang="zh-CN" dirty="0"/>
              <a:t>VLOOKUP(</a:t>
            </a:r>
            <a:r>
              <a:rPr lang="en-US" altLang="zh-CN" dirty="0" err="1"/>
              <a:t>lookup_value,table_array,col_index_num,range_lookup</a:t>
            </a:r>
            <a:r>
              <a:rPr lang="en-US" altLang="zh-CN" dirty="0"/>
              <a:t>)</a:t>
            </a:r>
            <a:endParaRPr lang="zh-CN" altLang="zh-CN" dirty="0"/>
          </a:p>
          <a:p>
            <a:r>
              <a:rPr lang="zh-CN" altLang="zh-CN" dirty="0"/>
              <a:t>参数说明：</a:t>
            </a:r>
          </a:p>
          <a:p>
            <a:pPr marL="0" indent="0">
              <a:buNone/>
            </a:pPr>
            <a:r>
              <a:rPr lang="zh-CN" altLang="zh-CN" dirty="0"/>
              <a:t>①</a:t>
            </a:r>
            <a:r>
              <a:rPr lang="en-US" altLang="zh-CN" dirty="0"/>
              <a:t> </a:t>
            </a:r>
            <a:r>
              <a:rPr lang="en-US" altLang="zh-CN" dirty="0" err="1"/>
              <a:t>Lookup_value</a:t>
            </a:r>
            <a:r>
              <a:rPr lang="zh-CN" altLang="zh-CN" dirty="0"/>
              <a:t>表示代表需要查找的数值。</a:t>
            </a:r>
          </a:p>
          <a:p>
            <a:pPr marL="0" indent="0">
              <a:buNone/>
            </a:pPr>
            <a:r>
              <a:rPr lang="zh-CN" altLang="zh-CN" dirty="0"/>
              <a:t>②</a:t>
            </a:r>
            <a:r>
              <a:rPr lang="en-US" altLang="zh-CN" dirty="0"/>
              <a:t> </a:t>
            </a:r>
            <a:r>
              <a:rPr lang="en-US" altLang="zh-CN" dirty="0" err="1"/>
              <a:t>Table_array</a:t>
            </a:r>
            <a:r>
              <a:rPr lang="zh-CN" altLang="zh-CN" dirty="0"/>
              <a:t>表示需要查找数据的单元格区域。</a:t>
            </a:r>
          </a:p>
          <a:p>
            <a:pPr marL="0" indent="0">
              <a:buNone/>
            </a:pPr>
            <a:endParaRPr lang="zh-CN" altLang="en-US" dirty="0"/>
          </a:p>
        </p:txBody>
      </p:sp>
    </p:spTree>
    <p:extLst>
      <p:ext uri="{BB962C8B-B14F-4D97-AF65-F5344CB8AC3E}">
        <p14:creationId xmlns:p14="http://schemas.microsoft.com/office/powerpoint/2010/main" val="1770696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11.5.13  VLOOKUP</a:t>
            </a:r>
            <a:r>
              <a:rPr lang="zh-CN" altLang="zh-CN" dirty="0">
                <a:effectLst/>
              </a:rPr>
              <a:t>函数</a:t>
            </a:r>
            <a:endParaRPr lang="zh-CN" altLang="en-US" dirty="0"/>
          </a:p>
        </p:txBody>
      </p:sp>
      <p:sp>
        <p:nvSpPr>
          <p:cNvPr id="3" name="内容占位符 2"/>
          <p:cNvSpPr>
            <a:spLocks noGrp="1"/>
          </p:cNvSpPr>
          <p:nvPr>
            <p:ph idx="1"/>
          </p:nvPr>
        </p:nvSpPr>
        <p:spPr/>
        <p:txBody>
          <a:bodyPr/>
          <a:lstStyle/>
          <a:p>
            <a:pPr marL="0" indent="0">
              <a:buNone/>
            </a:pPr>
            <a:r>
              <a:rPr lang="zh-CN" altLang="zh-CN" dirty="0"/>
              <a:t>③</a:t>
            </a:r>
            <a:r>
              <a:rPr lang="en-US" altLang="zh-CN" dirty="0"/>
              <a:t> </a:t>
            </a:r>
            <a:r>
              <a:rPr lang="en-US" altLang="zh-CN" dirty="0" err="1"/>
              <a:t>Col_index_num</a:t>
            </a:r>
            <a:r>
              <a:rPr lang="zh-CN" altLang="zh-CN" dirty="0"/>
              <a:t>为在</a:t>
            </a:r>
            <a:r>
              <a:rPr lang="en-US" altLang="zh-CN" dirty="0" err="1"/>
              <a:t>table_array</a:t>
            </a:r>
            <a:r>
              <a:rPr lang="zh-CN" altLang="zh-CN" dirty="0"/>
              <a:t>区域中待返回的匹配值的列序号。如当</a:t>
            </a:r>
            <a:r>
              <a:rPr lang="en-US" altLang="zh-CN" dirty="0" err="1"/>
              <a:t>Col_index_num</a:t>
            </a:r>
            <a:r>
              <a:rPr lang="zh-CN" altLang="zh-CN" dirty="0"/>
              <a:t>为</a:t>
            </a:r>
            <a:r>
              <a:rPr lang="en-US" altLang="zh-CN" dirty="0"/>
              <a:t>2</a:t>
            </a:r>
            <a:r>
              <a:rPr lang="zh-CN" altLang="zh-CN" dirty="0"/>
              <a:t>时，返回</a:t>
            </a:r>
            <a:r>
              <a:rPr lang="en-US" altLang="zh-CN" dirty="0" err="1"/>
              <a:t>table_array</a:t>
            </a:r>
            <a:r>
              <a:rPr lang="zh-CN" altLang="zh-CN" dirty="0"/>
              <a:t>第</a:t>
            </a:r>
            <a:r>
              <a:rPr lang="en-US" altLang="zh-CN" dirty="0"/>
              <a:t>2</a:t>
            </a:r>
            <a:r>
              <a:rPr lang="zh-CN" altLang="zh-CN" dirty="0"/>
              <a:t>列中的数值。</a:t>
            </a:r>
          </a:p>
          <a:p>
            <a:pPr marL="0" indent="0">
              <a:buNone/>
            </a:pPr>
            <a:r>
              <a:rPr lang="zh-CN" altLang="zh-CN" dirty="0"/>
              <a:t>④</a:t>
            </a:r>
            <a:r>
              <a:rPr lang="en-US" altLang="zh-CN" dirty="0"/>
              <a:t> </a:t>
            </a:r>
            <a:r>
              <a:rPr lang="en-US" altLang="zh-CN" dirty="0" err="1"/>
              <a:t>Range_lookup</a:t>
            </a:r>
            <a:r>
              <a:rPr lang="zh-CN" altLang="zh-CN" dirty="0"/>
              <a:t>为一逻辑值，如果为</a:t>
            </a:r>
            <a:r>
              <a:rPr lang="en-US" altLang="zh-CN" dirty="0"/>
              <a:t>TRUE</a:t>
            </a:r>
            <a:r>
              <a:rPr lang="zh-CN" altLang="zh-CN" dirty="0"/>
              <a:t>或省略，则返回近似匹配值，如果找不到精确匹配值，则返回小于</a:t>
            </a:r>
            <a:r>
              <a:rPr lang="en-US" altLang="zh-CN" dirty="0" err="1"/>
              <a:t>lookup_value</a:t>
            </a:r>
            <a:r>
              <a:rPr lang="zh-CN" altLang="zh-CN" dirty="0"/>
              <a:t>的最大数值；如果为</a:t>
            </a:r>
            <a:r>
              <a:rPr lang="en-US" altLang="zh-CN" dirty="0"/>
              <a:t>FALSE</a:t>
            </a:r>
            <a:r>
              <a:rPr lang="zh-CN" altLang="zh-CN" dirty="0"/>
              <a:t>，则返回精确匹配值，如果找不到，则返回错误值</a:t>
            </a:r>
            <a:r>
              <a:rPr lang="en-US" altLang="zh-CN" dirty="0"/>
              <a:t>#N/A</a:t>
            </a:r>
            <a:r>
              <a:rPr lang="zh-CN" altLang="zh-CN" dirty="0"/>
              <a:t>。 </a:t>
            </a:r>
          </a:p>
          <a:p>
            <a:pPr marL="0" indent="0">
              <a:buNone/>
            </a:pPr>
            <a:endParaRPr lang="zh-CN" altLang="en-US" dirty="0"/>
          </a:p>
        </p:txBody>
      </p:sp>
    </p:spTree>
    <p:extLst>
      <p:ext uri="{BB962C8B-B14F-4D97-AF65-F5344CB8AC3E}">
        <p14:creationId xmlns:p14="http://schemas.microsoft.com/office/powerpoint/2010/main" val="222792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rPr>
              <a:t>11.1.1</a:t>
            </a:r>
            <a:r>
              <a:rPr lang="zh-CN" altLang="zh-CN" dirty="0" smtClean="0">
                <a:effectLst/>
              </a:rPr>
              <a:t>文本</a:t>
            </a:r>
            <a:r>
              <a:rPr lang="zh-CN" altLang="zh-CN" dirty="0">
                <a:effectLst/>
              </a:rPr>
              <a:t>型数据</a:t>
            </a:r>
            <a:endParaRPr lang="zh-CN" altLang="en-US" dirty="0"/>
          </a:p>
        </p:txBody>
      </p:sp>
      <p:sp>
        <p:nvSpPr>
          <p:cNvPr id="3" name="内容占位符 2"/>
          <p:cNvSpPr>
            <a:spLocks noGrp="1"/>
          </p:cNvSpPr>
          <p:nvPr>
            <p:ph idx="1"/>
          </p:nvPr>
        </p:nvSpPr>
        <p:spPr>
          <a:xfrm>
            <a:off x="685800" y="1981200"/>
            <a:ext cx="7990656" cy="4114800"/>
          </a:xfrm>
        </p:spPr>
        <p:txBody>
          <a:bodyPr/>
          <a:lstStyle/>
          <a:p>
            <a:pPr marL="0" indent="0">
              <a:buNone/>
            </a:pPr>
            <a:r>
              <a:rPr lang="zh-CN" altLang="zh-CN" dirty="0"/>
              <a:t>文本型数据包括汉字、英文字母、数字和符号等。</a:t>
            </a:r>
            <a:r>
              <a:rPr lang="en-US" altLang="zh-CN" dirty="0"/>
              <a:t>Excel</a:t>
            </a:r>
            <a:r>
              <a:rPr lang="zh-CN" altLang="zh-CN" dirty="0"/>
              <a:t>会自动识别文本类型，文本对齐方式默认设置为</a:t>
            </a:r>
            <a:r>
              <a:rPr lang="en-US" altLang="zh-CN" dirty="0"/>
              <a:t>“</a:t>
            </a:r>
            <a:r>
              <a:rPr lang="zh-CN" altLang="zh-CN" dirty="0"/>
              <a:t>左对齐</a:t>
            </a:r>
            <a:r>
              <a:rPr lang="en-US" altLang="zh-CN" dirty="0"/>
              <a:t>”</a:t>
            </a:r>
            <a:r>
              <a:rPr lang="zh-CN" altLang="zh-CN" dirty="0" smtClean="0"/>
              <a:t>。</a:t>
            </a:r>
            <a:endParaRPr lang="en-US" altLang="zh-CN" dirty="0" smtClean="0"/>
          </a:p>
          <a:p>
            <a:pPr marL="0" indent="0">
              <a:buNone/>
            </a:pPr>
            <a:endParaRPr lang="zh-CN" altLang="zh-CN" dirty="0"/>
          </a:p>
          <a:p>
            <a:pPr marL="0" indent="0">
              <a:buNone/>
            </a:pPr>
            <a:r>
              <a:rPr lang="zh-CN" altLang="zh-CN" dirty="0"/>
              <a:t>例如，在单元格输入“</a:t>
            </a:r>
            <a:r>
              <a:rPr lang="en-US" altLang="zh-CN" dirty="0"/>
              <a:t>6</a:t>
            </a:r>
            <a:r>
              <a:rPr lang="zh-CN" altLang="zh-CN" dirty="0"/>
              <a:t>个苹果”，</a:t>
            </a:r>
            <a:r>
              <a:rPr lang="en-US" altLang="zh-CN" dirty="0"/>
              <a:t>Excel</a:t>
            </a:r>
            <a:r>
              <a:rPr lang="zh-CN" altLang="zh-CN" dirty="0"/>
              <a:t>会将它显示为文本；如果将“</a:t>
            </a:r>
            <a:r>
              <a:rPr lang="en-US" altLang="zh-CN" dirty="0"/>
              <a:t>6</a:t>
            </a:r>
            <a:r>
              <a:rPr lang="zh-CN" altLang="zh-CN" dirty="0"/>
              <a:t>”和“苹果”分别输入到不同单元格，将分别按照数值和文本</a:t>
            </a:r>
            <a:r>
              <a:rPr lang="zh-CN" altLang="zh-CN" dirty="0" smtClean="0"/>
              <a:t>显示，如图所示。</a:t>
            </a:r>
            <a:endParaRPr lang="en-US" altLang="zh-CN" dirty="0" smtClean="0"/>
          </a:p>
          <a:p>
            <a:pPr marL="0" indent="0">
              <a:buNone/>
            </a:pPr>
            <a:endParaRPr lang="zh-CN" altLang="zh-CN" dirty="0" smtClean="0"/>
          </a:p>
          <a:p>
            <a:pPr>
              <a:defRPr/>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437112"/>
            <a:ext cx="3184969" cy="1656184"/>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11.5.13  VLOOKUP</a:t>
            </a:r>
            <a:r>
              <a:rPr lang="zh-CN" altLang="zh-CN" dirty="0">
                <a:effectLst/>
              </a:rPr>
              <a:t>函数</a:t>
            </a:r>
            <a:endParaRPr lang="zh-CN" altLang="en-US" dirty="0"/>
          </a:p>
        </p:txBody>
      </p:sp>
      <p:sp>
        <p:nvSpPr>
          <p:cNvPr id="3" name="内容占位符 2"/>
          <p:cNvSpPr>
            <a:spLocks noGrp="1"/>
          </p:cNvSpPr>
          <p:nvPr>
            <p:ph idx="1"/>
          </p:nvPr>
        </p:nvSpPr>
        <p:spPr/>
        <p:txBody>
          <a:bodyPr/>
          <a:lstStyle/>
          <a:p>
            <a:pPr marL="0" indent="0">
              <a:buNone/>
            </a:pPr>
            <a:r>
              <a:rPr lang="zh-CN" altLang="zh-CN" dirty="0"/>
              <a:t>简单的说，</a:t>
            </a:r>
            <a:r>
              <a:rPr lang="en-US" altLang="zh-CN" dirty="0"/>
              <a:t>VLOOKUP</a:t>
            </a:r>
            <a:r>
              <a:rPr lang="zh-CN" altLang="zh-CN" dirty="0"/>
              <a:t>函数就是查找粘贴函数，也就是查找到指定的内容并粘贴到另一指定的位置。</a:t>
            </a:r>
            <a:r>
              <a:rPr lang="en-US" altLang="zh-CN" dirty="0"/>
              <a:t>VLOOKUP</a:t>
            </a:r>
            <a:r>
              <a:rPr lang="zh-CN" altLang="zh-CN" dirty="0"/>
              <a:t>函数的</a:t>
            </a:r>
            <a:r>
              <a:rPr lang="en-US" altLang="zh-CN" dirty="0"/>
              <a:t>4</a:t>
            </a:r>
            <a:r>
              <a:rPr lang="zh-CN" altLang="zh-CN" dirty="0"/>
              <a:t>个参数，通俗地说，可以理解为“找什么，在哪里找，需要粘贴那一列，精确找还是模糊找”</a:t>
            </a:r>
          </a:p>
          <a:p>
            <a:pPr marL="0" indent="0">
              <a:buNone/>
            </a:pPr>
            <a:endParaRPr lang="zh-CN" altLang="en-US" dirty="0"/>
          </a:p>
        </p:txBody>
      </p:sp>
    </p:spTree>
    <p:extLst>
      <p:ext uri="{BB962C8B-B14F-4D97-AF65-F5344CB8AC3E}">
        <p14:creationId xmlns:p14="http://schemas.microsoft.com/office/powerpoint/2010/main" val="1228336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11.5.14  HLOOKUP</a:t>
            </a:r>
            <a:r>
              <a:rPr lang="zh-CN" altLang="zh-CN" dirty="0">
                <a:effectLst/>
              </a:rPr>
              <a:t>函数</a:t>
            </a:r>
            <a:endParaRPr lang="zh-CN" altLang="en-US" dirty="0"/>
          </a:p>
        </p:txBody>
      </p:sp>
      <p:sp>
        <p:nvSpPr>
          <p:cNvPr id="3" name="内容占位符 2"/>
          <p:cNvSpPr>
            <a:spLocks noGrp="1"/>
          </p:cNvSpPr>
          <p:nvPr>
            <p:ph idx="1"/>
          </p:nvPr>
        </p:nvSpPr>
        <p:spPr/>
        <p:txBody>
          <a:bodyPr/>
          <a:lstStyle/>
          <a:p>
            <a:r>
              <a:rPr lang="zh-CN" altLang="zh-CN" dirty="0"/>
              <a:t>主要功能：在数据表的首列查找指定数值，并返回数据表当前行中指定列处的数值。</a:t>
            </a:r>
          </a:p>
          <a:p>
            <a:r>
              <a:rPr lang="zh-CN" altLang="zh-CN" dirty="0"/>
              <a:t>使用格式：</a:t>
            </a:r>
            <a:r>
              <a:rPr lang="en-US" altLang="zh-CN" dirty="0"/>
              <a:t>HLOOKUP(</a:t>
            </a:r>
            <a:r>
              <a:rPr lang="en-US" altLang="zh-CN" dirty="0" err="1"/>
              <a:t>lookup_value,table_array,row_index_num,range_lookup</a:t>
            </a:r>
            <a:r>
              <a:rPr lang="en-US" altLang="zh-CN" dirty="0"/>
              <a:t>)</a:t>
            </a:r>
            <a:endParaRPr lang="zh-CN" altLang="zh-CN" dirty="0"/>
          </a:p>
          <a:p>
            <a:r>
              <a:rPr lang="zh-CN" altLang="zh-CN" dirty="0"/>
              <a:t>参数说明：</a:t>
            </a:r>
          </a:p>
          <a:p>
            <a:pPr marL="0" indent="0">
              <a:buNone/>
            </a:pPr>
            <a:r>
              <a:rPr lang="zh-CN" altLang="zh-CN" dirty="0"/>
              <a:t>①</a:t>
            </a:r>
            <a:r>
              <a:rPr lang="en-US" altLang="zh-CN" dirty="0"/>
              <a:t> </a:t>
            </a:r>
            <a:r>
              <a:rPr lang="en-US" altLang="zh-CN" dirty="0" err="1"/>
              <a:t>lookup_value</a:t>
            </a:r>
            <a:r>
              <a:rPr lang="zh-CN" altLang="zh-CN" dirty="0"/>
              <a:t>需要在数据表第一行中进行查找的数值。</a:t>
            </a:r>
          </a:p>
          <a:p>
            <a:pPr marL="0" indent="0">
              <a:buNone/>
            </a:pPr>
            <a:r>
              <a:rPr lang="zh-CN" altLang="zh-CN" dirty="0"/>
              <a:t>②</a:t>
            </a:r>
            <a:r>
              <a:rPr lang="en-US" altLang="zh-CN" dirty="0" err="1"/>
              <a:t>table_array</a:t>
            </a:r>
            <a:r>
              <a:rPr lang="zh-CN" altLang="zh-CN" dirty="0"/>
              <a:t>表示需要查找数据的单元格区域。</a:t>
            </a:r>
          </a:p>
          <a:p>
            <a:pPr marL="0" indent="0">
              <a:buNone/>
            </a:pPr>
            <a:endParaRPr lang="zh-CN" altLang="en-US" dirty="0"/>
          </a:p>
        </p:txBody>
      </p:sp>
    </p:spTree>
    <p:extLst>
      <p:ext uri="{BB962C8B-B14F-4D97-AF65-F5344CB8AC3E}">
        <p14:creationId xmlns:p14="http://schemas.microsoft.com/office/powerpoint/2010/main" val="1117716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11.5.14  HLOOKUP</a:t>
            </a:r>
            <a:r>
              <a:rPr lang="zh-CN" altLang="zh-CN" dirty="0">
                <a:effectLst/>
              </a:rPr>
              <a:t>函数</a:t>
            </a:r>
            <a:endParaRPr lang="zh-CN" altLang="en-US" dirty="0"/>
          </a:p>
        </p:txBody>
      </p:sp>
      <p:sp>
        <p:nvSpPr>
          <p:cNvPr id="3" name="内容占位符 2"/>
          <p:cNvSpPr>
            <a:spLocks noGrp="1"/>
          </p:cNvSpPr>
          <p:nvPr>
            <p:ph idx="1"/>
          </p:nvPr>
        </p:nvSpPr>
        <p:spPr/>
        <p:txBody>
          <a:bodyPr/>
          <a:lstStyle/>
          <a:p>
            <a:pPr marL="0" indent="0">
              <a:buNone/>
            </a:pPr>
            <a:r>
              <a:rPr lang="zh-CN" altLang="zh-CN" dirty="0"/>
              <a:t>③</a:t>
            </a:r>
            <a:r>
              <a:rPr lang="en-US" altLang="zh-CN" dirty="0"/>
              <a:t> </a:t>
            </a:r>
            <a:r>
              <a:rPr lang="en-US" altLang="zh-CN" dirty="0" err="1"/>
              <a:t>row_index_num</a:t>
            </a:r>
            <a:r>
              <a:rPr lang="zh-CN" altLang="zh-CN" dirty="0"/>
              <a:t>为在</a:t>
            </a:r>
            <a:r>
              <a:rPr lang="en-US" altLang="zh-CN" dirty="0" err="1"/>
              <a:t>table_array</a:t>
            </a:r>
            <a:r>
              <a:rPr lang="zh-CN" altLang="zh-CN" dirty="0"/>
              <a:t>区域中待返回的匹配值的行序号。如当</a:t>
            </a:r>
            <a:r>
              <a:rPr lang="en-US" altLang="zh-CN" dirty="0" err="1"/>
              <a:t>row_index_num</a:t>
            </a:r>
            <a:r>
              <a:rPr lang="zh-CN" altLang="zh-CN" dirty="0"/>
              <a:t>为</a:t>
            </a:r>
            <a:r>
              <a:rPr lang="en-US" altLang="zh-CN" dirty="0"/>
              <a:t>2</a:t>
            </a:r>
            <a:r>
              <a:rPr lang="zh-CN" altLang="zh-CN" dirty="0"/>
              <a:t>时，返回</a:t>
            </a:r>
            <a:r>
              <a:rPr lang="en-US" altLang="zh-CN" dirty="0" err="1"/>
              <a:t>table_array</a:t>
            </a:r>
            <a:r>
              <a:rPr lang="zh-CN" altLang="zh-CN" dirty="0"/>
              <a:t>第</a:t>
            </a:r>
            <a:r>
              <a:rPr lang="en-US" altLang="zh-CN" dirty="0"/>
              <a:t>2</a:t>
            </a:r>
            <a:r>
              <a:rPr lang="zh-CN" altLang="zh-CN" dirty="0"/>
              <a:t>行中的数值。</a:t>
            </a:r>
          </a:p>
          <a:p>
            <a:pPr marL="0" indent="0">
              <a:buNone/>
            </a:pPr>
            <a:r>
              <a:rPr lang="zh-CN" altLang="zh-CN" dirty="0"/>
              <a:t>④</a:t>
            </a:r>
            <a:r>
              <a:rPr lang="en-US" altLang="zh-CN" dirty="0"/>
              <a:t> </a:t>
            </a:r>
            <a:r>
              <a:rPr lang="en-US" altLang="zh-CN" dirty="0" err="1"/>
              <a:t>range_lookup</a:t>
            </a:r>
            <a:r>
              <a:rPr lang="zh-CN" altLang="zh-CN" dirty="0"/>
              <a:t>为一逻辑值，如果为</a:t>
            </a:r>
            <a:r>
              <a:rPr lang="en-US" altLang="zh-CN" dirty="0"/>
              <a:t>TRUE</a:t>
            </a:r>
            <a:r>
              <a:rPr lang="zh-CN" altLang="zh-CN" dirty="0"/>
              <a:t>或省略，则返回近似匹配值，如果找不到精确匹配值，则返回小于</a:t>
            </a:r>
            <a:r>
              <a:rPr lang="en-US" altLang="zh-CN" dirty="0" err="1"/>
              <a:t>lookup_value</a:t>
            </a:r>
            <a:r>
              <a:rPr lang="zh-CN" altLang="zh-CN" dirty="0"/>
              <a:t>的最大数值；如果为</a:t>
            </a:r>
            <a:r>
              <a:rPr lang="en-US" altLang="zh-CN" dirty="0"/>
              <a:t>FALSE</a:t>
            </a:r>
            <a:r>
              <a:rPr lang="zh-CN" altLang="zh-CN" dirty="0"/>
              <a:t>，则返回精确匹配值，如果找不到，则返回错误值</a:t>
            </a:r>
            <a:r>
              <a:rPr lang="en-US" altLang="zh-CN" dirty="0"/>
              <a:t>#N/A</a:t>
            </a:r>
            <a:r>
              <a:rPr lang="zh-CN" altLang="zh-CN" dirty="0"/>
              <a:t>。 </a:t>
            </a:r>
          </a:p>
          <a:p>
            <a:pPr marL="0" indent="0">
              <a:buNone/>
            </a:pPr>
            <a:endParaRPr lang="zh-CN" altLang="en-US" dirty="0"/>
          </a:p>
        </p:txBody>
      </p:sp>
    </p:spTree>
    <p:extLst>
      <p:ext uri="{BB962C8B-B14F-4D97-AF65-F5344CB8AC3E}">
        <p14:creationId xmlns:p14="http://schemas.microsoft.com/office/powerpoint/2010/main" val="1739578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11.6 </a:t>
            </a:r>
            <a:r>
              <a:rPr lang="zh-CN" altLang="zh-CN" dirty="0">
                <a:effectLst/>
              </a:rPr>
              <a:t>图表</a:t>
            </a:r>
            <a:endParaRPr lang="zh-CN" altLang="en-US" dirty="0"/>
          </a:p>
        </p:txBody>
      </p:sp>
      <p:sp>
        <p:nvSpPr>
          <p:cNvPr id="3" name="内容占位符 2"/>
          <p:cNvSpPr>
            <a:spLocks noGrp="1"/>
          </p:cNvSpPr>
          <p:nvPr>
            <p:ph idx="1"/>
          </p:nvPr>
        </p:nvSpPr>
        <p:spPr/>
        <p:txBody>
          <a:bodyPr/>
          <a:lstStyle/>
          <a:p>
            <a:pPr marL="0" indent="0">
              <a:buNone/>
            </a:pPr>
            <a:r>
              <a:rPr lang="zh-CN" altLang="zh-CN" dirty="0"/>
              <a:t>图表将工作表中的数据统计生成各种图表，以直观形象的方式展示数据的内涵。</a:t>
            </a:r>
          </a:p>
          <a:p>
            <a:pPr marL="0" indent="0">
              <a:buNone/>
            </a:pPr>
            <a:endParaRPr lang="zh-CN" altLang="en-US" dirty="0"/>
          </a:p>
        </p:txBody>
      </p:sp>
    </p:spTree>
    <p:extLst>
      <p:ext uri="{BB962C8B-B14F-4D97-AF65-F5344CB8AC3E}">
        <p14:creationId xmlns:p14="http://schemas.microsoft.com/office/powerpoint/2010/main" val="2656678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11.6.1</a:t>
            </a:r>
            <a:r>
              <a:rPr lang="zh-CN" altLang="zh-CN" dirty="0">
                <a:effectLst/>
              </a:rPr>
              <a:t>创建图表</a:t>
            </a:r>
            <a:endParaRPr lang="zh-CN" altLang="en-US" dirty="0"/>
          </a:p>
        </p:txBody>
      </p:sp>
      <p:sp>
        <p:nvSpPr>
          <p:cNvPr id="3" name="内容占位符 2"/>
          <p:cNvSpPr>
            <a:spLocks noGrp="1"/>
          </p:cNvSpPr>
          <p:nvPr>
            <p:ph idx="1"/>
          </p:nvPr>
        </p:nvSpPr>
        <p:spPr/>
        <p:txBody>
          <a:bodyPr/>
          <a:lstStyle/>
          <a:p>
            <a:pPr marL="0" indent="0">
              <a:buNone/>
            </a:pPr>
            <a:r>
              <a:rPr lang="en-US" altLang="zh-CN" dirty="0"/>
              <a:t>Excel</a:t>
            </a:r>
            <a:r>
              <a:rPr lang="zh-CN" altLang="zh-CN" dirty="0"/>
              <a:t>可以创建图表，图表可以嵌入到同一工作表中，也可以单独占据一张工作表。图表的数据来自工作表的区域，如果数据改变了，相应的图表也会立即改变。</a:t>
            </a:r>
          </a:p>
          <a:p>
            <a:pPr marL="0" indent="0">
              <a:buNone/>
            </a:pPr>
            <a:r>
              <a:rPr lang="en-US" altLang="zh-CN" dirty="0"/>
              <a:t>1</a:t>
            </a:r>
            <a:r>
              <a:rPr lang="zh-CN" altLang="zh-CN" dirty="0"/>
              <a:t>．使用</a:t>
            </a:r>
            <a:r>
              <a:rPr lang="zh-CN" altLang="zh-CN" dirty="0" smtClean="0"/>
              <a:t>功能区</a:t>
            </a:r>
            <a:r>
              <a:rPr lang="zh-CN" altLang="zh-CN" dirty="0"/>
              <a:t>创建</a:t>
            </a:r>
            <a:r>
              <a:rPr lang="zh-CN" altLang="zh-CN" dirty="0" smtClean="0"/>
              <a:t>图表</a:t>
            </a:r>
            <a:endParaRPr lang="en-US" altLang="zh-CN" dirty="0" smtClean="0"/>
          </a:p>
          <a:p>
            <a:pPr marL="0" indent="0">
              <a:buNone/>
            </a:pPr>
            <a:r>
              <a:rPr lang="en-US" altLang="zh-CN" dirty="0"/>
              <a:t>2</a:t>
            </a:r>
            <a:r>
              <a:rPr lang="zh-CN" altLang="zh-CN" dirty="0"/>
              <a:t>．使用图表向导创建图表</a:t>
            </a:r>
          </a:p>
          <a:p>
            <a:pPr marL="0" indent="0">
              <a:buNone/>
            </a:pPr>
            <a:r>
              <a:rPr lang="en-US" altLang="zh-CN" dirty="0"/>
              <a:t>3</a:t>
            </a:r>
            <a:r>
              <a:rPr lang="zh-CN" altLang="zh-CN" dirty="0"/>
              <a:t>．使用快捷键创建图表</a:t>
            </a:r>
          </a:p>
          <a:p>
            <a:pPr marL="0" indent="0">
              <a:buNone/>
            </a:pPr>
            <a:endParaRPr lang="zh-CN" altLang="en-US" dirty="0"/>
          </a:p>
        </p:txBody>
      </p:sp>
    </p:spTree>
    <p:extLst>
      <p:ext uri="{BB962C8B-B14F-4D97-AF65-F5344CB8AC3E}">
        <p14:creationId xmlns:p14="http://schemas.microsoft.com/office/powerpoint/2010/main" val="234068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11.6.2</a:t>
            </a:r>
            <a:r>
              <a:rPr lang="zh-CN" altLang="zh-CN" dirty="0">
                <a:effectLst/>
              </a:rPr>
              <a:t>编辑</a:t>
            </a:r>
            <a:r>
              <a:rPr lang="zh-CN" altLang="zh-CN" dirty="0" smtClean="0">
                <a:effectLst/>
              </a:rPr>
              <a:t>图表</a:t>
            </a:r>
            <a:endParaRPr lang="zh-CN" altLang="en-US" dirty="0"/>
          </a:p>
        </p:txBody>
      </p:sp>
      <p:sp>
        <p:nvSpPr>
          <p:cNvPr id="3" name="内容占位符 2"/>
          <p:cNvSpPr>
            <a:spLocks noGrp="1"/>
          </p:cNvSpPr>
          <p:nvPr>
            <p:ph idx="1"/>
          </p:nvPr>
        </p:nvSpPr>
        <p:spPr/>
        <p:txBody>
          <a:bodyPr/>
          <a:lstStyle/>
          <a:p>
            <a:pPr marL="0" indent="0">
              <a:buNone/>
            </a:pPr>
            <a:r>
              <a:rPr lang="zh-CN" altLang="zh-CN" dirty="0"/>
              <a:t>在创建图表之后，可以根据需要编辑图表及图表的各个对象，包括改变图表类型、修改图表的数据、添加和删除数据系列、添加标题及数据标志、增加文本和图形、移动图表和调整大小等。</a:t>
            </a:r>
          </a:p>
          <a:p>
            <a:pPr marL="0" indent="0">
              <a:buNone/>
            </a:pPr>
            <a:r>
              <a:rPr lang="zh-CN" altLang="zh-CN" dirty="0"/>
              <a:t>在</a:t>
            </a:r>
            <a:r>
              <a:rPr lang="en-US" altLang="zh-CN" dirty="0"/>
              <a:t>Excel</a:t>
            </a:r>
            <a:r>
              <a:rPr lang="zh-CN" altLang="zh-CN" dirty="0"/>
              <a:t>中，选中图表后，功能区中就会出现“图表工具”选项卡组，包括“设计”、“布局”和“格式”选项卡</a:t>
            </a:r>
            <a:endParaRPr lang="zh-CN" altLang="en-US" dirty="0"/>
          </a:p>
        </p:txBody>
      </p:sp>
    </p:spTree>
    <p:extLst>
      <p:ext uri="{BB962C8B-B14F-4D97-AF65-F5344CB8AC3E}">
        <p14:creationId xmlns:p14="http://schemas.microsoft.com/office/powerpoint/2010/main" val="4252672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11.6.2</a:t>
            </a:r>
            <a:r>
              <a:rPr lang="zh-CN" altLang="zh-CN" dirty="0">
                <a:effectLst/>
              </a:rPr>
              <a:t>编辑图表</a:t>
            </a:r>
            <a:endParaRPr lang="zh-CN" altLang="en-US" dirty="0"/>
          </a:p>
        </p:txBody>
      </p:sp>
      <p:sp>
        <p:nvSpPr>
          <p:cNvPr id="3" name="内容占位符 2"/>
          <p:cNvSpPr>
            <a:spLocks noGrp="1"/>
          </p:cNvSpPr>
          <p:nvPr>
            <p:ph idx="1"/>
          </p:nvPr>
        </p:nvSpPr>
        <p:spPr/>
        <p:txBody>
          <a:bodyPr/>
          <a:lstStyle/>
          <a:p>
            <a:pPr marL="0" indent="0">
              <a:buNone/>
            </a:pPr>
            <a:r>
              <a:rPr lang="en-US" altLang="zh-CN" dirty="0"/>
              <a:t>1</a:t>
            </a:r>
            <a:r>
              <a:rPr lang="zh-CN" altLang="zh-CN" dirty="0"/>
              <a:t>．编辑图表对象</a:t>
            </a:r>
          </a:p>
          <a:p>
            <a:pPr marL="0" indent="0">
              <a:buNone/>
            </a:pPr>
            <a:r>
              <a:rPr lang="en-US" altLang="zh-CN" dirty="0"/>
              <a:t>2</a:t>
            </a:r>
            <a:r>
              <a:rPr lang="zh-CN" altLang="zh-CN" dirty="0"/>
              <a:t>．更改图表类型</a:t>
            </a:r>
          </a:p>
          <a:p>
            <a:pPr marL="0" indent="0">
              <a:buNone/>
            </a:pPr>
            <a:r>
              <a:rPr lang="en-US" altLang="zh-CN" dirty="0"/>
              <a:t>3</a:t>
            </a:r>
            <a:r>
              <a:rPr lang="zh-CN" altLang="zh-CN" dirty="0"/>
              <a:t>．改变图表的大小</a:t>
            </a:r>
          </a:p>
          <a:p>
            <a:pPr marL="0" indent="0">
              <a:buNone/>
            </a:pPr>
            <a:r>
              <a:rPr lang="en-US" altLang="zh-CN" dirty="0"/>
              <a:t>4</a:t>
            </a:r>
            <a:r>
              <a:rPr lang="zh-CN" altLang="zh-CN" dirty="0"/>
              <a:t>．添加数据系列</a:t>
            </a:r>
          </a:p>
          <a:p>
            <a:pPr marL="0" indent="0">
              <a:buNone/>
            </a:pPr>
            <a:r>
              <a:rPr lang="en-US" altLang="zh-CN" dirty="0"/>
              <a:t>5</a:t>
            </a:r>
            <a:r>
              <a:rPr lang="zh-CN" altLang="zh-CN" dirty="0"/>
              <a:t>．编辑数据系列</a:t>
            </a:r>
          </a:p>
          <a:p>
            <a:pPr marL="0" indent="0">
              <a:buNone/>
            </a:pPr>
            <a:r>
              <a:rPr lang="en-US" altLang="zh-CN" dirty="0"/>
              <a:t>6</a:t>
            </a:r>
            <a:r>
              <a:rPr lang="zh-CN" altLang="zh-CN" dirty="0"/>
              <a:t>．删除数据系列</a:t>
            </a:r>
          </a:p>
          <a:p>
            <a:pPr marL="0" indent="0">
              <a:buNone/>
            </a:pPr>
            <a:endParaRPr lang="zh-CN" altLang="en-US" dirty="0"/>
          </a:p>
        </p:txBody>
      </p:sp>
    </p:spTree>
    <p:extLst>
      <p:ext uri="{BB962C8B-B14F-4D97-AF65-F5344CB8AC3E}">
        <p14:creationId xmlns:p14="http://schemas.microsoft.com/office/powerpoint/2010/main" val="4238414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11.7 </a:t>
            </a:r>
            <a:r>
              <a:rPr lang="zh-CN" altLang="zh-CN" dirty="0">
                <a:effectLst/>
              </a:rPr>
              <a:t>数据分析</a:t>
            </a:r>
            <a:endParaRPr lang="zh-CN" altLang="en-US" dirty="0"/>
          </a:p>
        </p:txBody>
      </p:sp>
      <p:sp>
        <p:nvSpPr>
          <p:cNvPr id="3" name="内容占位符 2"/>
          <p:cNvSpPr>
            <a:spLocks noGrp="1"/>
          </p:cNvSpPr>
          <p:nvPr>
            <p:ph idx="1"/>
          </p:nvPr>
        </p:nvSpPr>
        <p:spPr/>
        <p:txBody>
          <a:bodyPr/>
          <a:lstStyle/>
          <a:p>
            <a:pPr marL="0" indent="0">
              <a:buNone/>
            </a:pPr>
            <a:r>
              <a:rPr lang="en-US" altLang="zh-CN" dirty="0"/>
              <a:t>Excel</a:t>
            </a:r>
            <a:r>
              <a:rPr lang="zh-CN" altLang="zh-CN" dirty="0"/>
              <a:t>可以对表格中的数据进行基础分析。排序可以将数据表中的内容按照特定规律排序；筛选可以显示满足用户条件的数据；数据有效性可以防止输入错误数据；合并计算、分类汇总和数据透视表可以对数据进行各种分析统计。</a:t>
            </a:r>
          </a:p>
          <a:p>
            <a:pPr marL="0" indent="0">
              <a:buNone/>
            </a:pPr>
            <a:endParaRPr lang="zh-CN" altLang="en-US" dirty="0"/>
          </a:p>
        </p:txBody>
      </p:sp>
    </p:spTree>
    <p:extLst>
      <p:ext uri="{BB962C8B-B14F-4D97-AF65-F5344CB8AC3E}">
        <p14:creationId xmlns:p14="http://schemas.microsoft.com/office/powerpoint/2010/main" val="2134914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11.7.1</a:t>
            </a:r>
            <a:r>
              <a:rPr lang="zh-CN" altLang="zh-CN" dirty="0">
                <a:effectLst/>
              </a:rPr>
              <a:t>数据的</a:t>
            </a:r>
            <a:r>
              <a:rPr lang="zh-CN" altLang="zh-CN" dirty="0" smtClean="0">
                <a:effectLst/>
              </a:rPr>
              <a:t>排序</a:t>
            </a:r>
            <a:endParaRPr lang="zh-CN" altLang="en-US" dirty="0"/>
          </a:p>
        </p:txBody>
      </p:sp>
      <p:sp>
        <p:nvSpPr>
          <p:cNvPr id="3" name="内容占位符 2"/>
          <p:cNvSpPr>
            <a:spLocks noGrp="1"/>
          </p:cNvSpPr>
          <p:nvPr>
            <p:ph idx="1"/>
          </p:nvPr>
        </p:nvSpPr>
        <p:spPr/>
        <p:txBody>
          <a:bodyPr/>
          <a:lstStyle/>
          <a:p>
            <a:pPr marL="0" indent="0">
              <a:buNone/>
            </a:pPr>
            <a:r>
              <a:rPr lang="zh-CN" altLang="zh-CN" dirty="0"/>
              <a:t>在数据表</a:t>
            </a:r>
            <a:r>
              <a:rPr lang="zh-CN" altLang="zh-CN" dirty="0" smtClean="0"/>
              <a:t>中，</a:t>
            </a:r>
            <a:r>
              <a:rPr lang="zh-CN" altLang="zh-CN" dirty="0"/>
              <a:t>可以对一列或几列数据进行排序</a:t>
            </a:r>
            <a:r>
              <a:rPr lang="zh-CN" altLang="zh-CN" dirty="0" smtClean="0"/>
              <a:t>。</a:t>
            </a:r>
            <a:endParaRPr lang="en-US" altLang="zh-CN" dirty="0" smtClean="0"/>
          </a:p>
          <a:p>
            <a:pPr marL="0" indent="0">
              <a:buNone/>
            </a:pPr>
            <a:r>
              <a:rPr lang="en-US" altLang="zh-CN" dirty="0"/>
              <a:t>1</a:t>
            </a:r>
            <a:r>
              <a:rPr lang="zh-CN" altLang="zh-CN" dirty="0"/>
              <a:t>．按一列排序</a:t>
            </a:r>
          </a:p>
          <a:p>
            <a:pPr marL="0" indent="0">
              <a:buNone/>
            </a:pPr>
            <a:r>
              <a:rPr lang="zh-CN" altLang="zh-CN" dirty="0"/>
              <a:t>按一列排序时依据某列的数据规则对数据进行排序</a:t>
            </a:r>
            <a:r>
              <a:rPr lang="zh-CN" altLang="zh-CN" dirty="0" smtClean="0"/>
              <a:t>。</a:t>
            </a:r>
            <a:endParaRPr lang="en-US" altLang="zh-CN" dirty="0" smtClean="0"/>
          </a:p>
          <a:p>
            <a:pPr marL="0" indent="0">
              <a:buNone/>
            </a:pPr>
            <a:r>
              <a:rPr lang="en-US" altLang="zh-CN" dirty="0"/>
              <a:t>2</a:t>
            </a:r>
            <a:r>
              <a:rPr lang="zh-CN" altLang="zh-CN" dirty="0"/>
              <a:t>．按多列排序</a:t>
            </a:r>
          </a:p>
          <a:p>
            <a:pPr marL="0" indent="0">
              <a:buNone/>
            </a:pPr>
            <a:r>
              <a:rPr lang="zh-CN" altLang="zh-CN" dirty="0"/>
              <a:t>按照多列排序就是根据多列的数据规律对数据表进行排序，可以使用“排序”对话框设置多列排序</a:t>
            </a:r>
            <a:r>
              <a:rPr lang="zh-CN" altLang="zh-CN" dirty="0" smtClean="0"/>
              <a:t>条件</a:t>
            </a:r>
            <a:endParaRPr lang="en-US" altLang="zh-CN" dirty="0" smtClean="0"/>
          </a:p>
          <a:p>
            <a:pPr marL="0" indent="0">
              <a:buNone/>
            </a:pPr>
            <a:r>
              <a:rPr lang="en-US" altLang="zh-CN" dirty="0"/>
              <a:t>3</a:t>
            </a:r>
            <a:r>
              <a:rPr lang="zh-CN" altLang="zh-CN" dirty="0"/>
              <a:t>．自定义排序</a:t>
            </a:r>
          </a:p>
          <a:p>
            <a:pPr marL="0" indent="0">
              <a:buNone/>
            </a:pPr>
            <a:r>
              <a:rPr lang="zh-CN" altLang="zh-CN" dirty="0"/>
              <a:t>在</a:t>
            </a:r>
            <a:r>
              <a:rPr lang="en-US" altLang="zh-CN" dirty="0"/>
              <a:t>Excel</a:t>
            </a:r>
            <a:r>
              <a:rPr lang="zh-CN" altLang="zh-CN" dirty="0"/>
              <a:t>中，用户可以根据需要设置自定义的排序序列。</a:t>
            </a:r>
            <a:endParaRPr lang="zh-CN" altLang="en-US" dirty="0"/>
          </a:p>
        </p:txBody>
      </p:sp>
    </p:spTree>
    <p:extLst>
      <p:ext uri="{BB962C8B-B14F-4D97-AF65-F5344CB8AC3E}">
        <p14:creationId xmlns:p14="http://schemas.microsoft.com/office/powerpoint/2010/main" val="780542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11.7.2</a:t>
            </a:r>
            <a:r>
              <a:rPr lang="zh-CN" altLang="zh-CN" dirty="0">
                <a:effectLst/>
              </a:rPr>
              <a:t>数据筛选</a:t>
            </a:r>
            <a:endParaRPr lang="zh-CN" altLang="en-US" dirty="0"/>
          </a:p>
        </p:txBody>
      </p:sp>
      <p:sp>
        <p:nvSpPr>
          <p:cNvPr id="3" name="内容占位符 2"/>
          <p:cNvSpPr>
            <a:spLocks noGrp="1"/>
          </p:cNvSpPr>
          <p:nvPr>
            <p:ph idx="1"/>
          </p:nvPr>
        </p:nvSpPr>
        <p:spPr/>
        <p:txBody>
          <a:bodyPr/>
          <a:lstStyle/>
          <a:p>
            <a:pPr marL="0" indent="0">
              <a:buNone/>
            </a:pPr>
            <a:r>
              <a:rPr lang="zh-CN" altLang="zh-CN" dirty="0"/>
              <a:t>在</a:t>
            </a:r>
            <a:r>
              <a:rPr lang="en-US" altLang="zh-CN" dirty="0"/>
              <a:t>Excel</a:t>
            </a:r>
            <a:r>
              <a:rPr lang="zh-CN" altLang="zh-CN" dirty="0"/>
              <a:t>中，当工作表中有大量数据记录时，可以使用数据筛选功能，暂时隐藏部分记录，显示感兴趣的数据。数据筛选包括“自动筛选”和“高级筛选”两种。</a:t>
            </a:r>
          </a:p>
          <a:p>
            <a:pPr marL="0" indent="0">
              <a:buNone/>
            </a:pPr>
            <a:r>
              <a:rPr lang="en-US" altLang="zh-CN" dirty="0"/>
              <a:t>1</a:t>
            </a:r>
            <a:r>
              <a:rPr lang="zh-CN" altLang="zh-CN" dirty="0"/>
              <a:t>．自动筛选</a:t>
            </a:r>
          </a:p>
          <a:p>
            <a:pPr marL="0" indent="0">
              <a:buNone/>
            </a:pPr>
            <a:r>
              <a:rPr lang="en-US" altLang="zh-CN" dirty="0"/>
              <a:t>2</a:t>
            </a:r>
            <a:r>
              <a:rPr lang="zh-CN" altLang="zh-CN" dirty="0"/>
              <a:t>．高级筛选</a:t>
            </a:r>
          </a:p>
          <a:p>
            <a:pPr marL="0" indent="0">
              <a:buNone/>
            </a:pPr>
            <a:r>
              <a:rPr lang="zh-CN" altLang="zh-CN" dirty="0"/>
              <a:t>使用高级筛选，需要先在数据清单以外建立条件区域。</a:t>
            </a:r>
          </a:p>
          <a:p>
            <a:pPr marL="0" indent="0">
              <a:buNone/>
            </a:pPr>
            <a:endParaRPr lang="zh-CN" altLang="en-US" dirty="0"/>
          </a:p>
        </p:txBody>
      </p:sp>
    </p:spTree>
    <p:extLst>
      <p:ext uri="{BB962C8B-B14F-4D97-AF65-F5344CB8AC3E}">
        <p14:creationId xmlns:p14="http://schemas.microsoft.com/office/powerpoint/2010/main" val="154604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11.1.1</a:t>
            </a:r>
            <a:r>
              <a:rPr lang="zh-CN" altLang="zh-CN" dirty="0" smtClean="0">
                <a:effectLst/>
              </a:rPr>
              <a:t>文本</a:t>
            </a:r>
            <a:r>
              <a:rPr lang="zh-CN" altLang="zh-CN" dirty="0">
                <a:effectLst/>
              </a:rPr>
              <a:t>型数据</a:t>
            </a:r>
            <a:endParaRPr lang="zh-CN" altLang="en-US" dirty="0"/>
          </a:p>
        </p:txBody>
      </p:sp>
      <p:sp>
        <p:nvSpPr>
          <p:cNvPr id="3" name="内容占位符 2"/>
          <p:cNvSpPr>
            <a:spLocks noGrp="1"/>
          </p:cNvSpPr>
          <p:nvPr>
            <p:ph idx="1"/>
          </p:nvPr>
        </p:nvSpPr>
        <p:spPr/>
        <p:txBody>
          <a:bodyPr/>
          <a:lstStyle/>
          <a:p>
            <a:pPr marL="0" indent="0">
              <a:buNone/>
            </a:pPr>
            <a:r>
              <a:rPr lang="zh-CN" altLang="zh-CN" dirty="0"/>
              <a:t>如果在单元格中输入多行数据，在换行处按“</a:t>
            </a:r>
            <a:r>
              <a:rPr lang="en-US" altLang="zh-CN" dirty="0" err="1"/>
              <a:t>Alt+Enter</a:t>
            </a:r>
            <a:r>
              <a:rPr lang="zh-CN" altLang="zh-CN" dirty="0"/>
              <a:t>”组合键，在一个单元格中将显示多行文本，行的高度会自动增大，如</a:t>
            </a:r>
            <a:r>
              <a:rPr lang="zh-CN" altLang="zh-CN" dirty="0" smtClean="0"/>
              <a:t>图所</a:t>
            </a:r>
            <a:r>
              <a:rPr lang="zh-CN" altLang="zh-CN" dirty="0"/>
              <a:t>示。</a:t>
            </a:r>
            <a:r>
              <a:rPr lang="en-US" altLang="zh-CN" dirty="0"/>
              <a:t>  </a:t>
            </a:r>
            <a:endParaRPr lang="en-US" altLang="zh-CN" dirty="0" smtClean="0"/>
          </a:p>
          <a:p>
            <a:pPr marL="0" indent="0">
              <a:buNone/>
            </a:pPr>
            <a:endParaRPr lang="en-US" altLang="zh-CN" dirty="0" smtClean="0"/>
          </a:p>
          <a:p>
            <a:endParaRPr lang="zh-CN" altLang="zh-CN" dirty="0"/>
          </a:p>
          <a:p>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717032"/>
            <a:ext cx="4015830" cy="2088232"/>
          </a:xfrm>
          <a:prstGeom prst="rect">
            <a:avLst/>
          </a:prstGeom>
        </p:spPr>
      </p:pic>
    </p:spTree>
    <p:extLst>
      <p:ext uri="{BB962C8B-B14F-4D97-AF65-F5344CB8AC3E}">
        <p14:creationId xmlns:p14="http://schemas.microsoft.com/office/powerpoint/2010/main" val="32913926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11.7.3</a:t>
            </a:r>
            <a:r>
              <a:rPr lang="zh-CN" altLang="zh-CN" dirty="0">
                <a:effectLst/>
              </a:rPr>
              <a:t>删除重复</a:t>
            </a:r>
            <a:r>
              <a:rPr lang="zh-CN" altLang="zh-CN" dirty="0" smtClean="0">
                <a:effectLst/>
              </a:rPr>
              <a:t>项</a:t>
            </a:r>
            <a:endParaRPr lang="zh-CN" altLang="en-US" dirty="0"/>
          </a:p>
        </p:txBody>
      </p:sp>
      <p:sp>
        <p:nvSpPr>
          <p:cNvPr id="3" name="内容占位符 2"/>
          <p:cNvSpPr>
            <a:spLocks noGrp="1"/>
          </p:cNvSpPr>
          <p:nvPr>
            <p:ph idx="1"/>
          </p:nvPr>
        </p:nvSpPr>
        <p:spPr/>
        <p:txBody>
          <a:bodyPr/>
          <a:lstStyle/>
          <a:p>
            <a:pPr marL="0" indent="0">
              <a:buNone/>
            </a:pPr>
            <a:r>
              <a:rPr lang="zh-CN" altLang="zh-CN" dirty="0"/>
              <a:t>在使用</a:t>
            </a:r>
            <a:r>
              <a:rPr lang="en-US" altLang="zh-CN" dirty="0"/>
              <a:t>Excel</a:t>
            </a:r>
            <a:r>
              <a:rPr lang="zh-CN" altLang="zh-CN" dirty="0"/>
              <a:t>时，我们常常会遇到需要删除重复数据的问题，如果数据比较少我们找出来删掉就可以了，如果数据量比较大，且重复的数据比较多，可以使用删除重复项功能。</a:t>
            </a:r>
          </a:p>
          <a:p>
            <a:pPr marL="0" indent="0">
              <a:buNone/>
            </a:pPr>
            <a:endParaRPr lang="zh-CN" altLang="en-US" dirty="0"/>
          </a:p>
        </p:txBody>
      </p:sp>
    </p:spTree>
    <p:extLst>
      <p:ext uri="{BB962C8B-B14F-4D97-AF65-F5344CB8AC3E}">
        <p14:creationId xmlns:p14="http://schemas.microsoft.com/office/powerpoint/2010/main" val="2439103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11.7.4</a:t>
            </a:r>
            <a:r>
              <a:rPr lang="zh-CN" altLang="zh-CN" dirty="0">
                <a:effectLst/>
              </a:rPr>
              <a:t>数据</a:t>
            </a:r>
            <a:r>
              <a:rPr lang="zh-CN" altLang="zh-CN" dirty="0" smtClean="0">
                <a:effectLst/>
              </a:rPr>
              <a:t>有效性</a:t>
            </a:r>
            <a:endParaRPr lang="zh-CN" altLang="en-US" dirty="0"/>
          </a:p>
        </p:txBody>
      </p:sp>
      <p:sp>
        <p:nvSpPr>
          <p:cNvPr id="3" name="内容占位符 2"/>
          <p:cNvSpPr>
            <a:spLocks noGrp="1"/>
          </p:cNvSpPr>
          <p:nvPr>
            <p:ph idx="1"/>
          </p:nvPr>
        </p:nvSpPr>
        <p:spPr/>
        <p:txBody>
          <a:bodyPr/>
          <a:lstStyle/>
          <a:p>
            <a:pPr marL="0" indent="0">
              <a:buNone/>
            </a:pPr>
            <a:r>
              <a:rPr lang="zh-CN" altLang="zh-CN" dirty="0"/>
              <a:t>在向工作表中输入数据时，为了防止用户输入错误的数据，可以为单元格设置有效的数据范围，当用户输入超出范围的数据时，将提示报错信息。</a:t>
            </a:r>
          </a:p>
          <a:p>
            <a:pPr marL="0" indent="0">
              <a:buNone/>
            </a:pPr>
            <a:endParaRPr lang="zh-CN" altLang="en-US" dirty="0"/>
          </a:p>
        </p:txBody>
      </p:sp>
    </p:spTree>
    <p:extLst>
      <p:ext uri="{BB962C8B-B14F-4D97-AF65-F5344CB8AC3E}">
        <p14:creationId xmlns:p14="http://schemas.microsoft.com/office/powerpoint/2010/main" val="1372473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11.7.5</a:t>
            </a:r>
            <a:r>
              <a:rPr lang="zh-CN" altLang="zh-CN" dirty="0">
                <a:effectLst/>
              </a:rPr>
              <a:t>分类汇总</a:t>
            </a:r>
            <a:endParaRPr lang="zh-CN" altLang="en-US" dirty="0"/>
          </a:p>
        </p:txBody>
      </p:sp>
      <p:sp>
        <p:nvSpPr>
          <p:cNvPr id="3" name="内容占位符 2"/>
          <p:cNvSpPr>
            <a:spLocks noGrp="1"/>
          </p:cNvSpPr>
          <p:nvPr>
            <p:ph idx="1"/>
          </p:nvPr>
        </p:nvSpPr>
        <p:spPr/>
        <p:txBody>
          <a:bodyPr/>
          <a:lstStyle/>
          <a:p>
            <a:pPr marL="0" indent="0">
              <a:buNone/>
            </a:pPr>
            <a:r>
              <a:rPr lang="zh-CN" altLang="zh-CN" dirty="0"/>
              <a:t>在日常的工作中，要分类统计各项数据的，EXCEL的分类汇总可以进行求何、计数、求平均值等运算。</a:t>
            </a:r>
          </a:p>
          <a:p>
            <a:pPr marL="0" indent="0">
              <a:buNone/>
            </a:pPr>
            <a:r>
              <a:rPr lang="zh-CN" altLang="zh-CN" dirty="0"/>
              <a:t>在分类汇总之前，必须对数据列表中分类字段进行排序。</a:t>
            </a:r>
            <a:endParaRPr lang="zh-CN" altLang="en-US" dirty="0"/>
          </a:p>
        </p:txBody>
      </p:sp>
    </p:spTree>
    <p:extLst>
      <p:ext uri="{BB962C8B-B14F-4D97-AF65-F5344CB8AC3E}">
        <p14:creationId xmlns:p14="http://schemas.microsoft.com/office/powerpoint/2010/main" val="4215603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11.7.6</a:t>
            </a:r>
            <a:r>
              <a:rPr lang="zh-CN" altLang="zh-CN" dirty="0">
                <a:effectLst/>
              </a:rPr>
              <a:t>数据透视</a:t>
            </a:r>
            <a:r>
              <a:rPr lang="zh-CN" altLang="zh-CN" dirty="0" smtClean="0">
                <a:effectLst/>
              </a:rPr>
              <a:t>表</a:t>
            </a:r>
            <a:endParaRPr lang="zh-CN" altLang="en-US" dirty="0"/>
          </a:p>
        </p:txBody>
      </p:sp>
      <p:sp>
        <p:nvSpPr>
          <p:cNvPr id="3" name="内容占位符 2"/>
          <p:cNvSpPr>
            <a:spLocks noGrp="1"/>
          </p:cNvSpPr>
          <p:nvPr>
            <p:ph idx="1"/>
          </p:nvPr>
        </p:nvSpPr>
        <p:spPr/>
        <p:txBody>
          <a:bodyPr/>
          <a:lstStyle/>
          <a:p>
            <a:pPr marL="0" indent="0">
              <a:buNone/>
            </a:pPr>
            <a:r>
              <a:rPr lang="zh-CN" altLang="zh-CN" dirty="0"/>
              <a:t>数据透视表是一种对大量数据快速汇总和建立交叉列表的交互式动态表格，为用户提供了一种以不同的角度去分析数据的简便方法，它可以动态地改变版面布置，按照不同方式分析数据，也可以重新安排行号、列号和页字段。当原始数据更改时，数据透视表也会更新</a:t>
            </a:r>
            <a:r>
              <a:rPr lang="zh-CN" altLang="zh-CN" dirty="0" smtClean="0"/>
              <a:t>。</a:t>
            </a:r>
            <a:endParaRPr lang="zh-CN" altLang="zh-CN" dirty="0"/>
          </a:p>
          <a:p>
            <a:pPr marL="0" indent="0">
              <a:buNone/>
            </a:pPr>
            <a:r>
              <a:rPr lang="en-US" altLang="zh-CN" dirty="0"/>
              <a:t>1</a:t>
            </a:r>
            <a:r>
              <a:rPr lang="zh-CN" altLang="zh-CN" dirty="0"/>
              <a:t>．创建数据透视表</a:t>
            </a:r>
          </a:p>
          <a:p>
            <a:pPr marL="0" indent="0">
              <a:buNone/>
            </a:pPr>
            <a:r>
              <a:rPr lang="en-US" altLang="zh-CN" dirty="0"/>
              <a:t>2</a:t>
            </a:r>
            <a:r>
              <a:rPr lang="zh-CN" altLang="zh-CN" dirty="0"/>
              <a:t>．编辑数据透视表</a:t>
            </a:r>
          </a:p>
          <a:p>
            <a:pPr marL="0" indent="0">
              <a:buNone/>
            </a:pPr>
            <a:r>
              <a:rPr lang="en-US" altLang="zh-CN" dirty="0"/>
              <a:t>3</a:t>
            </a:r>
            <a:r>
              <a:rPr lang="zh-CN" altLang="zh-CN" dirty="0"/>
              <a:t>．美化数据透视表</a:t>
            </a:r>
          </a:p>
          <a:p>
            <a:pPr marL="0" indent="0">
              <a:buNone/>
            </a:pPr>
            <a:endParaRPr lang="zh-CN" altLang="en-US" dirty="0"/>
          </a:p>
        </p:txBody>
      </p:sp>
    </p:spTree>
    <p:extLst>
      <p:ext uri="{BB962C8B-B14F-4D97-AF65-F5344CB8AC3E}">
        <p14:creationId xmlns:p14="http://schemas.microsoft.com/office/powerpoint/2010/main" val="4063608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effectLst/>
              </a:rPr>
              <a:t>小　　结</a:t>
            </a:r>
            <a:endParaRPr lang="zh-CN" altLang="en-US" dirty="0"/>
          </a:p>
        </p:txBody>
      </p:sp>
      <p:sp>
        <p:nvSpPr>
          <p:cNvPr id="3" name="内容占位符 2"/>
          <p:cNvSpPr>
            <a:spLocks noGrp="1"/>
          </p:cNvSpPr>
          <p:nvPr>
            <p:ph idx="1"/>
          </p:nvPr>
        </p:nvSpPr>
        <p:spPr/>
        <p:txBody>
          <a:bodyPr/>
          <a:lstStyle/>
          <a:p>
            <a:pPr marL="0" indent="0">
              <a:buNone/>
            </a:pPr>
            <a:r>
              <a:rPr lang="zh-CN" altLang="zh-CN" dirty="0"/>
              <a:t>本章主要介绍了</a:t>
            </a:r>
            <a:r>
              <a:rPr lang="en-US" altLang="zh-CN" dirty="0"/>
              <a:t>Excel 2010</a:t>
            </a:r>
            <a:r>
              <a:rPr lang="zh-CN" altLang="zh-CN" dirty="0"/>
              <a:t>的功能，包括管理工作簿和工作表、输入数据、工作表的格式、公式和函数、图表以及数据排序、筛选和分类汇总，以及使用数据透视表对数据进行分析统计。通过本章的学习，使得学生养成使用计算机技术进行数据处理和统计分析的意识和思维能力。</a:t>
            </a:r>
          </a:p>
          <a:p>
            <a:pPr marL="0" indent="0">
              <a:buNone/>
            </a:pPr>
            <a:endParaRPr lang="zh-CN" altLang="en-US" dirty="0"/>
          </a:p>
        </p:txBody>
      </p:sp>
    </p:spTree>
    <p:extLst>
      <p:ext uri="{BB962C8B-B14F-4D97-AF65-F5344CB8AC3E}">
        <p14:creationId xmlns:p14="http://schemas.microsoft.com/office/powerpoint/2010/main" val="404540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11.1.1</a:t>
            </a:r>
            <a:r>
              <a:rPr lang="zh-CN" altLang="zh-CN" dirty="0" smtClean="0">
                <a:effectLst/>
              </a:rPr>
              <a:t>文本</a:t>
            </a:r>
            <a:r>
              <a:rPr lang="zh-CN" altLang="zh-CN" dirty="0">
                <a:effectLst/>
              </a:rPr>
              <a:t>型数据</a:t>
            </a:r>
            <a:endParaRPr lang="zh-CN" altLang="en-US" dirty="0"/>
          </a:p>
        </p:txBody>
      </p:sp>
      <p:sp>
        <p:nvSpPr>
          <p:cNvPr id="3" name="内容占位符 2"/>
          <p:cNvSpPr>
            <a:spLocks noGrp="1"/>
          </p:cNvSpPr>
          <p:nvPr>
            <p:ph idx="1"/>
          </p:nvPr>
        </p:nvSpPr>
        <p:spPr>
          <a:xfrm>
            <a:off x="685800" y="1981200"/>
            <a:ext cx="7918648" cy="4114800"/>
          </a:xfrm>
        </p:spPr>
        <p:txBody>
          <a:bodyPr/>
          <a:lstStyle/>
          <a:p>
            <a:pPr marL="0" indent="0">
              <a:buNone/>
            </a:pPr>
            <a:r>
              <a:rPr lang="zh-CN" altLang="zh-CN" dirty="0"/>
              <a:t>全部由数字组成的字符串（如电话号码），也可以当成字符。输入时，在数字前面添加一个单撇号</a:t>
            </a:r>
            <a:r>
              <a:rPr lang="zh-CN" altLang="zh-CN" dirty="0" smtClean="0"/>
              <a:t>，按下</a:t>
            </a:r>
            <a:r>
              <a:rPr lang="zh-CN" altLang="zh-CN" dirty="0"/>
              <a:t>回车键后，数字当成文本左对齐，</a:t>
            </a:r>
            <a:r>
              <a:rPr lang="zh-CN" altLang="zh-CN" dirty="0" smtClean="0"/>
              <a:t>如</a:t>
            </a:r>
            <a:r>
              <a:rPr lang="zh-CN" altLang="en-US" dirty="0" smtClean="0"/>
              <a:t>图</a:t>
            </a:r>
            <a:r>
              <a:rPr lang="zh-CN" altLang="zh-CN" dirty="0" smtClean="0"/>
              <a:t>所</a:t>
            </a:r>
            <a:r>
              <a:rPr lang="zh-CN" altLang="zh-CN" dirty="0"/>
              <a:t>示</a:t>
            </a:r>
            <a:r>
              <a:rPr lang="zh-CN" altLang="zh-CN" dirty="0" smtClean="0"/>
              <a:t>。</a:t>
            </a:r>
            <a:endParaRPr lang="en-US" altLang="zh-CN" dirty="0" smtClean="0"/>
          </a:p>
          <a:p>
            <a:pPr marL="0" indent="0">
              <a:buNone/>
            </a:pPr>
            <a:endParaRPr lang="zh-CN"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429000"/>
            <a:ext cx="3605389" cy="2296170"/>
          </a:xfrm>
          <a:prstGeom prst="rect">
            <a:avLst/>
          </a:prstGeom>
        </p:spPr>
      </p:pic>
    </p:spTree>
    <p:extLst>
      <p:ext uri="{BB962C8B-B14F-4D97-AF65-F5344CB8AC3E}">
        <p14:creationId xmlns:p14="http://schemas.microsoft.com/office/powerpoint/2010/main" val="348962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11.1.2</a:t>
            </a:r>
            <a:r>
              <a:rPr lang="zh-CN" altLang="zh-CN" dirty="0">
                <a:effectLst/>
              </a:rPr>
              <a:t>数值型数据</a:t>
            </a:r>
          </a:p>
        </p:txBody>
      </p:sp>
      <p:sp>
        <p:nvSpPr>
          <p:cNvPr id="6147" name="内容占位符 2"/>
          <p:cNvSpPr>
            <a:spLocks noGrp="1"/>
          </p:cNvSpPr>
          <p:nvPr>
            <p:ph idx="1"/>
          </p:nvPr>
        </p:nvSpPr>
        <p:spPr/>
        <p:txBody>
          <a:bodyPr/>
          <a:lstStyle/>
          <a:p>
            <a:pPr marL="0" indent="0">
              <a:buNone/>
            </a:pPr>
            <a:r>
              <a:rPr lang="zh-CN" altLang="zh-CN" dirty="0"/>
              <a:t>在</a:t>
            </a:r>
            <a:r>
              <a:rPr lang="en-US" altLang="zh-CN" dirty="0"/>
              <a:t>Excel</a:t>
            </a:r>
            <a:r>
              <a:rPr lang="zh-CN" altLang="zh-CN" dirty="0"/>
              <a:t>表格中，经常使用数值型数据，数值的对齐方式默认为“右对齐”。输入数值型数据的方法如下：</a:t>
            </a:r>
          </a:p>
          <a:p>
            <a:pPr marL="0" indent="0">
              <a:buNone/>
            </a:pPr>
            <a:r>
              <a:rPr lang="zh-CN" altLang="zh-CN" dirty="0"/>
              <a:t>（</a:t>
            </a:r>
            <a:r>
              <a:rPr lang="en-US" altLang="zh-CN" dirty="0"/>
              <a:t>1</a:t>
            </a:r>
            <a:r>
              <a:rPr lang="zh-CN" altLang="zh-CN" dirty="0"/>
              <a:t>）负数的输入：</a:t>
            </a:r>
            <a:r>
              <a:rPr lang="en-US" altLang="zh-CN" dirty="0"/>
              <a:t>-150 </a:t>
            </a:r>
            <a:r>
              <a:rPr lang="zh-CN" altLang="zh-CN" dirty="0"/>
              <a:t>或者， （</a:t>
            </a:r>
            <a:r>
              <a:rPr lang="en-US" altLang="zh-CN" dirty="0"/>
              <a:t>150</a:t>
            </a:r>
            <a:r>
              <a:rPr lang="zh-CN" altLang="zh-CN" dirty="0"/>
              <a:t>）</a:t>
            </a:r>
          </a:p>
          <a:p>
            <a:pPr marL="0" indent="0">
              <a:buNone/>
            </a:pPr>
            <a:r>
              <a:rPr lang="zh-CN" altLang="zh-CN" dirty="0"/>
              <a:t>（</a:t>
            </a:r>
            <a:r>
              <a:rPr lang="en-US" altLang="zh-CN" dirty="0"/>
              <a:t>2</a:t>
            </a:r>
            <a:r>
              <a:rPr lang="zh-CN" altLang="zh-CN" dirty="0"/>
              <a:t>）输入科学计数法：的</a:t>
            </a:r>
            <a:r>
              <a:rPr lang="en-US" altLang="zh-CN" dirty="0"/>
              <a:t>2E6     </a:t>
            </a:r>
            <a:endParaRPr lang="zh-CN" altLang="zh-CN" dirty="0"/>
          </a:p>
          <a:p>
            <a:pPr marL="0" indent="0">
              <a:buNone/>
            </a:pPr>
            <a:r>
              <a:rPr lang="zh-CN" altLang="zh-CN" dirty="0"/>
              <a:t>（</a:t>
            </a:r>
            <a:r>
              <a:rPr lang="en-US" altLang="zh-CN" dirty="0"/>
              <a:t>3</a:t>
            </a:r>
            <a:r>
              <a:rPr lang="zh-CN" altLang="zh-CN" dirty="0"/>
              <a:t>）输入浮点数：</a:t>
            </a:r>
            <a:r>
              <a:rPr lang="en-US" altLang="zh-CN" dirty="0"/>
              <a:t>13.56</a:t>
            </a:r>
            <a:endParaRPr lang="zh-CN" altLang="zh-CN" dirty="0"/>
          </a:p>
          <a:p>
            <a:pPr marL="0" indent="0">
              <a:buNone/>
            </a:pPr>
            <a:r>
              <a:rPr lang="zh-CN" altLang="zh-CN" dirty="0"/>
              <a:t>（</a:t>
            </a:r>
            <a:r>
              <a:rPr lang="en-US" altLang="zh-CN" dirty="0"/>
              <a:t>4</a:t>
            </a:r>
            <a:r>
              <a:rPr lang="zh-CN" altLang="zh-CN" dirty="0"/>
              <a:t>）输入分数：</a:t>
            </a:r>
            <a:r>
              <a:rPr lang="en-US" altLang="zh-CN" dirty="0"/>
              <a:t>0  3/4</a:t>
            </a:r>
            <a:r>
              <a:rPr lang="zh-CN" altLang="zh-CN" dirty="0"/>
              <a:t>。如果直接输入</a:t>
            </a:r>
            <a:r>
              <a:rPr lang="en-US" altLang="zh-CN" dirty="0"/>
              <a:t>3/4</a:t>
            </a:r>
            <a:r>
              <a:rPr lang="zh-CN" altLang="zh-CN" dirty="0"/>
              <a:t>，将会自动转换为日期型</a:t>
            </a:r>
            <a:r>
              <a:rPr lang="en-US" altLang="zh-CN" dirty="0"/>
              <a:t>3</a:t>
            </a:r>
            <a:r>
              <a:rPr lang="zh-CN" altLang="zh-CN" dirty="0"/>
              <a:t>月</a:t>
            </a:r>
            <a:r>
              <a:rPr lang="en-US" altLang="zh-CN" dirty="0"/>
              <a:t>4</a:t>
            </a:r>
            <a:r>
              <a:rPr lang="zh-CN" altLang="zh-CN" dirty="0"/>
              <a:t>日。</a:t>
            </a:r>
          </a:p>
          <a:p>
            <a:pPr marL="0" indent="0">
              <a:buNone/>
            </a:pPr>
            <a:r>
              <a:rPr lang="zh-CN" altLang="zh-CN" dirty="0"/>
              <a:t>如果数值太长，那么</a:t>
            </a:r>
            <a:r>
              <a:rPr lang="en-US" altLang="zh-CN" dirty="0"/>
              <a:t>Excel</a:t>
            </a:r>
            <a:r>
              <a:rPr lang="zh-CN" altLang="zh-CN" dirty="0"/>
              <a:t>将采用科学计数法来显示，而且只保留</a:t>
            </a:r>
            <a:r>
              <a:rPr lang="en-US" altLang="zh-CN" dirty="0"/>
              <a:t>15</a:t>
            </a:r>
            <a:r>
              <a:rPr lang="zh-CN" altLang="zh-CN" dirty="0"/>
              <a:t>位的精度。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11.1.3</a:t>
            </a:r>
            <a:r>
              <a:rPr lang="zh-CN" altLang="zh-CN" dirty="0">
                <a:effectLst/>
              </a:rPr>
              <a:t>日期型数据</a:t>
            </a:r>
          </a:p>
        </p:txBody>
      </p:sp>
      <p:sp>
        <p:nvSpPr>
          <p:cNvPr id="7171" name="内容占位符 2"/>
          <p:cNvSpPr>
            <a:spLocks noGrp="1"/>
          </p:cNvSpPr>
          <p:nvPr>
            <p:ph idx="1"/>
          </p:nvPr>
        </p:nvSpPr>
        <p:spPr>
          <a:xfrm>
            <a:off x="685800" y="1981200"/>
            <a:ext cx="7846640" cy="4114800"/>
          </a:xfrm>
        </p:spPr>
        <p:txBody>
          <a:bodyPr/>
          <a:lstStyle/>
          <a:p>
            <a:pPr marL="0" indent="0">
              <a:buNone/>
            </a:pPr>
            <a:r>
              <a:rPr lang="zh-CN" altLang="zh-CN" dirty="0"/>
              <a:t>在工作表中输入日期和时间时，为了与普通的数值数据相区别，需要用特定的格式定义时间和日期。</a:t>
            </a:r>
            <a:r>
              <a:rPr lang="en-US" altLang="zh-CN" dirty="0"/>
              <a:t>Excel</a:t>
            </a:r>
            <a:r>
              <a:rPr lang="zh-CN" altLang="zh-CN" dirty="0"/>
              <a:t>内置了一些日期和时间的格式，当输入的数据与这些格式相匹配时，</a:t>
            </a:r>
            <a:r>
              <a:rPr lang="en-US" altLang="zh-CN" dirty="0"/>
              <a:t>Excel</a:t>
            </a:r>
            <a:r>
              <a:rPr lang="zh-CN" altLang="zh-CN" dirty="0"/>
              <a:t>会自动将它们识别为日期和时间，如下所示，在单元格中日期和时间对齐方式为“右对齐”。</a:t>
            </a:r>
          </a:p>
          <a:p>
            <a:pPr marL="0" indent="0">
              <a:buNone/>
            </a:pPr>
            <a:r>
              <a:rPr lang="zh-CN" altLang="zh-CN" dirty="0"/>
              <a:t>（</a:t>
            </a:r>
            <a:r>
              <a:rPr lang="en-US" altLang="zh-CN" dirty="0"/>
              <a:t>1</a:t>
            </a:r>
            <a:r>
              <a:rPr lang="zh-CN" altLang="zh-CN" dirty="0"/>
              <a:t>）输入</a:t>
            </a:r>
            <a:r>
              <a:rPr lang="en-US" altLang="zh-CN" dirty="0"/>
              <a:t>2003</a:t>
            </a:r>
            <a:r>
              <a:rPr lang="zh-CN" altLang="zh-CN" dirty="0"/>
              <a:t>年</a:t>
            </a:r>
            <a:r>
              <a:rPr lang="en-US" altLang="zh-CN" dirty="0"/>
              <a:t>6</a:t>
            </a:r>
            <a:r>
              <a:rPr lang="zh-CN" altLang="zh-CN" dirty="0"/>
              <a:t>月</a:t>
            </a:r>
            <a:r>
              <a:rPr lang="en-US" altLang="zh-CN" dirty="0"/>
              <a:t>5</a:t>
            </a:r>
            <a:r>
              <a:rPr lang="zh-CN" altLang="zh-CN" dirty="0"/>
              <a:t>日：</a:t>
            </a:r>
            <a:r>
              <a:rPr lang="en-US" altLang="zh-CN" dirty="0"/>
              <a:t>2003-6-5      </a:t>
            </a:r>
            <a:endParaRPr lang="zh-CN" altLang="zh-CN" dirty="0"/>
          </a:p>
          <a:p>
            <a:pPr marL="0" indent="0">
              <a:buNone/>
            </a:pPr>
            <a:r>
              <a:rPr lang="zh-CN" altLang="zh-CN" dirty="0"/>
              <a:t>（</a:t>
            </a:r>
            <a:r>
              <a:rPr lang="en-US" altLang="zh-CN" dirty="0"/>
              <a:t>2</a:t>
            </a:r>
            <a:r>
              <a:rPr lang="zh-CN" altLang="zh-CN" dirty="0"/>
              <a:t>）输入当前年度</a:t>
            </a:r>
            <a:r>
              <a:rPr lang="en-US" altLang="zh-CN" dirty="0"/>
              <a:t>6</a:t>
            </a:r>
            <a:r>
              <a:rPr lang="zh-CN" altLang="zh-CN" dirty="0"/>
              <a:t>月</a:t>
            </a:r>
            <a:r>
              <a:rPr lang="en-US" altLang="zh-CN" dirty="0"/>
              <a:t>8</a:t>
            </a:r>
            <a:r>
              <a:rPr lang="zh-CN" altLang="zh-CN" dirty="0"/>
              <a:t>日：</a:t>
            </a:r>
            <a:r>
              <a:rPr lang="en-US" altLang="zh-CN" dirty="0"/>
              <a:t>6/8           </a:t>
            </a:r>
            <a:endParaRPr lang="zh-CN" altLang="zh-CN" dirty="0"/>
          </a:p>
          <a:p>
            <a:pPr marL="0" indent="0">
              <a:buNone/>
            </a:pPr>
            <a:r>
              <a:rPr lang="zh-CN" altLang="zh-CN" dirty="0"/>
              <a:t>（</a:t>
            </a:r>
            <a:r>
              <a:rPr lang="en-US" altLang="zh-CN" dirty="0"/>
              <a:t>3</a:t>
            </a:r>
            <a:r>
              <a:rPr lang="zh-CN" altLang="zh-CN" dirty="0"/>
              <a:t>）输入当前年度</a:t>
            </a:r>
            <a:r>
              <a:rPr lang="en-US" altLang="zh-CN" dirty="0"/>
              <a:t>12</a:t>
            </a:r>
            <a:r>
              <a:rPr lang="zh-CN" altLang="zh-CN" dirty="0"/>
              <a:t>月</a:t>
            </a:r>
            <a:r>
              <a:rPr lang="en-US" altLang="zh-CN" dirty="0"/>
              <a:t>1</a:t>
            </a:r>
            <a:r>
              <a:rPr lang="zh-CN" altLang="zh-CN" dirty="0"/>
              <a:t>日：</a:t>
            </a:r>
            <a:r>
              <a:rPr lang="en-US" altLang="zh-CN" dirty="0"/>
              <a:t>December 1    </a:t>
            </a:r>
            <a:endParaRPr lang="zh-CN" altLang="zh-CN" dirty="0"/>
          </a:p>
          <a:p>
            <a:pPr marL="0" indent="0">
              <a:buNone/>
            </a:pPr>
            <a:r>
              <a:rPr lang="zh-CN" altLang="zh-CN" dirty="0"/>
              <a:t>（</a:t>
            </a:r>
            <a:r>
              <a:rPr lang="en-US" altLang="zh-CN" dirty="0"/>
              <a:t>4</a:t>
            </a:r>
            <a:r>
              <a:rPr lang="zh-CN" altLang="zh-CN" dirty="0"/>
              <a:t>）输入</a:t>
            </a:r>
            <a:r>
              <a:rPr lang="en-US" altLang="zh-CN" dirty="0"/>
              <a:t>2003</a:t>
            </a:r>
            <a:r>
              <a:rPr lang="zh-CN" altLang="zh-CN" dirty="0"/>
              <a:t>年</a:t>
            </a:r>
            <a:r>
              <a:rPr lang="en-US" altLang="zh-CN" dirty="0"/>
              <a:t>6</a:t>
            </a:r>
            <a:r>
              <a:rPr lang="zh-CN" altLang="zh-CN" dirty="0"/>
              <a:t>月</a:t>
            </a:r>
            <a:r>
              <a:rPr lang="en-US" altLang="zh-CN" dirty="0"/>
              <a:t>5</a:t>
            </a:r>
            <a:r>
              <a:rPr lang="zh-CN" altLang="zh-CN" dirty="0"/>
              <a:t>日</a:t>
            </a:r>
            <a:r>
              <a:rPr lang="en-US" altLang="zh-CN" dirty="0"/>
              <a:t> 12</a:t>
            </a:r>
            <a:r>
              <a:rPr lang="zh-CN" altLang="zh-CN" dirty="0"/>
              <a:t>点</a:t>
            </a:r>
            <a:r>
              <a:rPr lang="en-US" altLang="zh-CN" dirty="0"/>
              <a:t>50</a:t>
            </a:r>
            <a:r>
              <a:rPr lang="zh-CN" altLang="zh-CN" dirty="0"/>
              <a:t>分：</a:t>
            </a:r>
            <a:r>
              <a:rPr lang="en-US" altLang="zh-CN" dirty="0"/>
              <a:t>2003-6-5 12:50 </a:t>
            </a:r>
            <a:endParaRPr lang="zh-CN"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980728"/>
            <a:ext cx="7776864" cy="1440160"/>
          </a:xfrm>
        </p:spPr>
        <p:txBody>
          <a:bodyPr/>
          <a:lstStyle/>
          <a:p>
            <a:r>
              <a:rPr lang="en-US" altLang="zh-CN" dirty="0">
                <a:effectLst/>
              </a:rPr>
              <a:t>11.2 </a:t>
            </a:r>
            <a:r>
              <a:rPr lang="zh-CN" altLang="zh-CN" dirty="0">
                <a:effectLst/>
              </a:rPr>
              <a:t>高级编辑</a:t>
            </a:r>
            <a:r>
              <a:rPr lang="zh-CN" altLang="zh-CN" dirty="0" smtClean="0">
                <a:effectLst/>
              </a:rPr>
              <a:t>技巧</a:t>
            </a:r>
            <a:r>
              <a:rPr lang="en-US" altLang="zh-CN" dirty="0" smtClean="0">
                <a:effectLst/>
              </a:rPr>
              <a:t/>
            </a:r>
            <a:br>
              <a:rPr lang="en-US" altLang="zh-CN" dirty="0" smtClean="0">
                <a:effectLst/>
              </a:rPr>
            </a:br>
            <a:r>
              <a:rPr lang="en-US" altLang="zh-CN" dirty="0">
                <a:effectLst/>
              </a:rPr>
              <a:t>11.2.1</a:t>
            </a:r>
            <a:r>
              <a:rPr lang="zh-CN" altLang="zh-CN" dirty="0">
                <a:effectLst/>
              </a:rPr>
              <a:t>填充</a:t>
            </a:r>
            <a:br>
              <a:rPr lang="zh-CN" altLang="zh-CN" dirty="0">
                <a:effectLst/>
              </a:rPr>
            </a:br>
            <a:endParaRPr lang="zh-CN" altLang="zh-CN" dirty="0">
              <a:effectLst/>
            </a:endParaRPr>
          </a:p>
        </p:txBody>
      </p:sp>
      <p:sp>
        <p:nvSpPr>
          <p:cNvPr id="8195" name="内容占位符 2"/>
          <p:cNvSpPr>
            <a:spLocks noGrp="1"/>
          </p:cNvSpPr>
          <p:nvPr>
            <p:ph idx="1"/>
          </p:nvPr>
        </p:nvSpPr>
        <p:spPr>
          <a:xfrm>
            <a:off x="685800" y="2780928"/>
            <a:ext cx="7630616" cy="3315072"/>
          </a:xfrm>
        </p:spPr>
        <p:txBody>
          <a:bodyPr/>
          <a:lstStyle/>
          <a:p>
            <a:pPr marL="0" indent="0">
              <a:buNone/>
            </a:pPr>
            <a:r>
              <a:rPr lang="zh-CN" altLang="zh-CN" dirty="0"/>
              <a:t>利用</a:t>
            </a:r>
            <a:r>
              <a:rPr lang="en-US" altLang="zh-CN" dirty="0"/>
              <a:t>Excel</a:t>
            </a:r>
            <a:r>
              <a:rPr lang="zh-CN" altLang="zh-CN" dirty="0"/>
              <a:t>的自动填充功能，可以快速输入有规律的数据，如等差、等比、系统预定义的数据填充序列和用户自定义的序列。</a:t>
            </a:r>
          </a:p>
          <a:p>
            <a:pPr marL="0" indent="0">
              <a:buNone/>
            </a:pPr>
            <a:endParaRPr lang="zh-CN" altLang="zh-CN" dirty="0"/>
          </a:p>
        </p:txBody>
      </p:sp>
    </p:spTree>
  </p:cSld>
  <p:clrMapOvr>
    <a:masterClrMapping/>
  </p:clrMapOvr>
</p:sld>
</file>

<file path=ppt/theme/theme1.xml><?xml version="1.0" encoding="utf-8"?>
<a:theme xmlns:a="http://schemas.openxmlformats.org/drawingml/2006/main" name="宁爱军大学计算机基础">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华文新魏"/>
        <a:ea typeface="华文新魏"/>
        <a:cs typeface=""/>
      </a:majorFont>
      <a:minorFont>
        <a:latin typeface="Arial Narrow"/>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宁爱军大学计算机基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宁爱军大学计算机基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宁爱军大学计算机基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宁爱军大学计算机基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宁爱军大学计算机基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宁爱军大学计算机基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宁爱军大学计算机基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宁爱军大学计算机基础</Template>
  <TotalTime>467</TotalTime>
  <Pages>0</Pages>
  <Words>3504</Words>
  <Characters>0</Characters>
  <Application>Microsoft Office PowerPoint</Application>
  <DocSecurity>0</DocSecurity>
  <PresentationFormat>全屏显示(4:3)</PresentationFormat>
  <Lines>0</Lines>
  <Paragraphs>219</Paragraphs>
  <Slides>54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56" baseType="lpstr">
      <vt:lpstr>宁爱军大学计算机基础</vt:lpstr>
      <vt:lpstr>Photoshop.Image.6</vt:lpstr>
      <vt:lpstr>11Excel 2010高级应用</vt:lpstr>
      <vt:lpstr>目  录</vt:lpstr>
      <vt:lpstr>11.1输入特殊数据</vt:lpstr>
      <vt:lpstr>11.1.1文本型数据</vt:lpstr>
      <vt:lpstr>11.1.1文本型数据</vt:lpstr>
      <vt:lpstr>11.1.1文本型数据</vt:lpstr>
      <vt:lpstr>11.1.2数值型数据</vt:lpstr>
      <vt:lpstr>11.1.3日期型数据</vt:lpstr>
      <vt:lpstr>11.2 高级编辑技巧 11.2.1填充 </vt:lpstr>
      <vt:lpstr>11.2.1填充</vt:lpstr>
      <vt:lpstr>11.2.2选择性粘贴</vt:lpstr>
      <vt:lpstr>11.2.3查找和替换</vt:lpstr>
      <vt:lpstr>11.2.3查找和替换</vt:lpstr>
      <vt:lpstr>11.2.3查找和替换</vt:lpstr>
      <vt:lpstr>11.2.4条件格式</vt:lpstr>
      <vt:lpstr>11.3 Excel中的公式 11.3.1运算符与表达式 </vt:lpstr>
      <vt:lpstr>11.3.1运算符与表达式</vt:lpstr>
      <vt:lpstr>11.3.1运算符与表达式</vt:lpstr>
      <vt:lpstr>11.3.2输入公式</vt:lpstr>
      <vt:lpstr>11.4单元格引用</vt:lpstr>
      <vt:lpstr>11.4.1相对地址引用</vt:lpstr>
      <vt:lpstr>11.4.2绝对地址引用</vt:lpstr>
      <vt:lpstr>11.4.3混合地址引用</vt:lpstr>
      <vt:lpstr>11.4.4跨表引用</vt:lpstr>
      <vt:lpstr>11.5函数</vt:lpstr>
      <vt:lpstr>11.5.1 MAX函数</vt:lpstr>
      <vt:lpstr>11.5.2 MIN函数</vt:lpstr>
      <vt:lpstr>11.5.3 AVERAGE函数</vt:lpstr>
      <vt:lpstr>11.5.4  SUM函数</vt:lpstr>
      <vt:lpstr>11.5.5  IF函数</vt:lpstr>
      <vt:lpstr>11.5.6  SUMIF函数</vt:lpstr>
      <vt:lpstr>11.5.7  SUMIFS函数</vt:lpstr>
      <vt:lpstr>11.5.8  AVERAGEIF函数</vt:lpstr>
      <vt:lpstr>11.5.9  COUNT函数</vt:lpstr>
      <vt:lpstr>11.5.10  COUNTA函数</vt:lpstr>
      <vt:lpstr>11.5.11  COUNTIF函数</vt:lpstr>
      <vt:lpstr>11.5.12  COUNTIFS函数</vt:lpstr>
      <vt:lpstr>11.5.13  VLOOKUP函数</vt:lpstr>
      <vt:lpstr>11.5.13  VLOOKUP函数</vt:lpstr>
      <vt:lpstr>11.5.13  VLOOKUP函数</vt:lpstr>
      <vt:lpstr>11.5.14  HLOOKUP函数</vt:lpstr>
      <vt:lpstr>11.5.14  HLOOKUP函数</vt:lpstr>
      <vt:lpstr>11.6 图表</vt:lpstr>
      <vt:lpstr>11.6.1创建图表</vt:lpstr>
      <vt:lpstr>11.6.2编辑图表</vt:lpstr>
      <vt:lpstr>11.6.2编辑图表</vt:lpstr>
      <vt:lpstr>11.7 数据分析</vt:lpstr>
      <vt:lpstr>11.7.1数据的排序</vt:lpstr>
      <vt:lpstr>11.7.2数据筛选</vt:lpstr>
      <vt:lpstr>11.7.3删除重复项</vt:lpstr>
      <vt:lpstr>11.7.4数据有效性</vt:lpstr>
      <vt:lpstr>11.7.5分类汇总</vt:lpstr>
      <vt:lpstr>11.7.6数据透视表</vt:lpstr>
      <vt:lpstr>小　　结</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网络技术基础</dc:title>
  <dc:creator>番茄花园</dc:creator>
  <cp:lastModifiedBy>cnooc</cp:lastModifiedBy>
  <cp:revision>905</cp:revision>
  <cp:lastPrinted>1999-06-03T07:41:47Z</cp:lastPrinted>
  <dcterms:created xsi:type="dcterms:W3CDTF">2009-08-24T06:32:15Z</dcterms:created>
  <dcterms:modified xsi:type="dcterms:W3CDTF">2018-09-14T13:45:13Z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