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256" r:id="rId2"/>
    <p:sldId id="760" r:id="rId3"/>
    <p:sldId id="761" r:id="rId4"/>
    <p:sldId id="762" r:id="rId5"/>
    <p:sldId id="794" r:id="rId6"/>
    <p:sldId id="763" r:id="rId7"/>
    <p:sldId id="764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6" r:id="rId26"/>
    <p:sldId id="784" r:id="rId27"/>
    <p:sldId id="785" r:id="rId28"/>
    <p:sldId id="788" r:id="rId29"/>
    <p:sldId id="74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86550" autoAdjust="0"/>
  </p:normalViewPr>
  <p:slideViewPr>
    <p:cSldViewPr>
      <p:cViewPr varScale="1">
        <p:scale>
          <a:sx n="71" d="100"/>
          <a:sy n="71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眉占位符 348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19" name="日期占位符 3481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20" name="页脚占位符 3481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21" name="灯片编号占位符 3482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943F25-5607-4C47-8CC9-3DE0559AC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3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眉占位符 204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3" name="日期占位符 2048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8" name="幻灯片图像占位符 2048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文本占位符 2048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页脚占位符 2048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7" name="灯片编号占位符 2048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002FBB-62BB-4C61-B77C-AED274FB2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4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E6E40-E471-487D-98AA-45904F90B9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71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1E81B-3F3B-43FB-B013-DDBCD450A4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14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2B9A-FDF1-4E49-AD13-7270DA40F9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7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5BEF-B5FE-416F-A047-AADB16537D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15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B0CD6-7D7D-44CB-A389-52CEB6B642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19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6DED-B4A3-4BBD-9316-0555D7A5E0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2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0AEB-E497-4AAC-B921-5F0F656E0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46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7196-5407-4BA5-AEA5-18FEE627FA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17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F0536-8480-43B0-9980-F846E9427D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0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5DA3-69BD-403D-A199-FD15F65251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5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1333-AE41-4AB1-8CF4-F32567260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B324-25C9-403A-839E-E643B38883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5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4B044-9694-45D9-BB3C-858DF410C5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0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ko-KR" altLang="en-US" noProof="1"/>
              <a:t>마스터 제목 유형 편집</a:t>
            </a:r>
          </a:p>
        </p:txBody>
      </p:sp>
      <p:sp>
        <p:nvSpPr>
          <p:cNvPr id="1027" name="文本占位符 5120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05" name="页脚占位符 51204"/>
          <p:cNvSpPr>
            <a:spLocks noGrp="1"/>
          </p:cNvSpPr>
          <p:nvPr>
            <p:ph type="ftr" sz="quarter" idx="3"/>
          </p:nvPr>
        </p:nvSpPr>
        <p:spPr>
          <a:xfrm>
            <a:off x="2895600" y="6438900"/>
            <a:ext cx="2895600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ea typeface="Gulim" pitchFamily="34" charset="-127"/>
              </a:defRPr>
            </a:lvl1pPr>
          </a:lstStyle>
          <a:p>
            <a:pPr>
              <a:defRPr/>
            </a:pPr>
            <a:fld id="{C5D1C452-CDA5-477A-A38C-8C3C822D93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直接连接符 51208"/>
          <p:cNvSpPr>
            <a:spLocks noChangeShapeType="1"/>
          </p:cNvSpPr>
          <p:nvPr/>
        </p:nvSpPr>
        <p:spPr bwMode="auto">
          <a:xfrm flipH="1">
            <a:off x="228600" y="609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文本框 51209"/>
          <p:cNvSpPr txBox="1">
            <a:spLocks noChangeArrowheads="1"/>
          </p:cNvSpPr>
          <p:nvPr/>
        </p:nvSpPr>
        <p:spPr bwMode="auto">
          <a:xfrm>
            <a:off x="766763" y="192088"/>
            <a:ext cx="72612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ko-KR" sz="1400" b="1" i="1" smtClean="0">
                <a:latin typeface="Arial" pitchFamily="34" charset="0"/>
                <a:ea typeface="Gulim" pitchFamily="34" charset="-127"/>
              </a:rPr>
              <a:t>Tianjin University of Science &amp; Technology</a:t>
            </a:r>
            <a:r>
              <a:rPr lang="en-US" altLang="zh-CN" sz="1400" b="1" i="1" smtClean="0">
                <a:latin typeface="Arial" pitchFamily="34" charset="0"/>
                <a:ea typeface="Gulim" pitchFamily="34" charset="-127"/>
              </a:rPr>
              <a:t>                                        </a:t>
            </a:r>
            <a:r>
              <a:rPr lang="zh-CN" altLang="en-US" sz="1400" b="1" i="1" smtClean="0">
                <a:latin typeface="Arial" pitchFamily="34" charset="0"/>
                <a:ea typeface="Gulim" pitchFamily="34" charset="-127"/>
              </a:rPr>
              <a:t>计算思维导论</a:t>
            </a:r>
            <a:endParaRPr lang="en-US" altLang="zh-CN" sz="1400" b="1" i="1" smtClean="0">
              <a:latin typeface="Arial" pitchFamily="34" charset="0"/>
              <a:ea typeface="Gulim" pitchFamily="34" charset="-127"/>
            </a:endParaRPr>
          </a:p>
        </p:txBody>
      </p:sp>
      <p:graphicFrame>
        <p:nvGraphicFramePr>
          <p:cNvPr id="1031" name="对象 51212"/>
          <p:cNvGraphicFramePr>
            <a:graphicFrameLocks/>
          </p:cNvGraphicFramePr>
          <p:nvPr/>
        </p:nvGraphicFramePr>
        <p:xfrm>
          <a:off x="320675" y="2286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16" imgW="380852" imgH="361809" progId="Photoshop.Image.6">
                  <p:embed/>
                </p:oleObj>
              </mc:Choice>
              <mc:Fallback>
                <p:oleObj r:id="rId16" imgW="380852" imgH="361809" progId="Photoshop.Image.6">
                  <p:embed/>
                  <p:pic>
                    <p:nvPicPr>
                      <p:cNvPr id="0" name="对象 5121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286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直接连接符 51214"/>
          <p:cNvSpPr>
            <a:spLocks noChangeShapeType="1"/>
          </p:cNvSpPr>
          <p:nvPr/>
        </p:nvSpPr>
        <p:spPr bwMode="auto">
          <a:xfrm flipH="1">
            <a:off x="228600" y="6450013"/>
            <a:ext cx="8591550" cy="2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文本框 51215"/>
          <p:cNvSpPr txBox="1">
            <a:spLocks noChangeArrowheads="1"/>
          </p:cNvSpPr>
          <p:nvPr/>
        </p:nvSpPr>
        <p:spPr bwMode="auto">
          <a:xfrm>
            <a:off x="746125" y="49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endParaRPr lang="zh-CN" altLang="en-US" smtClean="0">
              <a:latin typeface="Copperplate Gothic Bold" pitchFamily="34" charset="0"/>
              <a:ea typeface="Gulim" pitchFamily="34" charset="-127"/>
            </a:endParaRPr>
          </a:p>
        </p:txBody>
      </p:sp>
      <p:sp>
        <p:nvSpPr>
          <p:cNvPr id="1034" name="文本框 51216"/>
          <p:cNvSpPr txBox="1">
            <a:spLocks noChangeArrowheads="1"/>
          </p:cNvSpPr>
          <p:nvPr/>
        </p:nvSpPr>
        <p:spPr bwMode="auto">
          <a:xfrm>
            <a:off x="5508625" y="6465888"/>
            <a:ext cx="3240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zh-CN" altLang="en-US" sz="2000" b="1" i="1" smtClean="0">
                <a:latin typeface="隶书" pitchFamily="49" charset="-122"/>
                <a:ea typeface="隶书" pitchFamily="49" charset="-122"/>
              </a:rPr>
              <a:t>计算机公共基础系</a:t>
            </a:r>
          </a:p>
        </p:txBody>
      </p:sp>
      <p:sp>
        <p:nvSpPr>
          <p:cNvPr id="1035" name="文本框 51217"/>
          <p:cNvSpPr txBox="1">
            <a:spLocks noChangeArrowheads="1"/>
          </p:cNvSpPr>
          <p:nvPr/>
        </p:nvSpPr>
        <p:spPr bwMode="auto">
          <a:xfrm>
            <a:off x="827088" y="6478588"/>
            <a:ext cx="3313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zh-CN" sz="1600" b="1" u="sng" smtClean="0">
                <a:latin typeface="隶书" pitchFamily="49" charset="-122"/>
                <a:ea typeface="隶书" pitchFamily="49" charset="-122"/>
              </a:rPr>
              <a:t>http://csie.tust.edu.cn/ccbs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AutoNum type="arabicPeriod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1pPr>
      <a:lvl2pPr marL="914400" lvl="1" indent="-457200" algn="l" rtl="0" eaLnBrk="0" fontAlgn="base" hangingPunct="0">
        <a:spcBef>
          <a:spcPct val="20000"/>
        </a:spcBef>
        <a:spcAft>
          <a:spcPct val="0"/>
        </a:spcAft>
        <a:buAutoNum type="arabicParenR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371600" lvl="2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3pPr>
      <a:lvl4pPr marL="1828800" lvl="3" indent="-45720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4pPr>
      <a:lvl5pPr marL="2286000" lvl="4" indent="-457200" algn="l" rtl="0" eaLnBrk="0" fontAlgn="base" hangingPunct="0">
        <a:spcBef>
          <a:spcPct val="20000"/>
        </a:spcBef>
        <a:spcAft>
          <a:spcPct val="0"/>
        </a:spcAft>
        <a:buChar char="»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697345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dirty="0" smtClean="0">
                <a:effectLst/>
              </a:rPr>
              <a:t>12 PowerPoint 2010</a:t>
            </a:r>
            <a:endParaRPr lang="zh-CN" altLang="en-US" sz="3600" dirty="0" smtClean="0">
              <a:effectLst/>
            </a:endParaRPr>
          </a:p>
        </p:txBody>
      </p:sp>
      <p:sp>
        <p:nvSpPr>
          <p:cNvPr id="2051" name="副标题 69734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22825"/>
            <a:ext cx="6400800" cy="838200"/>
          </a:xfrm>
        </p:spPr>
        <p:txBody>
          <a:bodyPr/>
          <a:lstStyle/>
          <a:p>
            <a:r>
              <a:rPr lang="zh-CN" altLang="en-US" sz="2400" smtClean="0"/>
              <a:t>天津科技大学</a:t>
            </a:r>
            <a:br>
              <a:rPr lang="zh-CN" altLang="en-US" sz="2400" smtClean="0"/>
            </a:br>
            <a:r>
              <a:rPr lang="zh-CN" altLang="en-US" sz="2400" smtClean="0"/>
              <a:t>计算机公共基础系</a:t>
            </a:r>
          </a:p>
        </p:txBody>
      </p:sp>
      <p:sp>
        <p:nvSpPr>
          <p:cNvPr id="2052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22FF3F-85D4-4DC8-946E-C02E01F34451}" type="slidenum">
              <a:rPr lang="en-US" altLang="ko-KR" sz="1400" smtClean="0"/>
              <a:pPr eaLnBrk="1" hangingPunct="1"/>
              <a:t>1</a:t>
            </a:fld>
            <a:endParaRPr lang="en-US" altLang="ko-KR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12.3.1  </a:t>
            </a:r>
            <a:r>
              <a:rPr lang="zh-CN" altLang="zh-CN" dirty="0">
                <a:effectLst/>
              </a:rPr>
              <a:t>添加音频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步骤如下：</a:t>
            </a:r>
          </a:p>
          <a:p>
            <a:r>
              <a:rPr lang="zh-CN" altLang="zh-CN" dirty="0" smtClean="0"/>
              <a:t>单击</a:t>
            </a:r>
            <a:r>
              <a:rPr lang="zh-CN" altLang="zh-CN" dirty="0"/>
              <a:t>制作好的封面幻灯片，单击“插入</a:t>
            </a:r>
            <a:r>
              <a:rPr lang="en-US" altLang="zh-CN" dirty="0">
                <a:sym typeface="Wingdings"/>
              </a:rPr>
              <a:t></a:t>
            </a:r>
            <a:r>
              <a:rPr lang="zh-CN" altLang="zh-CN" dirty="0"/>
              <a:t>音频”按钮，在弹出的下拉框中选择“</a:t>
            </a:r>
            <a:r>
              <a:rPr lang="en-US" altLang="zh-CN" dirty="0"/>
              <a:t>PC</a:t>
            </a:r>
            <a:r>
              <a:rPr lang="zh-CN" altLang="zh-CN" dirty="0"/>
              <a:t>上的音频”命令</a:t>
            </a:r>
            <a:r>
              <a:rPr lang="zh-CN" altLang="zh-CN" dirty="0" smtClean="0"/>
              <a:t>，在</a:t>
            </a:r>
            <a:r>
              <a:rPr lang="zh-CN" altLang="zh-CN" dirty="0"/>
              <a:t>弹出的对话框中，选择音频素材插入。</a:t>
            </a:r>
          </a:p>
          <a:p>
            <a:r>
              <a:rPr lang="zh-CN" altLang="zh-CN" dirty="0" smtClean="0"/>
              <a:t>将</a:t>
            </a:r>
            <a:r>
              <a:rPr lang="zh-CN" altLang="zh-CN" dirty="0"/>
              <a:t>声音图标拖动到合适的位置，并适当地调整其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声音图标上单击时，幻灯片会自动转换到“音频”工具栏，并切换到“播放”选项卡</a:t>
            </a:r>
            <a:r>
              <a:rPr lang="zh-CN" altLang="zh-CN" dirty="0" smtClean="0"/>
              <a:t>。用户</a:t>
            </a:r>
            <a:r>
              <a:rPr lang="zh-CN" altLang="zh-CN" dirty="0"/>
              <a:t>可进行相应的设置。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12.3.2  </a:t>
            </a:r>
            <a:r>
              <a:rPr lang="zh-CN" altLang="zh-CN" dirty="0">
                <a:effectLst/>
              </a:rPr>
              <a:t>添加视频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用户可以根据需要插入文件中的影片。</a:t>
            </a:r>
          </a:p>
          <a:p>
            <a:r>
              <a:rPr lang="zh-CN" altLang="zh-CN" dirty="0"/>
              <a:t>类似于插入音频，在幻灯片中插入影片之后，除了可以在“视频选项”中设置播放效果以外，还可以用“自定义动画”来设置其动画效果。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12.3.3  </a:t>
            </a:r>
            <a:r>
              <a:rPr lang="zh-CN" altLang="zh-CN" dirty="0">
                <a:effectLst/>
              </a:rPr>
              <a:t>添加</a:t>
            </a:r>
            <a:r>
              <a:rPr lang="en-US" altLang="zh-CN" dirty="0">
                <a:effectLst/>
              </a:rPr>
              <a:t>SmartArt</a:t>
            </a:r>
            <a:r>
              <a:rPr lang="zh-CN" altLang="zh-CN" dirty="0">
                <a:effectLst/>
              </a:rPr>
              <a:t>图示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 err="1"/>
              <a:t>Powerpoint</a:t>
            </a:r>
            <a:r>
              <a:rPr lang="zh-CN" altLang="zh-CN" dirty="0"/>
              <a:t>中，</a:t>
            </a:r>
            <a:r>
              <a:rPr lang="en-US" altLang="zh-CN" dirty="0"/>
              <a:t>SmartArt</a:t>
            </a:r>
            <a:r>
              <a:rPr lang="zh-CN" altLang="zh-CN" dirty="0"/>
              <a:t>是信息和观点的视觉表示形式，用户通过各种图示的布局关系配合文字信息，快速、轻松、有效地表达各种关系或主题。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3429000"/>
            <a:ext cx="2952328" cy="223224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9952" y="4005064"/>
            <a:ext cx="4536504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12.3.4  </a:t>
            </a:r>
            <a:r>
              <a:rPr lang="zh-CN" altLang="zh-CN" dirty="0">
                <a:effectLst/>
              </a:rPr>
              <a:t>添加图表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图表</a:t>
            </a:r>
            <a:r>
              <a:rPr lang="zh-CN" altLang="zh-CN" dirty="0"/>
              <a:t>是数据的形象化表达。使用图表，可以使数据显示更具可视化的效果，它展示的不仅仅是数据，还有数据的比较及趋势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</a:pPr>
            <a:endParaRPr lang="zh-CN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3456764"/>
            <a:ext cx="2736304" cy="21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477597"/>
            <a:ext cx="2880320" cy="21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CN" dirty="0">
                <a:effectLst/>
              </a:rPr>
              <a:t>12.4  </a:t>
            </a:r>
            <a:r>
              <a:rPr lang="zh-CN" altLang="zh-CN" dirty="0">
                <a:effectLst/>
              </a:rPr>
              <a:t>幻灯片动画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dirty="0"/>
              <a:t>动画是制作</a:t>
            </a:r>
            <a:r>
              <a:rPr lang="en-US" altLang="zh-CN" dirty="0"/>
              <a:t>PPT</a:t>
            </a:r>
            <a:r>
              <a:rPr lang="zh-CN" altLang="zh-CN" dirty="0"/>
              <a:t>时使用最频繁的工具之一，能使幻灯片中的各个对象产生动态效果，还能让幻灯片的切换更加流畅自然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/>
              <a:t>1</a:t>
            </a:r>
            <a:r>
              <a:rPr lang="zh-CN" altLang="zh-CN" dirty="0"/>
              <a:t>．进入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/>
              <a:t>2. </a:t>
            </a:r>
            <a:r>
              <a:rPr lang="zh-CN" altLang="zh-CN" dirty="0"/>
              <a:t>强调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zh-CN" dirty="0"/>
              <a:t>退出动画</a:t>
            </a:r>
          </a:p>
          <a:p>
            <a:pPr marL="0" indent="0">
              <a:buNone/>
            </a:pPr>
            <a:r>
              <a:rPr lang="en-US" altLang="zh-CN" dirty="0"/>
              <a:t>4.  </a:t>
            </a:r>
            <a:r>
              <a:rPr lang="zh-CN" altLang="zh-CN" dirty="0"/>
              <a:t>路径动画</a:t>
            </a:r>
          </a:p>
          <a:p>
            <a:pPr marL="0" indent="0">
              <a:buFontTx/>
              <a:buNone/>
            </a:pPr>
            <a:endParaRPr lang="zh-CN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CN" dirty="0">
                <a:effectLst/>
              </a:rPr>
              <a:t>12.5  </a:t>
            </a:r>
            <a:r>
              <a:rPr lang="zh-CN" altLang="zh-CN" dirty="0">
                <a:effectLst/>
              </a:rPr>
              <a:t>动画刷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动画刷，可以像格式刷复制文字格式一样复制动画效果。借助动画刷，可以复制某一个对象中的动画效果，然后将其粘贴到其他对象中。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ctr"/>
            <a:r>
              <a:rPr lang="en-US" altLang="zh-CN" dirty="0">
                <a:effectLst/>
              </a:rPr>
              <a:t>12.6  </a:t>
            </a:r>
            <a:r>
              <a:rPr lang="zh-CN" altLang="zh-CN" dirty="0">
                <a:effectLst/>
              </a:rPr>
              <a:t>创建交互式演示文稿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演示文稿播放的过程中，内容的编排和恰到好处的跳转，会增强整个演示文稿的逻辑性，使观众一气呵成的了解演讲者要传递的信息。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12.6.1 </a:t>
            </a:r>
            <a:r>
              <a:rPr lang="zh-CN" altLang="zh-CN" dirty="0">
                <a:effectLst/>
              </a:rPr>
              <a:t>创建超链接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在</a:t>
            </a:r>
            <a:r>
              <a:rPr lang="en-US" altLang="zh-CN" dirty="0" err="1"/>
              <a:t>Powerpoint</a:t>
            </a:r>
            <a:r>
              <a:rPr lang="zh-CN" altLang="zh-CN" dirty="0"/>
              <a:t>中，超链接是指从一张幻灯片快速跳转到另一张幻灯片、网页、文件、邮件等自定义放映的链接。在演示文稿中，用户可以为任何的文本或其他对象（如图片、图形、图表和表格等）创建超链接。</a:t>
            </a:r>
          </a:p>
          <a:p>
            <a:r>
              <a:rPr lang="zh-CN" altLang="zh-CN" dirty="0"/>
              <a:t>利用“插入”选项卡创建超</a:t>
            </a:r>
            <a:r>
              <a:rPr lang="zh-CN" altLang="zh-CN" dirty="0" smtClean="0"/>
              <a:t>链接</a:t>
            </a:r>
            <a:endParaRPr lang="en-US" altLang="zh-CN" dirty="0" smtClean="0"/>
          </a:p>
          <a:p>
            <a:r>
              <a:rPr lang="zh-CN" altLang="zh-CN" dirty="0"/>
              <a:t>利用动作设置创建超链接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12.6.2  </a:t>
            </a:r>
            <a:r>
              <a:rPr lang="zh-CN" altLang="zh-CN" dirty="0">
                <a:effectLst/>
              </a:rPr>
              <a:t>添加动作按钮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       PowerPoint </a:t>
            </a:r>
            <a:r>
              <a:rPr lang="en-US" altLang="zh-CN" dirty="0"/>
              <a:t>2010</a:t>
            </a:r>
            <a:r>
              <a:rPr lang="zh-CN" altLang="zh-CN" dirty="0"/>
              <a:t>提供了一组动作按钮，用户可以在幻灯片中添加动作按钮，从而轻松地实现幻灯片的跳转，或者激活其他的程序、文档和网页等。</a:t>
            </a:r>
            <a:endParaRPr lang="zh-CN" altLang="en-US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9992" y="3284984"/>
            <a:ext cx="3168352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12.6.3  </a:t>
            </a:r>
            <a:r>
              <a:rPr lang="zh-CN" altLang="zh-CN" dirty="0">
                <a:effectLst/>
              </a:rPr>
              <a:t>更改或删除超链接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更改、编辑超链接</a:t>
            </a:r>
          </a:p>
          <a:p>
            <a:pPr lvl="0"/>
            <a:r>
              <a:rPr lang="zh-CN" altLang="zh-CN" dirty="0"/>
              <a:t>删除、取消超链接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  <a:sym typeface="华文新魏" pitchFamily="2" charset="-122"/>
              </a:rPr>
              <a:t>目  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12.1  </a:t>
            </a:r>
            <a:r>
              <a:rPr lang="zh-CN" altLang="zh-CN" dirty="0"/>
              <a:t>幻灯片</a:t>
            </a:r>
            <a:r>
              <a:rPr lang="zh-CN" altLang="zh-CN" dirty="0" smtClean="0"/>
              <a:t>版式</a:t>
            </a:r>
            <a:r>
              <a:rPr lang="zh-CN" altLang="en-US" dirty="0" smtClean="0"/>
              <a:t>	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/>
              <a:t>12.2  </a:t>
            </a:r>
            <a:r>
              <a:rPr lang="zh-CN" altLang="zh-CN" dirty="0"/>
              <a:t>母版视图</a:t>
            </a:r>
            <a:r>
              <a:rPr lang="zh-CN" altLang="en-US" dirty="0" smtClean="0"/>
              <a:t>	</a:t>
            </a: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/>
              <a:t>12.3  </a:t>
            </a:r>
            <a:r>
              <a:rPr lang="zh-CN" altLang="zh-CN" dirty="0" smtClean="0"/>
              <a:t>图文并茂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12.4  </a:t>
            </a:r>
            <a:r>
              <a:rPr lang="zh-CN" altLang="zh-CN" dirty="0"/>
              <a:t>幻灯片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12.5  </a:t>
            </a:r>
            <a:r>
              <a:rPr lang="zh-CN" altLang="zh-CN" dirty="0"/>
              <a:t>动画</a:t>
            </a:r>
            <a:r>
              <a:rPr lang="zh-CN" altLang="zh-CN" dirty="0" smtClean="0"/>
              <a:t>刷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12.6  </a:t>
            </a:r>
            <a:r>
              <a:rPr lang="zh-CN" altLang="zh-CN" dirty="0"/>
              <a:t>创建交互式演示</a:t>
            </a:r>
            <a:r>
              <a:rPr lang="zh-CN" altLang="zh-CN" dirty="0" smtClean="0"/>
              <a:t>文稿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12.7  </a:t>
            </a:r>
            <a:r>
              <a:rPr lang="zh-CN" altLang="zh-CN" dirty="0"/>
              <a:t>幻灯片</a:t>
            </a:r>
            <a:r>
              <a:rPr lang="zh-CN" altLang="zh-CN" dirty="0" smtClean="0"/>
              <a:t>放映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12.8  </a:t>
            </a:r>
            <a:r>
              <a:rPr lang="zh-CN" altLang="zh-CN" dirty="0"/>
              <a:t>幻灯片的设计理念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FontTx/>
              <a:buNone/>
            </a:pPr>
            <a:r>
              <a:rPr lang="zh-CN" altLang="en-US" dirty="0" smtClean="0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CN" dirty="0">
                <a:effectLst/>
              </a:rPr>
              <a:t>12.7  </a:t>
            </a:r>
            <a:r>
              <a:rPr lang="zh-CN" altLang="zh-CN" dirty="0">
                <a:effectLst/>
              </a:rPr>
              <a:t>幻灯片放映 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制作</a:t>
            </a:r>
            <a:r>
              <a:rPr lang="zh-CN" altLang="zh-CN" dirty="0"/>
              <a:t>演示文稿的最终目的是要呈现在观众面前，而完美的演示文稿放映，需要方法和技巧，根据不同的观众进行针对性操作。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12.7.1 </a:t>
            </a:r>
            <a:r>
              <a:rPr lang="zh-CN" altLang="zh-CN" dirty="0">
                <a:effectLst/>
              </a:rPr>
              <a:t>幻灯片的切换方式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添加切换效果</a:t>
            </a:r>
          </a:p>
          <a:p>
            <a:pPr lvl="0">
              <a:defRPr/>
            </a:pPr>
            <a:r>
              <a:rPr lang="zh-CN" altLang="zh-CN" dirty="0"/>
              <a:t>设置切换的声音和持续时间</a:t>
            </a:r>
          </a:p>
          <a:p>
            <a:pPr lvl="0">
              <a:defRPr/>
            </a:pPr>
            <a:r>
              <a:rPr lang="zh-CN" altLang="zh-CN" dirty="0"/>
              <a:t>设置切换方式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12.7.2 </a:t>
            </a:r>
            <a:r>
              <a:rPr lang="zh-CN" altLang="zh-CN" dirty="0">
                <a:effectLst/>
              </a:rPr>
              <a:t>设置演示文稿的放映方式 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PowerPoint </a:t>
            </a:r>
            <a:r>
              <a:rPr lang="en-US" altLang="zh-CN" dirty="0"/>
              <a:t>2010</a:t>
            </a:r>
            <a:r>
              <a:rPr lang="zh-CN" altLang="zh-CN" dirty="0"/>
              <a:t>提供了</a:t>
            </a:r>
            <a:r>
              <a:rPr lang="en-US" altLang="zh-CN" dirty="0"/>
              <a:t>3</a:t>
            </a:r>
            <a:r>
              <a:rPr lang="zh-CN" altLang="zh-CN" dirty="0"/>
              <a:t>种不同场合的放映类型：演讲者放映、观众自行浏览、在展台浏览。</a:t>
            </a:r>
          </a:p>
          <a:p>
            <a:pPr lvl="0"/>
            <a:r>
              <a:rPr lang="zh-CN" altLang="zh-CN" dirty="0"/>
              <a:t>演讲者放映：由演讲者控制整个演示过程，演示文稿将在观众面前全屏播放。</a:t>
            </a:r>
          </a:p>
          <a:p>
            <a:pPr lvl="0"/>
            <a:r>
              <a:rPr lang="zh-CN" altLang="zh-CN" dirty="0"/>
              <a:t>观众自行浏览：演示文稿在标准窗口中显示，观众可以拖动窗口上的滚动条或是通过方向键自行浏览，与此同时还可以打开其他窗口。</a:t>
            </a:r>
          </a:p>
          <a:p>
            <a:r>
              <a:rPr lang="zh-CN" altLang="zh-CN" dirty="0"/>
              <a:t>在展台浏览：整个演示文稿会以全屏的方式循环播放。在此过程中，演示文稿自行放映，大多数控制命令都不可以使用，只能使用</a:t>
            </a:r>
            <a:r>
              <a:rPr lang="en-US" altLang="zh-CN" dirty="0"/>
              <a:t>Esc</a:t>
            </a:r>
            <a:r>
              <a:rPr lang="zh-CN" altLang="zh-CN" dirty="0"/>
              <a:t>键终止幻灯片的放映。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12.7.3 </a:t>
            </a:r>
            <a:r>
              <a:rPr lang="zh-CN" altLang="zh-CN" dirty="0">
                <a:effectLst/>
              </a:rPr>
              <a:t>控制幻灯片放映 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84212" y="2092325"/>
            <a:ext cx="6768107" cy="4114800"/>
          </a:xfrm>
        </p:spPr>
        <p:txBody>
          <a:bodyPr/>
          <a:lstStyle/>
          <a:p>
            <a:r>
              <a:rPr lang="zh-CN" altLang="zh-CN" dirty="0" smtClean="0"/>
              <a:t>放映幻灯片</a:t>
            </a:r>
            <a:endParaRPr lang="en-US" altLang="zh-CN" dirty="0" smtClean="0"/>
          </a:p>
          <a:p>
            <a:r>
              <a:rPr lang="zh-CN" altLang="zh-CN" dirty="0" smtClean="0"/>
              <a:t>放映</a:t>
            </a:r>
            <a:r>
              <a:rPr lang="zh-CN" altLang="zh-CN" dirty="0"/>
              <a:t>指定的幻灯片</a:t>
            </a:r>
          </a:p>
          <a:p>
            <a:r>
              <a:rPr lang="zh-CN" altLang="zh-CN" dirty="0" smtClean="0"/>
              <a:t>放映</a:t>
            </a:r>
            <a:r>
              <a:rPr lang="zh-CN" altLang="zh-CN" dirty="0"/>
              <a:t>时隐藏幻灯片</a:t>
            </a:r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12.7.4  </a:t>
            </a:r>
            <a:r>
              <a:rPr lang="zh-CN" altLang="zh-CN" dirty="0">
                <a:effectLst/>
              </a:rPr>
              <a:t>设置排练计时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用户</a:t>
            </a:r>
            <a:r>
              <a:rPr lang="zh-CN" altLang="zh-CN" dirty="0"/>
              <a:t>可以在真实的放映幻灯片的状态中，同步设置幻灯片的切换时间，等到放映结束后，系统会将放映的时间记录下来，在自动播放时，按照所记录的时间自动切换幻灯片。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设置</a:t>
            </a:r>
            <a:r>
              <a:rPr lang="zh-CN" altLang="zh-CN" dirty="0"/>
              <a:t>排练计时步骤：</a:t>
            </a:r>
          </a:p>
          <a:p>
            <a:r>
              <a:rPr lang="zh-CN" altLang="zh-CN" dirty="0" smtClean="0"/>
              <a:t>打开</a:t>
            </a:r>
            <a:r>
              <a:rPr lang="zh-CN" altLang="zh-CN" dirty="0"/>
              <a:t>幻灯片，单击“幻灯片放映</a:t>
            </a:r>
            <a:r>
              <a:rPr lang="en-US" altLang="zh-CN" dirty="0">
                <a:sym typeface="Wingdings"/>
              </a:rPr>
              <a:t></a:t>
            </a:r>
            <a:r>
              <a:rPr lang="zh-CN" altLang="zh-CN" dirty="0"/>
              <a:t>排练计时”按钮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此时</a:t>
            </a:r>
            <a:r>
              <a:rPr lang="zh-CN" altLang="zh-CN" dirty="0"/>
              <a:t>幻灯片切换到全屏状态，且在左上角出现“录制”</a:t>
            </a:r>
            <a:r>
              <a:rPr lang="zh-CN" altLang="zh-CN" dirty="0" smtClean="0"/>
              <a:t>工具栏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模拟真实演示时需要进行的操作，整个演示结束之后按“”</a:t>
            </a:r>
            <a:r>
              <a:rPr lang="en-US" altLang="zh-CN" dirty="0"/>
              <a:t>Esc</a:t>
            </a:r>
            <a:r>
              <a:rPr lang="zh-CN" altLang="zh-CN" dirty="0"/>
              <a:t>”键</a:t>
            </a:r>
            <a:r>
              <a:rPr lang="zh-CN" altLang="zh-CN" dirty="0" smtClean="0"/>
              <a:t>退出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12.7.5 </a:t>
            </a:r>
            <a:r>
              <a:rPr lang="zh-CN" altLang="zh-CN" dirty="0">
                <a:effectLst/>
              </a:rPr>
              <a:t>录制和删除旁白 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对于自动放映的演示文稿，演示者不可能一直在旁边讲解，这时就需要提前录制好旁边，在放映幻灯片时播放旁白即可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录制旁白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删除旁白</a:t>
            </a: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832" y="3212976"/>
            <a:ext cx="3096344" cy="24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CN" dirty="0">
                <a:effectLst/>
              </a:rPr>
              <a:t>12.8  </a:t>
            </a:r>
            <a:r>
              <a:rPr lang="zh-CN" altLang="zh-CN" dirty="0">
                <a:effectLst/>
              </a:rPr>
              <a:t>幻灯片的设计理念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设计和使用</a:t>
            </a:r>
            <a:r>
              <a:rPr lang="en-US" altLang="zh-CN" dirty="0"/>
              <a:t>PPT</a:t>
            </a:r>
            <a:r>
              <a:rPr lang="zh-CN" altLang="zh-CN" dirty="0"/>
              <a:t>时，为什么会觉得自己做的</a:t>
            </a:r>
            <a:r>
              <a:rPr lang="en-US" altLang="zh-CN" dirty="0"/>
              <a:t>PPT</a:t>
            </a:r>
            <a:r>
              <a:rPr lang="zh-CN" altLang="zh-CN" dirty="0"/>
              <a:t>那么不尽如人意呢？不是因为没有合适的模板，也不是没有漂亮的图片，关键在于没有理解</a:t>
            </a:r>
            <a:r>
              <a:rPr lang="en-US" altLang="zh-CN" dirty="0"/>
              <a:t>PPT</a:t>
            </a:r>
            <a:r>
              <a:rPr lang="zh-CN" altLang="zh-CN" dirty="0"/>
              <a:t>的设计理念。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12.8.1  PPT</a:t>
            </a:r>
            <a:r>
              <a:rPr lang="zh-CN" altLang="zh-CN" dirty="0">
                <a:effectLst/>
              </a:rPr>
              <a:t>的内容设计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明确主题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内容结构化</a:t>
            </a:r>
          </a:p>
          <a:p>
            <a:pPr marL="0" lvl="0" indent="0">
              <a:buNone/>
            </a:pPr>
            <a:r>
              <a:rPr lang="en-US" altLang="zh-CN" dirty="0" smtClean="0"/>
              <a:t>3. PPT</a:t>
            </a:r>
            <a:r>
              <a:rPr lang="zh-CN" altLang="zh-CN" dirty="0"/>
              <a:t>的文字设计</a:t>
            </a:r>
          </a:p>
          <a:p>
            <a:pPr marL="0" lvl="0" indent="0"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图</a:t>
            </a:r>
            <a:r>
              <a:rPr lang="zh-CN" altLang="zh-CN" dirty="0"/>
              <a:t>和表的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zh-CN" dirty="0"/>
              <a:t>图片和动画的使用</a:t>
            </a:r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12.8.2  PPT</a:t>
            </a:r>
            <a:r>
              <a:rPr lang="zh-CN" altLang="zh-CN" dirty="0">
                <a:effectLst/>
              </a:rPr>
              <a:t>的</a:t>
            </a:r>
            <a:r>
              <a:rPr lang="en-US" altLang="zh-CN" dirty="0">
                <a:effectLst/>
              </a:rPr>
              <a:t>10/20/30</a:t>
            </a:r>
            <a:r>
              <a:rPr lang="zh-CN" altLang="zh-CN" dirty="0">
                <a:effectLst/>
              </a:rPr>
              <a:t>原则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演示</a:t>
            </a:r>
            <a:r>
              <a:rPr lang="zh-CN" altLang="zh-CN" dirty="0"/>
              <a:t>文件不超过</a:t>
            </a:r>
            <a:r>
              <a:rPr lang="en-US" altLang="zh-CN" dirty="0"/>
              <a:t>10</a:t>
            </a:r>
            <a:r>
              <a:rPr lang="zh-CN" altLang="zh-CN" dirty="0"/>
              <a:t>页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演讲</a:t>
            </a:r>
            <a:r>
              <a:rPr lang="zh-CN" altLang="zh-CN" dirty="0"/>
              <a:t>时间不超过</a:t>
            </a:r>
            <a:r>
              <a:rPr lang="en-US" altLang="zh-CN" dirty="0"/>
              <a:t>20</a:t>
            </a:r>
            <a:r>
              <a:rPr lang="zh-CN" altLang="zh-CN" dirty="0"/>
              <a:t>分钟。</a:t>
            </a:r>
          </a:p>
          <a:p>
            <a:r>
              <a:rPr lang="zh-CN" altLang="zh-CN" dirty="0" smtClean="0"/>
              <a:t>演示</a:t>
            </a:r>
            <a:r>
              <a:rPr lang="zh-CN" altLang="zh-CN" dirty="0"/>
              <a:t>使用的字体不小于</a:t>
            </a:r>
            <a:r>
              <a:rPr lang="en-US" altLang="zh-CN" dirty="0"/>
              <a:t>30</a:t>
            </a:r>
            <a:r>
              <a:rPr lang="zh-CN" altLang="zh-CN" dirty="0"/>
              <a:t>点（</a:t>
            </a:r>
            <a:r>
              <a:rPr lang="en-US" altLang="zh-CN" dirty="0"/>
              <a:t>30 point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学习要求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阅读教材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完成书后习题。</a:t>
            </a:r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12.1  </a:t>
            </a:r>
            <a:r>
              <a:rPr lang="zh-CN" altLang="zh-CN" dirty="0">
                <a:effectLst/>
              </a:rPr>
              <a:t>幻灯片版式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/>
              <a:t>       PowerPoint </a:t>
            </a:r>
            <a:r>
              <a:rPr lang="en-US" altLang="zh-CN" dirty="0"/>
              <a:t>2010</a:t>
            </a:r>
            <a:r>
              <a:rPr lang="zh-CN" altLang="zh-CN" dirty="0"/>
              <a:t>提供了丰富的版式，利用不同的版式，合理安排演示文稿的各种元素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3772599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12.2  </a:t>
            </a:r>
            <a:r>
              <a:rPr lang="zh-CN" altLang="zh-CN" dirty="0">
                <a:effectLst/>
              </a:rPr>
              <a:t>母版视图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PowerPonit</a:t>
            </a:r>
            <a:r>
              <a:rPr lang="en-US" altLang="zh-CN" dirty="0" smtClean="0"/>
              <a:t> </a:t>
            </a:r>
            <a:r>
              <a:rPr lang="en-US" altLang="zh-CN" dirty="0"/>
              <a:t>2010</a:t>
            </a:r>
            <a:r>
              <a:rPr lang="zh-CN" altLang="zh-CN" dirty="0"/>
              <a:t>中有</a:t>
            </a:r>
            <a:r>
              <a:rPr lang="en-US" altLang="zh-CN" dirty="0"/>
              <a:t>3</a:t>
            </a:r>
            <a:r>
              <a:rPr lang="zh-CN" altLang="zh-CN" dirty="0"/>
              <a:t>种类型的母版，分别是幻灯片母板、讲义母板和备注母版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两</a:t>
            </a:r>
            <a:r>
              <a:rPr lang="zh-CN" altLang="zh-CN" dirty="0"/>
              <a:t>个优点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1.</a:t>
            </a:r>
            <a:r>
              <a:rPr lang="zh-CN" altLang="zh-CN" dirty="0" smtClean="0"/>
              <a:t>节约</a:t>
            </a:r>
            <a:r>
              <a:rPr lang="zh-CN" altLang="zh-CN" dirty="0"/>
              <a:t>设置格式的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2. </a:t>
            </a:r>
            <a:r>
              <a:rPr lang="zh-CN" altLang="zh-CN" dirty="0" smtClean="0"/>
              <a:t>便于</a:t>
            </a:r>
            <a:r>
              <a:rPr lang="zh-CN" altLang="zh-CN" dirty="0"/>
              <a:t>整体风格的修改。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12.2.1  </a:t>
            </a:r>
            <a:r>
              <a:rPr lang="zh-CN" altLang="zh-CN" dirty="0">
                <a:effectLst/>
              </a:rPr>
              <a:t>幻灯片母版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．设计幻灯片</a:t>
            </a:r>
            <a:r>
              <a:rPr lang="zh-CN" altLang="zh-CN" dirty="0" smtClean="0"/>
              <a:t>母版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设计</a:t>
            </a:r>
            <a:r>
              <a:rPr lang="en-US" altLang="zh-CN" dirty="0"/>
              <a:t>Office</a:t>
            </a:r>
            <a:r>
              <a:rPr lang="zh-CN" altLang="zh-CN" dirty="0"/>
              <a:t>主题幻灯片母版，可以使演示文稿中的所有幻灯片具有与母版相同的样式效果。</a:t>
            </a:r>
            <a:endParaRPr lang="zh-CN" altLang="en-US" dirty="0" smtClean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736" y="3933056"/>
            <a:ext cx="5256584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4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12.2.1  </a:t>
            </a:r>
            <a:r>
              <a:rPr lang="zh-CN" altLang="zh-CN" dirty="0">
                <a:effectLst/>
              </a:rPr>
              <a:t>幻灯片母版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．编辑幻灯片母版</a:t>
            </a:r>
          </a:p>
          <a:p>
            <a:pPr marL="0" indent="0">
              <a:buFontTx/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用户</a:t>
            </a:r>
            <a:r>
              <a:rPr lang="zh-CN" altLang="zh-CN" dirty="0"/>
              <a:t>也可以根据需要，进行部分幻灯片母版的修改。</a:t>
            </a: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3068960"/>
            <a:ext cx="3960440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12.2.2  </a:t>
            </a:r>
            <a:r>
              <a:rPr lang="zh-CN" altLang="zh-CN" dirty="0">
                <a:effectLst/>
              </a:rPr>
              <a:t>讲义母版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dirty="0"/>
              <a:t>讲义母板用于控制讲义的格式。提供在一张打印纸上同时打印多张幻灯片的讲义版面布局和“页眉页脚”的设置样式。</a:t>
            </a: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848" y="3140968"/>
            <a:ext cx="3384376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12.2.3  </a:t>
            </a:r>
            <a:r>
              <a:rPr lang="zh-CN" altLang="zh-CN" dirty="0">
                <a:effectLst/>
              </a:rPr>
              <a:t>备注母版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通常</a:t>
            </a:r>
            <a:r>
              <a:rPr lang="zh-CN" altLang="zh-CN" dirty="0"/>
              <a:t>情况下，用户会把不需要展示给观众的内容写在备注里。备注母版主要用于控制备注页的版式和格式。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7824" y="3140968"/>
            <a:ext cx="3528392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CN" dirty="0">
                <a:effectLst/>
              </a:rPr>
              <a:t>12.3  </a:t>
            </a:r>
            <a:r>
              <a:rPr lang="zh-CN" altLang="zh-CN" dirty="0">
                <a:effectLst/>
              </a:rPr>
              <a:t>图文并茂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幻灯片中使用图片、声音、影音、图形、图表等各种元素，能使</a:t>
            </a:r>
            <a:r>
              <a:rPr lang="en-US" altLang="zh-CN" dirty="0"/>
              <a:t>PPT</a:t>
            </a:r>
            <a:r>
              <a:rPr lang="zh-CN" altLang="zh-CN" dirty="0"/>
              <a:t>更富感染力与艺术效果，使演示文稿变得丰富多彩、灵活动人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宁爱军大学计算机基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华文新魏"/>
        <a:ea typeface="华文新魏"/>
        <a:cs typeface=""/>
      </a:majorFont>
      <a:minorFont>
        <a:latin typeface="Arial Narrow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宁爱军大学计算机基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宁爱军大学计算机基础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宁爱军大学计算机基础</Template>
  <TotalTime>272</TotalTime>
  <Pages>0</Pages>
  <Words>1191</Words>
  <Characters>0</Characters>
  <Application>Microsoft Office PowerPoint</Application>
  <DocSecurity>0</DocSecurity>
  <PresentationFormat>全屏显示(4:3)</PresentationFormat>
  <Lines>0</Lines>
  <Paragraphs>108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宁爱军大学计算机基础</vt:lpstr>
      <vt:lpstr>Photoshop.Image.6</vt:lpstr>
      <vt:lpstr>12 PowerPoint 2010</vt:lpstr>
      <vt:lpstr>目  录</vt:lpstr>
      <vt:lpstr>12.1  幻灯片版式</vt:lpstr>
      <vt:lpstr>12.2  母版视图</vt:lpstr>
      <vt:lpstr>12.2.1  幻灯片母版</vt:lpstr>
      <vt:lpstr>12.2.1  幻灯片母版</vt:lpstr>
      <vt:lpstr>12.2.2  讲义母版</vt:lpstr>
      <vt:lpstr>12.2.3  备注母版</vt:lpstr>
      <vt:lpstr>12.3  图文并茂</vt:lpstr>
      <vt:lpstr>12.3.1  添加音频</vt:lpstr>
      <vt:lpstr>12.3.2  添加视频</vt:lpstr>
      <vt:lpstr>12.3.3  添加SmartArt图示</vt:lpstr>
      <vt:lpstr>12.3.4  添加图表</vt:lpstr>
      <vt:lpstr>12.4  幻灯片动画</vt:lpstr>
      <vt:lpstr>12.5  动画刷</vt:lpstr>
      <vt:lpstr>12.6  创建交互式演示文稿</vt:lpstr>
      <vt:lpstr>12.6.1 创建超链接</vt:lpstr>
      <vt:lpstr>12.6.2  添加动作按钮</vt:lpstr>
      <vt:lpstr>12.6.3  更改或删除超链接</vt:lpstr>
      <vt:lpstr>12.7  幻灯片放映 </vt:lpstr>
      <vt:lpstr>12.7.1 幻灯片的切换方式</vt:lpstr>
      <vt:lpstr>12.7.2 设置演示文稿的放映方式 </vt:lpstr>
      <vt:lpstr>12.7.3 控制幻灯片放映 </vt:lpstr>
      <vt:lpstr>12.7.4  设置排练计时</vt:lpstr>
      <vt:lpstr>12.7.5 录制和删除旁白 </vt:lpstr>
      <vt:lpstr>12.8  幻灯片的设计理念</vt:lpstr>
      <vt:lpstr>12.8.1  PPT的内容设计</vt:lpstr>
      <vt:lpstr>12.8.2  PPT的10/20/30原则</vt:lpstr>
      <vt:lpstr>学习要求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网络技术基础</dc:title>
  <dc:creator>番茄花园</dc:creator>
  <cp:lastModifiedBy>Admin</cp:lastModifiedBy>
  <cp:revision>897</cp:revision>
  <cp:lastPrinted>1999-06-03T07:41:47Z</cp:lastPrinted>
  <dcterms:created xsi:type="dcterms:W3CDTF">2009-08-24T06:32:15Z</dcterms:created>
  <dcterms:modified xsi:type="dcterms:W3CDTF">2018-09-19T02:28:52Z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