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8" r:id="rId6"/>
    <p:sldId id="279" r:id="rId7"/>
    <p:sldId id="292" r:id="rId8"/>
    <p:sldId id="280" r:id="rId9"/>
    <p:sldId id="296" r:id="rId10"/>
    <p:sldId id="283" r:id="rId11"/>
    <p:sldId id="293" r:id="rId12"/>
    <p:sldId id="290" r:id="rId13"/>
    <p:sldId id="291" r:id="rId14"/>
    <p:sldId id="287" r:id="rId15"/>
    <p:sldId id="294" r:id="rId16"/>
    <p:sldId id="285" r:id="rId17"/>
    <p:sldId id="281" r:id="rId18"/>
    <p:sldId id="289" r:id="rId19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6391" autoAdjust="0"/>
  </p:normalViewPr>
  <p:slideViewPr>
    <p:cSldViewPr snapToGrid="0">
      <p:cViewPr>
        <p:scale>
          <a:sx n="66" d="100"/>
          <a:sy n="66" d="100"/>
        </p:scale>
        <p:origin x="42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CE1CD6-07F5-46B7-94F8-7FE9E5F80556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2022/1/14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E8E2826-EBC5-4096-B6C6-3AD30BE35B55}" type="datetime1">
              <a:rPr lang="ja-JP" altLang="en-US" smtClean="0"/>
              <a:pPr/>
              <a:t>2022/1/14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B725628-3A68-42F4-BA86-981817953149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円/楕円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i="0" spc="200"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 i="0"/>
            </a:lvl1pPr>
          </a:lstStyle>
          <a:p>
            <a:fld id="{99C8D5F7-2827-453A-92E6-D71507518C4C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​​コネクタ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 smtClean="0"/>
              <a:t>マスター テキストの書式設定</a:t>
            </a:r>
          </a:p>
          <a:p>
            <a:pPr lvl="1"/>
            <a:r>
              <a:rPr kumimoji="1" lang="ja-JP" altLang="en-US" noProof="0" smtClean="0"/>
              <a:t>第 </a:t>
            </a:r>
            <a:r>
              <a:rPr kumimoji="1" lang="en-US" altLang="ja-JP" noProof="0" smtClean="0"/>
              <a:t>2 </a:t>
            </a:r>
            <a:r>
              <a:rPr kumimoji="1" lang="ja-JP" altLang="en-US" noProof="0" smtClean="0"/>
              <a:t>レベル</a:t>
            </a:r>
          </a:p>
          <a:p>
            <a:pPr lvl="2"/>
            <a:r>
              <a:rPr kumimoji="1" lang="ja-JP" altLang="en-US" noProof="0" smtClean="0"/>
              <a:t>第 </a:t>
            </a:r>
            <a:r>
              <a:rPr kumimoji="1" lang="en-US" altLang="ja-JP" noProof="0" smtClean="0"/>
              <a:t>3 </a:t>
            </a:r>
            <a:r>
              <a:rPr kumimoji="1" lang="ja-JP" altLang="en-US" noProof="0" smtClean="0"/>
              <a:t>レベル</a:t>
            </a:r>
          </a:p>
          <a:p>
            <a:pPr lvl="3"/>
            <a:r>
              <a:rPr kumimoji="1" lang="ja-JP" altLang="en-US" noProof="0" smtClean="0"/>
              <a:t>第 </a:t>
            </a:r>
            <a:r>
              <a:rPr kumimoji="1" lang="en-US" altLang="ja-JP" noProof="0" smtClean="0"/>
              <a:t>4 </a:t>
            </a:r>
            <a:r>
              <a:rPr kumimoji="1" lang="ja-JP" altLang="en-US" noProof="0" smtClean="0"/>
              <a:t>レベル</a:t>
            </a:r>
          </a:p>
          <a:p>
            <a:pPr lvl="4"/>
            <a:r>
              <a:rPr kumimoji="1" lang="ja-JP" altLang="en-US" noProof="0" smtClean="0"/>
              <a:t>第 </a:t>
            </a:r>
            <a:r>
              <a:rPr kumimoji="1" lang="en-US" altLang="ja-JP" noProof="0" smtClean="0"/>
              <a:t>5 </a:t>
            </a:r>
            <a:r>
              <a:rPr kumimoji="1" lang="ja-JP" altLang="en-US" noProof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8CB438B-B6F2-452C-AD83-8E4181A02029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/>
            <a:r>
              <a:rPr kumimoji="1" lang="ja-JP" altLang="en-US" noProof="0" smtClean="0"/>
              <a:t>マスター テキストの書式設定</a:t>
            </a:r>
          </a:p>
          <a:p>
            <a:pPr lvl="1"/>
            <a:r>
              <a:rPr kumimoji="1" lang="ja-JP" altLang="en-US" noProof="0" smtClean="0"/>
              <a:t>第 </a:t>
            </a:r>
            <a:r>
              <a:rPr kumimoji="1" lang="en-US" altLang="ja-JP" noProof="0" smtClean="0"/>
              <a:t>2 </a:t>
            </a:r>
            <a:r>
              <a:rPr kumimoji="1" lang="ja-JP" altLang="en-US" noProof="0" smtClean="0"/>
              <a:t>レベル</a:t>
            </a:r>
          </a:p>
          <a:p>
            <a:pPr lvl="2"/>
            <a:r>
              <a:rPr kumimoji="1" lang="ja-JP" altLang="en-US" noProof="0" smtClean="0"/>
              <a:t>第 </a:t>
            </a:r>
            <a:r>
              <a:rPr kumimoji="1" lang="en-US" altLang="ja-JP" noProof="0" smtClean="0"/>
              <a:t>3 </a:t>
            </a:r>
            <a:r>
              <a:rPr kumimoji="1" lang="ja-JP" altLang="en-US" noProof="0" smtClean="0"/>
              <a:t>レベル</a:t>
            </a:r>
          </a:p>
          <a:p>
            <a:pPr lvl="3"/>
            <a:r>
              <a:rPr kumimoji="1" lang="ja-JP" altLang="en-US" noProof="0" smtClean="0"/>
              <a:t>第 </a:t>
            </a:r>
            <a:r>
              <a:rPr kumimoji="1" lang="en-US" altLang="ja-JP" noProof="0" smtClean="0"/>
              <a:t>4 </a:t>
            </a:r>
            <a:r>
              <a:rPr kumimoji="1" lang="ja-JP" altLang="en-US" noProof="0" smtClean="0"/>
              <a:t>レベル</a:t>
            </a:r>
          </a:p>
          <a:p>
            <a:pPr lvl="4"/>
            <a:r>
              <a:rPr kumimoji="1" lang="ja-JP" altLang="en-US" noProof="0" smtClean="0"/>
              <a:t>第 </a:t>
            </a:r>
            <a:r>
              <a:rPr kumimoji="1" lang="en-US" altLang="ja-JP" noProof="0" smtClean="0"/>
              <a:t>5 </a:t>
            </a:r>
            <a:r>
              <a:rPr kumimoji="1" lang="ja-JP" altLang="en-US" noProof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3D7B10E-0665-4F8E-95CE-8513076C2256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cxnSp>
        <p:nvCxnSpPr>
          <p:cNvPr id="7" name="直線​​コネクタ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C9478231-D500-496E-8E23-AF2F43174A53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円/楕円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i="0" spc="200"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FBDBC01-7A05-4180-8343-9013AF834DE2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​​コネクタ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EA33AEF5-6F8E-4DB7-82CA-DB5E2F323290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i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i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 i="0"/>
            </a:lvl1pPr>
            <a:lvl2pPr>
              <a:defRPr i="0"/>
            </a:lvl2pPr>
            <a:lvl3pPr>
              <a:defRPr i="0"/>
            </a:lvl3pPr>
            <a:lvl4pPr>
              <a:defRPr i="0"/>
            </a:lvl4pPr>
            <a:lvl5pPr>
              <a:defRPr i="0"/>
            </a:lvl5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0FCD4EC-68C0-4E1B-ADA6-B78F0DC1C6E2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8BE828C2-18AA-464E-83D4-E5F6DCE97D6A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9C329-75E3-452B-AD48-0C73118807F0}" type="datetime1">
              <a:rPr lang="ja-JP" altLang="en-US" noProof="0" smtClean="0"/>
              <a:t>2022/1/14</a:t>
            </a:fld>
            <a:endParaRPr lang="ja-JP" altLang="en-US" noProof="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 i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 i="0"/>
            </a:lvl1pPr>
            <a:lvl2pPr>
              <a:defRPr sz="2000" i="0"/>
            </a:lvl2pPr>
            <a:lvl3pPr>
              <a:defRPr sz="1600" i="0"/>
            </a:lvl3pPr>
            <a:lvl4pPr>
              <a:defRPr sz="1600" i="0"/>
            </a:lvl4pPr>
            <a:lvl5pPr>
              <a:defRPr sz="160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D342D8B9-2E6A-4BA6-A1B3-C623466DEE93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i="0" spc="200" baseline="0"/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 smtClean="0"/>
              <a:t>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93396645-3136-463E-8634-ABEA18348AEC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i="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i="0"/>
            </a:lvl1pPr>
          </a:lstStyle>
          <a:p>
            <a:fld id="{867E5644-1E61-4311-A31E-84CB9C7AA8A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​​コネクタ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00EBC7E-5A98-4D77-89CB-A2075BE0CBEE}" type="datetime1">
              <a:rPr lang="ja-JP" altLang="en-US" smtClean="0"/>
              <a:t>2022/1/14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AB73BC-B049-4115-A692-8D63A059BFB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cxnSp>
        <p:nvCxnSpPr>
          <p:cNvPr id="7" name="直線​​コネクタ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i="0" kern="1200" cap="all" spc="100" baseline="0">
          <a:solidFill>
            <a:schemeClr val="tx1">
              <a:lumMod val="95000"/>
              <a:lumOff val="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i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長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画像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長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ja-JP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を用いたユーザー分析</a:t>
            </a:r>
            <a:endParaRPr lang="en-US" altLang="ja-JP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algn="just" rtl="0"/>
            <a:r>
              <a:rPr lang="ja-JP" altLang="en-US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dirty="0" smtClean="0">
                <a:solidFill>
                  <a:srgbClr val="FFFFFF"/>
                </a:solidFill>
              </a:rPr>
              <a:t>で広告の最適化～</a:t>
            </a:r>
            <a:endParaRPr lang="en-US" altLang="ja-JP" dirty="0" smtClean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モデルの全体像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82320" y="1879600"/>
            <a:ext cx="10647680" cy="479899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63040" y="2185415"/>
            <a:ext cx="3423920" cy="39624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機械学習による影響</a:t>
            </a:r>
            <a:r>
              <a:rPr lang="ja-JP" altLang="en-US" dirty="0" smtClean="0"/>
              <a:t>度分析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08" y="3179061"/>
            <a:ext cx="2804160" cy="3049576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5439406" y="3515741"/>
            <a:ext cx="1333508" cy="1614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174" name="Picture 6" descr="成功のはしご 成功 目標 - Pixabayの無料ベクター素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52" y="3032987"/>
            <a:ext cx="2836672" cy="28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7435024" y="218541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/>
              <a:t>得られた情報を元に広告を改善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725720" y="2682238"/>
            <a:ext cx="3232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/>
              <a:t>（詳細は次ページ）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7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データ分析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27" y="1191260"/>
            <a:ext cx="6600825" cy="54102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65167" y="2157214"/>
            <a:ext cx="46821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機械学習による影響</a:t>
            </a:r>
            <a:r>
              <a:rPr lang="ja-JP" altLang="en-US" b="1" dirty="0"/>
              <a:t>度</a:t>
            </a:r>
            <a:r>
              <a:rPr lang="ja-JP" altLang="en-US" b="1" dirty="0" smtClean="0"/>
              <a:t>分析</a:t>
            </a:r>
            <a:r>
              <a:rPr kumimoji="1" lang="ja-JP" altLang="en-US" dirty="0" smtClean="0"/>
              <a:t>の結果、右図のような結果になりました。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右図から</a:t>
            </a:r>
            <a:r>
              <a:rPr kumimoji="1" lang="ja-JP" altLang="en-US" dirty="0" smtClean="0">
                <a:solidFill>
                  <a:schemeClr val="accent5"/>
                </a:solidFill>
              </a:rPr>
              <a:t>携帯電話の発行台数が多いほど</a:t>
            </a:r>
            <a:r>
              <a:rPr kumimoji="1" lang="ja-JP" altLang="en-US" dirty="0" smtClean="0"/>
              <a:t>その顧客から得られる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利益が多く</a:t>
            </a:r>
            <a:r>
              <a:rPr kumimoji="1" lang="ja-JP" altLang="en-US" dirty="0" smtClean="0"/>
              <a:t>なることが分かります。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このように、</a:t>
            </a:r>
            <a:r>
              <a:rPr kumimoji="1" lang="ja-JP" altLang="en-US" b="1" dirty="0" smtClean="0"/>
              <a:t>ターゲット層を絞るのに効果的</a:t>
            </a:r>
            <a:r>
              <a:rPr kumimoji="1" lang="ja-JP" altLang="en-US" dirty="0" smtClean="0"/>
              <a:t>な要素がわかり、</a:t>
            </a:r>
            <a:r>
              <a:rPr kumimoji="1" lang="ja-JP" altLang="en-US" b="1" dirty="0" smtClean="0"/>
              <a:t>広告の影響の増加</a:t>
            </a:r>
            <a:r>
              <a:rPr kumimoji="1" lang="ja-JP" altLang="en-US" dirty="0" smtClean="0"/>
              <a:t>が見込まれます。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7630160" y="2084832"/>
            <a:ext cx="3383280" cy="4051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2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000" dirty="0">
                <a:solidFill>
                  <a:schemeClr val="bg1">
                    <a:lumMod val="75000"/>
                  </a:schemeClr>
                </a:solidFill>
              </a:rPr>
              <a:t>電気</a:t>
            </a:r>
            <a:r>
              <a:rPr lang="zh-TW" altLang="en-US" sz="3000" dirty="0" smtClean="0">
                <a:solidFill>
                  <a:schemeClr val="bg1">
                    <a:lumMod val="75000"/>
                  </a:schemeClr>
                </a:solidFill>
              </a:rPr>
              <a:t>通信</a:t>
            </a:r>
            <a:r>
              <a:rPr lang="ja-JP" altLang="en-US" sz="3000" dirty="0" smtClean="0">
                <a:solidFill>
                  <a:schemeClr val="bg1">
                    <a:lumMod val="75000"/>
                  </a:schemeClr>
                </a:solidFill>
              </a:rPr>
              <a:t>業界の現状</a:t>
            </a:r>
            <a:endParaRPr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000" dirty="0" smtClean="0">
                <a:solidFill>
                  <a:schemeClr val="bg1">
                    <a:lumMod val="75000"/>
                  </a:schemeClr>
                </a:solidFill>
              </a:rPr>
              <a:t>AI</a:t>
            </a:r>
            <a:r>
              <a:rPr lang="ja-JP" altLang="en-US" sz="3000" dirty="0" smtClean="0">
                <a:solidFill>
                  <a:schemeClr val="bg1">
                    <a:lumMod val="75000"/>
                  </a:schemeClr>
                </a:solidFill>
              </a:rPr>
              <a:t>の概要・新規事業のご提案</a:t>
            </a:r>
            <a:endParaRPr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>
                <a:solidFill>
                  <a:schemeClr val="bg1">
                    <a:lumMod val="75000"/>
                  </a:schemeClr>
                </a:solidFill>
              </a:rPr>
              <a:t>モデルの説明・データ分析の例</a:t>
            </a:r>
            <a:endParaRPr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導入した場合の影響</a:t>
            </a:r>
            <a:endParaRPr kumimoji="1"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>
                <a:solidFill>
                  <a:schemeClr val="tx1"/>
                </a:solidFill>
              </a:rPr>
              <a:t>従来との比較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2528" y="2240596"/>
            <a:ext cx="4754880" cy="822960"/>
          </a:xfrm>
        </p:spPr>
        <p:txBody>
          <a:bodyPr/>
          <a:lstStyle/>
          <a:p>
            <a:r>
              <a:rPr lang="ja-JP" altLang="en-US" dirty="0"/>
              <a:t>従来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922528" y="3018588"/>
            <a:ext cx="4754880" cy="33415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アンケ</a:t>
            </a:r>
            <a:r>
              <a:rPr lang="en-US" altLang="ja-JP" dirty="0"/>
              <a:t>―</a:t>
            </a:r>
            <a:r>
              <a:rPr lang="ja-JP" altLang="en-US" dirty="0" smtClean="0"/>
              <a:t>トの調査結果などを用い、</a:t>
            </a:r>
            <a:r>
              <a:rPr lang="ja-JP" altLang="en-US" dirty="0"/>
              <a:t>人力で広告の最適化を</a:t>
            </a:r>
            <a:r>
              <a:rPr lang="ja-JP" altLang="en-US" dirty="0" smtClean="0"/>
              <a:t>行う</a:t>
            </a:r>
            <a:endParaRPr lang="en-US" altLang="ja-JP" dirty="0" smtClean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889288" y="2230436"/>
            <a:ext cx="4754880" cy="822960"/>
          </a:xfrm>
        </p:spPr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 smtClean="0"/>
              <a:t>を使った場合</a:t>
            </a:r>
            <a:endParaRPr lang="en-US" altLang="ja-JP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889288" y="3018588"/>
            <a:ext cx="4754880" cy="334157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顧客生涯にわたる総利益が多いグループを分析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総利益の</a:t>
            </a:r>
            <a:r>
              <a:rPr lang="en-US" altLang="ja-JP" dirty="0" smtClean="0"/>
              <a:t>50%</a:t>
            </a:r>
            <a:r>
              <a:rPr lang="ja-JP" altLang="en-US" dirty="0" smtClean="0"/>
              <a:t>を占める上位の優良顧客の特徴を算出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優良</a:t>
            </a:r>
            <a:r>
              <a:rPr kumimoji="1" lang="ja-JP" altLang="en-US" dirty="0" smtClean="0"/>
              <a:t>顧客に絞って広告を出し広告の</a:t>
            </a:r>
            <a:r>
              <a:rPr kumimoji="1" lang="ja-JP" altLang="en-US" dirty="0" smtClean="0">
                <a:solidFill>
                  <a:srgbClr val="00B050"/>
                </a:solidFill>
              </a:rPr>
              <a:t>経費削減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pic>
        <p:nvPicPr>
          <p:cNvPr id="2052" name="Picture 4" descr="コールセンター管理者（リーダー・スーパーバイザー）＜名古屋市内、愛知県下＞ の詳細情報 | Work it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4234579"/>
            <a:ext cx="2867152" cy="20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下矢印 9"/>
          <p:cNvSpPr/>
          <p:nvPr/>
        </p:nvSpPr>
        <p:spPr>
          <a:xfrm>
            <a:off x="7205008" y="3749040"/>
            <a:ext cx="2123440" cy="386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7205008" y="5054600"/>
            <a:ext cx="2123440" cy="386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7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導入の効果と可能性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128" y="2286000"/>
            <a:ext cx="98470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 smtClean="0"/>
              <a:t>totmrc_Mean</a:t>
            </a:r>
            <a:r>
              <a:rPr lang="ja-JP" altLang="en-US" dirty="0" smtClean="0"/>
              <a:t>（月次継続課金総額の平均値）の総和からこの事業の顧客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万人当たりの収益は年に約</a:t>
            </a:r>
            <a:r>
              <a:rPr lang="en-US" altLang="ja-JP" dirty="0" smtClean="0"/>
              <a:t>5521</a:t>
            </a:r>
            <a:r>
              <a:rPr lang="ja-JP" altLang="en-US" dirty="0" smtClean="0"/>
              <a:t>億円と予測され、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この事業の広告費</a:t>
            </a:r>
            <a:r>
              <a:rPr lang="ja-JP" altLang="en-US" dirty="0" smtClean="0"/>
              <a:t>をその</a:t>
            </a:r>
            <a:r>
              <a:rPr lang="en-US" altLang="ja-JP" dirty="0" smtClean="0"/>
              <a:t>0.1%</a:t>
            </a:r>
            <a:r>
              <a:rPr lang="ja-JP" altLang="en-US" dirty="0" smtClean="0"/>
              <a:t>とすると、</a:t>
            </a:r>
            <a:r>
              <a:rPr lang="en-US" altLang="ja-JP" dirty="0" smtClean="0">
                <a:solidFill>
                  <a:srgbClr val="FF0000"/>
                </a:solidFill>
              </a:rPr>
              <a:t>5</a:t>
            </a:r>
            <a:r>
              <a:rPr lang="ja-JP" altLang="en-US" dirty="0" smtClean="0">
                <a:solidFill>
                  <a:srgbClr val="FF0000"/>
                </a:solidFill>
              </a:rPr>
              <a:t>億円程度</a:t>
            </a:r>
            <a:r>
              <a:rPr lang="ja-JP" altLang="en-US" dirty="0" smtClean="0"/>
              <a:t>だと予想できます。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データ分析の結果、</a:t>
            </a:r>
            <a:r>
              <a:rPr lang="ja-JP" altLang="en-US" dirty="0">
                <a:solidFill>
                  <a:srgbClr val="C00000"/>
                </a:solidFill>
              </a:rPr>
              <a:t>上位</a:t>
            </a:r>
            <a:r>
              <a:rPr lang="en-US" altLang="ja-JP" dirty="0">
                <a:solidFill>
                  <a:srgbClr val="C00000"/>
                </a:solidFill>
              </a:rPr>
              <a:t>25%</a:t>
            </a:r>
            <a:r>
              <a:rPr lang="ja-JP" altLang="en-US" dirty="0">
                <a:solidFill>
                  <a:srgbClr val="C00000"/>
                </a:solidFill>
              </a:rPr>
              <a:t>の顧客</a:t>
            </a:r>
            <a:r>
              <a:rPr lang="ja-JP" altLang="en-US" dirty="0"/>
              <a:t>が売り上げの</a:t>
            </a:r>
            <a:r>
              <a:rPr lang="en-US" altLang="ja-JP" dirty="0">
                <a:solidFill>
                  <a:srgbClr val="FF0000"/>
                </a:solidFill>
              </a:rPr>
              <a:t>50</a:t>
            </a:r>
            <a:r>
              <a:rPr lang="en-US" altLang="ja-JP" dirty="0"/>
              <a:t>%</a:t>
            </a:r>
            <a:r>
              <a:rPr lang="ja-JP" altLang="en-US" dirty="0"/>
              <a:t>を占めていることが</a:t>
            </a:r>
            <a:r>
              <a:rPr lang="ja-JP" altLang="en-US" dirty="0" smtClean="0"/>
              <a:t>分かったので、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仮に広告費を上位の</a:t>
            </a:r>
            <a:r>
              <a:rPr lang="en-US" altLang="ja-JP" dirty="0" smtClean="0"/>
              <a:t>25</a:t>
            </a:r>
            <a:r>
              <a:rPr lang="ja-JP" altLang="en-US" dirty="0" smtClean="0"/>
              <a:t>＋</a:t>
            </a:r>
            <a:r>
              <a:rPr lang="en-US" altLang="ja-JP" dirty="0" smtClean="0"/>
              <a:t>25=50%</a:t>
            </a:r>
            <a:r>
              <a:rPr lang="ja-JP" altLang="en-US" dirty="0" smtClean="0"/>
              <a:t>の人たちに絞ったとすると、年間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億</a:t>
            </a:r>
            <a:r>
              <a:rPr lang="en-US" altLang="ja-JP" dirty="0" smtClean="0">
                <a:solidFill>
                  <a:srgbClr val="FF0000"/>
                </a:solidFill>
              </a:rPr>
              <a:t>5000</a:t>
            </a:r>
            <a:r>
              <a:rPr lang="ja-JP" altLang="en-US" dirty="0" smtClean="0">
                <a:solidFill>
                  <a:srgbClr val="FF0000"/>
                </a:solidFill>
              </a:rPr>
              <a:t>万円</a:t>
            </a:r>
            <a:r>
              <a:rPr lang="ja-JP" altLang="en-US" dirty="0" smtClean="0"/>
              <a:t>の</a:t>
            </a:r>
            <a:r>
              <a:rPr lang="ja-JP" altLang="en-US" dirty="0" smtClean="0">
                <a:solidFill>
                  <a:srgbClr val="00B050"/>
                </a:solidFill>
              </a:rPr>
              <a:t>削減</a:t>
            </a:r>
            <a:r>
              <a:rPr lang="ja-JP" altLang="en-US" dirty="0" smtClean="0"/>
              <a:t>になることが分かります。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1050" dirty="0" smtClean="0"/>
              <a:t>月次継続課金総額の平均値から、通貨の単位は</a:t>
            </a:r>
            <a:r>
              <a:rPr lang="en-US" altLang="ja-JP" sz="1050" dirty="0" smtClean="0"/>
              <a:t>$</a:t>
            </a:r>
            <a:r>
              <a:rPr lang="ja-JP" altLang="en-US" sz="1050" dirty="0" smtClean="0"/>
              <a:t>であると予想されたため、元のデータの金額の単位には＄を用いています。</a:t>
            </a:r>
            <a:endParaRPr lang="en-US" altLang="ja-JP" sz="105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7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お見積り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4128" y="1815558"/>
            <a:ext cx="4754880" cy="476229"/>
          </a:xfrm>
        </p:spPr>
        <p:txBody>
          <a:bodyPr/>
          <a:lstStyle/>
          <a:p>
            <a:pPr algn="ctr"/>
            <a:r>
              <a:rPr kumimoji="1" lang="en-US" altLang="ja-JP" u="sng" dirty="0" smtClean="0"/>
              <a:t>AI</a:t>
            </a:r>
            <a:r>
              <a:rPr kumimoji="1" lang="ja-JP" altLang="en-US" u="sng" dirty="0" smtClean="0"/>
              <a:t>の導入</a:t>
            </a:r>
            <a:endParaRPr kumimoji="1" lang="ja-JP" altLang="en-US" u="sng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910754" y="1642192"/>
            <a:ext cx="4754880" cy="822960"/>
          </a:xfrm>
        </p:spPr>
        <p:txBody>
          <a:bodyPr/>
          <a:lstStyle/>
          <a:p>
            <a:pPr algn="ctr"/>
            <a:r>
              <a:rPr kumimoji="1" lang="ja-JP" altLang="en-US" u="sng" dirty="0" smtClean="0"/>
              <a:t>長期的なサポート</a:t>
            </a:r>
            <a:endParaRPr kumimoji="1" lang="ja-JP" altLang="en-US" u="sng" dirty="0"/>
          </a:p>
        </p:txBody>
      </p:sp>
      <p:sp>
        <p:nvSpPr>
          <p:cNvPr id="8" name="角丸四角形 7"/>
          <p:cNvSpPr/>
          <p:nvPr/>
        </p:nvSpPr>
        <p:spPr>
          <a:xfrm>
            <a:off x="1024128" y="2419108"/>
            <a:ext cx="4948409" cy="4102775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b="1" dirty="0" smtClean="0">
                <a:solidFill>
                  <a:schemeClr val="accent5">
                    <a:lumMod val="75000"/>
                  </a:schemeClr>
                </a:solidFill>
              </a:rPr>
              <a:t>内容</a:t>
            </a:r>
            <a:endParaRPr kumimoji="1" lang="en-US" altLang="ja-JP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200" b="1" dirty="0" smtClean="0"/>
              <a:t>広告最適化</a:t>
            </a:r>
            <a:r>
              <a:rPr kumimoji="1" lang="en-US" altLang="ja-JP" sz="2200" b="1" dirty="0" smtClean="0"/>
              <a:t>AI</a:t>
            </a:r>
            <a:r>
              <a:rPr kumimoji="1" lang="ja-JP" altLang="en-US" sz="2200" dirty="0" smtClean="0"/>
              <a:t>の導入</a:t>
            </a:r>
            <a:endParaRPr kumimoji="1" lang="en-US" altLang="ja-JP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導入にあたり必要なサポート</a:t>
            </a:r>
            <a:endParaRPr kumimoji="1" lang="en-US" altLang="ja-JP" sz="2000" dirty="0" smtClean="0"/>
          </a:p>
          <a:p>
            <a:endParaRPr kumimoji="1" lang="en-US" altLang="ja-JP" sz="2200" dirty="0"/>
          </a:p>
          <a:p>
            <a:r>
              <a:rPr kumimoji="1" lang="ja-JP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価格</a:t>
            </a:r>
            <a:endParaRPr kumimoji="1" lang="en-US" altLang="ja-JP" sz="2000" b="1" dirty="0">
              <a:solidFill>
                <a:srgbClr val="00B050"/>
              </a:solidFill>
            </a:endParaRPr>
          </a:p>
          <a:p>
            <a:r>
              <a:rPr kumimoji="1" lang="ja-JP" altLang="en-US" dirty="0" smtClean="0"/>
              <a:t>上記の内容すべてついて、</a:t>
            </a:r>
            <a:endParaRPr kumimoji="1" lang="en-US" altLang="ja-JP" dirty="0"/>
          </a:p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</a:rPr>
              <a:t>2.5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億円</a:t>
            </a:r>
            <a:endParaRPr kumimoji="1" lang="en-US" altLang="ja-JP" sz="1500" dirty="0" smtClean="0"/>
          </a:p>
          <a:p>
            <a:r>
              <a:rPr kumimoji="1" lang="ja-JP" altLang="en-US" dirty="0" smtClean="0"/>
              <a:t>とさせていただきます。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sz="1500" dirty="0" smtClean="0"/>
              <a:t>年間約</a:t>
            </a:r>
            <a:r>
              <a:rPr kumimoji="1" lang="en-US" altLang="ja-JP" sz="1500" b="1" dirty="0" smtClean="0"/>
              <a:t>2</a:t>
            </a:r>
            <a:r>
              <a:rPr kumimoji="1" lang="ja-JP" altLang="en-US" sz="1500" b="1" dirty="0" smtClean="0"/>
              <a:t>億</a:t>
            </a:r>
            <a:r>
              <a:rPr kumimoji="1" lang="en-US" altLang="ja-JP" sz="1500" b="1" dirty="0" smtClean="0"/>
              <a:t>5000</a:t>
            </a:r>
            <a:r>
              <a:rPr kumimoji="1" lang="ja-JP" altLang="en-US" sz="1500" b="1" dirty="0" smtClean="0"/>
              <a:t>万円</a:t>
            </a:r>
            <a:r>
              <a:rPr kumimoji="1" lang="ja-JP" altLang="en-US" sz="1500" dirty="0" smtClean="0"/>
              <a:t>の広告費削減が見込まれるので、この価格にさせていただいています。</a:t>
            </a:r>
            <a:endParaRPr kumimoji="1" lang="en-US" altLang="ja-JP" sz="1500" dirty="0" smtClean="0"/>
          </a:p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910754" y="2430684"/>
            <a:ext cx="4754880" cy="409119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内容</a:t>
            </a:r>
            <a:endParaRPr kumimoji="1" lang="en-US" altLang="ja-JP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200" b="1" dirty="0" smtClean="0"/>
              <a:t>広告最適化</a:t>
            </a:r>
            <a:r>
              <a:rPr kumimoji="1" lang="en-US" altLang="ja-JP" sz="2200" b="1" dirty="0" smtClean="0"/>
              <a:t>AI</a:t>
            </a:r>
            <a:r>
              <a:rPr kumimoji="1" lang="ja-JP" altLang="en-US" sz="2200" dirty="0" smtClean="0"/>
              <a:t>の継続的な更新</a:t>
            </a:r>
            <a:endParaRPr kumimoji="1" lang="en-US" altLang="ja-JP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会社内での</a:t>
            </a:r>
            <a:r>
              <a:rPr kumimoji="1" lang="en-US" altLang="ja-JP" sz="2000" dirty="0" smtClean="0"/>
              <a:t>AI</a:t>
            </a:r>
            <a:r>
              <a:rPr kumimoji="1" lang="ja-JP" altLang="en-US" sz="2000" dirty="0" smtClean="0"/>
              <a:t>活用のコンサルティング</a:t>
            </a:r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データ収集の基盤整備</a:t>
            </a:r>
            <a:endParaRPr kumimoji="1" lang="en-US" altLang="ja-JP" sz="2000" dirty="0" smtClean="0"/>
          </a:p>
          <a:p>
            <a:endParaRPr kumimoji="1" lang="en-US" altLang="ja-JP" sz="2200" dirty="0" smtClean="0"/>
          </a:p>
          <a:p>
            <a:r>
              <a:rPr kumimoji="1" lang="ja-JP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価格</a:t>
            </a:r>
            <a:endParaRPr kumimoji="1" lang="en-US" altLang="ja-JP" sz="2000" b="1" dirty="0">
              <a:solidFill>
                <a:srgbClr val="00B050"/>
              </a:solidFill>
            </a:endParaRPr>
          </a:p>
          <a:p>
            <a:r>
              <a:rPr kumimoji="1" lang="ja-JP" altLang="en-US" dirty="0"/>
              <a:t>上記の内容</a:t>
            </a:r>
            <a:r>
              <a:rPr kumimoji="1" lang="ja-JP" altLang="en-US" dirty="0" smtClean="0"/>
              <a:t>すべてで、</a:t>
            </a:r>
            <a:endParaRPr kumimoji="1" lang="en-US" altLang="ja-JP" dirty="0"/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月額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300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万円</a:t>
            </a:r>
            <a:endParaRPr kumimoji="1" lang="en-US" altLang="ja-JP" sz="1500" dirty="0"/>
          </a:p>
          <a:p>
            <a:r>
              <a:rPr kumimoji="1" lang="ja-JP" altLang="en-US" dirty="0"/>
              <a:t>とさせていただきます。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sz="1500" dirty="0" smtClean="0"/>
              <a:t>また、退会予測モデルなど、ほかモデルの実装時に</a:t>
            </a:r>
            <a:r>
              <a:rPr kumimoji="1" lang="en-US" altLang="ja-JP" sz="1500" dirty="0" smtClean="0"/>
              <a:t>5%</a:t>
            </a:r>
            <a:r>
              <a:rPr kumimoji="1" lang="ja-JP" altLang="en-US" sz="1500" dirty="0"/>
              <a:t>以上</a:t>
            </a:r>
            <a:r>
              <a:rPr kumimoji="1" lang="ja-JP" altLang="en-US" sz="1500" dirty="0" smtClean="0"/>
              <a:t>の割引をさせていただきます。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1846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000" dirty="0"/>
              <a:t>電気</a:t>
            </a:r>
            <a:r>
              <a:rPr lang="zh-TW" altLang="en-US" sz="3000" dirty="0" smtClean="0"/>
              <a:t>通信</a:t>
            </a:r>
            <a:r>
              <a:rPr lang="ja-JP" altLang="en-US" sz="3000" dirty="0" smtClean="0"/>
              <a:t>業界の現状</a:t>
            </a:r>
            <a:endParaRPr lang="en-US" altLang="ja-JP" sz="3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000" dirty="0" smtClean="0"/>
              <a:t>AI</a:t>
            </a:r>
            <a:r>
              <a:rPr lang="ja-JP" altLang="en-US" sz="3000" dirty="0" smtClean="0"/>
              <a:t>の概要・新規事業のご提案</a:t>
            </a:r>
            <a:endParaRPr lang="en-US" altLang="ja-JP" sz="3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モデルの説明・データ分析の例</a:t>
            </a:r>
            <a:endParaRPr lang="en-US" altLang="ja-JP" sz="3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導入した場合の影響</a:t>
            </a:r>
            <a:endParaRPr kumimoji="1"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13587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通信業界の</a:t>
            </a:r>
            <a:r>
              <a:rPr kumimoji="1" lang="ja-JP" altLang="en-US" dirty="0" smtClean="0"/>
              <a:t>現状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95082" y="1941192"/>
            <a:ext cx="9724876" cy="11630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000" dirty="0" smtClean="0"/>
              <a:t>通信業界の</a:t>
            </a:r>
            <a:r>
              <a:rPr lang="ja-JP" altLang="en-US" sz="2000" b="1" dirty="0" smtClean="0"/>
              <a:t>インフラ</a:t>
            </a:r>
            <a:r>
              <a:rPr lang="ja-JP" altLang="en-US" sz="2000" dirty="0" smtClean="0"/>
              <a:t>はほとんど整い、日本では</a:t>
            </a:r>
            <a:r>
              <a:rPr lang="ja-JP" altLang="en-US" sz="2000" b="1" dirty="0" smtClean="0"/>
              <a:t>高い普及率</a:t>
            </a:r>
            <a:r>
              <a:rPr lang="ja-JP" altLang="en-US" sz="2000" dirty="0" smtClean="0"/>
              <a:t>。</a:t>
            </a:r>
            <a:endParaRPr lang="en-US" altLang="ja-JP" sz="20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000" b="1" dirty="0" smtClean="0"/>
              <a:t>市場の成長</a:t>
            </a:r>
            <a:r>
              <a:rPr kumimoji="1" lang="ja-JP" altLang="en-US" sz="2000" dirty="0" smtClean="0"/>
              <a:t>は</a:t>
            </a:r>
            <a:r>
              <a:rPr kumimoji="1" lang="en-US" altLang="ja-JP" sz="2000" dirty="0" smtClean="0"/>
              <a:t>2014</a:t>
            </a:r>
            <a:r>
              <a:rPr kumimoji="1" lang="ja-JP" altLang="en-US" sz="2000" dirty="0" smtClean="0"/>
              <a:t>年から</a:t>
            </a:r>
            <a:r>
              <a:rPr kumimoji="1" lang="en-US" altLang="ja-JP" sz="2000" dirty="0" smtClean="0"/>
              <a:t>2019</a:t>
            </a:r>
            <a:r>
              <a:rPr kumimoji="1" lang="ja-JP" altLang="en-US" sz="2000" dirty="0" smtClean="0"/>
              <a:t>年</a:t>
            </a:r>
            <a:r>
              <a:rPr lang="ja-JP" altLang="en-US" sz="2000" dirty="0"/>
              <a:t>までの</a:t>
            </a:r>
            <a:r>
              <a:rPr kumimoji="1" lang="en-US" altLang="ja-JP" sz="2000" b="1" dirty="0" smtClean="0"/>
              <a:t>6</a:t>
            </a:r>
            <a:r>
              <a:rPr kumimoji="1" lang="ja-JP" altLang="en-US" sz="2000" dirty="0" smtClean="0"/>
              <a:t>年間で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4.5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億</a:t>
            </a:r>
            <a:r>
              <a:rPr kumimoji="1" lang="ja-JP" altLang="en-US" sz="2000" dirty="0" smtClean="0"/>
              <a:t>円であり横這い。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800" dirty="0" smtClean="0"/>
              <a:t>参考： </a:t>
            </a:r>
            <a:r>
              <a:rPr lang="en-US" altLang="ja-JP" sz="800" dirty="0" smtClean="0"/>
              <a:t>https</a:t>
            </a:r>
            <a:r>
              <a:rPr lang="en-US" altLang="ja-JP" sz="800" dirty="0"/>
              <a:t>://syukatsu-answer.com/2019/02/17/industry-research-telecommunication-present-challenge-future/#i-3</a:t>
            </a:r>
            <a:endParaRPr kumimoji="1" lang="en-US" altLang="ja-JP" sz="800" dirty="0" smtClean="0"/>
          </a:p>
        </p:txBody>
      </p:sp>
      <p:sp>
        <p:nvSpPr>
          <p:cNvPr id="7" name="AutoShape 2" descr="進捗 成長 成功 - Pixabayの無料画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8" name="Picture 4" descr="進捗 成長 成功 - Pixabayの無料画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19" y="1630385"/>
            <a:ext cx="25908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乗算 7"/>
          <p:cNvSpPr/>
          <p:nvPr/>
        </p:nvSpPr>
        <p:spPr>
          <a:xfrm>
            <a:off x="9042839" y="1491791"/>
            <a:ext cx="1991360" cy="1879600"/>
          </a:xfrm>
          <a:prstGeom prst="mathMultiply">
            <a:avLst>
              <a:gd name="adj1" fmla="val 46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4419600" y="3251892"/>
            <a:ext cx="2275840" cy="309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39439" y="3829924"/>
            <a:ext cx="84328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/>
              <a:t>これからは、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ja-JP" altLang="en-US" sz="2000" dirty="0"/>
              <a:t>市場</a:t>
            </a:r>
            <a:r>
              <a:rPr kumimoji="1" lang="ja-JP" altLang="en-US" sz="2000" dirty="0" smtClean="0"/>
              <a:t>の成長が見込めないため、</a:t>
            </a:r>
            <a:r>
              <a:rPr kumimoji="1" lang="ja-JP" altLang="en-US" sz="2000" b="1" dirty="0" smtClean="0"/>
              <a:t>他社との競争に打ち勝つこと</a:t>
            </a:r>
            <a:r>
              <a:rPr kumimoji="1" lang="ja-JP" altLang="en-US" sz="2000" dirty="0" smtClean="0"/>
              <a:t>が必要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000" dirty="0" smtClean="0"/>
              <a:t>「</a:t>
            </a:r>
            <a:r>
              <a:rPr lang="ja-JP" altLang="en-US" sz="2000" dirty="0">
                <a:solidFill>
                  <a:srgbClr val="FF0000"/>
                </a:solidFill>
              </a:rPr>
              <a:t>不便</a:t>
            </a:r>
            <a:r>
              <a:rPr lang="ja-JP" altLang="en-US" sz="2000" dirty="0"/>
              <a:t>を無くす」より「</a:t>
            </a:r>
            <a:r>
              <a:rPr lang="ja-JP" altLang="en-US" sz="2000" dirty="0">
                <a:solidFill>
                  <a:srgbClr val="00B050"/>
                </a:solidFill>
              </a:rPr>
              <a:t>便利</a:t>
            </a:r>
            <a:r>
              <a:rPr lang="ja-JP" altLang="en-US" sz="2000" dirty="0"/>
              <a:t>を増やす」時代</a:t>
            </a:r>
            <a:r>
              <a:rPr lang="ja-JP" altLang="en-US" sz="2000" dirty="0" smtClean="0"/>
              <a:t>に</a:t>
            </a:r>
            <a:endParaRPr kumimoji="1" lang="ja-JP" altLang="en-US" sz="2000" dirty="0"/>
          </a:p>
        </p:txBody>
      </p:sp>
      <p:pic>
        <p:nvPicPr>
          <p:cNvPr id="1030" name="Picture 6" descr="価格競争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2" y="3415003"/>
            <a:ext cx="2002193" cy="16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下矢印 19"/>
          <p:cNvSpPr/>
          <p:nvPr/>
        </p:nvSpPr>
        <p:spPr>
          <a:xfrm>
            <a:off x="4419600" y="5046794"/>
            <a:ext cx="2275840" cy="309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801603" y="5557565"/>
            <a:ext cx="6165122" cy="973322"/>
          </a:xfrm>
        </p:spPr>
        <p:txBody>
          <a:bodyPr>
            <a:noAutofit/>
          </a:bodyPr>
          <a:lstStyle/>
          <a:p>
            <a:r>
              <a:rPr kumimoji="1" lang="en-US" altLang="ja-JP" sz="4400" b="1" dirty="0" smtClean="0">
                <a:solidFill>
                  <a:srgbClr val="00B0F0"/>
                </a:solidFill>
              </a:rPr>
              <a:t>AI 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を使って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他社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と差をつける！</a:t>
            </a:r>
            <a:endParaRPr kumimoji="1" lang="ja-JP" alt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000" dirty="0">
                <a:solidFill>
                  <a:schemeClr val="bg1">
                    <a:lumMod val="75000"/>
                  </a:schemeClr>
                </a:solidFill>
              </a:rPr>
              <a:t>電気</a:t>
            </a:r>
            <a:r>
              <a:rPr lang="zh-TW" altLang="en-US" sz="3000" dirty="0" smtClean="0">
                <a:solidFill>
                  <a:schemeClr val="bg1">
                    <a:lumMod val="75000"/>
                  </a:schemeClr>
                </a:solidFill>
              </a:rPr>
              <a:t>通信</a:t>
            </a:r>
            <a:r>
              <a:rPr lang="ja-JP" altLang="en-US" sz="3000" dirty="0" smtClean="0">
                <a:solidFill>
                  <a:schemeClr val="bg1">
                    <a:lumMod val="75000"/>
                  </a:schemeClr>
                </a:solidFill>
              </a:rPr>
              <a:t>業界の現状</a:t>
            </a:r>
            <a:endParaRPr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000" dirty="0" smtClean="0"/>
              <a:t>AI</a:t>
            </a:r>
            <a:r>
              <a:rPr lang="ja-JP" altLang="en-US" sz="3000" dirty="0" smtClean="0"/>
              <a:t>の概要・新規事業のご提案</a:t>
            </a:r>
            <a:endParaRPr lang="en-US" altLang="ja-JP" sz="3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>
                <a:solidFill>
                  <a:schemeClr val="bg1">
                    <a:lumMod val="75000"/>
                  </a:schemeClr>
                </a:solidFill>
              </a:rPr>
              <a:t>モデルの説明・データ分析の例</a:t>
            </a:r>
            <a:endParaRPr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>
                <a:solidFill>
                  <a:schemeClr val="bg1">
                    <a:lumMod val="75000"/>
                  </a:schemeClr>
                </a:solidFill>
              </a:rPr>
              <a:t>導入した場合の影響</a:t>
            </a:r>
            <a:endParaRPr kumimoji="1"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出来ること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idx="1"/>
          </p:nvPr>
        </p:nvSpPr>
        <p:spPr>
          <a:xfrm>
            <a:off x="1024128" y="2176272"/>
            <a:ext cx="7642352" cy="42448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他社に打ち勝つため、</a:t>
            </a:r>
            <a:r>
              <a:rPr lang="ja-JP" altLang="en-US" dirty="0" smtClean="0">
                <a:solidFill>
                  <a:srgbClr val="00B050"/>
                </a:solidFill>
              </a:rPr>
              <a:t>便利</a:t>
            </a:r>
            <a:r>
              <a:rPr lang="ja-JP" altLang="en-US" dirty="0" smtClean="0"/>
              <a:t>を増やすために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ができることは</a:t>
            </a:r>
            <a:r>
              <a:rPr lang="en-US" altLang="ja-JP" dirty="0" smtClean="0"/>
              <a:t>...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b="1" dirty="0" smtClean="0"/>
              <a:t>カスタマーサービス</a:t>
            </a:r>
            <a:r>
              <a:rPr kumimoji="1" lang="ja-JP" altLang="en-US" dirty="0" smtClean="0"/>
              <a:t>の品質向上</a:t>
            </a:r>
            <a:endParaRPr kumimoji="1" lang="en-US" altLang="ja-JP" dirty="0" smtClean="0"/>
          </a:p>
          <a:p>
            <a:pPr marL="173736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カスタマーケアコールの回数予測</a:t>
            </a:r>
            <a:endParaRPr kumimoji="1"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b="1" dirty="0"/>
              <a:t>広告</a:t>
            </a:r>
            <a:r>
              <a:rPr lang="ja-JP" altLang="en-US" dirty="0" smtClean="0"/>
              <a:t>の最適化</a:t>
            </a:r>
            <a:endParaRPr kumimoji="1" lang="en-US" altLang="ja-JP" b="1" dirty="0" smtClean="0"/>
          </a:p>
          <a:p>
            <a:pPr marL="173736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対象顧客による総利益を算出</a:t>
            </a:r>
            <a:endParaRPr lang="en-US" altLang="ja-JP" dirty="0" smtClean="0"/>
          </a:p>
          <a:p>
            <a:pPr marL="173736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広告の対象を優良顧客に絞り込み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b="1" dirty="0" smtClean="0"/>
              <a:t>退会</a:t>
            </a:r>
            <a:r>
              <a:rPr lang="ja-JP" altLang="en-US" dirty="0" smtClean="0"/>
              <a:t>の予測・要因分析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800" dirty="0" smtClean="0"/>
              <a:t>	</a:t>
            </a:r>
            <a:r>
              <a:rPr lang="ja-JP" altLang="en-US" sz="1800" dirty="0" smtClean="0"/>
              <a:t>退会</a:t>
            </a:r>
            <a:r>
              <a:rPr lang="ja-JP" altLang="en-US" sz="1800" dirty="0"/>
              <a:t>するかどうかの予測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退会確率に影響する要因の</a:t>
            </a:r>
            <a:r>
              <a:rPr lang="ja-JP" altLang="en-US" sz="1800" dirty="0" smtClean="0"/>
              <a:t>分析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 smtClean="0"/>
              <a:t>など</a:t>
            </a:r>
            <a:r>
              <a:rPr lang="en-US" altLang="ja-JP" dirty="0" smtClean="0"/>
              <a:t>...</a:t>
            </a:r>
          </a:p>
        </p:txBody>
      </p:sp>
      <p:pic>
        <p:nvPicPr>
          <p:cNvPr id="5" name="Picture 4" descr="コールセンター管理者（リーダー・スーパーバイザー）＜名古屋市内、愛知県下＞ の詳細情報 | Work it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36" y="3059653"/>
            <a:ext cx="2867152" cy="20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の強み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71" y="1940724"/>
            <a:ext cx="5619114" cy="414913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643242" y="1706933"/>
            <a:ext cx="46260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左の図はデータを可視化したものです。</a:t>
            </a:r>
            <a:endParaRPr lang="en-US" altLang="ja-JP" dirty="0" smtClean="0"/>
          </a:p>
          <a:p>
            <a:r>
              <a:rPr lang="ja-JP" altLang="en-US" dirty="0"/>
              <a:t>このよう</a:t>
            </a:r>
            <a:r>
              <a:rPr lang="ja-JP" altLang="en-US" dirty="0" smtClean="0"/>
              <a:t>に、昨今はデータが大量にあり、</a:t>
            </a:r>
            <a:r>
              <a:rPr lang="ja-JP" altLang="en-US" b="1" dirty="0" smtClean="0"/>
              <a:t>人間が複合的に分析することが難しくなっています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しかし、</a:t>
            </a:r>
            <a:r>
              <a:rPr lang="en-US" altLang="ja-JP" b="1" dirty="0" smtClean="0">
                <a:solidFill>
                  <a:srgbClr val="FF0000"/>
                </a:solidFill>
              </a:rPr>
              <a:t>AI</a:t>
            </a:r>
            <a:r>
              <a:rPr lang="ja-JP" altLang="en-US" dirty="0" smtClean="0"/>
              <a:t>ならばそのようなデータからも</a:t>
            </a:r>
            <a:r>
              <a:rPr lang="ja-JP" altLang="en-US" b="1" dirty="0" smtClean="0"/>
              <a:t>有用な情報を見つけることができます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42" y="3960602"/>
            <a:ext cx="2754774" cy="24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新規事業のご提案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1968" y="2785380"/>
            <a:ext cx="9720073" cy="1168400"/>
          </a:xfrm>
        </p:spPr>
        <p:txBody>
          <a:bodyPr/>
          <a:lstStyle/>
          <a:p>
            <a:pPr algn="ctr"/>
            <a:r>
              <a:rPr kumimoji="1" lang="en-US" altLang="ja-JP" sz="3000" dirty="0" smtClean="0"/>
              <a:t>AI</a:t>
            </a:r>
            <a:r>
              <a:rPr kumimoji="1" lang="ja-JP" altLang="en-US" sz="3000" dirty="0" smtClean="0"/>
              <a:t>を用いて</a:t>
            </a:r>
            <a:r>
              <a:rPr lang="ja-JP" altLang="en-US" sz="3000" b="1" dirty="0" smtClean="0"/>
              <a:t>広告の最適化を</a:t>
            </a:r>
            <a:r>
              <a:rPr kumimoji="1" lang="ja-JP" altLang="en-US" sz="3000" dirty="0" smtClean="0"/>
              <a:t>するサービス</a:t>
            </a:r>
            <a:endParaRPr lang="en-US" altLang="ja-JP" sz="3000" dirty="0"/>
          </a:p>
          <a:p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275840" y="35966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dirty="0" smtClean="0"/>
              <a:t>です。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275840" y="20970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dirty="0" smtClean="0"/>
              <a:t>今回提案させていただくサービスは</a:t>
            </a:r>
            <a:endParaRPr kumimoji="1"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2275840" y="4375452"/>
            <a:ext cx="7091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 smtClean="0"/>
              <a:t>他社からの乗り換えを促すために、より良い広告費用を抑えて作りましょう。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データ</a:t>
            </a:r>
            <a:r>
              <a:rPr kumimoji="1" lang="ja-JP" altLang="en-US" dirty="0"/>
              <a:t>分析の結果、</a:t>
            </a:r>
            <a:r>
              <a:rPr kumimoji="1" lang="ja-JP" altLang="en-US" dirty="0">
                <a:solidFill>
                  <a:srgbClr val="C00000"/>
                </a:solidFill>
              </a:rPr>
              <a:t>上位</a:t>
            </a:r>
            <a:r>
              <a:rPr kumimoji="1" lang="en-US" altLang="ja-JP" dirty="0">
                <a:solidFill>
                  <a:srgbClr val="C00000"/>
                </a:solidFill>
              </a:rPr>
              <a:t>25%</a:t>
            </a:r>
            <a:r>
              <a:rPr kumimoji="1" lang="ja-JP" altLang="en-US" dirty="0">
                <a:solidFill>
                  <a:srgbClr val="C00000"/>
                </a:solidFill>
              </a:rPr>
              <a:t>の顧客</a:t>
            </a:r>
            <a:r>
              <a:rPr kumimoji="1" lang="ja-JP" altLang="en-US" dirty="0"/>
              <a:t>が売り上げの</a:t>
            </a:r>
            <a:r>
              <a:rPr kumimoji="1" lang="en-US" altLang="ja-JP" dirty="0">
                <a:solidFill>
                  <a:srgbClr val="FF0000"/>
                </a:solidFill>
              </a:rPr>
              <a:t>50</a:t>
            </a:r>
            <a:r>
              <a:rPr kumimoji="1" lang="en-US" altLang="ja-JP" dirty="0"/>
              <a:t>%</a:t>
            </a:r>
            <a:r>
              <a:rPr kumimoji="1" lang="ja-JP" altLang="en-US" dirty="0"/>
              <a:t>を占めていることが分かりました。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その優良顧客の特徴を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によって分析し、広告の対象を絞り込みます。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2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000" dirty="0">
                <a:solidFill>
                  <a:schemeClr val="bg1">
                    <a:lumMod val="75000"/>
                  </a:schemeClr>
                </a:solidFill>
              </a:rPr>
              <a:t>電気</a:t>
            </a:r>
            <a:r>
              <a:rPr lang="zh-TW" altLang="en-US" sz="3000" dirty="0" smtClean="0">
                <a:solidFill>
                  <a:schemeClr val="bg1">
                    <a:lumMod val="75000"/>
                  </a:schemeClr>
                </a:solidFill>
              </a:rPr>
              <a:t>通信</a:t>
            </a:r>
            <a:r>
              <a:rPr lang="ja-JP" altLang="en-US" sz="3000" dirty="0" smtClean="0">
                <a:solidFill>
                  <a:schemeClr val="bg1">
                    <a:lumMod val="75000"/>
                  </a:schemeClr>
                </a:solidFill>
              </a:rPr>
              <a:t>業界の現状</a:t>
            </a:r>
            <a:endParaRPr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000" dirty="0" smtClean="0">
                <a:solidFill>
                  <a:schemeClr val="bg1">
                    <a:lumMod val="75000"/>
                  </a:schemeClr>
                </a:solidFill>
              </a:rPr>
              <a:t>AI</a:t>
            </a:r>
            <a:r>
              <a:rPr lang="ja-JP" altLang="en-US" sz="3000" dirty="0" smtClean="0">
                <a:solidFill>
                  <a:schemeClr val="bg1">
                    <a:lumMod val="75000"/>
                  </a:schemeClr>
                </a:solidFill>
              </a:rPr>
              <a:t>の概要・新規事業のご提案</a:t>
            </a:r>
            <a:endParaRPr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モデルの説明・データ分析の例</a:t>
            </a:r>
            <a:endParaRPr lang="en-US" altLang="ja-JP" sz="3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>
                <a:solidFill>
                  <a:schemeClr val="bg1">
                    <a:lumMod val="75000"/>
                  </a:schemeClr>
                </a:solidFill>
              </a:rPr>
              <a:t>導入した場合の影響</a:t>
            </a:r>
            <a:endParaRPr kumimoji="1" lang="en-US" altLang="ja-JP" sz="3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モデルの全体像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782320" y="2084832"/>
            <a:ext cx="10647680" cy="338328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811" y="3493008"/>
            <a:ext cx="2331262" cy="175032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308608" y="239089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4683482" y="23908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機械学習</a:t>
            </a:r>
            <a:endParaRPr kumimoji="1"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9456276" y="23908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出</a:t>
            </a:r>
            <a:r>
              <a:rPr kumimoji="1" lang="ja-JP" altLang="en-US" dirty="0" smtClean="0"/>
              <a:t>力</a:t>
            </a:r>
            <a:endParaRPr kumimoji="1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9110028" y="299846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 smtClean="0"/>
              <a:t>予測総収入</a:t>
            </a:r>
            <a:endParaRPr kumimoji="1" lang="en-US" altLang="ja-JP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64307"/>
              </p:ext>
            </p:extLst>
          </p:nvPr>
        </p:nvGraphicFramePr>
        <p:xfrm>
          <a:off x="1171804" y="2788920"/>
          <a:ext cx="1134516" cy="256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16">
                  <a:extLst>
                    <a:ext uri="{9D8B030D-6E8A-4147-A177-3AD203B41FA5}">
                      <a16:colId xmlns:a16="http://schemas.microsoft.com/office/drawing/2014/main" val="3642139799"/>
                    </a:ext>
                  </a:extLst>
                </a:gridCol>
              </a:tblGrid>
              <a:tr h="24558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30053"/>
                  </a:ext>
                </a:extLst>
              </a:tr>
              <a:tr h="245582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地域</a:t>
                      </a:r>
                      <a:endParaRPr kumimoji="1" lang="en-US" altLang="ja-JP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07647"/>
                  </a:ext>
                </a:extLst>
              </a:tr>
              <a:tr h="245582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推定収入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20658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携帯の機種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60393"/>
                  </a:ext>
                </a:extLst>
              </a:tr>
              <a:tr h="245582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婚姻状況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6746"/>
                  </a:ext>
                </a:extLst>
              </a:tr>
              <a:tr h="24558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83562"/>
                  </a:ext>
                </a:extLst>
              </a:tr>
              <a:tr h="245582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車両台数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57246"/>
                  </a:ext>
                </a:extLst>
              </a:tr>
              <a:tr h="245582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子供の数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31357"/>
                  </a:ext>
                </a:extLst>
              </a:tr>
            </a:tbl>
          </a:graphicData>
        </a:graphic>
      </p:graphicFrame>
      <p:sp>
        <p:nvSpPr>
          <p:cNvPr id="12" name="右矢印 11"/>
          <p:cNvSpPr/>
          <p:nvPr/>
        </p:nvSpPr>
        <p:spPr>
          <a:xfrm>
            <a:off x="2610663" y="3242056"/>
            <a:ext cx="1333508" cy="1614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データ入力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204257" y="3019796"/>
            <a:ext cx="2869138" cy="1960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380559" y="3122920"/>
            <a:ext cx="1318742" cy="352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Ridge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4380559" y="3585962"/>
            <a:ext cx="1318742" cy="352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SGDRegressor</a:t>
            </a:r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4393246" y="4049004"/>
            <a:ext cx="1318742" cy="352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4393246" y="4486646"/>
            <a:ext cx="1318742" cy="352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LGBMRegressor</a:t>
            </a:r>
            <a:endParaRPr kumimoji="1" lang="ja-JP" altLang="en-US" sz="1200" dirty="0"/>
          </a:p>
        </p:txBody>
      </p:sp>
      <p:sp>
        <p:nvSpPr>
          <p:cNvPr id="19" name="右矢印 18"/>
          <p:cNvSpPr/>
          <p:nvPr/>
        </p:nvSpPr>
        <p:spPr>
          <a:xfrm rot="1082413">
            <a:off x="5933575" y="3328597"/>
            <a:ext cx="518160" cy="16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20586011">
            <a:off x="5933589" y="4531479"/>
            <a:ext cx="518160" cy="161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5925822" y="3748795"/>
            <a:ext cx="518160" cy="136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7222080" y="3183126"/>
            <a:ext cx="1333508" cy="1614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データ入力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6016003" y="4005563"/>
            <a:ext cx="355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en-US" altLang="ja-JP" dirty="0"/>
          </a:p>
        </p:txBody>
      </p:sp>
      <p:sp>
        <p:nvSpPr>
          <p:cNvPr id="26" name="角丸四角形 25"/>
          <p:cNvSpPr/>
          <p:nvPr/>
        </p:nvSpPr>
        <p:spPr>
          <a:xfrm rot="16200000">
            <a:off x="6059026" y="3785976"/>
            <a:ext cx="1419327" cy="352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LinearRegressor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69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99_TF22378848.potx" id="{B92931EF-90FE-47B2-83CF-50A52C2E3188}" vid="{ED28CAA7-CED8-426E-9EC1-968343AD55B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インテグラルなデザイン</Template>
  <TotalTime>0</TotalTime>
  <Words>857</Words>
  <Application>Microsoft Office PowerPoint</Application>
  <PresentationFormat>ワイド画面</PresentationFormat>
  <Paragraphs>128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メイリオ</vt:lpstr>
      <vt:lpstr>Arial</vt:lpstr>
      <vt:lpstr>Tw Cen MT</vt:lpstr>
      <vt:lpstr>Wingdings</vt:lpstr>
      <vt:lpstr>Wingdings 3</vt:lpstr>
      <vt:lpstr>インテグラル</vt:lpstr>
      <vt:lpstr>AIを用いたユーザー分析</vt:lpstr>
      <vt:lpstr>目次</vt:lpstr>
      <vt:lpstr>通信業界の現状</vt:lpstr>
      <vt:lpstr>目次</vt:lpstr>
      <vt:lpstr>AIで出来ること</vt:lpstr>
      <vt:lpstr>AIの強み</vt:lpstr>
      <vt:lpstr>新規事業のご提案</vt:lpstr>
      <vt:lpstr>目次</vt:lpstr>
      <vt:lpstr>モデルの全体像</vt:lpstr>
      <vt:lpstr>モデルの全体像</vt:lpstr>
      <vt:lpstr>データ分析</vt:lpstr>
      <vt:lpstr>目次</vt:lpstr>
      <vt:lpstr>従来との比較</vt:lpstr>
      <vt:lpstr>AI導入の効果と可能性</vt:lpstr>
      <vt:lpstr>お見積り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2022-01-13T16:29:09Z</dcterms:created>
  <dcterms:modified xsi:type="dcterms:W3CDTF">2022-01-14T08:38:29Z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