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Playfair Display"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65"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dedb103f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dedb103f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dedb103f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dedb103f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e44a68df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e44a68df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f1314b62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f1314b6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e1367f7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e1367f7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e190f84a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e190f84a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3176175" y="1159475"/>
            <a:ext cx="2791550" cy="2791550"/>
          </a:xfrm>
          <a:prstGeom prst="rect">
            <a:avLst/>
          </a:prstGeom>
          <a:noFill/>
          <a:ln>
            <a:noFill/>
          </a:ln>
        </p:spPr>
      </p:pic>
      <p:sp>
        <p:nvSpPr>
          <p:cNvPr id="60" name="Google Shape;60;p13"/>
          <p:cNvSpPr txBox="1">
            <a:spLocks noGrp="1"/>
          </p:cNvSpPr>
          <p:nvPr>
            <p:ph type="ctrTitle"/>
          </p:nvPr>
        </p:nvSpPr>
        <p:spPr>
          <a:xfrm>
            <a:off x="3096250" y="1080025"/>
            <a:ext cx="2951400" cy="4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dk1"/>
                </a:highlight>
              </a:rPr>
              <a:t>HERE 4 U</a:t>
            </a:r>
            <a:endParaRPr>
              <a:highlight>
                <a:schemeClr val="dk1"/>
              </a:highlight>
            </a:endParaRPr>
          </a:p>
        </p:txBody>
      </p:sp>
      <p:sp>
        <p:nvSpPr>
          <p:cNvPr id="61" name="Google Shape;61;p13"/>
          <p:cNvSpPr txBox="1">
            <a:spLocks noGrp="1"/>
          </p:cNvSpPr>
          <p:nvPr>
            <p:ph type="subTitle" idx="1"/>
          </p:nvPr>
        </p:nvSpPr>
        <p:spPr>
          <a:xfrm>
            <a:off x="3096288" y="3426105"/>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a:t>Elizabeth Chrysanta Gunawan (180348)</a:t>
            </a:r>
            <a:endParaRPr sz="1200"/>
          </a:p>
          <a:p>
            <a:pPr marL="0" lvl="0" indent="0" algn="ctr" rtl="0">
              <a:spcBef>
                <a:spcPts val="0"/>
              </a:spcBef>
              <a:spcAft>
                <a:spcPts val="0"/>
              </a:spcAft>
              <a:buNone/>
            </a:pPr>
            <a:r>
              <a:rPr lang="en" sz="1200"/>
              <a:t>Ruben Korver (182854)</a:t>
            </a:r>
            <a:endParaRPr sz="1200"/>
          </a:p>
          <a:p>
            <a:pPr marL="0" lvl="0" indent="0" algn="ctr" rtl="0">
              <a:spcBef>
                <a:spcPts val="0"/>
              </a:spcBef>
              <a:spcAft>
                <a:spcPts val="0"/>
              </a:spcAft>
              <a:buNone/>
            </a:pPr>
            <a:r>
              <a:rPr lang="en" sz="1100"/>
              <a:t>Class 5</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Lato"/>
                <a:ea typeface="Lato"/>
                <a:cs typeface="Lato"/>
                <a:sym typeface="Lato"/>
              </a:rPr>
              <a:t>Brand Vision</a:t>
            </a:r>
            <a:endParaRPr dirty="0">
              <a:latin typeface="Lato"/>
              <a:ea typeface="Lato"/>
              <a:cs typeface="Lato"/>
              <a:sym typeface="Lato"/>
            </a:endParaRPr>
          </a:p>
        </p:txBody>
      </p:sp>
      <p:sp>
        <p:nvSpPr>
          <p:cNvPr id="67" name="Google Shape;67;p14"/>
          <p:cNvSpPr txBox="1">
            <a:spLocks noGrp="1"/>
          </p:cNvSpPr>
          <p:nvPr>
            <p:ph type="body" idx="1"/>
          </p:nvPr>
        </p:nvSpPr>
        <p:spPr>
          <a:xfrm>
            <a:off x="311700" y="1888675"/>
            <a:ext cx="8520600" cy="1255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dirty="0">
                <a:solidFill>
                  <a:schemeClr val="bg1"/>
                </a:solidFill>
              </a:rPr>
              <a:t>“In a world where </a:t>
            </a:r>
            <a:r>
              <a:rPr lang="en" sz="2100" i="1" dirty="0">
                <a:solidFill>
                  <a:schemeClr val="bg1"/>
                </a:solidFill>
                <a:highlight>
                  <a:schemeClr val="dk1"/>
                </a:highlight>
              </a:rPr>
              <a:t>heartbreak tears us apart</a:t>
            </a:r>
            <a:r>
              <a:rPr lang="en" sz="2100" dirty="0">
                <a:solidFill>
                  <a:schemeClr val="bg1"/>
                </a:solidFill>
              </a:rPr>
              <a:t>, we believe that </a:t>
            </a:r>
            <a:r>
              <a:rPr lang="en" sz="2100" i="1" dirty="0">
                <a:solidFill>
                  <a:schemeClr val="bg1"/>
                </a:solidFill>
                <a:highlight>
                  <a:schemeClr val="dk1"/>
                </a:highlight>
              </a:rPr>
              <a:t>consolation and communication will heal your wounds</a:t>
            </a:r>
            <a:r>
              <a:rPr lang="en" sz="2100" dirty="0">
                <a:solidFill>
                  <a:schemeClr val="bg1"/>
                </a:solidFill>
              </a:rPr>
              <a:t>, because only then </a:t>
            </a:r>
            <a:r>
              <a:rPr lang="en" sz="2100" i="1" dirty="0">
                <a:solidFill>
                  <a:schemeClr val="bg1"/>
                </a:solidFill>
                <a:highlight>
                  <a:schemeClr val="dk1"/>
                </a:highlight>
              </a:rPr>
              <a:t>you can deal with your broken heart</a:t>
            </a:r>
            <a:r>
              <a:rPr lang="en" sz="2100" dirty="0">
                <a:solidFill>
                  <a:schemeClr val="bg1"/>
                </a:solidFill>
                <a:highlight>
                  <a:schemeClr val="dk1"/>
                </a:highlight>
              </a:rPr>
              <a:t>.</a:t>
            </a:r>
            <a:r>
              <a:rPr lang="en" sz="2100" dirty="0">
                <a:solidFill>
                  <a:schemeClr val="bg1"/>
                </a:solidFill>
              </a:rPr>
              <a:t>”</a:t>
            </a:r>
            <a:endParaRPr sz="2100" baseline="30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457900" y="1945650"/>
            <a:ext cx="42282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D0021B"/>
                </a:solidFill>
                <a:highlight>
                  <a:srgbClr val="FF9F00"/>
                </a:highlight>
                <a:latin typeface="Lato"/>
                <a:ea typeface="Lato"/>
                <a:cs typeface="Lato"/>
                <a:sym typeface="Lato"/>
              </a:rPr>
              <a:t>Our Values</a:t>
            </a:r>
            <a:endParaRPr>
              <a:solidFill>
                <a:srgbClr val="D0021B"/>
              </a:solidFill>
              <a:highlight>
                <a:srgbClr val="FF9F00"/>
              </a:highlight>
              <a:latin typeface="Lato"/>
              <a:ea typeface="Lato"/>
              <a:cs typeface="Lato"/>
              <a:sym typeface="Lato"/>
            </a:endParaRPr>
          </a:p>
        </p:txBody>
      </p:sp>
      <p:sp>
        <p:nvSpPr>
          <p:cNvPr id="73" name="Google Shape;73;p15"/>
          <p:cNvSpPr txBox="1"/>
          <p:nvPr/>
        </p:nvSpPr>
        <p:spPr>
          <a:xfrm>
            <a:off x="828900" y="4322700"/>
            <a:ext cx="1956900" cy="547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bg1"/>
                </a:solidFill>
                <a:latin typeface="Lato"/>
                <a:ea typeface="Lato"/>
                <a:cs typeface="Lato"/>
                <a:sym typeface="Lato"/>
              </a:rPr>
              <a:t>Connection</a:t>
            </a:r>
            <a:endParaRPr sz="2500" dirty="0">
              <a:solidFill>
                <a:schemeClr val="bg1"/>
              </a:solidFill>
              <a:latin typeface="Lato"/>
              <a:ea typeface="Lato"/>
              <a:cs typeface="Lato"/>
              <a:sym typeface="Lato"/>
            </a:endParaRPr>
          </a:p>
        </p:txBody>
      </p:sp>
      <p:sp>
        <p:nvSpPr>
          <p:cNvPr id="74" name="Google Shape;74;p15"/>
          <p:cNvSpPr txBox="1"/>
          <p:nvPr/>
        </p:nvSpPr>
        <p:spPr>
          <a:xfrm>
            <a:off x="828900" y="1530150"/>
            <a:ext cx="1578600" cy="547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bg1"/>
                </a:solidFill>
                <a:latin typeface="Lato"/>
                <a:ea typeface="Lato"/>
                <a:cs typeface="Lato"/>
                <a:sym typeface="Lato"/>
              </a:rPr>
              <a:t>Comfort</a:t>
            </a:r>
            <a:endParaRPr sz="2500" dirty="0">
              <a:solidFill>
                <a:schemeClr val="bg1"/>
              </a:solidFill>
              <a:latin typeface="Lato"/>
              <a:ea typeface="Lato"/>
              <a:cs typeface="Lato"/>
              <a:sym typeface="Lato"/>
            </a:endParaRPr>
          </a:p>
        </p:txBody>
      </p:sp>
      <p:sp>
        <p:nvSpPr>
          <p:cNvPr id="75" name="Google Shape;75;p15"/>
          <p:cNvSpPr txBox="1"/>
          <p:nvPr/>
        </p:nvSpPr>
        <p:spPr>
          <a:xfrm>
            <a:off x="7082425" y="1530147"/>
            <a:ext cx="1197600" cy="547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bg1"/>
                </a:solidFill>
                <a:latin typeface="Lato"/>
                <a:ea typeface="Lato"/>
                <a:cs typeface="Lato"/>
                <a:sym typeface="Lato"/>
              </a:rPr>
              <a:t>Safety</a:t>
            </a:r>
            <a:endParaRPr sz="2500" dirty="0">
              <a:solidFill>
                <a:schemeClr val="bg1"/>
              </a:solidFill>
              <a:latin typeface="Lato"/>
              <a:ea typeface="Lato"/>
              <a:cs typeface="Lato"/>
              <a:sym typeface="Lato"/>
            </a:endParaRPr>
          </a:p>
        </p:txBody>
      </p:sp>
      <p:sp>
        <p:nvSpPr>
          <p:cNvPr id="76" name="Google Shape;76;p15"/>
          <p:cNvSpPr txBox="1"/>
          <p:nvPr/>
        </p:nvSpPr>
        <p:spPr>
          <a:xfrm>
            <a:off x="5437675" y="4322700"/>
            <a:ext cx="2899500" cy="547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bg1"/>
                </a:solidFill>
                <a:latin typeface="Lato"/>
                <a:ea typeface="Lato"/>
                <a:cs typeface="Lato"/>
                <a:sym typeface="Lato"/>
              </a:rPr>
              <a:t>Positive Outlook</a:t>
            </a:r>
            <a:endParaRPr sz="2500" dirty="0">
              <a:solidFill>
                <a:schemeClr val="bg1"/>
              </a:solidFill>
              <a:latin typeface="Lato"/>
              <a:ea typeface="Lato"/>
              <a:cs typeface="Lato"/>
              <a:sym typeface="Lato"/>
            </a:endParaRPr>
          </a:p>
        </p:txBody>
      </p:sp>
      <p:pic>
        <p:nvPicPr>
          <p:cNvPr id="77" name="Google Shape;77;p15"/>
          <p:cNvPicPr preferRelativeResize="0"/>
          <p:nvPr/>
        </p:nvPicPr>
        <p:blipFill>
          <a:blip r:embed="rId3">
            <a:alphaModFix/>
          </a:blip>
          <a:stretch>
            <a:fillRect/>
          </a:stretch>
        </p:blipFill>
        <p:spPr>
          <a:xfrm>
            <a:off x="7219162" y="195850"/>
            <a:ext cx="924126" cy="1096150"/>
          </a:xfrm>
          <a:prstGeom prst="rect">
            <a:avLst/>
          </a:prstGeom>
          <a:noFill/>
          <a:ln>
            <a:noFill/>
          </a:ln>
        </p:spPr>
      </p:pic>
      <p:pic>
        <p:nvPicPr>
          <p:cNvPr id="78" name="Google Shape;78;p15"/>
          <p:cNvPicPr preferRelativeResize="0"/>
          <p:nvPr/>
        </p:nvPicPr>
        <p:blipFill>
          <a:blip r:embed="rId4">
            <a:alphaModFix/>
          </a:blip>
          <a:stretch>
            <a:fillRect/>
          </a:stretch>
        </p:blipFill>
        <p:spPr>
          <a:xfrm>
            <a:off x="7271025" y="3241688"/>
            <a:ext cx="924125" cy="956650"/>
          </a:xfrm>
          <a:prstGeom prst="rect">
            <a:avLst/>
          </a:prstGeom>
          <a:noFill/>
          <a:ln>
            <a:noFill/>
          </a:ln>
        </p:spPr>
      </p:pic>
      <p:pic>
        <p:nvPicPr>
          <p:cNvPr id="79" name="Google Shape;79;p15"/>
          <p:cNvPicPr preferRelativeResize="0"/>
          <p:nvPr/>
        </p:nvPicPr>
        <p:blipFill>
          <a:blip r:embed="rId5">
            <a:alphaModFix/>
          </a:blip>
          <a:stretch>
            <a:fillRect/>
          </a:stretch>
        </p:blipFill>
        <p:spPr>
          <a:xfrm>
            <a:off x="1124200" y="2870001"/>
            <a:ext cx="1343100" cy="1328350"/>
          </a:xfrm>
          <a:prstGeom prst="rect">
            <a:avLst/>
          </a:prstGeom>
          <a:noFill/>
          <a:ln>
            <a:noFill/>
          </a:ln>
        </p:spPr>
      </p:pic>
      <p:pic>
        <p:nvPicPr>
          <p:cNvPr id="80" name="Google Shape;80;p15"/>
          <p:cNvPicPr preferRelativeResize="0"/>
          <p:nvPr/>
        </p:nvPicPr>
        <p:blipFill>
          <a:blip r:embed="rId6">
            <a:alphaModFix/>
          </a:blip>
          <a:stretch>
            <a:fillRect/>
          </a:stretch>
        </p:blipFill>
        <p:spPr>
          <a:xfrm>
            <a:off x="828900" y="145125"/>
            <a:ext cx="1197599" cy="1197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Five Sense</a:t>
            </a:r>
            <a:endParaRPr>
              <a:latin typeface="Lato"/>
              <a:ea typeface="Lato"/>
              <a:cs typeface="Lato"/>
              <a:sym typeface="Lato"/>
            </a:endParaRPr>
          </a:p>
        </p:txBody>
      </p:sp>
      <p:pic>
        <p:nvPicPr>
          <p:cNvPr id="86" name="Google Shape;86;p16"/>
          <p:cNvPicPr preferRelativeResize="0"/>
          <p:nvPr/>
        </p:nvPicPr>
        <p:blipFill>
          <a:blip r:embed="rId3">
            <a:alphaModFix/>
          </a:blip>
          <a:stretch>
            <a:fillRect/>
          </a:stretch>
        </p:blipFill>
        <p:spPr>
          <a:xfrm>
            <a:off x="1057725" y="1107325"/>
            <a:ext cx="1312493" cy="706501"/>
          </a:xfrm>
          <a:prstGeom prst="rect">
            <a:avLst/>
          </a:prstGeom>
          <a:noFill/>
          <a:ln>
            <a:noFill/>
          </a:ln>
        </p:spPr>
      </p:pic>
      <p:sp>
        <p:nvSpPr>
          <p:cNvPr id="87" name="Google Shape;87;p16"/>
          <p:cNvSpPr txBox="1"/>
          <p:nvPr/>
        </p:nvSpPr>
        <p:spPr>
          <a:xfrm>
            <a:off x="366975" y="1903700"/>
            <a:ext cx="2647500" cy="70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bg1"/>
                </a:solidFill>
                <a:latin typeface="Lato"/>
                <a:ea typeface="Lato"/>
                <a:cs typeface="Lato"/>
                <a:sym typeface="Lato"/>
              </a:rPr>
              <a:t>LOOK:</a:t>
            </a:r>
            <a:endParaRPr sz="1200" b="1" dirty="0">
              <a:solidFill>
                <a:schemeClr val="bg1"/>
              </a:solidFill>
              <a:latin typeface="Lato"/>
              <a:ea typeface="Lato"/>
              <a:cs typeface="Lato"/>
              <a:sym typeface="Lato"/>
            </a:endParaRPr>
          </a:p>
          <a:p>
            <a:pPr marL="0" lvl="0" indent="0" algn="l" rtl="0">
              <a:lnSpc>
                <a:spcPct val="115000"/>
              </a:lnSpc>
              <a:spcBef>
                <a:spcPts val="0"/>
              </a:spcBef>
              <a:spcAft>
                <a:spcPts val="0"/>
              </a:spcAft>
              <a:buNone/>
            </a:pPr>
            <a:r>
              <a:rPr lang="en" sz="1200" dirty="0">
                <a:solidFill>
                  <a:schemeClr val="bg1"/>
                </a:solidFill>
                <a:latin typeface="Lato"/>
                <a:ea typeface="Lato"/>
                <a:cs typeface="Lato"/>
                <a:sym typeface="Lato"/>
              </a:rPr>
              <a:t>Like the friend, you have not seen in a while.</a:t>
            </a:r>
            <a:endParaRPr sz="1200" dirty="0">
              <a:solidFill>
                <a:schemeClr val="bg1"/>
              </a:solidFill>
              <a:latin typeface="Lato"/>
              <a:ea typeface="Lato"/>
              <a:cs typeface="Lato"/>
              <a:sym typeface="Lato"/>
            </a:endParaRPr>
          </a:p>
        </p:txBody>
      </p:sp>
      <p:pic>
        <p:nvPicPr>
          <p:cNvPr id="88" name="Google Shape;88;p16"/>
          <p:cNvPicPr preferRelativeResize="0"/>
          <p:nvPr/>
        </p:nvPicPr>
        <p:blipFill>
          <a:blip r:embed="rId4">
            <a:alphaModFix/>
          </a:blip>
          <a:stretch>
            <a:fillRect/>
          </a:stretch>
        </p:blipFill>
        <p:spPr>
          <a:xfrm>
            <a:off x="7112525" y="954525"/>
            <a:ext cx="955874" cy="1012100"/>
          </a:xfrm>
          <a:prstGeom prst="rect">
            <a:avLst/>
          </a:prstGeom>
          <a:noFill/>
          <a:ln>
            <a:noFill/>
          </a:ln>
        </p:spPr>
      </p:pic>
      <p:pic>
        <p:nvPicPr>
          <p:cNvPr id="89" name="Google Shape;89;p16"/>
          <p:cNvPicPr preferRelativeResize="0"/>
          <p:nvPr/>
        </p:nvPicPr>
        <p:blipFill>
          <a:blip r:embed="rId5">
            <a:alphaModFix/>
          </a:blip>
          <a:stretch>
            <a:fillRect/>
          </a:stretch>
        </p:blipFill>
        <p:spPr>
          <a:xfrm>
            <a:off x="2419350" y="2700075"/>
            <a:ext cx="794100" cy="1310400"/>
          </a:xfrm>
          <a:prstGeom prst="rect">
            <a:avLst/>
          </a:prstGeom>
          <a:noFill/>
          <a:ln>
            <a:noFill/>
          </a:ln>
        </p:spPr>
      </p:pic>
      <p:sp>
        <p:nvSpPr>
          <p:cNvPr id="90" name="Google Shape;90;p16"/>
          <p:cNvSpPr txBox="1"/>
          <p:nvPr/>
        </p:nvSpPr>
        <p:spPr>
          <a:xfrm>
            <a:off x="1421725" y="4159000"/>
            <a:ext cx="2647500" cy="70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bg1"/>
                </a:solidFill>
                <a:latin typeface="Lato"/>
                <a:ea typeface="Lato"/>
                <a:cs typeface="Lato"/>
                <a:sym typeface="Lato"/>
              </a:rPr>
              <a:t>SOUND:</a:t>
            </a:r>
            <a:endParaRPr sz="1200" b="1" dirty="0">
              <a:solidFill>
                <a:schemeClr val="bg1"/>
              </a:solidFill>
              <a:latin typeface="Lato"/>
              <a:ea typeface="Lato"/>
              <a:cs typeface="Lato"/>
              <a:sym typeface="Lato"/>
            </a:endParaRPr>
          </a:p>
          <a:p>
            <a:pPr marL="0" lvl="0" indent="0" algn="l" rtl="0">
              <a:lnSpc>
                <a:spcPct val="115000"/>
              </a:lnSpc>
              <a:spcBef>
                <a:spcPts val="0"/>
              </a:spcBef>
              <a:spcAft>
                <a:spcPts val="0"/>
              </a:spcAft>
              <a:buNone/>
            </a:pPr>
            <a:r>
              <a:rPr lang="en" sz="1200" dirty="0">
                <a:solidFill>
                  <a:schemeClr val="bg1"/>
                </a:solidFill>
                <a:latin typeface="Lato"/>
                <a:ea typeface="Lato"/>
                <a:cs typeface="Lato"/>
                <a:sym typeface="Lato"/>
              </a:rPr>
              <a:t>Like a love song you can fall in love with.</a:t>
            </a:r>
            <a:endParaRPr sz="1200" dirty="0">
              <a:solidFill>
                <a:schemeClr val="bg1"/>
              </a:solidFill>
              <a:latin typeface="Lato"/>
              <a:ea typeface="Lato"/>
              <a:cs typeface="Lato"/>
              <a:sym typeface="Lato"/>
            </a:endParaRPr>
          </a:p>
        </p:txBody>
      </p:sp>
      <p:sp>
        <p:nvSpPr>
          <p:cNvPr id="91" name="Google Shape;91;p16"/>
          <p:cNvSpPr txBox="1"/>
          <p:nvPr/>
        </p:nvSpPr>
        <p:spPr>
          <a:xfrm>
            <a:off x="6332625" y="1979900"/>
            <a:ext cx="2647500" cy="70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bg1"/>
                </a:solidFill>
                <a:latin typeface="Lato"/>
                <a:ea typeface="Lato"/>
                <a:cs typeface="Lato"/>
                <a:sym typeface="Lato"/>
              </a:rPr>
              <a:t>FEEL:</a:t>
            </a:r>
            <a:endParaRPr sz="1200" b="1" dirty="0">
              <a:solidFill>
                <a:schemeClr val="bg1"/>
              </a:solidFill>
              <a:latin typeface="Lato"/>
              <a:ea typeface="Lato"/>
              <a:cs typeface="Lato"/>
              <a:sym typeface="Lato"/>
            </a:endParaRPr>
          </a:p>
          <a:p>
            <a:pPr marL="0" lvl="0" indent="0" algn="l" rtl="0">
              <a:lnSpc>
                <a:spcPct val="115000"/>
              </a:lnSpc>
              <a:spcBef>
                <a:spcPts val="0"/>
              </a:spcBef>
              <a:spcAft>
                <a:spcPts val="0"/>
              </a:spcAft>
              <a:buNone/>
            </a:pPr>
            <a:r>
              <a:rPr lang="en" sz="1200" dirty="0">
                <a:solidFill>
                  <a:schemeClr val="bg1"/>
                </a:solidFill>
                <a:latin typeface="Lato"/>
                <a:ea typeface="Lato"/>
                <a:cs typeface="Lato"/>
                <a:sym typeface="Lato"/>
              </a:rPr>
              <a:t>Like a warm blanket covered around you.</a:t>
            </a:r>
            <a:endParaRPr sz="1200" dirty="0">
              <a:solidFill>
                <a:schemeClr val="bg1"/>
              </a:solidFill>
              <a:latin typeface="Lato"/>
              <a:ea typeface="Lato"/>
              <a:cs typeface="Lato"/>
              <a:sym typeface="Lato"/>
            </a:endParaRPr>
          </a:p>
        </p:txBody>
      </p:sp>
      <p:pic>
        <p:nvPicPr>
          <p:cNvPr id="92" name="Google Shape;92;p16"/>
          <p:cNvPicPr preferRelativeResize="0"/>
          <p:nvPr/>
        </p:nvPicPr>
        <p:blipFill>
          <a:blip r:embed="rId6">
            <a:alphaModFix/>
          </a:blip>
          <a:stretch>
            <a:fillRect/>
          </a:stretch>
        </p:blipFill>
        <p:spPr>
          <a:xfrm>
            <a:off x="4146625" y="689875"/>
            <a:ext cx="955876" cy="1213825"/>
          </a:xfrm>
          <a:prstGeom prst="rect">
            <a:avLst/>
          </a:prstGeom>
          <a:noFill/>
          <a:ln>
            <a:noFill/>
          </a:ln>
        </p:spPr>
      </p:pic>
      <p:sp>
        <p:nvSpPr>
          <p:cNvPr id="93" name="Google Shape;93;p16"/>
          <p:cNvSpPr txBox="1"/>
          <p:nvPr/>
        </p:nvSpPr>
        <p:spPr>
          <a:xfrm>
            <a:off x="3623250" y="1982450"/>
            <a:ext cx="2100600" cy="54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bg1"/>
                </a:solidFill>
                <a:latin typeface="Lato"/>
                <a:ea typeface="Lato"/>
                <a:cs typeface="Lato"/>
                <a:sym typeface="Lato"/>
              </a:rPr>
              <a:t>SMELL:</a:t>
            </a:r>
            <a:endParaRPr sz="1200" b="1" dirty="0">
              <a:solidFill>
                <a:schemeClr val="bg1"/>
              </a:solidFill>
              <a:latin typeface="Lato"/>
              <a:ea typeface="Lato"/>
              <a:cs typeface="Lato"/>
              <a:sym typeface="Lato"/>
            </a:endParaRPr>
          </a:p>
          <a:p>
            <a:pPr marL="0" lvl="0" indent="0" algn="l" rtl="0">
              <a:lnSpc>
                <a:spcPct val="115000"/>
              </a:lnSpc>
              <a:spcBef>
                <a:spcPts val="0"/>
              </a:spcBef>
              <a:spcAft>
                <a:spcPts val="0"/>
              </a:spcAft>
              <a:buNone/>
            </a:pPr>
            <a:r>
              <a:rPr lang="en" sz="1200" dirty="0">
                <a:solidFill>
                  <a:schemeClr val="bg1"/>
                </a:solidFill>
                <a:latin typeface="Lato"/>
                <a:ea typeface="Lato"/>
                <a:cs typeface="Lato"/>
                <a:sym typeface="Lato"/>
              </a:rPr>
              <a:t>Like the first day of Autumn.</a:t>
            </a:r>
            <a:endParaRPr sz="1200" dirty="0">
              <a:solidFill>
                <a:schemeClr val="bg1"/>
              </a:solidFill>
              <a:latin typeface="Lato"/>
              <a:ea typeface="Lato"/>
              <a:cs typeface="Lato"/>
              <a:sym typeface="Lato"/>
            </a:endParaRPr>
          </a:p>
        </p:txBody>
      </p:sp>
      <p:pic>
        <p:nvPicPr>
          <p:cNvPr id="94" name="Google Shape;94;p16"/>
          <p:cNvPicPr preferRelativeResize="0"/>
          <p:nvPr/>
        </p:nvPicPr>
        <p:blipFill>
          <a:blip r:embed="rId7">
            <a:alphaModFix/>
          </a:blip>
          <a:stretch>
            <a:fillRect/>
          </a:stretch>
        </p:blipFill>
        <p:spPr>
          <a:xfrm>
            <a:off x="6002050" y="2969163"/>
            <a:ext cx="1110475" cy="1110475"/>
          </a:xfrm>
          <a:prstGeom prst="rect">
            <a:avLst/>
          </a:prstGeom>
          <a:noFill/>
          <a:ln>
            <a:noFill/>
          </a:ln>
        </p:spPr>
      </p:pic>
      <p:sp>
        <p:nvSpPr>
          <p:cNvPr id="95" name="Google Shape;95;p16"/>
          <p:cNvSpPr txBox="1"/>
          <p:nvPr/>
        </p:nvSpPr>
        <p:spPr>
          <a:xfrm>
            <a:off x="5185525" y="4159000"/>
            <a:ext cx="2647500" cy="70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bg1"/>
                </a:solidFill>
                <a:latin typeface="Lato"/>
                <a:ea typeface="Lato"/>
                <a:cs typeface="Lato"/>
                <a:sym typeface="Lato"/>
              </a:rPr>
              <a:t>TASTE:</a:t>
            </a:r>
            <a:endParaRPr sz="1200" b="1" dirty="0">
              <a:solidFill>
                <a:schemeClr val="bg1"/>
              </a:solidFill>
              <a:latin typeface="Lato"/>
              <a:ea typeface="Lato"/>
              <a:cs typeface="Lato"/>
              <a:sym typeface="Lato"/>
            </a:endParaRPr>
          </a:p>
          <a:p>
            <a:pPr marL="0" lvl="0" indent="0" algn="l" rtl="0">
              <a:lnSpc>
                <a:spcPct val="115000"/>
              </a:lnSpc>
              <a:spcBef>
                <a:spcPts val="0"/>
              </a:spcBef>
              <a:spcAft>
                <a:spcPts val="0"/>
              </a:spcAft>
              <a:buNone/>
            </a:pPr>
            <a:r>
              <a:rPr lang="en" sz="1200" dirty="0">
                <a:solidFill>
                  <a:schemeClr val="bg1"/>
                </a:solidFill>
                <a:latin typeface="Lato"/>
                <a:ea typeface="Lato"/>
                <a:cs typeface="Lato"/>
                <a:sym typeface="Lato"/>
              </a:rPr>
              <a:t>Like a bite out of a nostalgic meal, you have not had in awhile.</a:t>
            </a:r>
            <a:endParaRPr sz="1200" dirty="0">
              <a:solidFill>
                <a:schemeClr val="bg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11700" y="176825"/>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 </a:t>
            </a:r>
            <a:endParaRPr/>
          </a:p>
        </p:txBody>
      </p:sp>
      <p:sp>
        <p:nvSpPr>
          <p:cNvPr id="101" name="Google Shape;101;p17"/>
          <p:cNvSpPr txBox="1">
            <a:spLocks noGrp="1"/>
          </p:cNvSpPr>
          <p:nvPr>
            <p:ph type="body" idx="1"/>
          </p:nvPr>
        </p:nvSpPr>
        <p:spPr>
          <a:xfrm>
            <a:off x="311700" y="802925"/>
            <a:ext cx="8520600" cy="3876651"/>
          </a:xfrm>
          <a:prstGeom prst="rect">
            <a:avLst/>
          </a:prstGeom>
          <a:solidFill>
            <a:srgbClr val="000000"/>
          </a:solidFill>
        </p:spPr>
        <p:txBody>
          <a:bodyPr spcFirstLastPara="1" wrap="square" lIns="91425" tIns="91425" rIns="91425" bIns="0" anchor="t" anchorCtr="0">
            <a:noAutofit/>
          </a:bodyPr>
          <a:lstStyle/>
          <a:p>
            <a:pPr marL="0" lvl="0" indent="0" algn="l" rtl="0">
              <a:spcBef>
                <a:spcPts val="0"/>
              </a:spcBef>
              <a:spcAft>
                <a:spcPts val="0"/>
              </a:spcAft>
              <a:buNone/>
            </a:pPr>
            <a:r>
              <a:rPr lang="en" sz="1100" b="1" dirty="0">
                <a:solidFill>
                  <a:schemeClr val="bg1"/>
                </a:solidFill>
              </a:rPr>
              <a:t>Name:</a:t>
            </a:r>
            <a:r>
              <a:rPr lang="en" sz="1100" dirty="0">
                <a:solidFill>
                  <a:schemeClr val="bg1"/>
                </a:solidFill>
              </a:rPr>
              <a:t> Laura Akkers                                                                                                                                                                                                                                                                                 </a:t>
            </a:r>
            <a:r>
              <a:rPr lang="en" sz="1100" b="1" dirty="0">
                <a:solidFill>
                  <a:schemeClr val="bg1"/>
                </a:solidFill>
              </a:rPr>
              <a:t>Age:</a:t>
            </a:r>
            <a:r>
              <a:rPr lang="en" sz="1100" dirty="0">
                <a:solidFill>
                  <a:schemeClr val="bg1"/>
                </a:solidFill>
              </a:rPr>
              <a:t> 19                                                                                                                                                                                                                                                                                                       </a:t>
            </a:r>
            <a:r>
              <a:rPr lang="en" sz="1100" b="1" dirty="0">
                <a:solidFill>
                  <a:schemeClr val="bg1"/>
                </a:solidFill>
              </a:rPr>
              <a:t>Marital status</a:t>
            </a:r>
            <a:r>
              <a:rPr lang="en" sz="1100" dirty="0">
                <a:solidFill>
                  <a:schemeClr val="bg1"/>
                </a:solidFill>
              </a:rPr>
              <a:t>: Single                                                                                                                                                                                                                                                                  </a:t>
            </a:r>
            <a:r>
              <a:rPr lang="en" sz="1100" b="1" dirty="0">
                <a:solidFill>
                  <a:schemeClr val="bg1"/>
                </a:solidFill>
              </a:rPr>
              <a:t>Education: </a:t>
            </a:r>
            <a:r>
              <a:rPr lang="en" sz="1100" dirty="0">
                <a:solidFill>
                  <a:schemeClr val="bg1"/>
                </a:solidFill>
              </a:rPr>
              <a:t>Teacher English 2nd degree                                                                                                                                                                                                                                 </a:t>
            </a:r>
            <a:r>
              <a:rPr lang="en" sz="1100" b="1" dirty="0">
                <a:solidFill>
                  <a:schemeClr val="bg1"/>
                </a:solidFill>
              </a:rPr>
              <a:t>Partner preference: </a:t>
            </a:r>
            <a:r>
              <a:rPr lang="en" sz="1100" dirty="0">
                <a:solidFill>
                  <a:schemeClr val="bg1"/>
                </a:solidFill>
              </a:rPr>
              <a:t>Woman</a:t>
            </a:r>
            <a:endParaRPr sz="1100" dirty="0">
              <a:solidFill>
                <a:schemeClr val="bg1"/>
              </a:solidFill>
            </a:endParaRPr>
          </a:p>
          <a:p>
            <a:pPr marL="0" lvl="0" indent="0" algn="l" rtl="0">
              <a:spcBef>
                <a:spcPts val="1600"/>
              </a:spcBef>
              <a:spcAft>
                <a:spcPts val="0"/>
              </a:spcAft>
              <a:buNone/>
            </a:pPr>
            <a:r>
              <a:rPr lang="en" sz="1100" b="1" dirty="0">
                <a:solidFill>
                  <a:schemeClr val="bg1"/>
                </a:solidFill>
              </a:rPr>
              <a:t>Goals:     </a:t>
            </a:r>
            <a:r>
              <a:rPr lang="en" sz="1100" dirty="0">
                <a:solidFill>
                  <a:schemeClr val="bg1"/>
                </a:solidFill>
              </a:rPr>
              <a:t>                                                                                                                                                                                                                                                                                                   Wants to seek out a new emotional connection.                                                                                                                                                                                                                       Wants to finish her study.                                                                                                                                                                                                                                                               Wants to start playing a team sport.</a:t>
            </a:r>
            <a:endParaRPr sz="1200" dirty="0">
              <a:solidFill>
                <a:schemeClr val="bg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None/>
            </a:pPr>
            <a:r>
              <a:rPr lang="en" sz="1100" b="1" dirty="0">
                <a:solidFill>
                  <a:schemeClr val="bg1"/>
                </a:solidFill>
              </a:rPr>
              <a:t>Frustrations: </a:t>
            </a:r>
            <a:r>
              <a:rPr lang="en" sz="1100" b="1" dirty="0">
                <a:solidFill>
                  <a:schemeClr val="bg1"/>
                </a:solidFill>
                <a:highlight>
                  <a:srgbClr val="000000"/>
                </a:highlight>
              </a:rPr>
              <a:t> </a:t>
            </a:r>
            <a:r>
              <a:rPr lang="en" sz="1200" b="1" dirty="0">
                <a:solidFill>
                  <a:schemeClr val="bg1"/>
                </a:solidFill>
                <a:highlight>
                  <a:srgbClr val="000000"/>
                </a:highlight>
                <a:latin typeface="Arial"/>
                <a:ea typeface="Arial"/>
                <a:cs typeface="Arial"/>
                <a:sym typeface="Arial"/>
              </a:rPr>
              <a:t>                                                                                                                                                                                       </a:t>
            </a:r>
            <a:r>
              <a:rPr lang="en" sz="1100" dirty="0">
                <a:solidFill>
                  <a:schemeClr val="bg1"/>
                </a:solidFill>
              </a:rPr>
              <a:t> hates it when people chew with their mouth open.                                                                                                                                                                                                         She hates when people don't reply to a message they have read.                                                                                                                                                                                   See couples being overly affectionate in public.</a:t>
            </a:r>
            <a:endParaRPr sz="1100" dirty="0">
              <a:solidFill>
                <a:schemeClr val="bg1"/>
              </a:solidFill>
            </a:endParaRPr>
          </a:p>
          <a:p>
            <a:pPr marL="0" lvl="0" indent="0" algn="l" rtl="0">
              <a:spcBef>
                <a:spcPts val="1600"/>
              </a:spcBef>
              <a:spcAft>
                <a:spcPts val="0"/>
              </a:spcAft>
              <a:buNone/>
            </a:pPr>
            <a:r>
              <a:rPr lang="en" sz="1100" b="1" dirty="0">
                <a:solidFill>
                  <a:schemeClr val="bg1"/>
                </a:solidFill>
              </a:rPr>
              <a:t>Bio:   </a:t>
            </a:r>
            <a:r>
              <a:rPr lang="en" sz="1100" dirty="0">
                <a:solidFill>
                  <a:schemeClr val="bg1"/>
                </a:solidFill>
              </a:rPr>
              <a:t>                                                                                                                                                                                                                                                                                                               Laura Akkers is studying to become an English teacher 2nd Degree. She is in her second year. She has lived on her own for one year now. Her father passed away when she was 3 years old. While she was growing up, she missed a father figure in her life. Her passion lies in helping people, however, after the cruel breakup she had with her girlfriend, she has trust issues and has closed herself off. Currently, she has problems with studying because she feels lost and can't focus.</a:t>
            </a:r>
            <a:endParaRPr sz="1100" dirty="0">
              <a:solidFill>
                <a:schemeClr val="bg1"/>
              </a:solidFill>
            </a:endParaRPr>
          </a:p>
          <a:p>
            <a:pPr marL="0" lvl="0" indent="0" algn="l" rtl="0">
              <a:spcBef>
                <a:spcPts val="1600"/>
              </a:spcBef>
              <a:spcAft>
                <a:spcPts val="0"/>
              </a:spcAft>
              <a:buNone/>
            </a:pPr>
            <a:endParaRPr sz="1100" dirty="0">
              <a:solidFill>
                <a:schemeClr val="bg1"/>
              </a:solidFill>
            </a:endParaRPr>
          </a:p>
          <a:p>
            <a:pPr marL="0" lvl="0" indent="0" algn="l" rtl="0">
              <a:spcBef>
                <a:spcPts val="1600"/>
              </a:spcBef>
              <a:spcAft>
                <a:spcPts val="0"/>
              </a:spcAft>
              <a:buNone/>
            </a:pPr>
            <a:r>
              <a:rPr lang="en" sz="1200" b="1" dirty="0">
                <a:solidFill>
                  <a:schemeClr val="bg1"/>
                </a:solidFill>
                <a:highlight>
                  <a:srgbClr val="FFFFFF"/>
                </a:highlight>
                <a:latin typeface="Arial"/>
                <a:ea typeface="Arial"/>
                <a:cs typeface="Arial"/>
                <a:sym typeface="Arial"/>
              </a:rPr>
              <a:t>                                         </a:t>
            </a:r>
            <a:endParaRPr sz="1200" b="1" dirty="0">
              <a:solidFill>
                <a:schemeClr val="bg1"/>
              </a:solidFill>
              <a:highlight>
                <a:srgbClr val="FFFFFF"/>
              </a:highlight>
              <a:latin typeface="Arial"/>
              <a:ea typeface="Arial"/>
              <a:cs typeface="Arial"/>
              <a:sym typeface="Arial"/>
            </a:endParaRPr>
          </a:p>
          <a:p>
            <a:pPr marL="0" lvl="0" indent="0" algn="l" rtl="0">
              <a:spcBef>
                <a:spcPts val="1600"/>
              </a:spcBef>
              <a:spcAft>
                <a:spcPts val="0"/>
              </a:spcAft>
              <a:buNone/>
            </a:pPr>
            <a:endParaRPr sz="1100" dirty="0">
              <a:solidFill>
                <a:schemeClr val="bg1"/>
              </a:solidFill>
            </a:endParaRPr>
          </a:p>
          <a:p>
            <a:pPr marL="0" lvl="0" indent="0" algn="l" rtl="0">
              <a:spcBef>
                <a:spcPts val="1600"/>
              </a:spcBef>
              <a:spcAft>
                <a:spcPts val="1600"/>
              </a:spcAft>
              <a:buNone/>
            </a:pPr>
            <a:endParaRPr dirty="0">
              <a:solidFill>
                <a:schemeClr val="bg1"/>
              </a:solidFill>
            </a:endParaRPr>
          </a:p>
        </p:txBody>
      </p:sp>
      <p:pic>
        <p:nvPicPr>
          <p:cNvPr id="102" name="Google Shape;102;p17"/>
          <p:cNvPicPr preferRelativeResize="0"/>
          <p:nvPr/>
        </p:nvPicPr>
        <p:blipFill>
          <a:blip r:embed="rId3">
            <a:alphaModFix/>
          </a:blip>
          <a:stretch>
            <a:fillRect/>
          </a:stretch>
        </p:blipFill>
        <p:spPr>
          <a:xfrm>
            <a:off x="5902501" y="419450"/>
            <a:ext cx="2711224" cy="263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2757250" y="139300"/>
            <a:ext cx="1814758" cy="1621590"/>
          </a:xfrm>
          <a:prstGeom prst="rect">
            <a:avLst/>
          </a:prstGeom>
          <a:noFill/>
          <a:ln>
            <a:noFill/>
          </a:ln>
        </p:spPr>
      </p:pic>
      <p:pic>
        <p:nvPicPr>
          <p:cNvPr id="108" name="Google Shape;108;p18"/>
          <p:cNvPicPr preferRelativeResize="0"/>
          <p:nvPr/>
        </p:nvPicPr>
        <p:blipFill>
          <a:blip r:embed="rId4">
            <a:alphaModFix/>
          </a:blip>
          <a:stretch>
            <a:fillRect/>
          </a:stretch>
        </p:blipFill>
        <p:spPr>
          <a:xfrm>
            <a:off x="4571992" y="139300"/>
            <a:ext cx="1814758" cy="1621599"/>
          </a:xfrm>
          <a:prstGeom prst="rect">
            <a:avLst/>
          </a:prstGeom>
          <a:noFill/>
          <a:ln>
            <a:noFill/>
          </a:ln>
        </p:spPr>
      </p:pic>
      <p:sp>
        <p:nvSpPr>
          <p:cNvPr id="109" name="Google Shape;109;p18"/>
          <p:cNvSpPr txBox="1">
            <a:spLocks noGrp="1"/>
          </p:cNvSpPr>
          <p:nvPr>
            <p:ph type="title"/>
          </p:nvPr>
        </p:nvSpPr>
        <p:spPr>
          <a:xfrm>
            <a:off x="139275" y="89525"/>
            <a:ext cx="1728600" cy="85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latin typeface="Lato"/>
                <a:ea typeface="Lato"/>
                <a:cs typeface="Lato"/>
                <a:sym typeface="Lato"/>
              </a:rPr>
              <a:t>Logo</a:t>
            </a:r>
            <a:endParaRPr sz="4400">
              <a:latin typeface="Lato"/>
              <a:ea typeface="Lato"/>
              <a:cs typeface="Lato"/>
              <a:sym typeface="Lato"/>
            </a:endParaRPr>
          </a:p>
        </p:txBody>
      </p:sp>
      <p:sp>
        <p:nvSpPr>
          <p:cNvPr id="110" name="Google Shape;110;p18"/>
          <p:cNvSpPr txBox="1"/>
          <p:nvPr/>
        </p:nvSpPr>
        <p:spPr>
          <a:xfrm>
            <a:off x="790663" y="1891525"/>
            <a:ext cx="5760000" cy="1218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Lato"/>
                <a:ea typeface="Lato"/>
                <a:cs typeface="Lato"/>
                <a:sym typeface="Lato"/>
              </a:rPr>
              <a:t>COLOR:</a:t>
            </a:r>
            <a:endParaRPr dirty="0">
              <a:solidFill>
                <a:schemeClr val="bg1"/>
              </a:solidFill>
              <a:latin typeface="Lato"/>
              <a:ea typeface="Lato"/>
              <a:cs typeface="Lato"/>
              <a:sym typeface="Lato"/>
            </a:endParaRPr>
          </a:p>
          <a:p>
            <a:pPr marL="0" lvl="0" indent="0" algn="l" rtl="0">
              <a:spcBef>
                <a:spcPts val="0"/>
              </a:spcBef>
              <a:spcAft>
                <a:spcPts val="0"/>
              </a:spcAft>
              <a:buNone/>
            </a:pPr>
            <a:r>
              <a:rPr lang="en" dirty="0">
                <a:solidFill>
                  <a:schemeClr val="bg1"/>
                </a:solidFill>
                <a:latin typeface="Lato"/>
                <a:ea typeface="Lato"/>
                <a:cs typeface="Lato"/>
                <a:sym typeface="Lato"/>
              </a:rPr>
              <a:t>The two main colors of our brand logo are Red and Orange which is also a representative of autumn colors.  Red means passion, desire, and love. On the other hand, Orange represents encouragement and a symbol of strength and endurance.</a:t>
            </a:r>
            <a:endParaRPr dirty="0">
              <a:solidFill>
                <a:schemeClr val="bg1"/>
              </a:solidFill>
              <a:latin typeface="Lato"/>
              <a:ea typeface="Lato"/>
              <a:cs typeface="Lato"/>
              <a:sym typeface="Lato"/>
            </a:endParaRPr>
          </a:p>
        </p:txBody>
      </p:sp>
      <p:sp>
        <p:nvSpPr>
          <p:cNvPr id="111" name="Google Shape;111;p18"/>
          <p:cNvSpPr txBox="1"/>
          <p:nvPr/>
        </p:nvSpPr>
        <p:spPr>
          <a:xfrm>
            <a:off x="2593338" y="3211050"/>
            <a:ext cx="5760000" cy="1474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Lato"/>
                <a:ea typeface="Lato"/>
                <a:cs typeface="Lato"/>
                <a:sym typeface="Lato"/>
              </a:rPr>
              <a:t>MEANING:</a:t>
            </a:r>
            <a:endParaRPr dirty="0">
              <a:solidFill>
                <a:schemeClr val="bg1"/>
              </a:solidFill>
              <a:latin typeface="Lato"/>
              <a:ea typeface="Lato"/>
              <a:cs typeface="Lato"/>
              <a:sym typeface="Lato"/>
            </a:endParaRPr>
          </a:p>
          <a:p>
            <a:pPr marL="0" lvl="0" indent="0" algn="l" rtl="0">
              <a:spcBef>
                <a:spcPts val="0"/>
              </a:spcBef>
              <a:spcAft>
                <a:spcPts val="0"/>
              </a:spcAft>
              <a:buNone/>
            </a:pPr>
            <a:r>
              <a:rPr lang="en" dirty="0">
                <a:solidFill>
                  <a:schemeClr val="bg1"/>
                </a:solidFill>
                <a:latin typeface="Lato"/>
                <a:ea typeface="Lato"/>
                <a:cs typeface="Lato"/>
                <a:sym typeface="Lato"/>
              </a:rPr>
              <a:t>The logo is an image of a broken heart and a bandage in the middle. If you have a heart break, we will be here for you as a bandage. We will help your wound, not by replacing it to a new one but we want to heal it. The font that we use is Corben 700, it gives a bold look to inform people about our brand. </a:t>
            </a:r>
            <a:endParaRPr dirty="0">
              <a:solidFill>
                <a:schemeClr val="bg1"/>
              </a:solidFill>
              <a:latin typeface="Lato"/>
              <a:ea typeface="Lato"/>
              <a:cs typeface="Lato"/>
              <a:sym typeface="Lato"/>
            </a:endParaRPr>
          </a:p>
        </p:txBody>
      </p:sp>
      <p:pic>
        <p:nvPicPr>
          <p:cNvPr id="112" name="Google Shape;112;p18"/>
          <p:cNvPicPr preferRelativeResize="0"/>
          <p:nvPr/>
        </p:nvPicPr>
        <p:blipFill>
          <a:blip r:embed="rId5">
            <a:alphaModFix/>
          </a:blip>
          <a:stretch>
            <a:fillRect/>
          </a:stretch>
        </p:blipFill>
        <p:spPr>
          <a:xfrm>
            <a:off x="6703063" y="152400"/>
            <a:ext cx="1504950" cy="179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Lato"/>
                <a:ea typeface="Lato"/>
                <a:cs typeface="Lato"/>
                <a:sym typeface="Lato"/>
              </a:rPr>
              <a:t>Brand Promotion</a:t>
            </a:r>
            <a:endParaRPr sz="2800">
              <a:latin typeface="Lato"/>
              <a:ea typeface="Lato"/>
              <a:cs typeface="Lato"/>
              <a:sym typeface="Lato"/>
            </a:endParaRPr>
          </a:p>
        </p:txBody>
      </p:sp>
      <p:pic>
        <p:nvPicPr>
          <p:cNvPr id="118" name="Google Shape;118;p19"/>
          <p:cNvPicPr preferRelativeResize="0"/>
          <p:nvPr/>
        </p:nvPicPr>
        <p:blipFill>
          <a:blip r:embed="rId3">
            <a:alphaModFix/>
          </a:blip>
          <a:stretch>
            <a:fillRect/>
          </a:stretch>
        </p:blipFill>
        <p:spPr>
          <a:xfrm>
            <a:off x="4088925" y="8375"/>
            <a:ext cx="3180576" cy="50398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434</Words>
  <Application>Microsoft Office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Lato</vt:lpstr>
      <vt:lpstr>Arial</vt:lpstr>
      <vt:lpstr>Playfair Display</vt:lpstr>
      <vt:lpstr>Coral</vt:lpstr>
      <vt:lpstr>HERE 4 U</vt:lpstr>
      <vt:lpstr>Brand Vision</vt:lpstr>
      <vt:lpstr>Our Values</vt:lpstr>
      <vt:lpstr>Five Sense</vt:lpstr>
      <vt:lpstr>Persona </vt:lpstr>
      <vt:lpstr>Logo</vt:lpstr>
      <vt:lpstr>Brand Promotion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4 U</dc:title>
  <dc:creator>User</dc:creator>
  <cp:lastModifiedBy>Killandi, Karl (182601)</cp:lastModifiedBy>
  <cp:revision>2</cp:revision>
  <dcterms:modified xsi:type="dcterms:W3CDTF">2020-06-21T11:57:27Z</dcterms:modified>
</cp:coreProperties>
</file>