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7" r:id="rId2"/>
    <p:sldId id="288" r:id="rId3"/>
    <p:sldId id="344" r:id="rId4"/>
    <p:sldId id="289" r:id="rId5"/>
    <p:sldId id="362" r:id="rId6"/>
    <p:sldId id="360" r:id="rId7"/>
    <p:sldId id="280" r:id="rId8"/>
    <p:sldId id="376" r:id="rId9"/>
    <p:sldId id="277" r:id="rId10"/>
    <p:sldId id="266" r:id="rId11"/>
    <p:sldId id="267" r:id="rId12"/>
    <p:sldId id="382" r:id="rId13"/>
    <p:sldId id="292" r:id="rId14"/>
    <p:sldId id="384" r:id="rId15"/>
    <p:sldId id="385" r:id="rId16"/>
    <p:sldId id="381" r:id="rId17"/>
    <p:sldId id="383" r:id="rId18"/>
    <p:sldId id="379" r:id="rId19"/>
    <p:sldId id="380" r:id="rId20"/>
    <p:sldId id="378" r:id="rId21"/>
    <p:sldId id="301" r:id="rId22"/>
    <p:sldId id="320" r:id="rId23"/>
    <p:sldId id="377" r:id="rId24"/>
  </p:sldIdLst>
  <p:sldSz cx="9144000" cy="5143500" type="screen16x9"/>
  <p:notesSz cx="6858000" cy="9144000"/>
  <p:embeddedFontLst>
    <p:embeddedFont>
      <p:font typeface="Algerian" panose="04020705040A02060702" pitchFamily="82" charset="0"/>
      <p:regular r:id="rId26"/>
    </p:embeddedFont>
    <p:embeddedFont>
      <p:font typeface="Average" panose="020B0604020202020204" charset="0"/>
      <p:regular r:id="rId27"/>
    </p:embeddedFont>
    <p:embeddedFont>
      <p:font typeface="Oswald" panose="00000500000000000000" pitchFamily="2" charset="0"/>
      <p:regular r:id="rId28"/>
      <p:bold r:id="rId29"/>
    </p:embeddedFont>
    <p:embeddedFont>
      <p:font typeface="Perpetua" panose="02020502060401020303" pitchFamily="18"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snapToGrid="0" showGuides="1">
      <p:cViewPr varScale="1">
        <p:scale>
          <a:sx n="60" d="100"/>
          <a:sy n="60" d="100"/>
        </p:scale>
        <p:origin x="53" y="821"/>
      </p:cViewPr>
      <p:guideLst>
        <p:guide orient="horz" pos="1620"/>
        <p:guide pos="2880"/>
      </p:guideLst>
    </p:cSldViewPr>
  </p:slideViewPr>
  <p:notesTextViewPr>
    <p:cViewPr>
      <p:scale>
        <a:sx n="1" d="1"/>
        <a:sy n="1" d="1"/>
      </p:scale>
      <p:origin x="0" y="0"/>
    </p:cViewPr>
  </p:notesTextViewPr>
  <p:sorterViewPr>
    <p:cViewPr>
      <p:scale>
        <a:sx n="100" d="100"/>
        <a:sy n="100" d="100"/>
      </p:scale>
      <p:origin x="0" y="-3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Dr. N. VENKATESH</a:t>
            </a: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extLst>
              <p:ext uri="{D42A27DB-BD31-4B8C-83A1-F6EECF244321}">
                <p14:modId xmlns:p14="http://schemas.microsoft.com/office/powerpoint/2010/main" val="574596751"/>
              </p:ext>
            </p:extLst>
          </p:nvPr>
        </p:nvGraphicFramePr>
        <p:xfrm>
          <a:off x="154305" y="683895"/>
          <a:ext cx="5130800" cy="4306215"/>
        </p:xfrm>
        <a:graphic>
          <a:graphicData uri="http://schemas.openxmlformats.org/drawingml/2006/table">
            <a:tbl>
              <a:tblPr firstRow="1" bandRow="1">
                <a:tableStyleId>{5FC15D93-1D96-4B66-8E38-DDACBC01246F}</a:tableStyleId>
              </a:tblPr>
              <a:tblGrid>
                <a:gridCol w="5130800">
                  <a:extLst>
                    <a:ext uri="{9D8B030D-6E8A-4147-A177-3AD203B41FA5}">
                      <a16:colId xmlns:a16="http://schemas.microsoft.com/office/drawing/2014/main" val="20000"/>
                    </a:ext>
                  </a:extLst>
                </a:gridCol>
              </a:tblGrid>
              <a:tr h="740796">
                <a:tc>
                  <a:txBody>
                    <a:bodyPr/>
                    <a:lstStyle/>
                    <a:p>
                      <a:pPr algn="ctr"/>
                      <a:r>
                        <a:rPr lang="en-US" altLang="en-IN"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Weather Forecasting Using Machine Learning</a:t>
                      </a:r>
                    </a:p>
                  </a:txBody>
                  <a:tcPr anchor="ctr">
                    <a:solidFill>
                      <a:schemeClr val="tx1"/>
                    </a:solidFill>
                  </a:tcPr>
                </a:tc>
                <a:extLst>
                  <a:ext uri="{0D108BD9-81ED-4DB2-BD59-A6C34878D82A}">
                    <a16:rowId xmlns:a16="http://schemas.microsoft.com/office/drawing/2014/main" val="10000"/>
                  </a:ext>
                </a:extLst>
              </a:tr>
              <a:tr h="3544215">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7" name="Table 4"/>
          <p:cNvGraphicFramePr>
            <a:graphicFrameLocks noGrp="1"/>
          </p:cNvGraphicFramePr>
          <p:nvPr>
            <p:custDataLst>
              <p:tags r:id="rId2"/>
            </p:custDataLst>
            <p:extLst>
              <p:ext uri="{D42A27DB-BD31-4B8C-83A1-F6EECF244321}">
                <p14:modId xmlns:p14="http://schemas.microsoft.com/office/powerpoint/2010/main" val="2812978869"/>
              </p:ext>
            </p:extLst>
          </p:nvPr>
        </p:nvGraphicFramePr>
        <p:xfrm>
          <a:off x="154305" y="1663065"/>
          <a:ext cx="5130800" cy="2225040"/>
        </p:xfrm>
        <a:graphic>
          <a:graphicData uri="http://schemas.openxmlformats.org/drawingml/2006/table">
            <a:tbl>
              <a:tblPr firstRow="1" bandRow="1">
                <a:tableStyleId>{5A111915-BE36-4E01-A7E5-04B1672EAD32}</a:tableStyleId>
              </a:tblPr>
              <a:tblGrid>
                <a:gridCol w="1520190">
                  <a:extLst>
                    <a:ext uri="{9D8B030D-6E8A-4147-A177-3AD203B41FA5}">
                      <a16:colId xmlns:a16="http://schemas.microsoft.com/office/drawing/2014/main" val="20000"/>
                    </a:ext>
                  </a:extLst>
                </a:gridCol>
                <a:gridCol w="3610610">
                  <a:extLst>
                    <a:ext uri="{9D8B030D-6E8A-4147-A177-3AD203B41FA5}">
                      <a16:colId xmlns:a16="http://schemas.microsoft.com/office/drawing/2014/main" val="20001"/>
                    </a:ext>
                  </a:extLst>
                </a:gridCol>
              </a:tblGrid>
              <a:tr h="39624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val="10000"/>
                  </a:ext>
                </a:extLst>
              </a:tr>
              <a:tr h="365760">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p>
                  </a:txBody>
                  <a:tcPr/>
                </a:tc>
                <a:extLst>
                  <a:ext uri="{0D108BD9-81ED-4DB2-BD59-A6C34878D82A}">
                    <a16:rowId xmlns:a16="http://schemas.microsoft.com/office/drawing/2014/main" val="10001"/>
                  </a:ext>
                </a:extLst>
              </a:tr>
              <a:tr h="365760">
                <a:tc>
                  <a:txBody>
                    <a:bodyPr/>
                    <a:lstStyle/>
                    <a:p>
                      <a:pPr algn="l"/>
                      <a:r>
                        <a:rPr lang="en-US" sz="1800" dirty="0">
                          <a:latin typeface="Calibri" panose="020F0502020204030204" pitchFamily="34" charset="0"/>
                          <a:cs typeface="Calibri" panose="020F0502020204030204" pitchFamily="34" charset="0"/>
                        </a:rPr>
                        <a:t>2103A52185</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2103A52022</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2103A52046</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2103A52147</a:t>
                      </a:r>
                    </a:p>
                  </a:txBody>
                  <a:tcPr/>
                </a:tc>
                <a:tc>
                  <a:txBody>
                    <a:bodyPr/>
                    <a:lstStyle/>
                    <a:p>
                      <a:pPr algn="l"/>
                      <a:r>
                        <a:rPr lang="en-US" sz="1800" dirty="0">
                          <a:latin typeface="Calibri" panose="020F0502020204030204" pitchFamily="34" charset="0"/>
                          <a:cs typeface="Calibri" panose="020F0502020204030204" pitchFamily="34" charset="0"/>
                        </a:rPr>
                        <a:t>PREETHAM KASARLA</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GANESH KORE</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NITHIN REDDY</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AJAY RAO</a:t>
                      </a:r>
                    </a:p>
                    <a:p>
                      <a:pPr algn="l"/>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118188" y="78176"/>
            <a:ext cx="8520600" cy="572700"/>
          </a:xfrm>
          <a:prstGeom prst="rect">
            <a:avLst/>
          </a:prstGeom>
        </p:spPr>
        <p:txBody>
          <a:bodyPr spcFirstLastPara="1" wrap="square" lIns="91425" tIns="91425" rIns="91425" bIns="91425" anchor="t" anchorCtr="0">
            <a:noAutofit/>
          </a:bodyPr>
          <a:lstStyle/>
          <a:p>
            <a:r>
              <a:rPr lang="en-US"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THE KNOWLEDGE GAP </a:t>
            </a:r>
            <a:endParaRPr lang="en-US" sz="2400" b="1" dirty="0">
              <a:solidFill>
                <a:srgbClr val="FFFF00"/>
              </a:solidFill>
              <a:latin typeface="Calibri" panose="020F0502020204030204" pitchFamily="34" charset="0"/>
              <a:cs typeface="Calibri" panose="020F0502020204030204" pitchFamily="34" charset="0"/>
            </a:endParaRPr>
          </a:p>
        </p:txBody>
      </p:sp>
      <p:sp>
        <p:nvSpPr>
          <p:cNvPr id="142" name="Google Shape;142;p24"/>
          <p:cNvSpPr txBox="1">
            <a:spLocks noGrp="1"/>
          </p:cNvSpPr>
          <p:nvPr>
            <p:ph type="body" idx="4294967295"/>
          </p:nvPr>
        </p:nvSpPr>
        <p:spPr>
          <a:xfrm>
            <a:off x="256211" y="518885"/>
            <a:ext cx="8631578" cy="3416400"/>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Meteorological Principles</a:t>
            </a:r>
            <a:r>
              <a:rPr lang="en-US" b="0" i="0" dirty="0">
                <a:solidFill>
                  <a:schemeClr val="tx1"/>
                </a:solidFill>
                <a:effectLst/>
                <a:latin typeface="Times New Roman" panose="02020603050405020304" pitchFamily="18" charset="0"/>
                <a:cs typeface="Times New Roman" panose="02020603050405020304" pitchFamily="18" charset="0"/>
              </a:rPr>
              <a:t>: Understanding atmospheric dynamics, thermodynamics, and fluid mechanics is crucial for interpreting weather data and developing accurate forecasting models.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Machine Learning Techniques</a:t>
            </a:r>
            <a:r>
              <a:rPr lang="en-US" b="0" i="0" dirty="0">
                <a:solidFill>
                  <a:schemeClr val="tx1"/>
                </a:solidFill>
                <a:effectLst/>
                <a:latin typeface="Times New Roman" panose="02020603050405020304" pitchFamily="18" charset="0"/>
                <a:cs typeface="Times New Roman" panose="02020603050405020304" pitchFamily="18" charset="0"/>
              </a:rPr>
              <a:t>: Proficiency in regression, classification, clustering, and deep learning algorithms is necessary for building predictive models using weather data.</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Data Preprocessing</a:t>
            </a:r>
            <a:r>
              <a:rPr lang="en-US" b="0" i="0" dirty="0">
                <a:solidFill>
                  <a:schemeClr val="tx1"/>
                </a:solidFill>
                <a:effectLst/>
                <a:latin typeface="Times New Roman" panose="02020603050405020304" pitchFamily="18" charset="0"/>
                <a:cs typeface="Times New Roman" panose="02020603050405020304" pitchFamily="18" charset="0"/>
              </a:rPr>
              <a:t>: Skills in data cleaning, feature engineering, and exploratory data analysis are essential for handling large volumes of weather data effectively.</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Statistical Methods</a:t>
            </a:r>
            <a:r>
              <a:rPr lang="en-US" b="0" i="0" dirty="0">
                <a:solidFill>
                  <a:schemeClr val="tx1"/>
                </a:solidFill>
                <a:effectLst/>
                <a:latin typeface="Times New Roman" panose="02020603050405020304" pitchFamily="18" charset="0"/>
                <a:cs typeface="Times New Roman" panose="02020603050405020304" pitchFamily="18" charset="0"/>
              </a:rPr>
              <a:t>: Knowledge of statistical techniques and probability theory is important for model validation, uncertainty quantification, and hypothesis testing in weather forecasting research.</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Geographic Information Systems (GIS)</a:t>
            </a:r>
            <a:r>
              <a:rPr lang="en-US" b="0" i="0" dirty="0">
                <a:solidFill>
                  <a:schemeClr val="tx1"/>
                </a:solidFill>
                <a:effectLst/>
                <a:latin typeface="Times New Roman" panose="02020603050405020304" pitchFamily="18" charset="0"/>
                <a:cs typeface="Times New Roman" panose="02020603050405020304" pitchFamily="18" charset="0"/>
              </a:rPr>
              <a:t>:</a:t>
            </a:r>
            <a:r>
              <a:rPr lang="en-US" b="1" i="0" dirty="0">
                <a:solidFill>
                  <a:schemeClr val="tx1"/>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Familiarity with GIS tools enables spatial analysis and visualization of weather data, facilitating geographical mapping and localized predictions.</a:t>
            </a:r>
          </a:p>
          <a:p>
            <a:pPr marL="0" lvl="0" indent="0" algn="just" rtl="0">
              <a:spcBef>
                <a:spcPts val="1600"/>
              </a:spcBef>
              <a:spcAft>
                <a:spcPts val="0"/>
              </a:spcAft>
              <a:buNone/>
            </a:pP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198574" y="21146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Calibri" panose="020F0502020204030204" pitchFamily="34" charset="0"/>
                <a:cs typeface="Calibri" panose="020F0502020204030204" pitchFamily="34" charset="0"/>
              </a:rPr>
              <a:t>Objectives </a:t>
            </a:r>
            <a:r>
              <a:rPr lang="en-IN" altLang="en-GB" b="1" dirty="0">
                <a:latin typeface="Calibri" panose="020F0502020204030204" pitchFamily="34" charset="0"/>
                <a:cs typeface="Calibri" panose="020F0502020204030204" pitchFamily="34" charset="0"/>
              </a:rPr>
              <a:t>-</a:t>
            </a:r>
            <a:r>
              <a:rPr lang="en-GB" b="1" dirty="0">
                <a:solidFill>
                  <a:schemeClr val="accent5"/>
                </a:solidFill>
                <a:latin typeface="Calibri" panose="020F0502020204030204" pitchFamily="34" charset="0"/>
                <a:cs typeface="Calibri" panose="020F0502020204030204" pitchFamily="34" charset="0"/>
              </a:rPr>
              <a:t> </a:t>
            </a:r>
            <a:endParaRPr b="1" dirty="0">
              <a:solidFill>
                <a:schemeClr val="accent5"/>
              </a:solidFill>
              <a:latin typeface="Calibri" panose="020F0502020204030204" pitchFamily="34" charset="0"/>
              <a:cs typeface="Calibri" panose="020F0502020204030204" pitchFamily="34" charset="0"/>
            </a:endParaRPr>
          </a:p>
        </p:txBody>
      </p:sp>
      <p:grpSp>
        <p:nvGrpSpPr>
          <p:cNvPr id="176" name="Google Shape;176;p25"/>
          <p:cNvGrpSpPr/>
          <p:nvPr/>
        </p:nvGrpSpPr>
        <p:grpSpPr>
          <a:xfrm>
            <a:off x="424825" y="1253973"/>
            <a:ext cx="8294371" cy="799416"/>
            <a:chOff x="424813" y="1177875"/>
            <a:chExt cx="8294371" cy="849900"/>
          </a:xfrm>
        </p:grpSpPr>
        <p:sp>
          <p:nvSpPr>
            <p:cNvPr id="177" name="Google Shape;177;p25"/>
            <p:cNvSpPr/>
            <p:nvPr/>
          </p:nvSpPr>
          <p:spPr>
            <a:xfrm>
              <a:off x="2297139" y="1177875"/>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424813" y="1177875"/>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5"/>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2000" b="1" dirty="0">
                <a:solidFill>
                  <a:schemeClr val="lt1"/>
                </a:solidFill>
                <a:latin typeface="Calibri" panose="020F0502020204030204" pitchFamily="34" charset="0"/>
                <a:cs typeface="Calibri" panose="020F0502020204030204" pitchFamily="34" charset="0"/>
              </a:rPr>
              <a:t>Objective 1</a:t>
            </a:r>
            <a:endParaRPr sz="2000" b="1" dirty="0">
              <a:solidFill>
                <a:schemeClr val="lt1"/>
              </a:solidFill>
              <a:latin typeface="Calibri" panose="020F0502020204030204" pitchFamily="34" charset="0"/>
              <a:cs typeface="Calibri" panose="020F0502020204030204" pitchFamily="34" charset="0"/>
            </a:endParaRPr>
          </a:p>
        </p:txBody>
      </p:sp>
      <p:sp>
        <p:nvSpPr>
          <p:cNvPr id="180" name="Google Shape;180;p25"/>
          <p:cNvSpPr txBox="1">
            <a:spLocks noGrp="1"/>
          </p:cNvSpPr>
          <p:nvPr>
            <p:ph type="body" idx="4294967295"/>
          </p:nvPr>
        </p:nvSpPr>
        <p:spPr>
          <a:xfrm>
            <a:off x="2542468" y="1309598"/>
            <a:ext cx="6280774" cy="701023"/>
          </a:xfrm>
          <a:prstGeom prst="rect">
            <a:avLst/>
          </a:prstGeom>
        </p:spPr>
        <p:txBody>
          <a:bodyPr spcFirstLastPara="1" wrap="square" lIns="91425" tIns="91425" rIns="91425" bIns="91425" anchor="ctr" anchorCtr="0">
            <a:noAutofit/>
          </a:bodyPr>
          <a:lstStyle/>
          <a:p>
            <a:pPr marL="114300" indent="0" algn="l">
              <a:buNone/>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Improving Forecast Accuracy</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Enhancing the accuracy and reliability of weather predictions is a primary objective.</a:t>
            </a:r>
            <a:endParaRPr lang="en-US" sz="1700" dirty="0">
              <a:solidFill>
                <a:srgbClr val="000000"/>
              </a:solidFill>
              <a:latin typeface="Times New Roman" panose="02020603050405020304" pitchFamily="18" charset="0"/>
              <a:cs typeface="Times New Roman" panose="02020603050405020304" pitchFamily="18" charset="0"/>
            </a:endParaRPr>
          </a:p>
        </p:txBody>
      </p:sp>
      <p:grpSp>
        <p:nvGrpSpPr>
          <p:cNvPr id="181" name="Google Shape;181;p25"/>
          <p:cNvGrpSpPr/>
          <p:nvPr/>
        </p:nvGrpSpPr>
        <p:grpSpPr>
          <a:xfrm>
            <a:off x="424820" y="2368264"/>
            <a:ext cx="8294359" cy="918640"/>
            <a:chOff x="424813" y="2075689"/>
            <a:chExt cx="8294359" cy="849900"/>
          </a:xfrm>
        </p:grpSpPr>
        <p:sp>
          <p:nvSpPr>
            <p:cNvPr id="182" name="Google Shape;182;p25"/>
            <p:cNvSpPr/>
            <p:nvPr/>
          </p:nvSpPr>
          <p:spPr>
            <a:xfrm>
              <a:off x="2297127" y="2075689"/>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424813" y="2075689"/>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p>
          </p:txBody>
        </p:sp>
      </p:grpSp>
      <p:sp>
        <p:nvSpPr>
          <p:cNvPr id="184" name="Google Shape;184;p25"/>
          <p:cNvSpPr txBox="1">
            <a:spLocks noGrp="1"/>
          </p:cNvSpPr>
          <p:nvPr>
            <p:ph type="body" idx="4294967295"/>
          </p:nvPr>
        </p:nvSpPr>
        <p:spPr>
          <a:xfrm>
            <a:off x="539675" y="2431598"/>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2000" b="1" dirty="0">
                <a:solidFill>
                  <a:schemeClr val="lt1"/>
                </a:solidFill>
                <a:latin typeface="Calibri" panose="020F0502020204030204" pitchFamily="34" charset="0"/>
                <a:cs typeface="Calibri" panose="020F0502020204030204" pitchFamily="34" charset="0"/>
              </a:rPr>
              <a:t>Objective 2</a:t>
            </a:r>
            <a:endParaRPr sz="2000" b="1" dirty="0">
              <a:solidFill>
                <a:schemeClr val="lt1"/>
              </a:solidFill>
              <a:latin typeface="Calibri" panose="020F0502020204030204" pitchFamily="34" charset="0"/>
              <a:cs typeface="Calibri" panose="020F0502020204030204" pitchFamily="34" charset="0"/>
            </a:endParaRPr>
          </a:p>
        </p:txBody>
      </p:sp>
      <p:sp>
        <p:nvSpPr>
          <p:cNvPr id="185" name="Google Shape;185;p25"/>
          <p:cNvSpPr txBox="1">
            <a:spLocks noGrp="1"/>
          </p:cNvSpPr>
          <p:nvPr>
            <p:ph type="body" idx="4294967295"/>
          </p:nvPr>
        </p:nvSpPr>
        <p:spPr>
          <a:xfrm>
            <a:off x="2542477" y="2417334"/>
            <a:ext cx="6176697" cy="854420"/>
          </a:xfrm>
          <a:prstGeom prst="rect">
            <a:avLst/>
          </a:prstGeom>
        </p:spPr>
        <p:txBody>
          <a:bodyPr spcFirstLastPara="1" wrap="square" lIns="91425" tIns="91425" rIns="91425" bIns="91425" anchor="ctr" anchorCtr="0">
            <a:noAutofit/>
          </a:bodyPr>
          <a:lstStyle/>
          <a:p>
            <a:pPr marL="114300" lvl="0" indent="0" algn="just" rtl="0">
              <a:lnSpc>
                <a:spcPct val="100000"/>
              </a:lnSpc>
              <a:spcBef>
                <a:spcPts val="0"/>
              </a:spcBef>
              <a:spcAft>
                <a:spcPts val="0"/>
              </a:spcAft>
              <a:buClr>
                <a:schemeClr val="lt1"/>
              </a:buClr>
              <a:buSzPts val="1800"/>
              <a:buNone/>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Enhancing Lead Time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Another objective is to increase the lead time of weather forecasts, providing advanced warning to individuals, businesses, and organizations.</a:t>
            </a:r>
            <a:endParaRPr lang="en-US" dirty="0">
              <a:solidFill>
                <a:srgbClr val="000000"/>
              </a:solidFill>
              <a:latin typeface="Times New Roman" panose="02020603050405020304" pitchFamily="18" charset="0"/>
              <a:cs typeface="Times New Roman" panose="02020603050405020304" pitchFamily="18" charset="0"/>
            </a:endParaRPr>
          </a:p>
        </p:txBody>
      </p:sp>
      <p:grpSp>
        <p:nvGrpSpPr>
          <p:cNvPr id="186" name="Google Shape;186;p25"/>
          <p:cNvGrpSpPr/>
          <p:nvPr/>
        </p:nvGrpSpPr>
        <p:grpSpPr>
          <a:xfrm>
            <a:off x="424815" y="3565701"/>
            <a:ext cx="8294359" cy="918640"/>
            <a:chOff x="424813" y="2974405"/>
            <a:chExt cx="8294359" cy="849933"/>
          </a:xfrm>
        </p:grpSpPr>
        <p:sp>
          <p:nvSpPr>
            <p:cNvPr id="187" name="Google Shape;187;p25"/>
            <p:cNvSpPr/>
            <p:nvPr/>
          </p:nvSpPr>
          <p:spPr>
            <a:xfrm>
              <a:off x="2297127" y="2974438"/>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424813" y="2974405"/>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5"/>
          <p:cNvSpPr txBox="1">
            <a:spLocks noGrp="1"/>
          </p:cNvSpPr>
          <p:nvPr>
            <p:ph type="body" idx="4294967295"/>
          </p:nvPr>
        </p:nvSpPr>
        <p:spPr>
          <a:xfrm>
            <a:off x="539675" y="3661114"/>
            <a:ext cx="2422500" cy="799200"/>
          </a:xfrm>
          <a:prstGeom prst="rect">
            <a:avLst/>
          </a:prstGeom>
        </p:spPr>
        <p:txBody>
          <a:bodyPr spcFirstLastPara="1" wrap="square" lIns="91425" tIns="91425" rIns="91425" bIns="91425" anchor="ctr" anchorCtr="0">
            <a:noAutofit/>
          </a:bodyPr>
          <a:lstStyle/>
          <a:p>
            <a:pPr marL="0" indent="0">
              <a:lnSpc>
                <a:spcPct val="100000"/>
              </a:lnSpc>
              <a:buNone/>
            </a:pPr>
            <a:r>
              <a:rPr lang="en-GB" sz="2000" b="1" dirty="0">
                <a:solidFill>
                  <a:schemeClr val="lt1"/>
                </a:solidFill>
                <a:latin typeface="Calibri" panose="020F0502020204030204" pitchFamily="34" charset="0"/>
                <a:cs typeface="Calibri" panose="020F0502020204030204" pitchFamily="34" charset="0"/>
              </a:rPr>
              <a:t>Objective 3</a:t>
            </a:r>
            <a:endParaRPr sz="2000" b="1" dirty="0">
              <a:solidFill>
                <a:schemeClr val="lt1"/>
              </a:solidFill>
              <a:latin typeface="Calibri" panose="020F0502020204030204" pitchFamily="34" charset="0"/>
              <a:cs typeface="Calibri" panose="020F0502020204030204" pitchFamily="34" charset="0"/>
            </a:endParaRPr>
          </a:p>
        </p:txBody>
      </p:sp>
      <p:sp>
        <p:nvSpPr>
          <p:cNvPr id="190" name="Google Shape;190;p25"/>
          <p:cNvSpPr txBox="1">
            <a:spLocks noGrp="1"/>
          </p:cNvSpPr>
          <p:nvPr>
            <p:ph type="body" idx="4294967295"/>
          </p:nvPr>
        </p:nvSpPr>
        <p:spPr>
          <a:xfrm>
            <a:off x="2542477" y="3612589"/>
            <a:ext cx="6176697" cy="7992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Tailoring Forecasts for Specific Applications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project also focuses on tailoring weather forecasts to meet the specific needs of different user groups and applications.</a:t>
            </a:r>
            <a:endParaRPr lang="en-US" sz="1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00AE-A810-AF31-3D76-087506D41F97}"/>
              </a:ext>
            </a:extLst>
          </p:cNvPr>
          <p:cNvSpPr>
            <a:spLocks noGrp="1"/>
          </p:cNvSpPr>
          <p:nvPr>
            <p:ph type="title"/>
          </p:nvPr>
        </p:nvSpPr>
        <p:spPr>
          <a:xfrm>
            <a:off x="311700" y="205834"/>
            <a:ext cx="8520600" cy="572700"/>
          </a:xfrm>
        </p:spPr>
        <p:txBody>
          <a:bodyPr/>
          <a:lstStyle/>
          <a:p>
            <a:r>
              <a:rPr lang="en-US" sz="3200" b="1" kern="0" spc="-107" dirty="0">
                <a:solidFill>
                  <a:srgbClr val="FFFFFF"/>
                </a:solidFill>
                <a:latin typeface="Times New Roman" panose="02020603050405020304" pitchFamily="18" charset="0"/>
                <a:ea typeface="Inter" pitchFamily="34" charset="-122"/>
                <a:cs typeface="Times New Roman" panose="02020603050405020304" pitchFamily="18" charset="0"/>
              </a:rPr>
              <a:t>Gaps identified</a:t>
            </a:r>
            <a:br>
              <a:rPr lang="en-US" sz="32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9" name="Text 4">
            <a:extLst>
              <a:ext uri="{FF2B5EF4-FFF2-40B4-BE49-F238E27FC236}">
                <a16:creationId xmlns:a16="http://schemas.microsoft.com/office/drawing/2014/main" id="{217E2EF9-EC5B-C787-5C05-A719D002019E}"/>
              </a:ext>
            </a:extLst>
          </p:cNvPr>
          <p:cNvSpPr/>
          <p:nvPr/>
        </p:nvSpPr>
        <p:spPr>
          <a:xfrm>
            <a:off x="533519" y="1152366"/>
            <a:ext cx="2258735" cy="282297"/>
          </a:xfrm>
          <a:prstGeom prst="rect">
            <a:avLst/>
          </a:prstGeom>
          <a:noFill/>
          <a:ln/>
        </p:spPr>
        <p:txBody>
          <a:bodyPr wrap="none" rtlCol="0" anchor="t"/>
          <a:lstStyle/>
          <a:p>
            <a:pPr marL="0" indent="0" algn="l">
              <a:lnSpc>
                <a:spcPts val="2223"/>
              </a:lnSpc>
              <a:buNone/>
            </a:pPr>
            <a:r>
              <a:rPr lang="en-US" b="1" kern="0" spc="-53" dirty="0">
                <a:solidFill>
                  <a:srgbClr val="E5E0DF"/>
                </a:solidFill>
                <a:latin typeface="Times New Roman" panose="02020603050405020304" pitchFamily="18" charset="0"/>
                <a:ea typeface="Inter" pitchFamily="34" charset="-122"/>
                <a:cs typeface="Times New Roman" panose="02020603050405020304" pitchFamily="18" charset="0"/>
              </a:rPr>
              <a:t>Lack of Accuracy:</a:t>
            </a:r>
            <a:endParaRPr lang="en-US" dirty="0">
              <a:latin typeface="Times New Roman" panose="02020603050405020304" pitchFamily="18" charset="0"/>
              <a:cs typeface="Times New Roman" panose="02020603050405020304" pitchFamily="18" charset="0"/>
            </a:endParaRPr>
          </a:p>
        </p:txBody>
      </p:sp>
      <p:sp>
        <p:nvSpPr>
          <p:cNvPr id="10" name="Text 5">
            <a:extLst>
              <a:ext uri="{FF2B5EF4-FFF2-40B4-BE49-F238E27FC236}">
                <a16:creationId xmlns:a16="http://schemas.microsoft.com/office/drawing/2014/main" id="{6F77C912-AD47-ED95-581C-54A6D4B1892D}"/>
              </a:ext>
            </a:extLst>
          </p:cNvPr>
          <p:cNvSpPr/>
          <p:nvPr/>
        </p:nvSpPr>
        <p:spPr>
          <a:xfrm>
            <a:off x="2502019" y="1145579"/>
            <a:ext cx="5368171" cy="578168"/>
          </a:xfrm>
          <a:prstGeom prst="rect">
            <a:avLst/>
          </a:prstGeom>
          <a:noFill/>
          <a:ln/>
        </p:spPr>
        <p:txBody>
          <a:bodyPr wrap="square" rtlCol="0" anchor="t"/>
          <a:lstStyle/>
          <a:p>
            <a:pPr marL="0" indent="0" algn="l">
              <a:lnSpc>
                <a:spcPts val="2277"/>
              </a:lnSpc>
              <a:buNone/>
            </a:pPr>
            <a:r>
              <a:rPr lang="en-US" kern="0" spc="-28" dirty="0">
                <a:solidFill>
                  <a:srgbClr val="E5E0DF"/>
                </a:solidFill>
                <a:latin typeface="Times New Roman" panose="02020603050405020304" pitchFamily="18" charset="0"/>
                <a:ea typeface="Inter" pitchFamily="34" charset="-122"/>
                <a:cs typeface="Times New Roman" panose="02020603050405020304" pitchFamily="18" charset="0"/>
              </a:rPr>
              <a:t>Current weather forecasting models have limitations in accurately predicting weather patterns.</a:t>
            </a:r>
            <a:endParaRPr lang="en-US" dirty="0">
              <a:latin typeface="Times New Roman" panose="02020603050405020304" pitchFamily="18" charset="0"/>
              <a:cs typeface="Times New Roman" panose="02020603050405020304" pitchFamily="18" charset="0"/>
            </a:endParaRPr>
          </a:p>
        </p:txBody>
      </p:sp>
      <p:sp>
        <p:nvSpPr>
          <p:cNvPr id="13" name="Text 8">
            <a:extLst>
              <a:ext uri="{FF2B5EF4-FFF2-40B4-BE49-F238E27FC236}">
                <a16:creationId xmlns:a16="http://schemas.microsoft.com/office/drawing/2014/main" id="{A012E95F-9024-7484-75EF-88AAD9964E8B}"/>
              </a:ext>
            </a:extLst>
          </p:cNvPr>
          <p:cNvSpPr/>
          <p:nvPr/>
        </p:nvSpPr>
        <p:spPr>
          <a:xfrm>
            <a:off x="533518" y="1956430"/>
            <a:ext cx="2258735" cy="572700"/>
          </a:xfrm>
          <a:prstGeom prst="rect">
            <a:avLst/>
          </a:prstGeom>
          <a:noFill/>
          <a:ln/>
        </p:spPr>
        <p:txBody>
          <a:bodyPr wrap="none" rtlCol="0" anchor="t"/>
          <a:lstStyle/>
          <a:p>
            <a:pPr marL="0" indent="0" algn="l">
              <a:lnSpc>
                <a:spcPts val="2223"/>
              </a:lnSpc>
              <a:buNone/>
            </a:pPr>
            <a:r>
              <a:rPr lang="en-US" b="1" kern="0" spc="-53" dirty="0">
                <a:solidFill>
                  <a:srgbClr val="E5E0DF"/>
                </a:solidFill>
                <a:latin typeface="Times New Roman" panose="02020603050405020304" pitchFamily="18" charset="0"/>
                <a:ea typeface="Inter" pitchFamily="34" charset="-122"/>
                <a:cs typeface="Times New Roman" panose="02020603050405020304" pitchFamily="18" charset="0"/>
              </a:rPr>
              <a:t>Limited Data Sources:</a:t>
            </a:r>
            <a:endParaRPr lang="en-US" dirty="0">
              <a:latin typeface="Times New Roman" panose="02020603050405020304" pitchFamily="18" charset="0"/>
              <a:cs typeface="Times New Roman" panose="02020603050405020304" pitchFamily="18" charset="0"/>
            </a:endParaRPr>
          </a:p>
        </p:txBody>
      </p:sp>
      <p:sp>
        <p:nvSpPr>
          <p:cNvPr id="14" name="Text 9">
            <a:extLst>
              <a:ext uri="{FF2B5EF4-FFF2-40B4-BE49-F238E27FC236}">
                <a16:creationId xmlns:a16="http://schemas.microsoft.com/office/drawing/2014/main" id="{3354E256-6366-76C2-B361-24C50F7ABAC1}"/>
              </a:ext>
            </a:extLst>
          </p:cNvPr>
          <p:cNvSpPr/>
          <p:nvPr/>
        </p:nvSpPr>
        <p:spPr>
          <a:xfrm>
            <a:off x="2502019" y="1988229"/>
            <a:ext cx="4660106" cy="867251"/>
          </a:xfrm>
          <a:prstGeom prst="rect">
            <a:avLst/>
          </a:prstGeom>
          <a:noFill/>
          <a:ln/>
        </p:spPr>
        <p:txBody>
          <a:bodyPr wrap="square" rtlCol="0" anchor="t"/>
          <a:lstStyle/>
          <a:p>
            <a:pPr marL="0" indent="0" algn="l">
              <a:lnSpc>
                <a:spcPts val="2277"/>
              </a:lnSpc>
              <a:buNone/>
            </a:pPr>
            <a:r>
              <a:rPr lang="en-US" kern="0" spc="-28" dirty="0">
                <a:solidFill>
                  <a:srgbClr val="E5E0DF"/>
                </a:solidFill>
                <a:latin typeface="Times New Roman" panose="02020603050405020304" pitchFamily="18" charset="0"/>
                <a:ea typeface="Inter" pitchFamily="34" charset="-122"/>
                <a:cs typeface="Times New Roman" panose="02020603050405020304" pitchFamily="18" charset="0"/>
              </a:rPr>
              <a:t>Reliance on traditional weather data sources, such as ground-based sensors, can restrict the scope of analysis.</a:t>
            </a:r>
            <a:endParaRPr lang="en-US" dirty="0">
              <a:latin typeface="Times New Roman" panose="02020603050405020304" pitchFamily="18" charset="0"/>
              <a:cs typeface="Times New Roman" panose="02020603050405020304" pitchFamily="18" charset="0"/>
            </a:endParaRPr>
          </a:p>
        </p:txBody>
      </p:sp>
      <p:sp>
        <p:nvSpPr>
          <p:cNvPr id="15" name="Text 12">
            <a:extLst>
              <a:ext uri="{FF2B5EF4-FFF2-40B4-BE49-F238E27FC236}">
                <a16:creationId xmlns:a16="http://schemas.microsoft.com/office/drawing/2014/main" id="{72B37757-41D4-D48E-BF01-E543CD5C83FE}"/>
              </a:ext>
            </a:extLst>
          </p:cNvPr>
          <p:cNvSpPr/>
          <p:nvPr/>
        </p:nvSpPr>
        <p:spPr>
          <a:xfrm>
            <a:off x="533518" y="2909748"/>
            <a:ext cx="2258735" cy="732054"/>
          </a:xfrm>
          <a:prstGeom prst="rect">
            <a:avLst/>
          </a:prstGeom>
          <a:noFill/>
          <a:ln/>
        </p:spPr>
        <p:txBody>
          <a:bodyPr wrap="none" rtlCol="0" anchor="t"/>
          <a:lstStyle/>
          <a:p>
            <a:pPr marL="0" indent="0" algn="l">
              <a:lnSpc>
                <a:spcPts val="2223"/>
              </a:lnSpc>
              <a:buNone/>
            </a:pPr>
            <a:r>
              <a:rPr lang="en-US" b="1" kern="0" spc="-53" dirty="0">
                <a:solidFill>
                  <a:srgbClr val="E5E0DF"/>
                </a:solidFill>
                <a:latin typeface="Times New Roman" panose="02020603050405020304" pitchFamily="18" charset="0"/>
                <a:ea typeface="Inter" pitchFamily="34" charset="-122"/>
                <a:cs typeface="Times New Roman" panose="02020603050405020304" pitchFamily="18" charset="0"/>
              </a:rPr>
              <a:t>Slow Adaptation :</a:t>
            </a:r>
            <a:endParaRPr lang="en-US" dirty="0">
              <a:latin typeface="Times New Roman" panose="02020603050405020304" pitchFamily="18" charset="0"/>
              <a:cs typeface="Times New Roman" panose="02020603050405020304" pitchFamily="18" charset="0"/>
            </a:endParaRPr>
          </a:p>
        </p:txBody>
      </p:sp>
      <p:sp>
        <p:nvSpPr>
          <p:cNvPr id="16" name="Text 13">
            <a:extLst>
              <a:ext uri="{FF2B5EF4-FFF2-40B4-BE49-F238E27FC236}">
                <a16:creationId xmlns:a16="http://schemas.microsoft.com/office/drawing/2014/main" id="{5AC6DB0C-1B84-5245-7C01-89343BF45303}"/>
              </a:ext>
            </a:extLst>
          </p:cNvPr>
          <p:cNvSpPr/>
          <p:nvPr/>
        </p:nvSpPr>
        <p:spPr>
          <a:xfrm>
            <a:off x="2502019" y="2923472"/>
            <a:ext cx="3951923" cy="867251"/>
          </a:xfrm>
          <a:prstGeom prst="rect">
            <a:avLst/>
          </a:prstGeom>
          <a:noFill/>
          <a:ln/>
        </p:spPr>
        <p:txBody>
          <a:bodyPr wrap="square" rtlCol="0" anchor="t"/>
          <a:lstStyle/>
          <a:p>
            <a:pPr marL="0" indent="0" algn="l">
              <a:lnSpc>
                <a:spcPts val="2277"/>
              </a:lnSpc>
              <a:buNone/>
            </a:pPr>
            <a:r>
              <a:rPr lang="en-US" kern="0" spc="-28" dirty="0">
                <a:solidFill>
                  <a:srgbClr val="E5E0DF"/>
                </a:solidFill>
                <a:latin typeface="Times New Roman" panose="02020603050405020304" pitchFamily="18" charset="0"/>
                <a:ea typeface="Inter" pitchFamily="34" charset="-122"/>
                <a:cs typeface="Times New Roman" panose="02020603050405020304" pitchFamily="18" charset="0"/>
              </a:rPr>
              <a:t>Existing systems struggle to quickly adapt to rapidly changing weather conditions and new data sources.</a:t>
            </a:r>
            <a:endParaRPr lang="en-US" dirty="0">
              <a:latin typeface="Times New Roman" panose="02020603050405020304" pitchFamily="18" charset="0"/>
              <a:cs typeface="Times New Roman" panose="02020603050405020304" pitchFamily="18" charset="0"/>
            </a:endParaRPr>
          </a:p>
        </p:txBody>
      </p:sp>
      <p:sp>
        <p:nvSpPr>
          <p:cNvPr id="17" name="Text 14">
            <a:extLst>
              <a:ext uri="{FF2B5EF4-FFF2-40B4-BE49-F238E27FC236}">
                <a16:creationId xmlns:a16="http://schemas.microsoft.com/office/drawing/2014/main" id="{4F0361B0-187B-E18A-D628-B6AB181154FD}"/>
              </a:ext>
            </a:extLst>
          </p:cNvPr>
          <p:cNvSpPr/>
          <p:nvPr/>
        </p:nvSpPr>
        <p:spPr>
          <a:xfrm>
            <a:off x="686673" y="3641802"/>
            <a:ext cx="8583335" cy="1156335"/>
          </a:xfrm>
          <a:prstGeom prst="rect">
            <a:avLst/>
          </a:prstGeom>
          <a:noFill/>
          <a:ln/>
        </p:spPr>
        <p:txBody>
          <a:bodyPr wrap="square" rtlCol="0" anchor="t"/>
          <a:lstStyle/>
          <a:p>
            <a:pPr marL="0" indent="0">
              <a:lnSpc>
                <a:spcPts val="2277"/>
              </a:lnSpc>
              <a:buNone/>
            </a:pPr>
            <a:r>
              <a:rPr lang="en-US" kern="0" spc="-28" dirty="0">
                <a:solidFill>
                  <a:srgbClr val="E5E0DF"/>
                </a:solidFill>
                <a:latin typeface="Times New Roman" panose="02020603050405020304" pitchFamily="18" charset="0"/>
                <a:ea typeface="Inter" pitchFamily="34" charset="-122"/>
                <a:cs typeface="Times New Roman" panose="02020603050405020304" pitchFamily="18" charset="0"/>
              </a:rPr>
              <a:t>While traditional weather forecasting methods have provided valuable insights, the emergence of advanced machine learning techniques presents an opportunity to address the gaps in accuracy, data sources, and adaptability. By leveraging the power of machine learning, we can develop more robust and responsive weather forecasting systems that can better serve the needs of modern society.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40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aphicFrame>
        <p:nvGraphicFramePr>
          <p:cNvPr id="200" name="Google Shape;200;p26"/>
          <p:cNvGraphicFramePr/>
          <p:nvPr>
            <p:extLst>
              <p:ext uri="{D42A27DB-BD31-4B8C-83A1-F6EECF244321}">
                <p14:modId xmlns:p14="http://schemas.microsoft.com/office/powerpoint/2010/main" val="1827093127"/>
              </p:ext>
            </p:extLst>
          </p:nvPr>
        </p:nvGraphicFramePr>
        <p:xfrm>
          <a:off x="223024" y="784432"/>
          <a:ext cx="8727688" cy="4526220"/>
        </p:xfrm>
        <a:graphic>
          <a:graphicData uri="http://schemas.openxmlformats.org/drawingml/2006/table">
            <a:tbl>
              <a:tblPr>
                <a:noFill/>
                <a:tableStyleId>{5FC15D93-1D96-4B66-8E38-DDACBC01246F}</a:tableStyleId>
              </a:tblPr>
              <a:tblGrid>
                <a:gridCol w="2181922">
                  <a:extLst>
                    <a:ext uri="{9D8B030D-6E8A-4147-A177-3AD203B41FA5}">
                      <a16:colId xmlns:a16="http://schemas.microsoft.com/office/drawing/2014/main" val="20000"/>
                    </a:ext>
                  </a:extLst>
                </a:gridCol>
                <a:gridCol w="2181922">
                  <a:extLst>
                    <a:ext uri="{9D8B030D-6E8A-4147-A177-3AD203B41FA5}">
                      <a16:colId xmlns:a16="http://schemas.microsoft.com/office/drawing/2014/main" val="20001"/>
                    </a:ext>
                  </a:extLst>
                </a:gridCol>
                <a:gridCol w="2181922">
                  <a:extLst>
                    <a:ext uri="{9D8B030D-6E8A-4147-A177-3AD203B41FA5}">
                      <a16:colId xmlns:a16="http://schemas.microsoft.com/office/drawing/2014/main" val="20002"/>
                    </a:ext>
                  </a:extLst>
                </a:gridCol>
                <a:gridCol w="2181922">
                  <a:extLst>
                    <a:ext uri="{9D8B030D-6E8A-4147-A177-3AD203B41FA5}">
                      <a16:colId xmlns:a16="http://schemas.microsoft.com/office/drawing/2014/main" val="20003"/>
                    </a:ext>
                  </a:extLst>
                </a:gridCol>
              </a:tblGrid>
              <a:tr h="468661">
                <a:tc>
                  <a:txBody>
                    <a:bodyPr/>
                    <a:lstStyle/>
                    <a:p>
                      <a:pPr marL="0" lvl="0" indent="0" algn="ctr" rtl="0">
                        <a:spcBef>
                          <a:spcPts val="0"/>
                        </a:spcBef>
                        <a:spcAft>
                          <a:spcPts val="0"/>
                        </a:spcAft>
                        <a:buNone/>
                      </a:pPr>
                      <a:r>
                        <a:rPr lang="en-IN" sz="2000" dirty="0">
                          <a:solidFill>
                            <a:srgbClr val="000000"/>
                          </a:solidFill>
                          <a:latin typeface="Calibri" panose="020F0502020204030204" pitchFamily="34" charset="0"/>
                          <a:cs typeface="Calibri" panose="020F0502020204030204" pitchFamily="34" charset="0"/>
                        </a:rPr>
                        <a:t>JANUARY </a:t>
                      </a:r>
                      <a:r>
                        <a:rPr lang="en-GB" sz="2000" dirty="0">
                          <a:solidFill>
                            <a:srgbClr val="000000"/>
                          </a:solidFill>
                          <a:latin typeface="Calibri" panose="020F0502020204030204" pitchFamily="34" charset="0"/>
                          <a:cs typeface="Calibri" panose="020F0502020204030204" pitchFamily="34" charset="0"/>
                        </a:rPr>
                        <a:t>’2</a:t>
                      </a:r>
                      <a:r>
                        <a:rPr lang="en-IN" altLang="en-GB"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IN" sz="2000" dirty="0">
                          <a:solidFill>
                            <a:srgbClr val="000000"/>
                          </a:solidFill>
                          <a:latin typeface="Calibri" panose="020F0502020204030204" pitchFamily="34" charset="0"/>
                          <a:cs typeface="Calibri" panose="020F0502020204030204" pitchFamily="34" charset="0"/>
                        </a:rPr>
                        <a:t>FEBRUARY </a:t>
                      </a:r>
                      <a:r>
                        <a:rPr lang="en-US" sz="2000" dirty="0">
                          <a:solidFill>
                            <a:srgbClr val="000000"/>
                          </a:solidFill>
                          <a:latin typeface="Calibri" panose="020F0502020204030204" pitchFamily="34" charset="0"/>
                          <a:cs typeface="Calibri" panose="020F0502020204030204" pitchFamily="34" charset="0"/>
                        </a:rPr>
                        <a:t>’2</a:t>
                      </a:r>
                      <a:r>
                        <a:rPr lang="en-IN" altLang="en-US"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US" sz="2000" dirty="0">
                          <a:solidFill>
                            <a:srgbClr val="000000"/>
                          </a:solidFill>
                          <a:latin typeface="Calibri" panose="020F0502020204030204" pitchFamily="34" charset="0"/>
                          <a:cs typeface="Calibri" panose="020F0502020204030204" pitchFamily="34" charset="0"/>
                        </a:rPr>
                        <a:t>MARCH’2</a:t>
                      </a:r>
                      <a:r>
                        <a:rPr lang="en-IN" altLang="en-US"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US" sz="2000" dirty="0">
                          <a:solidFill>
                            <a:srgbClr val="000000"/>
                          </a:solidFill>
                          <a:latin typeface="Calibri" panose="020F0502020204030204" pitchFamily="34" charset="0"/>
                          <a:cs typeface="Calibri" panose="020F0502020204030204" pitchFamily="34" charset="0"/>
                        </a:rPr>
                        <a:t>APRIL’2</a:t>
                      </a:r>
                      <a:r>
                        <a:rPr lang="en-IN" altLang="en-US"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lgn="ctr">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3866659">
                <a:tc>
                  <a:txBody>
                    <a:bodyPr/>
                    <a:lstStyle/>
                    <a:p>
                      <a:pPr marL="0" lvl="0" indent="0" algn="l" rtl="0">
                        <a:spcBef>
                          <a:spcPts val="0"/>
                        </a:spcBef>
                        <a:spcAft>
                          <a:spcPts val="0"/>
                        </a:spcAft>
                        <a:buNone/>
                      </a:pPr>
                      <a:r>
                        <a:rPr lang="en-US" sz="1400" dirty="0"/>
                        <a:t>[</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174625" lvl="0" indent="-174625" algn="l" rtl="0">
                        <a:spcBef>
                          <a:spcPts val="0"/>
                        </a:spcBef>
                        <a:spcAft>
                          <a:spcPts val="0"/>
                        </a:spcAft>
                        <a:buClr>
                          <a:schemeClr val="tx1"/>
                        </a:buClr>
                        <a:buFont typeface="Arial" panose="020B0604020202020204" pitchFamily="34" charset="0"/>
                        <a:buChar char="•"/>
                      </a:pPr>
                      <a:endParaRPr lang="en-US" sz="800" dirty="0">
                        <a:solidFill>
                          <a:schemeClr val="tx1"/>
                        </a:solidFill>
                        <a:latin typeface="Perpetua" panose="02020502060401020303" pitchFamily="18" charset="0"/>
                      </a:endParaRPr>
                    </a:p>
                    <a:p>
                      <a:pPr marL="174625" lvl="0" indent="-174625" algn="l" rtl="0">
                        <a:spcBef>
                          <a:spcPts val="0"/>
                        </a:spcBef>
                        <a:spcAft>
                          <a:spcPts val="1200"/>
                        </a:spcAft>
                        <a:buClr>
                          <a:schemeClr val="tx1"/>
                        </a:buClr>
                        <a:buFont typeface="Arial" panose="020B0604020202020204" pitchFamily="34" charset="0"/>
                        <a:buChar char="•"/>
                      </a:pPr>
                      <a:r>
                        <a:rPr lang="en-US"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Collection of  relevant literature</a:t>
                      </a:r>
                    </a:p>
                    <a:p>
                      <a:pPr marL="174625" marR="0" lvl="0" indent="-174625" algn="l" defTabSz="914400" rtl="0" eaLnBrk="1" fontAlgn="auto" latinLnBrk="0" hangingPunct="1">
                        <a:lnSpc>
                          <a:spcPct val="100000"/>
                        </a:lnSpc>
                        <a:spcBef>
                          <a:spcPts val="0"/>
                        </a:spcBef>
                        <a:spcAft>
                          <a:spcPts val="1200"/>
                        </a:spcAft>
                        <a:buClr>
                          <a:schemeClr val="tx1"/>
                        </a:buClr>
                        <a:buSzTx/>
                        <a:buFont typeface="Arial" panose="020B0604020202020204" pitchFamily="34" charset="0"/>
                        <a:buChar char="•"/>
                        <a:defRPr/>
                      </a:pPr>
                      <a:r>
                        <a:rPr lang="en-US" sz="1400" b="0" i="0" u="none" strike="noStrike" cap="none" dirty="0" err="1">
                          <a:solidFill>
                            <a:schemeClr val="tx1"/>
                          </a:solidFill>
                          <a:latin typeface="Calibri" panose="020F0502020204030204" pitchFamily="34" charset="0"/>
                          <a:cs typeface="Calibri" panose="020F0502020204030204" pitchFamily="34" charset="0"/>
                          <a:sym typeface="Arial" panose="020B0604020202020204"/>
                        </a:rPr>
                        <a:t>Scientometric</a:t>
                      </a:r>
                      <a:r>
                        <a:rPr lang="en-US"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 Analysis of Literature</a:t>
                      </a:r>
                    </a:p>
                    <a:p>
                      <a:pPr marL="174625" lvl="0" indent="-174625" algn="l" rtl="0">
                        <a:spcBef>
                          <a:spcPts val="0"/>
                        </a:spcBef>
                        <a:spcAft>
                          <a:spcPts val="1200"/>
                        </a:spcAft>
                        <a:buClr>
                          <a:schemeClr val="tx1"/>
                        </a:buClr>
                        <a:buFont typeface="Arial" panose="020B0604020202020204" pitchFamily="34" charset="0"/>
                        <a:buChar char="•"/>
                      </a:pPr>
                      <a:r>
                        <a:rPr lang="en-US" sz="1400" dirty="0" err="1">
                          <a:solidFill>
                            <a:schemeClr val="tx1"/>
                          </a:solidFill>
                          <a:latin typeface="Calibri" panose="020F0502020204030204" pitchFamily="34" charset="0"/>
                          <a:cs typeface="Calibri" panose="020F0502020204030204" pitchFamily="34" charset="0"/>
                        </a:rPr>
                        <a:t>Finalisation</a:t>
                      </a:r>
                      <a:r>
                        <a:rPr lang="en-US" sz="1400" dirty="0">
                          <a:solidFill>
                            <a:schemeClr val="tx1"/>
                          </a:solidFill>
                          <a:latin typeface="Calibri" panose="020F0502020204030204" pitchFamily="34" charset="0"/>
                          <a:cs typeface="Calibri" panose="020F0502020204030204" pitchFamily="34" charset="0"/>
                        </a:rPr>
                        <a:t> of the topic </a:t>
                      </a:r>
                    </a:p>
                    <a:p>
                      <a:pPr marL="0" lvl="0" indent="0" algn="l" rtl="0">
                        <a:spcBef>
                          <a:spcPts val="0"/>
                        </a:spcBef>
                        <a:spcAft>
                          <a:spcPts val="0"/>
                        </a:spcAft>
                        <a:buNone/>
                      </a:pPr>
                      <a:endParaRPr lang="en-US" sz="1400" dirty="0">
                        <a:solidFill>
                          <a:schemeClr val="tx1"/>
                        </a:solidFill>
                      </a:endParaRPr>
                    </a:p>
                    <a:p>
                      <a:pPr marL="0" lvl="0" indent="0" algn="l" rtl="0">
                        <a:spcBef>
                          <a:spcPts val="0"/>
                        </a:spcBef>
                        <a:spcAft>
                          <a:spcPts val="0"/>
                        </a:spcAft>
                        <a:buNone/>
                      </a:pPr>
                      <a:r>
                        <a:rPr lang="en-US" sz="1400" dirty="0">
                          <a:solidFill>
                            <a:schemeClr val="tx1"/>
                          </a:solidFill>
                        </a:rPr>
                        <a:t> </a:t>
                      </a:r>
                      <a:endParaRPr sz="1400" dirty="0">
                        <a:solidFill>
                          <a:schemeClr val="tx1"/>
                        </a:solidFill>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lgn="ctr">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Clr>
                          <a:schemeClr val="tx1"/>
                        </a:buClr>
                        <a:buFont typeface="Arial" panose="020B0604020202020204" pitchFamily="34" charset="0"/>
                        <a:buNone/>
                      </a:pPr>
                      <a:endParaRPr lang="en-US" sz="1100" b="0" i="0" u="none" strike="noStrike" cap="none" dirty="0">
                        <a:solidFill>
                          <a:schemeClr val="tx1"/>
                        </a:solidFill>
                        <a:latin typeface="Perpetua" panose="02020502060401020303" pitchFamily="18" charset="0"/>
                        <a:cs typeface="Arial" panose="020B0604020202020204"/>
                        <a:sym typeface="Arial" panose="020B0604020202020204"/>
                      </a:endParaRPr>
                    </a:p>
                    <a:p>
                      <a:pPr marL="174625" lvl="0" indent="-174625" algn="l" rtl="0">
                        <a:spcBef>
                          <a:spcPts val="0"/>
                        </a:spcBef>
                        <a:spcAft>
                          <a:spcPts val="1200"/>
                        </a:spcAft>
                        <a:buClr>
                          <a:schemeClr val="tx1"/>
                        </a:buClr>
                        <a:buFont typeface="Arial" panose="020B0604020202020204" pitchFamily="34" charset="0"/>
                        <a:buChar char="•"/>
                      </a:pPr>
                      <a:endParaRPr lang="en-US" sz="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174625" lvl="0" indent="-174625" algn="l" rtl="0">
                        <a:spcBef>
                          <a:spcPts val="0"/>
                        </a:spcBef>
                        <a:spcAft>
                          <a:spcPts val="1200"/>
                        </a:spcAft>
                        <a:buClr>
                          <a:schemeClr val="tx1"/>
                        </a:buClr>
                        <a:buFont typeface="Arial" panose="020B0604020202020204" pitchFamily="34" charset="0"/>
                        <a:buChar char="•"/>
                      </a:pPr>
                      <a:r>
                        <a:rPr lang="en-IN" altLang="en-US"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learn Python packages</a:t>
                      </a:r>
                      <a:endParaRPr lang="en-US"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174625" lvl="0" indent="-174625" algn="l" rtl="0">
                        <a:spcBef>
                          <a:spcPts val="0"/>
                        </a:spcBef>
                        <a:spcAft>
                          <a:spcPts val="1200"/>
                        </a:spcAft>
                        <a:buClr>
                          <a:schemeClr val="tx1"/>
                        </a:buClr>
                        <a:buFont typeface="Arial" panose="020B0604020202020204" pitchFamily="34" charset="0"/>
                        <a:buChar char="•"/>
                      </a:pPr>
                      <a:r>
                        <a:rPr lang="en-IN" alt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build simple model</a:t>
                      </a:r>
                    </a:p>
                    <a:p>
                      <a:pPr marL="174625" lvl="0" indent="-174625" algn="l" rtl="0">
                        <a:spcBef>
                          <a:spcPts val="0"/>
                        </a:spcBef>
                        <a:spcAft>
                          <a:spcPts val="1200"/>
                        </a:spcAft>
                        <a:buClr>
                          <a:schemeClr val="tx1"/>
                        </a:buClr>
                        <a:buFont typeface="Arial" panose="020B0604020202020204" pitchFamily="34" charset="0"/>
                        <a:buChar char="•"/>
                      </a:pPr>
                      <a:r>
                        <a:rPr lang="en-IN" alt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search for data sets</a:t>
                      </a:r>
                    </a:p>
                    <a:p>
                      <a:pPr marL="0" lvl="0" indent="0" algn="l" rtl="0">
                        <a:spcBef>
                          <a:spcPts val="0"/>
                        </a:spcBef>
                        <a:spcAft>
                          <a:spcPts val="1200"/>
                        </a:spcAft>
                        <a:buClr>
                          <a:schemeClr val="tx1"/>
                        </a:buClr>
                        <a:buFont typeface="Arial" panose="020B0604020202020204" pitchFamily="34" charset="0"/>
                        <a:buNone/>
                      </a:pPr>
                      <a:endPar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0" lvl="0" indent="0" algn="l" rtl="0">
                        <a:spcBef>
                          <a:spcPts val="0"/>
                        </a:spcBef>
                        <a:spcAft>
                          <a:spcPts val="0"/>
                        </a:spcAft>
                        <a:buNone/>
                      </a:pPr>
                      <a:endParaRPr lang="en-US" sz="1600" b="0" i="0" u="none" strike="noStrike" cap="none" dirty="0">
                        <a:solidFill>
                          <a:schemeClr val="tx1"/>
                        </a:solidFill>
                        <a:latin typeface="Perpetua" panose="02020502060401020303" pitchFamily="18" charset="0"/>
                        <a:cs typeface="Arial" panose="020B0604020202020204"/>
                        <a:sym typeface="Arial" panose="020B0604020202020204"/>
                      </a:endParaRPr>
                    </a:p>
                    <a:p>
                      <a:pPr marL="0" lvl="0" indent="0" algn="l" rtl="0">
                        <a:spcBef>
                          <a:spcPts val="0"/>
                        </a:spcBef>
                        <a:spcAft>
                          <a:spcPts val="0"/>
                        </a:spcAft>
                        <a:buNone/>
                      </a:pPr>
                      <a:endParaRPr lang="en-US" sz="1600" b="0" i="0" u="none" strike="noStrike" cap="none" dirty="0">
                        <a:solidFill>
                          <a:schemeClr val="tx1"/>
                        </a:solidFill>
                        <a:latin typeface="Perpetua" panose="02020502060401020303" pitchFamily="18" charset="0"/>
                        <a:cs typeface="Arial" panose="020B0604020202020204"/>
                        <a:sym typeface="Arial" panose="020B0604020202020204"/>
                      </a:endParaRPr>
                    </a:p>
                    <a:p>
                      <a:pPr marL="0" lvl="0" indent="0" algn="l" rtl="0">
                        <a:spcBef>
                          <a:spcPts val="0"/>
                        </a:spcBef>
                        <a:spcAft>
                          <a:spcPts val="0"/>
                        </a:spcAft>
                        <a:buNone/>
                      </a:pPr>
                      <a:endParaRPr lang="en-US" sz="1600" b="0" i="0" u="none" strike="noStrike" cap="none" dirty="0">
                        <a:solidFill>
                          <a:schemeClr val="tx1"/>
                        </a:solidFill>
                        <a:latin typeface="Perpetua" panose="02020502060401020303" pitchFamily="18" charset="0"/>
                        <a:cs typeface="Arial" panose="020B0604020202020204"/>
                        <a:sym typeface="Arial" panose="020B0604020202020204"/>
                      </a:endParaRPr>
                    </a:p>
                    <a:p>
                      <a:pPr marL="0" lvl="0" indent="0" algn="l" rtl="0">
                        <a:spcBef>
                          <a:spcPts val="0"/>
                        </a:spcBef>
                        <a:spcAft>
                          <a:spcPts val="0"/>
                        </a:spcAft>
                        <a:buNone/>
                      </a:pPr>
                      <a:endParaRPr sz="1400"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lgn="ctr">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285750" lvl="0" indent="-285750" algn="l" rtl="0">
                        <a:spcBef>
                          <a:spcPts val="0"/>
                        </a:spcBef>
                        <a:spcAft>
                          <a:spcPts val="0"/>
                        </a:spcAft>
                        <a:buClr>
                          <a:schemeClr val="tx1"/>
                        </a:buClr>
                        <a:buFont typeface="Arial" panose="020B0604020202020204" pitchFamily="34" charset="0"/>
                        <a:buChar char="•"/>
                      </a:pPr>
                      <a:endPar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285750" lvl="0" indent="-285750" algn="l" rtl="0">
                        <a:spcBef>
                          <a:spcPts val="0"/>
                        </a:spcBef>
                        <a:spcAft>
                          <a:spcPts val="0"/>
                        </a:spcAft>
                        <a:buClr>
                          <a:schemeClr val="tx1"/>
                        </a:buClr>
                        <a:buFont typeface="Arial" panose="020B0604020202020204" pitchFamily="34" charset="0"/>
                        <a:buChar char="•"/>
                      </a:pPr>
                      <a:r>
                        <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Testing of </a:t>
                      </a:r>
                      <a:r>
                        <a:rPr lang="en-IN" alt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the Model</a:t>
                      </a:r>
                      <a:endPar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285750" lvl="0" indent="-285750" algn="l" rtl="0">
                        <a:spcBef>
                          <a:spcPts val="0"/>
                        </a:spcBef>
                        <a:spcAft>
                          <a:spcPts val="0"/>
                        </a:spcAft>
                        <a:buClr>
                          <a:schemeClr val="tx1"/>
                        </a:buClr>
                        <a:buFont typeface="Arial" panose="020B0604020202020204" pitchFamily="34" charset="0"/>
                        <a:buChar char="•"/>
                      </a:pPr>
                      <a:r>
                        <a:rPr lang="en-IN" alt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on Context data Saccasam and </a:t>
                      </a:r>
                      <a:r>
                        <a:rPr lang="en-IN" altLang="en-GB" sz="1400" dirty="0">
                          <a:solidFill>
                            <a:schemeClr val="tx1"/>
                          </a:solidFill>
                          <a:latin typeface="Calibri" panose="020F0502020204030204" pitchFamily="34" charset="0"/>
                          <a:cs typeface="Calibri" panose="020F0502020204030204" pitchFamily="34" charset="0"/>
                          <a:sym typeface="Arial" panose="020B0604020202020204"/>
                        </a:rPr>
                        <a:t>Multi domain </a:t>
                      </a:r>
                      <a:r>
                        <a:rPr lang="en-IN" alt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 </a:t>
                      </a:r>
                      <a:endParaRPr lang="en-IN" altLang="en-GB" sz="16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lgn="ctr">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extLst>
                  <a:ext uri="{0D108BD9-81ED-4DB2-BD59-A6C34878D82A}">
                    <a16:rowId xmlns:a16="http://schemas.microsoft.com/office/drawing/2014/main" val="10001"/>
                  </a:ext>
                </a:extLst>
              </a:tr>
            </a:tbl>
          </a:graphicData>
        </a:graphic>
      </p:graphicFrame>
      <p:sp>
        <p:nvSpPr>
          <p:cNvPr id="201" name="Google Shape;201;p26"/>
          <p:cNvSpPr txBox="1">
            <a:spLocks noGrp="1"/>
          </p:cNvSpPr>
          <p:nvPr>
            <p:ph type="title"/>
          </p:nvPr>
        </p:nvSpPr>
        <p:spPr>
          <a:xfrm>
            <a:off x="118412" y="455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Calibri" panose="020F0502020204030204" pitchFamily="34" charset="0"/>
                <a:cs typeface="Calibri" panose="020F0502020204030204" pitchFamily="34" charset="0"/>
              </a:rPr>
              <a:t>Timeline &amp; Work Plan/ Progress</a:t>
            </a:r>
            <a:endParaRPr b="1" dirty="0">
              <a:latin typeface="Calibri" panose="020F0502020204030204" pitchFamily="34" charset="0"/>
              <a:cs typeface="Calibri" panose="020F0502020204030204" pitchFamily="34" charset="0"/>
            </a:endParaRPr>
          </a:p>
        </p:txBody>
      </p:sp>
      <p:sp>
        <p:nvSpPr>
          <p:cNvPr id="202" name="Google Shape;202;p26" descr="Timeline background shape"/>
          <p:cNvSpPr/>
          <p:nvPr/>
        </p:nvSpPr>
        <p:spPr>
          <a:xfrm>
            <a:off x="223024" y="1461824"/>
            <a:ext cx="2244220" cy="534309"/>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03" name="Google Shape;203;p26"/>
          <p:cNvSpPr txBox="1">
            <a:spLocks noGrp="1"/>
          </p:cNvSpPr>
          <p:nvPr>
            <p:ph type="body" idx="4294967295"/>
          </p:nvPr>
        </p:nvSpPr>
        <p:spPr>
          <a:xfrm>
            <a:off x="303337" y="1500228"/>
            <a:ext cx="1936719" cy="457500"/>
          </a:xfrm>
          <a:prstGeom prst="rect">
            <a:avLst/>
          </a:prstGeom>
        </p:spPr>
        <p:txBody>
          <a:bodyPr spcFirstLastPara="1" wrap="square" lIns="91425" tIns="91425" rIns="91425" bIns="91425" anchor="t" anchorCtr="0">
            <a:noAutofit/>
          </a:bodyPr>
          <a:lstStyle/>
          <a:p>
            <a:pPr marL="0" indent="0" algn="ctr">
              <a:buNone/>
            </a:pPr>
            <a:r>
              <a:rPr lang="en-IN" sz="1500" dirty="0">
                <a:solidFill>
                  <a:srgbClr val="000000"/>
                </a:solidFill>
                <a:latin typeface="Calibri" panose="020F0502020204030204" pitchFamily="34" charset="0"/>
                <a:cs typeface="Calibri" panose="020F0502020204030204" pitchFamily="34" charset="0"/>
              </a:rPr>
              <a:t>Study of Literature</a:t>
            </a:r>
          </a:p>
        </p:txBody>
      </p:sp>
      <p:sp>
        <p:nvSpPr>
          <p:cNvPr id="204" name="Google Shape;204;p26" descr="Timeline background shape"/>
          <p:cNvSpPr/>
          <p:nvPr/>
        </p:nvSpPr>
        <p:spPr>
          <a:xfrm>
            <a:off x="2420271" y="2070758"/>
            <a:ext cx="2166597" cy="534309"/>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05" name="Google Shape;205;p26"/>
          <p:cNvSpPr txBox="1">
            <a:spLocks noGrp="1"/>
          </p:cNvSpPr>
          <p:nvPr>
            <p:ph type="body" idx="4294967295"/>
          </p:nvPr>
        </p:nvSpPr>
        <p:spPr>
          <a:xfrm>
            <a:off x="2357500" y="2119740"/>
            <a:ext cx="2214500" cy="457500"/>
          </a:xfrm>
          <a:prstGeom prst="rect">
            <a:avLst/>
          </a:prstGeom>
          <a:noFill/>
          <a:ln>
            <a:noFill/>
          </a:ln>
        </p:spPr>
        <p:txBody>
          <a:bodyPr spcFirstLastPara="1" wrap="square" lIns="91425" tIns="91425" rIns="91425" bIns="91425" anchor="t" anchorCtr="0">
            <a:noAutofit/>
          </a:bodyPr>
          <a:lstStyle/>
          <a:p>
            <a:pPr marL="0" indent="0" algn="ctr">
              <a:buNone/>
            </a:pPr>
            <a:r>
              <a:rPr lang="en-IN" sz="1500" dirty="0">
                <a:solidFill>
                  <a:srgbClr val="000000"/>
                </a:solidFill>
                <a:latin typeface="Calibri" panose="020F0502020204030204" pitchFamily="34" charset="0"/>
                <a:cs typeface="Calibri" panose="020F0502020204030204" pitchFamily="34" charset="0"/>
              </a:rPr>
              <a:t>Building the  Model</a:t>
            </a:r>
          </a:p>
        </p:txBody>
      </p:sp>
      <p:grpSp>
        <p:nvGrpSpPr>
          <p:cNvPr id="207" name="Google Shape;207;p26"/>
          <p:cNvGrpSpPr/>
          <p:nvPr/>
        </p:nvGrpSpPr>
        <p:grpSpPr>
          <a:xfrm>
            <a:off x="6620205" y="4194736"/>
            <a:ext cx="2526067" cy="555689"/>
            <a:chOff x="6489495" y="3733722"/>
            <a:chExt cx="2412730" cy="351303"/>
          </a:xfrm>
        </p:grpSpPr>
        <p:sp>
          <p:nvSpPr>
            <p:cNvPr id="208" name="Google Shape;208;p26"/>
            <p:cNvSpPr/>
            <p:nvPr/>
          </p:nvSpPr>
          <p:spPr>
            <a:xfrm>
              <a:off x="6489495" y="3733722"/>
              <a:ext cx="1727874"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09" name="Google Shape;209;p26"/>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10" name="Google Shape;210;p26"/>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11" name="Google Shape;211;p26"/>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grpSp>
      <p:sp>
        <p:nvSpPr>
          <p:cNvPr id="212" name="Google Shape;212;p26"/>
          <p:cNvSpPr txBox="1">
            <a:spLocks noGrp="1"/>
          </p:cNvSpPr>
          <p:nvPr>
            <p:ph type="body" idx="4294967295"/>
          </p:nvPr>
        </p:nvSpPr>
        <p:spPr>
          <a:xfrm>
            <a:off x="6620204" y="4243930"/>
            <a:ext cx="1727147" cy="457500"/>
          </a:xfrm>
          <a:prstGeom prst="rect">
            <a:avLst/>
          </a:prstGeom>
        </p:spPr>
        <p:txBody>
          <a:bodyPr spcFirstLastPara="1" wrap="square" lIns="91425" tIns="91425" rIns="91425" bIns="91425" anchor="t" anchorCtr="0">
            <a:noAutofit/>
          </a:bodyPr>
          <a:lstStyle/>
          <a:p>
            <a:pPr marL="0" lvl="0" indent="0" algn="ctr">
              <a:lnSpc>
                <a:spcPct val="100000"/>
              </a:lnSpc>
              <a:buNone/>
            </a:pPr>
            <a:r>
              <a:rPr lang="en-GB" sz="1500" dirty="0">
                <a:solidFill>
                  <a:srgbClr val="000000"/>
                </a:solidFill>
                <a:latin typeface="Calibri" panose="020F0502020204030204" pitchFamily="34" charset="0"/>
                <a:cs typeface="Calibri" panose="020F0502020204030204" pitchFamily="34" charset="0"/>
              </a:rPr>
              <a:t>Report Preparation</a:t>
            </a:r>
            <a:endParaRPr sz="1500" dirty="0">
              <a:solidFill>
                <a:srgbClr val="000000"/>
              </a:solidFill>
              <a:latin typeface="Calibri" panose="020F0502020204030204" pitchFamily="34" charset="0"/>
              <a:cs typeface="Calibri" panose="020F0502020204030204" pitchFamily="34" charset="0"/>
            </a:endParaRPr>
          </a:p>
        </p:txBody>
      </p:sp>
      <p:sp>
        <p:nvSpPr>
          <p:cNvPr id="2" name="Google Shape;204;p26" descr="Timeline background shape"/>
          <p:cNvSpPr/>
          <p:nvPr/>
        </p:nvSpPr>
        <p:spPr>
          <a:xfrm>
            <a:off x="4557133" y="2830509"/>
            <a:ext cx="2408662" cy="602285"/>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3" name="Google Shape;205;p26"/>
          <p:cNvSpPr txBox="1"/>
          <p:nvPr/>
        </p:nvSpPr>
        <p:spPr>
          <a:xfrm>
            <a:off x="4610737" y="2860475"/>
            <a:ext cx="2301454" cy="602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Oswald" panose="00000500000000000000"/>
              <a:buChar char="●"/>
              <a:defRPr sz="18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1pPr>
            <a:lvl2pPr marL="914400" marR="0" lvl="1"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2pPr>
            <a:lvl3pPr marL="1371600" marR="0" lvl="2"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3pPr>
            <a:lvl4pPr marL="1828800" marR="0" lvl="3"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4pPr>
            <a:lvl5pPr marL="2286000" marR="0" lvl="4"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5pPr>
            <a:lvl6pPr marL="2743200" marR="0" lvl="5"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6pPr>
            <a:lvl7pPr marL="3200400" marR="0" lvl="6"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7pPr>
            <a:lvl8pPr marL="3657600" marR="0" lvl="7"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8pPr>
            <a:lvl9pPr marL="4114800" marR="0" lvl="8" indent="-317500" algn="l" rtl="0">
              <a:lnSpc>
                <a:spcPct val="115000"/>
              </a:lnSpc>
              <a:spcBef>
                <a:spcPts val="1600"/>
              </a:spcBef>
              <a:spcAft>
                <a:spcPts val="160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9pPr>
          </a:lstStyle>
          <a:p>
            <a:pPr marL="0" indent="0" algn="ctr">
              <a:lnSpc>
                <a:spcPct val="100000"/>
              </a:lnSpc>
              <a:buFont typeface="Oswald" panose="00000500000000000000"/>
              <a:buNone/>
            </a:pPr>
            <a:r>
              <a:rPr lang="en-IN" altLang="en-US" sz="1500" dirty="0">
                <a:solidFill>
                  <a:srgbClr val="000000"/>
                </a:solidFill>
                <a:latin typeface="Calibri" panose="020F0502020204030204" pitchFamily="34" charset="0"/>
                <a:cs typeface="Calibri" panose="020F0502020204030204" pitchFamily="34" charset="0"/>
              </a:rPr>
              <a:t>Training &amp;</a:t>
            </a:r>
            <a:r>
              <a:rPr lang="en-US" sz="1500" dirty="0">
                <a:solidFill>
                  <a:srgbClr val="000000"/>
                </a:solidFill>
                <a:latin typeface="Calibri" panose="020F0502020204030204" pitchFamily="34" charset="0"/>
                <a:cs typeface="Calibri" panose="020F0502020204030204" pitchFamily="34" charset="0"/>
              </a:rPr>
              <a:t>Testing</a:t>
            </a:r>
          </a:p>
        </p:txBody>
      </p:sp>
      <p:sp>
        <p:nvSpPr>
          <p:cNvPr id="4" name="TextBox 3"/>
          <p:cNvSpPr txBox="1"/>
          <p:nvPr/>
        </p:nvSpPr>
        <p:spPr>
          <a:xfrm>
            <a:off x="6605690" y="4740154"/>
            <a:ext cx="2460921" cy="323165"/>
          </a:xfrm>
          <a:prstGeom prst="rect">
            <a:avLst/>
          </a:prstGeom>
          <a:noFill/>
        </p:spPr>
        <p:txBody>
          <a:bodyPr wrap="square" rtlCol="0">
            <a:spAutoFit/>
          </a:bodyPr>
          <a:lstStyle/>
          <a:p>
            <a:r>
              <a:rPr lang="en-US" sz="1500" dirty="0">
                <a:solidFill>
                  <a:schemeClr val="tx1"/>
                </a:solidFill>
                <a:latin typeface="Calibri" panose="020F0502020204030204" pitchFamily="34" charset="0"/>
                <a:cs typeface="Calibri" panose="020F0502020204030204" pitchFamily="34" charset="0"/>
              </a:rPr>
              <a:t>Project report preparation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B7E8-CCAD-3D03-7637-C89655D1143A}"/>
              </a:ext>
            </a:extLst>
          </p:cNvPr>
          <p:cNvSpPr>
            <a:spLocks noGrp="1"/>
          </p:cNvSpPr>
          <p:nvPr>
            <p:ph type="title"/>
          </p:nvPr>
        </p:nvSpPr>
        <p:spPr/>
        <p:txBody>
          <a:bodyPr/>
          <a:lstStyle/>
          <a:p>
            <a:r>
              <a:rPr lang="en-US" sz="3200" b="1" kern="0" spc="-131" dirty="0">
                <a:solidFill>
                  <a:srgbClr val="FFFFFF"/>
                </a:solidFill>
                <a:latin typeface="Times New Roman" panose="02020603050405020304" pitchFamily="18" charset="0"/>
                <a:ea typeface="Inter" pitchFamily="34" charset="-122"/>
                <a:cs typeface="Times New Roman" panose="02020603050405020304" pitchFamily="18" charset="0"/>
              </a:rPr>
              <a:t>Existing system</a:t>
            </a:r>
            <a:br>
              <a:rPr lang="en-US" sz="32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67C7AB-9C7F-3F22-4353-941BA11BA9E1}"/>
              </a:ext>
            </a:extLst>
          </p:cNvPr>
          <p:cNvSpPr txBox="1"/>
          <p:nvPr/>
        </p:nvSpPr>
        <p:spPr>
          <a:xfrm>
            <a:off x="431800" y="1435635"/>
            <a:ext cx="4572000" cy="1484830"/>
          </a:xfrm>
          <a:prstGeom prst="rect">
            <a:avLst/>
          </a:prstGeom>
          <a:noFill/>
        </p:spPr>
        <p:txBody>
          <a:bodyPr wrap="square">
            <a:spAutoFit/>
          </a:bodyPr>
          <a:lstStyle/>
          <a:p>
            <a:pPr marL="0" indent="0">
              <a:lnSpc>
                <a:spcPts val="2799"/>
              </a:lnSpc>
              <a:buNone/>
            </a:pPr>
            <a:r>
              <a:rPr lang="en-US" sz="1400" kern="0" spc="-35" dirty="0">
                <a:solidFill>
                  <a:srgbClr val="E5E0DF"/>
                </a:solidFill>
                <a:latin typeface="Times New Roman" panose="02020603050405020304" pitchFamily="18" charset="0"/>
                <a:ea typeface="Inter" pitchFamily="34" charset="-122"/>
                <a:cs typeface="Times New Roman" panose="02020603050405020304" pitchFamily="18" charset="0"/>
              </a:rPr>
              <a:t>The existing weather forecasting system relies heavily on complex mathematical models and large-scale simulations. These models use data from weather stations, satellites, and other sensors to predict weather patterns and trends.</a:t>
            </a:r>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42C0ECD-1C8E-5D82-C965-A5DEDFD20384}"/>
              </a:ext>
            </a:extLst>
          </p:cNvPr>
          <p:cNvSpPr txBox="1"/>
          <p:nvPr/>
        </p:nvSpPr>
        <p:spPr>
          <a:xfrm>
            <a:off x="431800" y="3228072"/>
            <a:ext cx="4572000" cy="1125757"/>
          </a:xfrm>
          <a:prstGeom prst="rect">
            <a:avLst/>
          </a:prstGeom>
          <a:noFill/>
        </p:spPr>
        <p:txBody>
          <a:bodyPr wrap="square">
            <a:spAutoFit/>
          </a:bodyPr>
          <a:lstStyle/>
          <a:p>
            <a:pPr marL="0" indent="0">
              <a:lnSpc>
                <a:spcPts val="2799"/>
              </a:lnSpc>
              <a:buNone/>
            </a:pPr>
            <a:r>
              <a:rPr lang="en-US" sz="1400" kern="0" spc="-35" dirty="0">
                <a:solidFill>
                  <a:srgbClr val="E5E0DF"/>
                </a:solidFill>
                <a:latin typeface="Times New Roman" panose="02020603050405020304" pitchFamily="18" charset="0"/>
                <a:ea typeface="Inter" pitchFamily="34" charset="-122"/>
                <a:cs typeface="Times New Roman" panose="02020603050405020304" pitchFamily="18" charset="0"/>
              </a:rPr>
              <a:t>While effective, the existing system can be limited by the availability and accuracy of input data, as well as the computational power required to run these complex models.</a:t>
            </a:r>
            <a:endParaRPr lang="en-US" sz="1400" dirty="0">
              <a:latin typeface="Times New Roman" panose="02020603050405020304" pitchFamily="18" charset="0"/>
              <a:cs typeface="Times New Roman" panose="02020603050405020304" pitchFamily="18" charset="0"/>
            </a:endParaRPr>
          </a:p>
        </p:txBody>
      </p:sp>
      <p:pic>
        <p:nvPicPr>
          <p:cNvPr id="9" name="Image 0">
            <a:extLst>
              <a:ext uri="{FF2B5EF4-FFF2-40B4-BE49-F238E27FC236}">
                <a16:creationId xmlns:a16="http://schemas.microsoft.com/office/drawing/2014/main" id="{E719CDCE-18DD-B31E-8379-EC92AD988E2E}"/>
              </a:ext>
            </a:extLst>
          </p:cNvPr>
          <p:cNvPicPr>
            <a:picLocks noChangeAspect="1"/>
          </p:cNvPicPr>
          <p:nvPr/>
        </p:nvPicPr>
        <p:blipFill>
          <a:blip r:embed="rId2"/>
          <a:stretch>
            <a:fillRect/>
          </a:stretch>
        </p:blipFill>
        <p:spPr>
          <a:xfrm>
            <a:off x="5003800" y="1250867"/>
            <a:ext cx="4139807" cy="2873654"/>
          </a:xfrm>
          <a:prstGeom prst="rect">
            <a:avLst/>
          </a:prstGeom>
        </p:spPr>
      </p:pic>
    </p:spTree>
    <p:extLst>
      <p:ext uri="{BB962C8B-B14F-4D97-AF65-F5344CB8AC3E}">
        <p14:creationId xmlns:p14="http://schemas.microsoft.com/office/powerpoint/2010/main" val="289964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8FF82-3D07-4CD3-78F1-84F2915F6C3C}"/>
              </a:ext>
            </a:extLst>
          </p:cNvPr>
          <p:cNvSpPr>
            <a:spLocks noGrp="1"/>
          </p:cNvSpPr>
          <p:nvPr>
            <p:ph type="title"/>
          </p:nvPr>
        </p:nvSpPr>
        <p:spPr/>
        <p:txBody>
          <a:bodyPr/>
          <a:lstStyle/>
          <a:p>
            <a:r>
              <a:rPr lang="en-US" sz="3200" b="1" kern="0" spc="-131" dirty="0">
                <a:solidFill>
                  <a:srgbClr val="FFFFFF"/>
                </a:solidFill>
                <a:latin typeface="Times New Roman" panose="02020603050405020304" pitchFamily="18" charset="0"/>
                <a:ea typeface="Inter" pitchFamily="34" charset="-122"/>
                <a:cs typeface="Times New Roman" panose="02020603050405020304" pitchFamily="18" charset="0"/>
              </a:rPr>
              <a:t>Disadvantage of Existing system</a:t>
            </a:r>
            <a:br>
              <a:rPr lang="en-US" sz="32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3" name="Text 3">
            <a:extLst>
              <a:ext uri="{FF2B5EF4-FFF2-40B4-BE49-F238E27FC236}">
                <a16:creationId xmlns:a16="http://schemas.microsoft.com/office/drawing/2014/main" id="{DFFD85B0-8B2B-FEC3-200F-9888215B3C49}"/>
              </a:ext>
            </a:extLst>
          </p:cNvPr>
          <p:cNvSpPr/>
          <p:nvPr/>
        </p:nvSpPr>
        <p:spPr>
          <a:xfrm>
            <a:off x="619636" y="1272065"/>
            <a:ext cx="2232065" cy="694373"/>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4"/>
              </a:lnSpc>
              <a:buNone/>
            </a:pPr>
            <a:r>
              <a:rPr lang="en-US" sz="1400" b="1" kern="0" spc="-66" dirty="0">
                <a:solidFill>
                  <a:srgbClr val="FFFFFF"/>
                </a:solidFill>
                <a:latin typeface="Times New Roman" panose="02020603050405020304" pitchFamily="18" charset="0"/>
                <a:ea typeface="Inter" pitchFamily="34" charset="-122"/>
                <a:cs typeface="Times New Roman" panose="02020603050405020304" pitchFamily="18" charset="0"/>
              </a:rPr>
              <a:t>Limited Accuracy</a:t>
            </a:r>
            <a:endParaRPr lang="en-US"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D507848-B9B6-DA4C-F35E-16A033BFC276}"/>
              </a:ext>
            </a:extLst>
          </p:cNvPr>
          <p:cNvSpPr txBox="1"/>
          <p:nvPr/>
        </p:nvSpPr>
        <p:spPr>
          <a:xfrm>
            <a:off x="2425700" y="1272065"/>
            <a:ext cx="1752600" cy="397994"/>
          </a:xfrm>
          <a:prstGeom prst="rect">
            <a:avLst/>
          </a:prstGeom>
          <a:noFill/>
        </p:spPr>
        <p:txBody>
          <a:bodyPr wrap="square">
            <a:spAutoFit/>
          </a:bodyPr>
          <a:lstStyle/>
          <a:p>
            <a:pPr marL="0" indent="0">
              <a:lnSpc>
                <a:spcPts val="2734"/>
              </a:lnSpc>
              <a:buNone/>
            </a:pPr>
            <a:r>
              <a:rPr lang="en-US" sz="1400" b="1" kern="0" spc="-66" dirty="0">
                <a:solidFill>
                  <a:srgbClr val="FFFFFF"/>
                </a:solidFill>
                <a:latin typeface="Times New Roman" panose="02020603050405020304" pitchFamily="18" charset="0"/>
                <a:ea typeface="Inter" pitchFamily="34" charset="-122"/>
                <a:cs typeface="Times New Roman" panose="02020603050405020304" pitchFamily="18" charset="0"/>
              </a:rPr>
              <a:t>Lack of Adaptability</a:t>
            </a:r>
            <a:endParaRPr lang="en-US" sz="1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6B6337C-9148-E05F-9342-E5A1D2E53B55}"/>
              </a:ext>
            </a:extLst>
          </p:cNvPr>
          <p:cNvSpPr txBox="1"/>
          <p:nvPr/>
        </p:nvSpPr>
        <p:spPr>
          <a:xfrm>
            <a:off x="4178300" y="1278415"/>
            <a:ext cx="4572000" cy="397994"/>
          </a:xfrm>
          <a:prstGeom prst="rect">
            <a:avLst/>
          </a:prstGeom>
          <a:noFill/>
        </p:spPr>
        <p:txBody>
          <a:bodyPr wrap="square">
            <a:spAutoFit/>
          </a:bodyPr>
          <a:lstStyle/>
          <a:p>
            <a:pPr marL="0" indent="0">
              <a:lnSpc>
                <a:spcPts val="2734"/>
              </a:lnSpc>
              <a:buNone/>
            </a:pPr>
            <a:r>
              <a:rPr lang="en-US" sz="1400" b="1" kern="0" spc="-66" dirty="0">
                <a:solidFill>
                  <a:srgbClr val="FFFFFF"/>
                </a:solidFill>
                <a:latin typeface="Times New Roman" panose="02020603050405020304" pitchFamily="18" charset="0"/>
                <a:ea typeface="Inter" pitchFamily="34" charset="-122"/>
                <a:cs typeface="Times New Roman" panose="02020603050405020304" pitchFamily="18" charset="0"/>
              </a:rPr>
              <a:t>High Costs</a:t>
            </a:r>
            <a:endParaRPr lang="en-US" sz="1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3EA4B37E-1DD5-27CD-18B3-264294A06195}"/>
              </a:ext>
            </a:extLst>
          </p:cNvPr>
          <p:cNvSpPr txBox="1"/>
          <p:nvPr/>
        </p:nvSpPr>
        <p:spPr>
          <a:xfrm>
            <a:off x="6292300" y="1329566"/>
            <a:ext cx="4572000" cy="397994"/>
          </a:xfrm>
          <a:prstGeom prst="rect">
            <a:avLst/>
          </a:prstGeom>
          <a:noFill/>
        </p:spPr>
        <p:txBody>
          <a:bodyPr wrap="square">
            <a:spAutoFit/>
          </a:bodyPr>
          <a:lstStyle/>
          <a:p>
            <a:pPr marL="0" indent="0">
              <a:lnSpc>
                <a:spcPts val="2734"/>
              </a:lnSpc>
              <a:buNone/>
            </a:pPr>
            <a:r>
              <a:rPr lang="en-US" sz="1400" b="1" kern="0" spc="-66" dirty="0">
                <a:solidFill>
                  <a:srgbClr val="FFFFFF"/>
                </a:solidFill>
                <a:latin typeface="Times New Roman" panose="02020603050405020304" pitchFamily="18" charset="0"/>
                <a:ea typeface="Inter" pitchFamily="34" charset="-122"/>
                <a:cs typeface="Times New Roman" panose="02020603050405020304" pitchFamily="18" charset="0"/>
              </a:rPr>
              <a:t>Delayed Responses</a:t>
            </a:r>
            <a:endParaRPr lang="en-US" sz="1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37BCAEC-8AFE-2970-3186-4937B8AB74D4}"/>
              </a:ext>
            </a:extLst>
          </p:cNvPr>
          <p:cNvSpPr txBox="1"/>
          <p:nvPr/>
        </p:nvSpPr>
        <p:spPr>
          <a:xfrm>
            <a:off x="434977" y="1676409"/>
            <a:ext cx="1819275" cy="2917273"/>
          </a:xfrm>
          <a:prstGeom prst="rect">
            <a:avLst/>
          </a:prstGeom>
          <a:noFill/>
        </p:spPr>
        <p:txBody>
          <a:bodyPr wrap="square">
            <a:spAutoFit/>
          </a:bodyPr>
          <a:lstStyle/>
          <a:p>
            <a:pPr marL="0" indent="0">
              <a:lnSpc>
                <a:spcPts val="2799"/>
              </a:lnSpc>
              <a:buNone/>
            </a:pPr>
            <a:r>
              <a:rPr lang="en-US" sz="1400" kern="0" spc="-35" dirty="0">
                <a:solidFill>
                  <a:srgbClr val="E5E0DF"/>
                </a:solidFill>
                <a:latin typeface="Times New Roman" panose="02020603050405020304" pitchFamily="18" charset="0"/>
                <a:ea typeface="Inter" pitchFamily="34" charset="-122"/>
                <a:cs typeface="Times New Roman" panose="02020603050405020304" pitchFamily="18" charset="0"/>
              </a:rPr>
              <a:t>Traditional weather forecasting methods often struggle to provide accurate predictions, especially for complex weather patterns and extreme events.</a:t>
            </a:r>
            <a:endParaRPr lang="en-US" sz="1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40B5E479-53AD-3616-5C86-5A2D34B6BC98}"/>
              </a:ext>
            </a:extLst>
          </p:cNvPr>
          <p:cNvSpPr txBox="1"/>
          <p:nvPr/>
        </p:nvSpPr>
        <p:spPr>
          <a:xfrm>
            <a:off x="2425701" y="1727560"/>
            <a:ext cx="1752600" cy="2921121"/>
          </a:xfrm>
          <a:prstGeom prst="rect">
            <a:avLst/>
          </a:prstGeom>
          <a:noFill/>
        </p:spPr>
        <p:txBody>
          <a:bodyPr wrap="square">
            <a:spAutoFit/>
          </a:bodyPr>
          <a:lstStyle/>
          <a:p>
            <a:pPr marL="0" indent="0">
              <a:lnSpc>
                <a:spcPts val="2799"/>
              </a:lnSpc>
              <a:buNone/>
            </a:pPr>
            <a:r>
              <a:rPr lang="en-US" sz="1400" kern="0" spc="-35" dirty="0">
                <a:solidFill>
                  <a:srgbClr val="E5E0DF"/>
                </a:solidFill>
                <a:latin typeface="Times New Roman" panose="02020603050405020304" pitchFamily="18" charset="0"/>
                <a:ea typeface="Inter" pitchFamily="34" charset="-122"/>
                <a:cs typeface="Times New Roman" panose="02020603050405020304" pitchFamily="18" charset="0"/>
              </a:rPr>
              <a:t>Existing systems may fail to adapt quickly to changing environmental conditions and new data sources, limiting their ability to improve over time.</a:t>
            </a:r>
            <a:endParaRPr lang="en-US" sz="14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D5A969D-5C7B-A47B-7E26-F794320495C7}"/>
              </a:ext>
            </a:extLst>
          </p:cNvPr>
          <p:cNvSpPr txBox="1"/>
          <p:nvPr/>
        </p:nvSpPr>
        <p:spPr>
          <a:xfrm>
            <a:off x="4089401" y="1718869"/>
            <a:ext cx="1752600" cy="2917273"/>
          </a:xfrm>
          <a:prstGeom prst="rect">
            <a:avLst/>
          </a:prstGeom>
          <a:noFill/>
        </p:spPr>
        <p:txBody>
          <a:bodyPr wrap="square">
            <a:spAutoFit/>
          </a:bodyPr>
          <a:lstStyle/>
          <a:p>
            <a:pPr marL="0" indent="0">
              <a:lnSpc>
                <a:spcPts val="2799"/>
              </a:lnSpc>
              <a:buNone/>
            </a:pPr>
            <a:r>
              <a:rPr lang="en-US" sz="1400" kern="0" spc="-35" dirty="0">
                <a:solidFill>
                  <a:srgbClr val="E5E0DF"/>
                </a:solidFill>
                <a:latin typeface="Times New Roman" panose="02020603050405020304" pitchFamily="18" charset="0"/>
                <a:ea typeface="Inter" pitchFamily="34" charset="-122"/>
                <a:cs typeface="Times New Roman" panose="02020603050405020304" pitchFamily="18" charset="0"/>
              </a:rPr>
              <a:t>Maintaining and upgrading traditional weather forecasting infrastructure can be expensive, making it inaccessible for some regions and communities.</a:t>
            </a:r>
            <a:endParaRPr lang="en-US" sz="14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B3F45F6E-828F-4753-4C49-DFAB8514C456}"/>
              </a:ext>
            </a:extLst>
          </p:cNvPr>
          <p:cNvSpPr txBox="1"/>
          <p:nvPr/>
        </p:nvSpPr>
        <p:spPr>
          <a:xfrm>
            <a:off x="6184899" y="1727559"/>
            <a:ext cx="1971675" cy="2558201"/>
          </a:xfrm>
          <a:prstGeom prst="rect">
            <a:avLst/>
          </a:prstGeom>
          <a:noFill/>
        </p:spPr>
        <p:txBody>
          <a:bodyPr wrap="square">
            <a:spAutoFit/>
          </a:bodyPr>
          <a:lstStyle/>
          <a:p>
            <a:pPr marL="0" indent="0">
              <a:lnSpc>
                <a:spcPts val="2799"/>
              </a:lnSpc>
              <a:buNone/>
            </a:pPr>
            <a:r>
              <a:rPr lang="en-US" sz="1400" kern="0" spc="-35" dirty="0">
                <a:solidFill>
                  <a:srgbClr val="E5E0DF"/>
                </a:solidFill>
                <a:latin typeface="Times New Roman" panose="02020603050405020304" pitchFamily="18" charset="0"/>
                <a:ea typeface="Inter" pitchFamily="34" charset="-122"/>
                <a:cs typeface="Times New Roman" panose="02020603050405020304" pitchFamily="18" charset="0"/>
              </a:rPr>
              <a:t>Conventional forecasting methods may take time to process data and generate predictions, hindering the ability to respond quickly to rapidly changing weather conditions.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78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B408-A016-1874-E2F2-14B70D74F2DE}"/>
              </a:ext>
            </a:extLst>
          </p:cNvPr>
          <p:cNvSpPr>
            <a:spLocks noGrp="1"/>
          </p:cNvSpPr>
          <p:nvPr>
            <p:ph type="title"/>
          </p:nvPr>
        </p:nvSpPr>
        <p:spPr/>
        <p:txBody>
          <a:bodyPr/>
          <a:lstStyle/>
          <a:p>
            <a:r>
              <a:rPr lang="en-US" sz="3200" b="1" kern="0" spc="-131" dirty="0">
                <a:solidFill>
                  <a:srgbClr val="FFFFFF"/>
                </a:solidFill>
                <a:latin typeface="Times New Roman" panose="02020603050405020304" pitchFamily="18" charset="0"/>
                <a:ea typeface="Inter" pitchFamily="34" charset="-122"/>
                <a:cs typeface="Times New Roman" panose="02020603050405020304" pitchFamily="18" charset="0"/>
              </a:rPr>
              <a:t>Problem Identification</a:t>
            </a:r>
            <a:br>
              <a:rPr lang="en-US" sz="32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3">
            <a:extLst>
              <a:ext uri="{FF2B5EF4-FFF2-40B4-BE49-F238E27FC236}">
                <a16:creationId xmlns:a16="http://schemas.microsoft.com/office/drawing/2014/main" id="{CCF2DBD7-A07B-683F-4CB1-422780BBC97D}"/>
              </a:ext>
            </a:extLst>
          </p:cNvPr>
          <p:cNvSpPr/>
          <p:nvPr/>
        </p:nvSpPr>
        <p:spPr>
          <a:xfrm>
            <a:off x="-1410414" y="1210804"/>
            <a:ext cx="10554414" cy="733187"/>
          </a:xfrm>
          <a:prstGeom prst="rect">
            <a:avLst/>
          </a:prstGeom>
          <a:noFill/>
          <a:ln/>
        </p:spPr>
        <p:txBody>
          <a:bodyPr wrap="none" rtlCol="0" anchor="t"/>
          <a:lstStyle/>
          <a:p>
            <a:pPr marL="0" indent="0" algn="ctr">
              <a:lnSpc>
                <a:spcPts val="5774"/>
              </a:lnSpc>
              <a:buNone/>
            </a:pPr>
            <a:r>
              <a:rPr lang="en-US" sz="5774" b="1" kern="0" spc="-173" dirty="0">
                <a:solidFill>
                  <a:srgbClr val="E5E0DF"/>
                </a:solidFill>
                <a:latin typeface="Times New Roman" panose="02020603050405020304" pitchFamily="18" charset="0"/>
                <a:ea typeface="Inter" pitchFamily="34" charset="-122"/>
                <a:cs typeface="Times New Roman" panose="02020603050405020304" pitchFamily="18" charset="0"/>
              </a:rPr>
              <a:t>3</a:t>
            </a:r>
            <a:endParaRPr lang="en-US" sz="5774" dirty="0">
              <a:latin typeface="Times New Roman" panose="02020603050405020304" pitchFamily="18" charset="0"/>
              <a:cs typeface="Times New Roman" panose="02020603050405020304" pitchFamily="18" charset="0"/>
            </a:endParaRPr>
          </a:p>
        </p:txBody>
      </p:sp>
      <p:sp>
        <p:nvSpPr>
          <p:cNvPr id="4" name="Text 4">
            <a:extLst>
              <a:ext uri="{FF2B5EF4-FFF2-40B4-BE49-F238E27FC236}">
                <a16:creationId xmlns:a16="http://schemas.microsoft.com/office/drawing/2014/main" id="{44853E64-66F0-53AB-D7BA-1A740EF09665}"/>
              </a:ext>
            </a:extLst>
          </p:cNvPr>
          <p:cNvSpPr/>
          <p:nvPr/>
        </p:nvSpPr>
        <p:spPr>
          <a:xfrm>
            <a:off x="2590324" y="1848326"/>
            <a:ext cx="2777490"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Times New Roman" panose="02020603050405020304" pitchFamily="18" charset="0"/>
                <a:ea typeface="Inter" pitchFamily="34" charset="-122"/>
                <a:cs typeface="Times New Roman" panose="02020603050405020304" pitchFamily="18" charset="0"/>
              </a:rPr>
              <a:t>Key Challenges</a:t>
            </a:r>
            <a:endParaRPr lang="en-US" sz="2187" dirty="0">
              <a:latin typeface="Times New Roman" panose="02020603050405020304" pitchFamily="18" charset="0"/>
              <a:cs typeface="Times New Roman" panose="02020603050405020304" pitchFamily="18" charset="0"/>
            </a:endParaRPr>
          </a:p>
        </p:txBody>
      </p:sp>
      <p:sp>
        <p:nvSpPr>
          <p:cNvPr id="5" name="Text 5">
            <a:extLst>
              <a:ext uri="{FF2B5EF4-FFF2-40B4-BE49-F238E27FC236}">
                <a16:creationId xmlns:a16="http://schemas.microsoft.com/office/drawing/2014/main" id="{7B539680-B29D-7094-F468-752061892307}"/>
              </a:ext>
            </a:extLst>
          </p:cNvPr>
          <p:cNvSpPr/>
          <p:nvPr/>
        </p:nvSpPr>
        <p:spPr>
          <a:xfrm>
            <a:off x="-342900" y="2195512"/>
            <a:ext cx="9829800" cy="355402"/>
          </a:xfrm>
          <a:prstGeom prst="rect">
            <a:avLst/>
          </a:prstGeom>
          <a:noFill/>
          <a:ln/>
        </p:spPr>
        <p:txBody>
          <a:bodyPr wrap="none" rtlCol="0" anchor="t"/>
          <a:lstStyle/>
          <a:p>
            <a:pPr marL="0" indent="0" algn="ctr">
              <a:lnSpc>
                <a:spcPts val="2799"/>
              </a:lnSpc>
              <a:buNone/>
            </a:pPr>
            <a:r>
              <a:rPr lang="en-US" sz="1600" kern="0" spc="-35" dirty="0">
                <a:solidFill>
                  <a:srgbClr val="E5E0DF"/>
                </a:solidFill>
                <a:latin typeface="Times New Roman" panose="02020603050405020304" pitchFamily="18" charset="0"/>
                <a:ea typeface="Inter" pitchFamily="34" charset="-122"/>
                <a:cs typeface="Times New Roman" panose="02020603050405020304" pitchFamily="18" charset="0"/>
              </a:rPr>
              <a:t>Existing weather forecasting approaches have 3 major limitations that need to be addressed.</a:t>
            </a:r>
            <a:endParaRPr lang="en-US" sz="1600" dirty="0">
              <a:latin typeface="Times New Roman" panose="02020603050405020304" pitchFamily="18" charset="0"/>
              <a:cs typeface="Times New Roman" panose="02020603050405020304" pitchFamily="18" charset="0"/>
            </a:endParaRPr>
          </a:p>
        </p:txBody>
      </p:sp>
      <p:sp>
        <p:nvSpPr>
          <p:cNvPr id="6" name="Text 6">
            <a:extLst>
              <a:ext uri="{FF2B5EF4-FFF2-40B4-BE49-F238E27FC236}">
                <a16:creationId xmlns:a16="http://schemas.microsoft.com/office/drawing/2014/main" id="{CD85291B-38FB-1688-C0B8-517C4BEB7DBD}"/>
              </a:ext>
            </a:extLst>
          </p:cNvPr>
          <p:cNvSpPr/>
          <p:nvPr/>
        </p:nvSpPr>
        <p:spPr>
          <a:xfrm>
            <a:off x="747509" y="2802435"/>
            <a:ext cx="7437845" cy="1421606"/>
          </a:xfrm>
          <a:prstGeom prst="rect">
            <a:avLst/>
          </a:prstGeom>
          <a:noFill/>
          <a:ln/>
        </p:spPr>
        <p:txBody>
          <a:bodyPr wrap="square" rtlCol="0" anchor="t"/>
          <a:lstStyle/>
          <a:p>
            <a:pPr marL="0" indent="0">
              <a:lnSpc>
                <a:spcPts val="2799"/>
              </a:lnSpc>
              <a:buNone/>
            </a:pPr>
            <a:r>
              <a:rPr lang="en-US" kern="0" spc="-35" dirty="0">
                <a:solidFill>
                  <a:srgbClr val="E5E0DF"/>
                </a:solidFill>
                <a:latin typeface="Times New Roman" panose="02020603050405020304" pitchFamily="18" charset="0"/>
                <a:ea typeface="Inter" pitchFamily="34" charset="-122"/>
                <a:cs typeface="Times New Roman" panose="02020603050405020304" pitchFamily="18" charset="0"/>
              </a:rPr>
              <a:t>The current weather forecasting methods, while useful, have several significant shortcomings that limit their accuracy and effectiveness. These include the inability to fully capture complex atmospheric patterns, the difficulty in processing large volumes of data in real-time, and the need for more robust machine learning techniques to improve predictive capabilities.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13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AD0D-E644-9E99-5970-03C12070201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a:t>
            </a:r>
            <a:r>
              <a:rPr lang="en-IN" dirty="0" err="1">
                <a:latin typeface="Times New Roman" panose="02020603050405020304" pitchFamily="18" charset="0"/>
                <a:cs typeface="Times New Roman" panose="02020603050405020304" pitchFamily="18" charset="0"/>
              </a:rPr>
              <a:t>discription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A154BE-EA68-9738-C65E-029F0F897285}"/>
              </a:ext>
            </a:extLst>
          </p:cNvPr>
          <p:cNvSpPr txBox="1"/>
          <p:nvPr/>
        </p:nvSpPr>
        <p:spPr>
          <a:xfrm>
            <a:off x="944380" y="1340643"/>
            <a:ext cx="6123482" cy="2746714"/>
          </a:xfrm>
          <a:prstGeom prst="rect">
            <a:avLst/>
          </a:prstGeom>
          <a:noFill/>
        </p:spPr>
        <p:txBody>
          <a:bodyPr wrap="square">
            <a:spAutoFit/>
          </a:bodyPr>
          <a:lstStyle/>
          <a:p>
            <a:r>
              <a:rPr lang="en-IN" dirty="0">
                <a:solidFill>
                  <a:schemeClr val="tx1"/>
                </a:solidFill>
                <a:latin typeface="Times New Roman" panose="02020603050405020304" pitchFamily="18" charset="0"/>
                <a:cs typeface="Times New Roman" panose="02020603050405020304" pitchFamily="18" charset="0"/>
              </a:rPr>
              <a:t>This dataset contains weather-related information for the period from January 1st, 2020 to December 29th, 2020. It includes the following columns:</a:t>
            </a:r>
          </a:p>
          <a:p>
            <a:pPr>
              <a:lnSpc>
                <a:spcPct val="150000"/>
              </a:lnSpc>
            </a:pPr>
            <a:endParaRPr lang="en-IN"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b="1" dirty="0">
                <a:solidFill>
                  <a:schemeClr val="tx1"/>
                </a:solidFill>
                <a:latin typeface="Times New Roman" panose="02020603050405020304" pitchFamily="18" charset="0"/>
                <a:cs typeface="Times New Roman" panose="02020603050405020304" pitchFamily="18" charset="0"/>
              </a:rPr>
              <a:t>Date</a:t>
            </a:r>
            <a:r>
              <a:rPr lang="en-IN" dirty="0">
                <a:solidFill>
                  <a:schemeClr val="tx1"/>
                </a:solidFill>
                <a:latin typeface="Times New Roman" panose="02020603050405020304" pitchFamily="18" charset="0"/>
                <a:cs typeface="Times New Roman" panose="02020603050405020304" pitchFamily="18" charset="0"/>
              </a:rPr>
              <a:t>: The date of the recorded weather data.</a:t>
            </a:r>
          </a:p>
          <a:p>
            <a:pPr>
              <a:lnSpc>
                <a:spcPct val="150000"/>
              </a:lnSpc>
            </a:pPr>
            <a:r>
              <a:rPr lang="en-IN" b="1" dirty="0">
                <a:solidFill>
                  <a:schemeClr val="tx1"/>
                </a:solidFill>
                <a:latin typeface="Times New Roman" panose="02020603050405020304" pitchFamily="18" charset="0"/>
                <a:cs typeface="Times New Roman" panose="02020603050405020304" pitchFamily="18" charset="0"/>
              </a:rPr>
              <a:t>Temperature</a:t>
            </a:r>
            <a:r>
              <a:rPr lang="en-IN" dirty="0">
                <a:solidFill>
                  <a:schemeClr val="tx1"/>
                </a:solidFill>
                <a:latin typeface="Times New Roman" panose="02020603050405020304" pitchFamily="18" charset="0"/>
                <a:cs typeface="Times New Roman" panose="02020603050405020304" pitchFamily="18" charset="0"/>
              </a:rPr>
              <a:t>: The temperature in degrees Celsius.</a:t>
            </a:r>
          </a:p>
          <a:p>
            <a:pPr>
              <a:lnSpc>
                <a:spcPct val="150000"/>
              </a:lnSpc>
            </a:pPr>
            <a:r>
              <a:rPr lang="en-IN" b="1" dirty="0">
                <a:solidFill>
                  <a:schemeClr val="tx1"/>
                </a:solidFill>
                <a:latin typeface="Times New Roman" panose="02020603050405020304" pitchFamily="18" charset="0"/>
                <a:cs typeface="Times New Roman" panose="02020603050405020304" pitchFamily="18" charset="0"/>
              </a:rPr>
              <a:t>Humidity</a:t>
            </a:r>
            <a:r>
              <a:rPr lang="en-IN" dirty="0">
                <a:solidFill>
                  <a:schemeClr val="tx1"/>
                </a:solidFill>
                <a:latin typeface="Times New Roman" panose="02020603050405020304" pitchFamily="18" charset="0"/>
                <a:cs typeface="Times New Roman" panose="02020603050405020304" pitchFamily="18" charset="0"/>
              </a:rPr>
              <a:t>: The relative humidity percentage.</a:t>
            </a:r>
          </a:p>
          <a:p>
            <a:pPr>
              <a:lnSpc>
                <a:spcPct val="150000"/>
              </a:lnSpc>
            </a:pPr>
            <a:r>
              <a:rPr lang="en-IN" b="1" dirty="0">
                <a:solidFill>
                  <a:schemeClr val="tx1"/>
                </a:solidFill>
                <a:latin typeface="Times New Roman" panose="02020603050405020304" pitchFamily="18" charset="0"/>
                <a:cs typeface="Times New Roman" panose="02020603050405020304" pitchFamily="18" charset="0"/>
              </a:rPr>
              <a:t>Wind Speed</a:t>
            </a:r>
            <a:r>
              <a:rPr lang="en-IN" dirty="0">
                <a:solidFill>
                  <a:schemeClr val="tx1"/>
                </a:solidFill>
                <a:latin typeface="Times New Roman" panose="02020603050405020304" pitchFamily="18" charset="0"/>
                <a:cs typeface="Times New Roman" panose="02020603050405020304" pitchFamily="18" charset="0"/>
              </a:rPr>
              <a:t>: The wind speed in </a:t>
            </a:r>
            <a:r>
              <a:rPr lang="en-IN" dirty="0" err="1">
                <a:solidFill>
                  <a:schemeClr val="tx1"/>
                </a:solidFill>
                <a:latin typeface="Times New Roman" panose="02020603050405020304" pitchFamily="18" charset="0"/>
                <a:cs typeface="Times New Roman" panose="02020603050405020304" pitchFamily="18" charset="0"/>
              </a:rPr>
              <a:t>kilometers</a:t>
            </a:r>
            <a:r>
              <a:rPr lang="en-IN" dirty="0">
                <a:solidFill>
                  <a:schemeClr val="tx1"/>
                </a:solidFill>
                <a:latin typeface="Times New Roman" panose="02020603050405020304" pitchFamily="18" charset="0"/>
                <a:cs typeface="Times New Roman" panose="02020603050405020304" pitchFamily="18" charset="0"/>
              </a:rPr>
              <a:t> per hour.</a:t>
            </a:r>
          </a:p>
          <a:p>
            <a:pPr>
              <a:lnSpc>
                <a:spcPct val="150000"/>
              </a:lnSpc>
            </a:pPr>
            <a:r>
              <a:rPr lang="en-IN" b="1" dirty="0">
                <a:solidFill>
                  <a:schemeClr val="tx1"/>
                </a:solidFill>
                <a:latin typeface="Times New Roman" panose="02020603050405020304" pitchFamily="18" charset="0"/>
                <a:cs typeface="Times New Roman" panose="02020603050405020304" pitchFamily="18" charset="0"/>
              </a:rPr>
              <a:t>Weather Condition</a:t>
            </a:r>
            <a:r>
              <a:rPr lang="en-IN" dirty="0">
                <a:solidFill>
                  <a:schemeClr val="tx1"/>
                </a:solidFill>
                <a:latin typeface="Times New Roman" panose="02020603050405020304" pitchFamily="18" charset="0"/>
                <a:cs typeface="Times New Roman" panose="02020603050405020304" pitchFamily="18" charset="0"/>
              </a:rPr>
              <a:t>: Describes the prevailing weather condition on that date (e.g., Sunny, Cloudy, Rainy, Thunder, Normal).</a:t>
            </a:r>
          </a:p>
        </p:txBody>
      </p:sp>
    </p:spTree>
    <p:extLst>
      <p:ext uri="{BB962C8B-B14F-4D97-AF65-F5344CB8AC3E}">
        <p14:creationId xmlns:p14="http://schemas.microsoft.com/office/powerpoint/2010/main" val="80597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4345-A7E7-B274-CDCA-B345CD0F5C9B}"/>
              </a:ext>
            </a:extLst>
          </p:cNvPr>
          <p:cNvSpPr>
            <a:spLocks noGrp="1"/>
          </p:cNvSpPr>
          <p:nvPr>
            <p:ph type="title"/>
          </p:nvPr>
        </p:nvSpPr>
        <p:spPr/>
        <p:txBody>
          <a:bodyPr/>
          <a:lstStyle/>
          <a:p>
            <a:r>
              <a:rPr lang="en-US" sz="3200" b="1" kern="0" spc="-131" dirty="0">
                <a:solidFill>
                  <a:srgbClr val="FFFFFF"/>
                </a:solidFill>
                <a:latin typeface="Times New Roman" panose="02020603050405020304" pitchFamily="18" charset="0"/>
                <a:ea typeface="Inter" pitchFamily="34" charset="-122"/>
                <a:cs typeface="Times New Roman" panose="02020603050405020304" pitchFamily="18" charset="0"/>
              </a:rPr>
              <a:t>Algorithm Explanation</a:t>
            </a:r>
            <a:br>
              <a:rPr lang="en-US" sz="32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Shape 5">
            <a:extLst>
              <a:ext uri="{FF2B5EF4-FFF2-40B4-BE49-F238E27FC236}">
                <a16:creationId xmlns:a16="http://schemas.microsoft.com/office/drawing/2014/main" id="{886A4585-2B88-FE2E-CEF3-0D28C741C5DE}"/>
              </a:ext>
            </a:extLst>
          </p:cNvPr>
          <p:cNvSpPr/>
          <p:nvPr/>
        </p:nvSpPr>
        <p:spPr>
          <a:xfrm>
            <a:off x="446584" y="1351994"/>
            <a:ext cx="499943" cy="499943"/>
          </a:xfrm>
          <a:prstGeom prst="roundRect">
            <a:avLst>
              <a:gd name="adj" fmla="val 20000"/>
            </a:avLst>
          </a:prstGeom>
          <a:solidFill>
            <a:srgbClr val="110080"/>
          </a:solidFill>
          <a:ln w="7620">
            <a:solidFill>
              <a:srgbClr val="2A1999"/>
            </a:solidFill>
            <a:prstDash val="solid"/>
          </a:ln>
        </p:spPr>
      </p:sp>
      <p:sp>
        <p:nvSpPr>
          <p:cNvPr id="6" name="Shape 5">
            <a:extLst>
              <a:ext uri="{FF2B5EF4-FFF2-40B4-BE49-F238E27FC236}">
                <a16:creationId xmlns:a16="http://schemas.microsoft.com/office/drawing/2014/main" id="{62D886FB-4CD8-D1B8-E56B-E79228A2AE7C}"/>
              </a:ext>
            </a:extLst>
          </p:cNvPr>
          <p:cNvSpPr/>
          <p:nvPr/>
        </p:nvSpPr>
        <p:spPr>
          <a:xfrm>
            <a:off x="446584" y="2791621"/>
            <a:ext cx="499943" cy="499943"/>
          </a:xfrm>
          <a:prstGeom prst="roundRect">
            <a:avLst>
              <a:gd name="adj" fmla="val 20000"/>
            </a:avLst>
          </a:prstGeom>
          <a:solidFill>
            <a:srgbClr val="110080"/>
          </a:solidFill>
          <a:ln w="7620">
            <a:solidFill>
              <a:srgbClr val="2A1999"/>
            </a:solidFill>
            <a:prstDash val="solid"/>
          </a:ln>
        </p:spPr>
      </p:sp>
      <p:sp>
        <p:nvSpPr>
          <p:cNvPr id="7" name="Shape 5">
            <a:extLst>
              <a:ext uri="{FF2B5EF4-FFF2-40B4-BE49-F238E27FC236}">
                <a16:creationId xmlns:a16="http://schemas.microsoft.com/office/drawing/2014/main" id="{DACEA8FC-1634-1C67-20C4-AC53571E3BF2}"/>
              </a:ext>
            </a:extLst>
          </p:cNvPr>
          <p:cNvSpPr/>
          <p:nvPr/>
        </p:nvSpPr>
        <p:spPr>
          <a:xfrm>
            <a:off x="446584" y="3981276"/>
            <a:ext cx="499943" cy="499943"/>
          </a:xfrm>
          <a:prstGeom prst="roundRect">
            <a:avLst>
              <a:gd name="adj" fmla="val 20000"/>
            </a:avLst>
          </a:prstGeom>
          <a:solidFill>
            <a:srgbClr val="110080"/>
          </a:solidFill>
          <a:ln w="7620">
            <a:solidFill>
              <a:srgbClr val="2A1999"/>
            </a:solidFill>
            <a:prstDash val="solid"/>
          </a:ln>
        </p:spPr>
      </p:sp>
      <p:sp>
        <p:nvSpPr>
          <p:cNvPr id="8" name="Text 7">
            <a:extLst>
              <a:ext uri="{FF2B5EF4-FFF2-40B4-BE49-F238E27FC236}">
                <a16:creationId xmlns:a16="http://schemas.microsoft.com/office/drawing/2014/main" id="{946343CE-24CE-2B52-C382-0CA9F9073983}"/>
              </a:ext>
            </a:extLst>
          </p:cNvPr>
          <p:cNvSpPr/>
          <p:nvPr/>
        </p:nvSpPr>
        <p:spPr>
          <a:xfrm>
            <a:off x="1524913" y="1351994"/>
            <a:ext cx="2777490" cy="347186"/>
          </a:xfrm>
          <a:prstGeom prst="rect">
            <a:avLst/>
          </a:prstGeom>
          <a:noFill/>
          <a:ln/>
        </p:spPr>
        <p:txBody>
          <a:bodyPr wrap="none" rtlCol="0" anchor="t"/>
          <a:lstStyle/>
          <a:p>
            <a:pPr marL="0" indent="0" algn="l">
              <a:lnSpc>
                <a:spcPts val="2734"/>
              </a:lnSpc>
              <a:buNone/>
            </a:pPr>
            <a:r>
              <a:rPr lang="en-US" sz="2000" b="1" kern="0" spc="-66" dirty="0">
                <a:solidFill>
                  <a:srgbClr val="E5E0DF"/>
                </a:solidFill>
                <a:latin typeface="Times New Roman" panose="02020603050405020304" pitchFamily="18" charset="0"/>
                <a:ea typeface="Inter" pitchFamily="34" charset="-122"/>
                <a:cs typeface="Times New Roman" panose="02020603050405020304" pitchFamily="18" charset="0"/>
              </a:rPr>
              <a:t>Data Collection</a:t>
            </a:r>
            <a:endParaRPr lang="en-US" sz="2000" dirty="0">
              <a:latin typeface="Times New Roman" panose="02020603050405020304" pitchFamily="18" charset="0"/>
              <a:cs typeface="Times New Roman" panose="02020603050405020304" pitchFamily="18" charset="0"/>
            </a:endParaRPr>
          </a:p>
        </p:txBody>
      </p:sp>
      <p:sp>
        <p:nvSpPr>
          <p:cNvPr id="9" name="Text 8">
            <a:extLst>
              <a:ext uri="{FF2B5EF4-FFF2-40B4-BE49-F238E27FC236}">
                <a16:creationId xmlns:a16="http://schemas.microsoft.com/office/drawing/2014/main" id="{9E550E52-9332-B93E-3DC3-EBA7F1A7FE4A}"/>
              </a:ext>
            </a:extLst>
          </p:cNvPr>
          <p:cNvSpPr/>
          <p:nvPr/>
        </p:nvSpPr>
        <p:spPr>
          <a:xfrm>
            <a:off x="1524913" y="1675100"/>
            <a:ext cx="6308903" cy="499943"/>
          </a:xfrm>
          <a:prstGeom prst="rect">
            <a:avLst/>
          </a:prstGeom>
          <a:noFill/>
          <a:ln/>
        </p:spPr>
        <p:txBody>
          <a:bodyPr wrap="square" rtlCol="0" anchor="t"/>
          <a:lstStyle/>
          <a:p>
            <a:pPr marL="0" indent="0" algn="l">
              <a:lnSpc>
                <a:spcPts val="2799"/>
              </a:lnSpc>
              <a:buNone/>
            </a:pPr>
            <a:r>
              <a:rPr lang="en-US" sz="1600" kern="0" spc="-35" dirty="0">
                <a:solidFill>
                  <a:srgbClr val="E5E0DF"/>
                </a:solidFill>
                <a:latin typeface="Times New Roman" panose="02020603050405020304" pitchFamily="18" charset="0"/>
                <a:ea typeface="Inter" pitchFamily="34" charset="-122"/>
                <a:cs typeface="Times New Roman" panose="02020603050405020304" pitchFamily="18" charset="0"/>
              </a:rPr>
              <a:t>Gather historical weather data from various sources, including weather stations, satellites, and sensor networks.</a:t>
            </a:r>
            <a:endParaRPr lang="en-US" sz="1600" dirty="0">
              <a:latin typeface="Times New Roman" panose="02020603050405020304" pitchFamily="18" charset="0"/>
              <a:cs typeface="Times New Roman" panose="02020603050405020304" pitchFamily="18" charset="0"/>
            </a:endParaRPr>
          </a:p>
        </p:txBody>
      </p:sp>
      <p:sp>
        <p:nvSpPr>
          <p:cNvPr id="10" name="Text 12">
            <a:extLst>
              <a:ext uri="{FF2B5EF4-FFF2-40B4-BE49-F238E27FC236}">
                <a16:creationId xmlns:a16="http://schemas.microsoft.com/office/drawing/2014/main" id="{C763D6BE-467F-F180-1143-11B8C4E53D33}"/>
              </a:ext>
            </a:extLst>
          </p:cNvPr>
          <p:cNvSpPr/>
          <p:nvPr/>
        </p:nvSpPr>
        <p:spPr>
          <a:xfrm>
            <a:off x="1524913" y="2676965"/>
            <a:ext cx="2777490" cy="347186"/>
          </a:xfrm>
          <a:prstGeom prst="rect">
            <a:avLst/>
          </a:prstGeom>
          <a:noFill/>
          <a:ln/>
        </p:spPr>
        <p:txBody>
          <a:bodyPr wrap="none" rtlCol="0" anchor="t"/>
          <a:lstStyle/>
          <a:p>
            <a:pPr marL="0" indent="0" algn="l">
              <a:lnSpc>
                <a:spcPts val="2734"/>
              </a:lnSpc>
              <a:buNone/>
            </a:pPr>
            <a:r>
              <a:rPr lang="en-US" sz="2000" b="1" kern="0" spc="-66" dirty="0">
                <a:solidFill>
                  <a:srgbClr val="E5E0DF"/>
                </a:solidFill>
                <a:latin typeface="Times New Roman" panose="02020603050405020304" pitchFamily="18" charset="0"/>
                <a:ea typeface="Inter" pitchFamily="34" charset="-122"/>
                <a:cs typeface="Times New Roman" panose="02020603050405020304" pitchFamily="18" charset="0"/>
              </a:rPr>
              <a:t>Feature Engineering</a:t>
            </a:r>
            <a:endParaRPr lang="en-US" sz="2000" dirty="0">
              <a:latin typeface="Times New Roman" panose="02020603050405020304" pitchFamily="18" charset="0"/>
              <a:cs typeface="Times New Roman" panose="02020603050405020304" pitchFamily="18" charset="0"/>
            </a:endParaRPr>
          </a:p>
        </p:txBody>
      </p:sp>
      <p:sp>
        <p:nvSpPr>
          <p:cNvPr id="11" name="Text 13">
            <a:extLst>
              <a:ext uri="{FF2B5EF4-FFF2-40B4-BE49-F238E27FC236}">
                <a16:creationId xmlns:a16="http://schemas.microsoft.com/office/drawing/2014/main" id="{953E33CD-3EC7-3827-8703-B6B926E90F44}"/>
              </a:ext>
            </a:extLst>
          </p:cNvPr>
          <p:cNvSpPr/>
          <p:nvPr/>
        </p:nvSpPr>
        <p:spPr>
          <a:xfrm>
            <a:off x="1524913" y="3012541"/>
            <a:ext cx="7751088" cy="710803"/>
          </a:xfrm>
          <a:prstGeom prst="rect">
            <a:avLst/>
          </a:prstGeom>
          <a:noFill/>
          <a:ln/>
        </p:spPr>
        <p:txBody>
          <a:bodyPr wrap="square" rtlCol="0" anchor="t"/>
          <a:lstStyle/>
          <a:p>
            <a:pPr marL="0" indent="0" algn="l">
              <a:lnSpc>
                <a:spcPts val="2799"/>
              </a:lnSpc>
              <a:buNone/>
            </a:pPr>
            <a:r>
              <a:rPr lang="en-US" sz="1600" kern="0" spc="-35" dirty="0">
                <a:solidFill>
                  <a:srgbClr val="E5E0DF"/>
                </a:solidFill>
                <a:latin typeface="Times New Roman" panose="02020603050405020304" pitchFamily="18" charset="0"/>
                <a:ea typeface="Inter" pitchFamily="34" charset="-122"/>
                <a:cs typeface="Times New Roman" panose="02020603050405020304" pitchFamily="18" charset="0"/>
              </a:rPr>
              <a:t>Identify and extract the most relevant features from the data, such as temperature, humidity, wind speed, and pressure</a:t>
            </a:r>
            <a:r>
              <a:rPr lang="en-US" sz="1750" kern="0" spc="-35" dirty="0">
                <a:solidFill>
                  <a:srgbClr val="E5E0DF"/>
                </a:solidFill>
                <a:latin typeface="Inter" pitchFamily="34" charset="0"/>
                <a:ea typeface="Inter" pitchFamily="34" charset="-122"/>
                <a:cs typeface="Inter" pitchFamily="34" charset="-120"/>
              </a:rPr>
              <a:t>.</a:t>
            </a:r>
            <a:endParaRPr lang="en-US" sz="1750" dirty="0"/>
          </a:p>
        </p:txBody>
      </p:sp>
      <p:sp>
        <p:nvSpPr>
          <p:cNvPr id="12" name="Text 17">
            <a:extLst>
              <a:ext uri="{FF2B5EF4-FFF2-40B4-BE49-F238E27FC236}">
                <a16:creationId xmlns:a16="http://schemas.microsoft.com/office/drawing/2014/main" id="{909E49B9-BFAF-1CD5-84E0-E906D8666F25}"/>
              </a:ext>
            </a:extLst>
          </p:cNvPr>
          <p:cNvSpPr/>
          <p:nvPr/>
        </p:nvSpPr>
        <p:spPr>
          <a:xfrm>
            <a:off x="1524913" y="3981276"/>
            <a:ext cx="2777490" cy="347186"/>
          </a:xfrm>
          <a:prstGeom prst="rect">
            <a:avLst/>
          </a:prstGeom>
          <a:noFill/>
          <a:ln/>
        </p:spPr>
        <p:txBody>
          <a:bodyPr wrap="none" rtlCol="0" anchor="t"/>
          <a:lstStyle/>
          <a:p>
            <a:pPr marL="0" indent="0" algn="l">
              <a:lnSpc>
                <a:spcPts val="2734"/>
              </a:lnSpc>
              <a:buNone/>
            </a:pPr>
            <a:r>
              <a:rPr lang="en-US" sz="2000" b="1" kern="0" spc="-66" dirty="0">
                <a:solidFill>
                  <a:srgbClr val="E5E0DF"/>
                </a:solidFill>
                <a:latin typeface="Times New Roman" panose="02020603050405020304" pitchFamily="18" charset="0"/>
                <a:ea typeface="Inter" pitchFamily="34" charset="-122"/>
                <a:cs typeface="Times New Roman" panose="02020603050405020304" pitchFamily="18" charset="0"/>
              </a:rPr>
              <a:t>Model Training</a:t>
            </a:r>
            <a:endParaRPr lang="en-US" sz="2000" dirty="0">
              <a:latin typeface="Times New Roman" panose="02020603050405020304" pitchFamily="18" charset="0"/>
              <a:cs typeface="Times New Roman" panose="02020603050405020304" pitchFamily="18" charset="0"/>
            </a:endParaRPr>
          </a:p>
        </p:txBody>
      </p:sp>
      <p:sp>
        <p:nvSpPr>
          <p:cNvPr id="13" name="Text 18">
            <a:extLst>
              <a:ext uri="{FF2B5EF4-FFF2-40B4-BE49-F238E27FC236}">
                <a16:creationId xmlns:a16="http://schemas.microsoft.com/office/drawing/2014/main" id="{4823CB94-8E33-3799-D8D0-211159FA1102}"/>
              </a:ext>
            </a:extLst>
          </p:cNvPr>
          <p:cNvSpPr/>
          <p:nvPr/>
        </p:nvSpPr>
        <p:spPr>
          <a:xfrm>
            <a:off x="1524913" y="4308164"/>
            <a:ext cx="7751088" cy="710803"/>
          </a:xfrm>
          <a:prstGeom prst="rect">
            <a:avLst/>
          </a:prstGeom>
          <a:noFill/>
          <a:ln/>
        </p:spPr>
        <p:txBody>
          <a:bodyPr wrap="square" rtlCol="0" anchor="t"/>
          <a:lstStyle/>
          <a:p>
            <a:pPr marL="0" indent="0" algn="l">
              <a:lnSpc>
                <a:spcPts val="2799"/>
              </a:lnSpc>
              <a:buNone/>
            </a:pPr>
            <a:r>
              <a:rPr lang="en-US" sz="1600" kern="0" spc="-35" dirty="0">
                <a:solidFill>
                  <a:srgbClr val="E5E0DF"/>
                </a:solidFill>
                <a:latin typeface="Times New Roman" panose="02020603050405020304" pitchFamily="18" charset="0"/>
                <a:ea typeface="Inter" pitchFamily="34" charset="-122"/>
                <a:cs typeface="Times New Roman" panose="02020603050405020304" pitchFamily="18" charset="0"/>
              </a:rPr>
              <a:t>Apply advanced machine learning algorithms, such as neural networks or decision trees, to train predictive models.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874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A933-1847-8888-F4A3-B7F92F3662ED}"/>
              </a:ext>
            </a:extLst>
          </p:cNvPr>
          <p:cNvSpPr>
            <a:spLocks noGrp="1"/>
          </p:cNvSpPr>
          <p:nvPr>
            <p:ph type="title"/>
          </p:nvPr>
        </p:nvSpPr>
        <p:spPr>
          <a:xfrm>
            <a:off x="108500" y="292625"/>
            <a:ext cx="8520600" cy="572700"/>
          </a:xfrm>
        </p:spPr>
        <p:txBody>
          <a:bodyPr/>
          <a:lstStyle/>
          <a:p>
            <a:r>
              <a:rPr lang="en-US" sz="3200" b="1" kern="0" spc="-131" dirty="0">
                <a:solidFill>
                  <a:srgbClr val="FFFFFF"/>
                </a:solidFill>
                <a:latin typeface="Times New Roman" panose="02020603050405020304" pitchFamily="18" charset="0"/>
                <a:ea typeface="Inter" pitchFamily="34" charset="-122"/>
                <a:cs typeface="Times New Roman" panose="02020603050405020304" pitchFamily="18" charset="0"/>
              </a:rPr>
              <a:t>Implementation and Results</a:t>
            </a:r>
            <a:br>
              <a:rPr lang="en-US" sz="32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hape 3">
            <a:extLst>
              <a:ext uri="{FF2B5EF4-FFF2-40B4-BE49-F238E27FC236}">
                <a16:creationId xmlns:a16="http://schemas.microsoft.com/office/drawing/2014/main" id="{0FF24925-6122-8A4F-AAD4-F01687D2156E}"/>
              </a:ext>
            </a:extLst>
          </p:cNvPr>
          <p:cNvSpPr/>
          <p:nvPr/>
        </p:nvSpPr>
        <p:spPr>
          <a:xfrm>
            <a:off x="158143" y="993734"/>
            <a:ext cx="499943" cy="499943"/>
          </a:xfrm>
          <a:prstGeom prst="roundRect">
            <a:avLst>
              <a:gd name="adj" fmla="val 20000"/>
            </a:avLst>
          </a:prstGeom>
          <a:solidFill>
            <a:srgbClr val="110080"/>
          </a:solidFill>
          <a:ln w="7620">
            <a:solidFill>
              <a:srgbClr val="2A1999"/>
            </a:solidFill>
            <a:prstDash val="solid"/>
          </a:ln>
        </p:spPr>
      </p:sp>
      <p:sp>
        <p:nvSpPr>
          <p:cNvPr id="4" name="Text 5">
            <a:extLst>
              <a:ext uri="{FF2B5EF4-FFF2-40B4-BE49-F238E27FC236}">
                <a16:creationId xmlns:a16="http://schemas.microsoft.com/office/drawing/2014/main" id="{5CAAEB81-F74B-FF21-F606-0C01F5DD878B}"/>
              </a:ext>
            </a:extLst>
          </p:cNvPr>
          <p:cNvSpPr/>
          <p:nvPr/>
        </p:nvSpPr>
        <p:spPr>
          <a:xfrm>
            <a:off x="882213" y="1092705"/>
            <a:ext cx="2777490" cy="347186"/>
          </a:xfrm>
          <a:prstGeom prst="rect">
            <a:avLst/>
          </a:prstGeom>
          <a:noFill/>
          <a:ln/>
        </p:spPr>
        <p:txBody>
          <a:bodyPr wrap="none" rtlCol="0" anchor="t"/>
          <a:lstStyle/>
          <a:p>
            <a:pPr marL="0" indent="0">
              <a:lnSpc>
                <a:spcPts val="2734"/>
              </a:lnSpc>
              <a:buNone/>
            </a:pPr>
            <a:r>
              <a:rPr lang="en-US" sz="2000" b="1" kern="0" spc="-66" dirty="0">
                <a:solidFill>
                  <a:srgbClr val="E5E0DF"/>
                </a:solidFill>
                <a:latin typeface="Times New Roman" panose="02020603050405020304" pitchFamily="18" charset="0"/>
                <a:ea typeface="Inter" pitchFamily="34" charset="-122"/>
                <a:cs typeface="Times New Roman" panose="02020603050405020304" pitchFamily="18" charset="0"/>
              </a:rPr>
              <a:t>Diverse Data Sources</a:t>
            </a:r>
            <a:endParaRPr lang="en-US" sz="2000" dirty="0">
              <a:latin typeface="Times New Roman" panose="02020603050405020304" pitchFamily="18" charset="0"/>
              <a:cs typeface="Times New Roman" panose="02020603050405020304" pitchFamily="18" charset="0"/>
            </a:endParaRPr>
          </a:p>
        </p:txBody>
      </p:sp>
      <p:sp>
        <p:nvSpPr>
          <p:cNvPr id="5" name="Text 6">
            <a:extLst>
              <a:ext uri="{FF2B5EF4-FFF2-40B4-BE49-F238E27FC236}">
                <a16:creationId xmlns:a16="http://schemas.microsoft.com/office/drawing/2014/main" id="{FA836453-2D9E-B6BC-7F74-BFB884E447DD}"/>
              </a:ext>
            </a:extLst>
          </p:cNvPr>
          <p:cNvSpPr/>
          <p:nvPr/>
        </p:nvSpPr>
        <p:spPr>
          <a:xfrm>
            <a:off x="977900" y="1376862"/>
            <a:ext cx="3886200" cy="771129"/>
          </a:xfrm>
          <a:prstGeom prst="rect">
            <a:avLst/>
          </a:prstGeom>
          <a:noFill/>
          <a:ln/>
        </p:spPr>
        <p:txBody>
          <a:bodyPr wrap="square" rtlCol="0" anchor="t"/>
          <a:lstStyle/>
          <a:p>
            <a:pPr marL="0" indent="0">
              <a:lnSpc>
                <a:spcPct val="150000"/>
              </a:lnSpc>
              <a:buNone/>
            </a:pPr>
            <a:r>
              <a:rPr lang="en-US" kern="0" spc="-35" dirty="0">
                <a:solidFill>
                  <a:srgbClr val="E5E0DF"/>
                </a:solidFill>
                <a:latin typeface="Times New Roman" panose="02020603050405020304" pitchFamily="18" charset="0"/>
                <a:ea typeface="Inter" pitchFamily="34" charset="-122"/>
                <a:cs typeface="Times New Roman" panose="02020603050405020304" pitchFamily="18" charset="0"/>
              </a:rPr>
              <a:t>The system integrates real-time data from various sources, including weather stations, satellites, and social media.</a:t>
            </a:r>
            <a:endParaRPr lang="en-US" dirty="0">
              <a:latin typeface="Times New Roman" panose="02020603050405020304" pitchFamily="18" charset="0"/>
              <a:cs typeface="Times New Roman" panose="02020603050405020304" pitchFamily="18" charset="0"/>
            </a:endParaRPr>
          </a:p>
        </p:txBody>
      </p:sp>
      <p:sp>
        <p:nvSpPr>
          <p:cNvPr id="6" name="Shape 7">
            <a:extLst>
              <a:ext uri="{FF2B5EF4-FFF2-40B4-BE49-F238E27FC236}">
                <a16:creationId xmlns:a16="http://schemas.microsoft.com/office/drawing/2014/main" id="{10BCB83A-BD94-5A65-8A18-1FED711EEDF7}"/>
              </a:ext>
            </a:extLst>
          </p:cNvPr>
          <p:cNvSpPr/>
          <p:nvPr/>
        </p:nvSpPr>
        <p:spPr>
          <a:xfrm>
            <a:off x="158143" y="2571750"/>
            <a:ext cx="499943" cy="499943"/>
          </a:xfrm>
          <a:prstGeom prst="roundRect">
            <a:avLst>
              <a:gd name="adj" fmla="val 20000"/>
            </a:avLst>
          </a:prstGeom>
          <a:solidFill>
            <a:srgbClr val="110080"/>
          </a:solidFill>
          <a:ln w="7620">
            <a:solidFill>
              <a:srgbClr val="2A1999"/>
            </a:solidFill>
            <a:prstDash val="solid"/>
          </a:ln>
        </p:spPr>
      </p:sp>
      <p:sp>
        <p:nvSpPr>
          <p:cNvPr id="7" name="Text 9">
            <a:extLst>
              <a:ext uri="{FF2B5EF4-FFF2-40B4-BE49-F238E27FC236}">
                <a16:creationId xmlns:a16="http://schemas.microsoft.com/office/drawing/2014/main" id="{2CBDFB35-5434-762E-4AC4-ABC9EEB63846}"/>
              </a:ext>
            </a:extLst>
          </p:cNvPr>
          <p:cNvSpPr/>
          <p:nvPr/>
        </p:nvSpPr>
        <p:spPr>
          <a:xfrm>
            <a:off x="882213" y="2571750"/>
            <a:ext cx="2777490" cy="347186"/>
          </a:xfrm>
          <a:prstGeom prst="rect">
            <a:avLst/>
          </a:prstGeom>
          <a:noFill/>
          <a:ln/>
        </p:spPr>
        <p:txBody>
          <a:bodyPr wrap="none" rtlCol="0" anchor="t"/>
          <a:lstStyle/>
          <a:p>
            <a:pPr marL="0" indent="0">
              <a:lnSpc>
                <a:spcPts val="2734"/>
              </a:lnSpc>
              <a:buNone/>
            </a:pPr>
            <a:r>
              <a:rPr lang="en-US" sz="2000" b="1" kern="0" spc="-66" dirty="0">
                <a:solidFill>
                  <a:srgbClr val="E5E0DF"/>
                </a:solidFill>
                <a:latin typeface="Times New Roman" panose="02020603050405020304" pitchFamily="18" charset="0"/>
                <a:ea typeface="Inter" pitchFamily="34" charset="-122"/>
                <a:cs typeface="Times New Roman" panose="02020603050405020304" pitchFamily="18" charset="0"/>
              </a:rPr>
              <a:t>Predictive Modeling</a:t>
            </a:r>
            <a:endParaRPr lang="en-US" sz="2000" dirty="0">
              <a:latin typeface="Times New Roman" panose="02020603050405020304" pitchFamily="18" charset="0"/>
              <a:cs typeface="Times New Roman" panose="02020603050405020304" pitchFamily="18" charset="0"/>
            </a:endParaRPr>
          </a:p>
        </p:txBody>
      </p:sp>
      <p:sp>
        <p:nvSpPr>
          <p:cNvPr id="8" name="Text 10">
            <a:extLst>
              <a:ext uri="{FF2B5EF4-FFF2-40B4-BE49-F238E27FC236}">
                <a16:creationId xmlns:a16="http://schemas.microsoft.com/office/drawing/2014/main" id="{8790CC44-0449-F735-7880-DBCF441DCD15}"/>
              </a:ext>
            </a:extLst>
          </p:cNvPr>
          <p:cNvSpPr/>
          <p:nvPr/>
        </p:nvSpPr>
        <p:spPr>
          <a:xfrm>
            <a:off x="882213" y="2984590"/>
            <a:ext cx="3820001" cy="1066205"/>
          </a:xfrm>
          <a:prstGeom prst="rect">
            <a:avLst/>
          </a:prstGeom>
          <a:noFill/>
          <a:ln/>
        </p:spPr>
        <p:txBody>
          <a:bodyPr wrap="square" rtlCol="0" anchor="t"/>
          <a:lstStyle/>
          <a:p>
            <a:pPr marL="0" indent="0">
              <a:lnSpc>
                <a:spcPts val="2799"/>
              </a:lnSpc>
              <a:buNone/>
            </a:pPr>
            <a:r>
              <a:rPr lang="en-US" kern="0" spc="-35" dirty="0">
                <a:solidFill>
                  <a:srgbClr val="E5E0DF"/>
                </a:solidFill>
                <a:latin typeface="Times New Roman" panose="02020603050405020304" pitchFamily="18" charset="0"/>
                <a:ea typeface="Inter" pitchFamily="34" charset="-122"/>
                <a:cs typeface="Times New Roman" panose="02020603050405020304" pitchFamily="18" charset="0"/>
              </a:rPr>
              <a:t>Machine learning models are trained on historical data to forecast weather patterns with high accuracy.</a:t>
            </a:r>
            <a:endParaRPr lang="en-US" dirty="0">
              <a:latin typeface="Times New Roman" panose="02020603050405020304" pitchFamily="18" charset="0"/>
              <a:cs typeface="Times New Roman" panose="02020603050405020304" pitchFamily="18" charset="0"/>
            </a:endParaRPr>
          </a:p>
        </p:txBody>
      </p:sp>
      <p:sp>
        <p:nvSpPr>
          <p:cNvPr id="11" name="Shape 7">
            <a:extLst>
              <a:ext uri="{FF2B5EF4-FFF2-40B4-BE49-F238E27FC236}">
                <a16:creationId xmlns:a16="http://schemas.microsoft.com/office/drawing/2014/main" id="{12980357-72EB-157A-9368-46222DC63F90}"/>
              </a:ext>
            </a:extLst>
          </p:cNvPr>
          <p:cNvSpPr/>
          <p:nvPr/>
        </p:nvSpPr>
        <p:spPr>
          <a:xfrm>
            <a:off x="158142" y="3845853"/>
            <a:ext cx="499943" cy="499943"/>
          </a:xfrm>
          <a:prstGeom prst="roundRect">
            <a:avLst>
              <a:gd name="adj" fmla="val 20000"/>
            </a:avLst>
          </a:prstGeom>
          <a:solidFill>
            <a:srgbClr val="110080"/>
          </a:solidFill>
          <a:ln w="7620">
            <a:solidFill>
              <a:srgbClr val="2A1999"/>
            </a:solidFill>
            <a:prstDash val="solid"/>
          </a:ln>
        </p:spPr>
      </p:sp>
      <p:sp>
        <p:nvSpPr>
          <p:cNvPr id="12" name="Text 13">
            <a:extLst>
              <a:ext uri="{FF2B5EF4-FFF2-40B4-BE49-F238E27FC236}">
                <a16:creationId xmlns:a16="http://schemas.microsoft.com/office/drawing/2014/main" id="{6EC613D4-D020-994B-2D2A-971D977FB561}"/>
              </a:ext>
            </a:extLst>
          </p:cNvPr>
          <p:cNvSpPr/>
          <p:nvPr/>
        </p:nvSpPr>
        <p:spPr>
          <a:xfrm>
            <a:off x="882212" y="3845853"/>
            <a:ext cx="3126105" cy="347186"/>
          </a:xfrm>
          <a:prstGeom prst="rect">
            <a:avLst/>
          </a:prstGeom>
          <a:noFill/>
          <a:ln/>
        </p:spPr>
        <p:txBody>
          <a:bodyPr wrap="none" rtlCol="0" anchor="t"/>
          <a:lstStyle/>
          <a:p>
            <a:pPr marL="0" indent="0">
              <a:lnSpc>
                <a:spcPts val="2734"/>
              </a:lnSpc>
              <a:buNone/>
            </a:pPr>
            <a:r>
              <a:rPr lang="en-US" sz="2000" b="1" kern="0" spc="-66" dirty="0">
                <a:solidFill>
                  <a:srgbClr val="E5E0DF"/>
                </a:solidFill>
                <a:latin typeface="Times New Roman" panose="02020603050405020304" pitchFamily="18" charset="0"/>
                <a:ea typeface="Inter" pitchFamily="34" charset="-122"/>
                <a:cs typeface="Times New Roman" panose="02020603050405020304" pitchFamily="18" charset="0"/>
              </a:rPr>
              <a:t>Visualization Dashboard</a:t>
            </a:r>
            <a:endParaRPr lang="en-US" sz="2000" dirty="0">
              <a:latin typeface="Times New Roman" panose="02020603050405020304" pitchFamily="18" charset="0"/>
              <a:cs typeface="Times New Roman" panose="02020603050405020304" pitchFamily="18" charset="0"/>
            </a:endParaRPr>
          </a:p>
        </p:txBody>
      </p:sp>
      <p:sp>
        <p:nvSpPr>
          <p:cNvPr id="13" name="Text 14">
            <a:extLst>
              <a:ext uri="{FF2B5EF4-FFF2-40B4-BE49-F238E27FC236}">
                <a16:creationId xmlns:a16="http://schemas.microsoft.com/office/drawing/2014/main" id="{16CF89F0-92AA-B7DB-6F03-5DF479153956}"/>
              </a:ext>
            </a:extLst>
          </p:cNvPr>
          <p:cNvSpPr/>
          <p:nvPr/>
        </p:nvSpPr>
        <p:spPr>
          <a:xfrm>
            <a:off x="882211" y="4140072"/>
            <a:ext cx="3981889" cy="771129"/>
          </a:xfrm>
          <a:prstGeom prst="rect">
            <a:avLst/>
          </a:prstGeom>
          <a:noFill/>
          <a:ln/>
        </p:spPr>
        <p:txBody>
          <a:bodyPr wrap="square" rtlCol="0" anchor="t"/>
          <a:lstStyle/>
          <a:p>
            <a:pPr marL="0" indent="0">
              <a:lnSpc>
                <a:spcPts val="2799"/>
              </a:lnSpc>
              <a:buNone/>
            </a:pPr>
            <a:r>
              <a:rPr lang="en-US" kern="0" spc="-35" dirty="0">
                <a:solidFill>
                  <a:srgbClr val="E5E0DF"/>
                </a:solidFill>
                <a:latin typeface="Times New Roman" panose="02020603050405020304" pitchFamily="18" charset="0"/>
                <a:ea typeface="Inter" pitchFamily="34" charset="-122"/>
                <a:cs typeface="Times New Roman" panose="02020603050405020304" pitchFamily="18" charset="0"/>
              </a:rPr>
              <a:t>Users can access intuitive data visualizations to better understand and interpret the weather forecasts.</a:t>
            </a:r>
            <a:endParaRPr lang="en-US" dirty="0">
              <a:latin typeface="Times New Roman" panose="02020603050405020304" pitchFamily="18" charset="0"/>
              <a:cs typeface="Times New Roman" panose="02020603050405020304" pitchFamily="18" charset="0"/>
            </a:endParaRPr>
          </a:p>
        </p:txBody>
      </p:sp>
      <p:pic>
        <p:nvPicPr>
          <p:cNvPr id="14" name="Image 0" descr="preencoded.png">
            <a:extLst>
              <a:ext uri="{FF2B5EF4-FFF2-40B4-BE49-F238E27FC236}">
                <a16:creationId xmlns:a16="http://schemas.microsoft.com/office/drawing/2014/main" id="{6211FF4C-5CF1-05A1-F256-FDE50D64E87A}"/>
              </a:ext>
            </a:extLst>
          </p:cNvPr>
          <p:cNvPicPr>
            <a:picLocks noChangeAspect="1"/>
          </p:cNvPicPr>
          <p:nvPr/>
        </p:nvPicPr>
        <p:blipFill rotWithShape="1">
          <a:blip r:embed="rId2"/>
          <a:srcRect l="-57" t="5489" r="57" b="10803"/>
          <a:stretch/>
        </p:blipFill>
        <p:spPr>
          <a:xfrm>
            <a:off x="5484299" y="865326"/>
            <a:ext cx="3657600" cy="3985550"/>
          </a:xfrm>
          <a:prstGeom prst="rect">
            <a:avLst/>
          </a:prstGeom>
        </p:spPr>
      </p:pic>
      <p:sp>
        <p:nvSpPr>
          <p:cNvPr id="15" name="Text 14">
            <a:extLst>
              <a:ext uri="{FF2B5EF4-FFF2-40B4-BE49-F238E27FC236}">
                <a16:creationId xmlns:a16="http://schemas.microsoft.com/office/drawing/2014/main" id="{EB1BCD31-FF7C-3EC8-65B7-DF1A180C63D3}"/>
              </a:ext>
            </a:extLst>
          </p:cNvPr>
          <p:cNvSpPr/>
          <p:nvPr/>
        </p:nvSpPr>
        <p:spPr>
          <a:xfrm>
            <a:off x="10704832" y="6690696"/>
            <a:ext cx="8584287" cy="360737"/>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Users can access intuitive data visualizations to better understand and interpret the weather forecasts.</a:t>
            </a:r>
            <a:endParaRPr lang="en-US" sz="1750" dirty="0"/>
          </a:p>
        </p:txBody>
      </p:sp>
    </p:spTree>
    <p:extLst>
      <p:ext uri="{BB962C8B-B14F-4D97-AF65-F5344CB8AC3E}">
        <p14:creationId xmlns:p14="http://schemas.microsoft.com/office/powerpoint/2010/main" val="263761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 name="Table 4"/>
          <p:cNvGraphicFramePr>
            <a:graphicFrameLocks noGrp="1"/>
          </p:cNvGraphicFramePr>
          <p:nvPr>
            <p:extLst>
              <p:ext uri="{D42A27DB-BD31-4B8C-83A1-F6EECF244321}">
                <p14:modId xmlns:p14="http://schemas.microsoft.com/office/powerpoint/2010/main" val="316337709"/>
              </p:ext>
            </p:extLst>
          </p:nvPr>
        </p:nvGraphicFramePr>
        <p:xfrm>
          <a:off x="77637" y="549460"/>
          <a:ext cx="7668883" cy="4508926"/>
        </p:xfrm>
        <a:graphic>
          <a:graphicData uri="http://schemas.openxmlformats.org/drawingml/2006/table">
            <a:tbl>
              <a:tblPr firstRow="1" bandRow="1">
                <a:tableStyleId>{5A111915-BE36-4E01-A7E5-04B1672EAD32}</a:tableStyleId>
              </a:tblPr>
              <a:tblGrid>
                <a:gridCol w="1028647">
                  <a:extLst>
                    <a:ext uri="{9D8B030D-6E8A-4147-A177-3AD203B41FA5}">
                      <a16:colId xmlns:a16="http://schemas.microsoft.com/office/drawing/2014/main" val="20000"/>
                    </a:ext>
                  </a:extLst>
                </a:gridCol>
                <a:gridCol w="6640236">
                  <a:extLst>
                    <a:ext uri="{9D8B030D-6E8A-4147-A177-3AD203B41FA5}">
                      <a16:colId xmlns:a16="http://schemas.microsoft.com/office/drawing/2014/main" val="20001"/>
                    </a:ext>
                  </a:extLst>
                </a:gridCol>
              </a:tblGrid>
              <a:tr h="492305">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800" b="1" u="none" strike="noStrike" kern="1200" cap="none" dirty="0">
                          <a:solidFill>
                            <a:schemeClr val="bg1"/>
                          </a:solidFill>
                          <a:latin typeface="Calibri" panose="020F0502020204030204" pitchFamily="34" charset="0"/>
                          <a:cs typeface="Calibri" panose="020F0502020204030204" pitchFamily="34" charset="0"/>
                          <a:sym typeface="Arial" panose="020B0604020202020204"/>
                        </a:rPr>
                        <a:t>Outline of the Presentation </a:t>
                      </a:r>
                      <a:endParaRPr lang="en-IN" sz="28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val="10000"/>
                  </a:ext>
                </a:extLst>
              </a:tr>
              <a:tr h="577006">
                <a:tc>
                  <a:txBody>
                    <a:bodyPr/>
                    <a:lstStyle/>
                    <a:p>
                      <a:pPr algn="ctr"/>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S. No </a:t>
                      </a:r>
                      <a:endParaRPr lang="en-US" sz="2200" dirty="0">
                        <a:solidFill>
                          <a:srgbClr val="00B0F0"/>
                        </a:solidFill>
                        <a:latin typeface="Calibri" panose="020F0502020204030204" pitchFamily="34" charset="0"/>
                        <a:cs typeface="Calibri" panose="020F0502020204030204" pitchFamily="34" charset="0"/>
                      </a:endParaRPr>
                    </a:p>
                  </a:txBody>
                  <a:tcPr anchor="ctr"/>
                </a:tc>
                <a:tc>
                  <a:txBody>
                    <a:bodyPr/>
                    <a:lstStyle/>
                    <a:p>
                      <a:pPr algn="l"/>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Topic </a:t>
                      </a:r>
                      <a:endParaRPr lang="en-US" sz="2200" dirty="0">
                        <a:solidFill>
                          <a:srgbClr val="00B0F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423009">
                <a:tc>
                  <a:txBody>
                    <a:bodyPr/>
                    <a:lstStyle/>
                    <a:p>
                      <a:pPr algn="ctr"/>
                      <a:r>
                        <a:rPr lang="en-US" sz="2200" dirty="0">
                          <a:latin typeface="Calibri" panose="020F0502020204030204" pitchFamily="34" charset="0"/>
                          <a:cs typeface="Calibri" panose="020F0502020204030204" pitchFamily="34" charset="0"/>
                        </a:rPr>
                        <a:t>1</a:t>
                      </a:r>
                    </a:p>
                  </a:txBody>
                  <a:tcPr anchor="ctr"/>
                </a:tc>
                <a:tc>
                  <a:txBody>
                    <a:bodyPr/>
                    <a:lstStyle/>
                    <a:p>
                      <a:pPr algn="l"/>
                      <a:r>
                        <a:rPr lang="en-US" sz="2200" dirty="0">
                          <a:latin typeface="Calibri" panose="020F0502020204030204" pitchFamily="34" charset="0"/>
                          <a:cs typeface="Calibri" panose="020F0502020204030204" pitchFamily="34" charset="0"/>
                        </a:rPr>
                        <a:t>Abstract </a:t>
                      </a:r>
                    </a:p>
                  </a:txBody>
                  <a:tcPr/>
                </a:tc>
                <a:extLst>
                  <a:ext uri="{0D108BD9-81ED-4DB2-BD59-A6C34878D82A}">
                    <a16:rowId xmlns:a16="http://schemas.microsoft.com/office/drawing/2014/main" val="10002"/>
                  </a:ext>
                </a:extLst>
              </a:tr>
              <a:tr h="423009">
                <a:tc>
                  <a:txBody>
                    <a:bodyPr/>
                    <a:lstStyle/>
                    <a:p>
                      <a:pPr algn="ctr"/>
                      <a:r>
                        <a:rPr lang="en-US" sz="2200" dirty="0">
                          <a:latin typeface="Calibri" panose="020F0502020204030204" pitchFamily="34" charset="0"/>
                          <a:cs typeface="Calibri" panose="020F050202020403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Introduction </a:t>
                      </a:r>
                    </a:p>
                  </a:txBody>
                  <a:tcPr/>
                </a:tc>
                <a:extLst>
                  <a:ext uri="{0D108BD9-81ED-4DB2-BD59-A6C34878D82A}">
                    <a16:rowId xmlns:a16="http://schemas.microsoft.com/office/drawing/2014/main" val="10003"/>
                  </a:ext>
                </a:extLst>
              </a:tr>
              <a:tr h="423009">
                <a:tc>
                  <a:txBody>
                    <a:bodyPr/>
                    <a:lstStyle/>
                    <a:p>
                      <a:pPr algn="ctr"/>
                      <a:r>
                        <a:rPr lang="en-US" sz="2200" dirty="0">
                          <a:latin typeface="Calibri" panose="020F0502020204030204" pitchFamily="34" charset="0"/>
                          <a:cs typeface="Calibri" panose="020F050202020403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Literature Survey </a:t>
                      </a:r>
                    </a:p>
                  </a:txBody>
                  <a:tcPr/>
                </a:tc>
                <a:extLst>
                  <a:ext uri="{0D108BD9-81ED-4DB2-BD59-A6C34878D82A}">
                    <a16:rowId xmlns:a16="http://schemas.microsoft.com/office/drawing/2014/main" val="10004"/>
                  </a:ext>
                </a:extLst>
              </a:tr>
              <a:tr h="423009">
                <a:tc>
                  <a:txBody>
                    <a:bodyPr/>
                    <a:lstStyle/>
                    <a:p>
                      <a:pPr algn="ctr"/>
                      <a:r>
                        <a:rPr lang="en-US" sz="2200" dirty="0">
                          <a:latin typeface="Calibri" panose="020F0502020204030204" pitchFamily="34" charset="0"/>
                          <a:cs typeface="Calibri" panose="020F0502020204030204" pitchFamily="34" charset="0"/>
                        </a:rPr>
                        <a:t>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Research gap identified</a:t>
                      </a:r>
                    </a:p>
                  </a:txBody>
                  <a:tcPr/>
                </a:tc>
                <a:extLst>
                  <a:ext uri="{0D108BD9-81ED-4DB2-BD59-A6C34878D82A}">
                    <a16:rowId xmlns:a16="http://schemas.microsoft.com/office/drawing/2014/main" val="10005"/>
                  </a:ext>
                </a:extLst>
              </a:tr>
              <a:tr h="423009">
                <a:tc>
                  <a:txBody>
                    <a:bodyPr/>
                    <a:lstStyle/>
                    <a:p>
                      <a:pPr algn="ctr"/>
                      <a:r>
                        <a:rPr lang="en-US" sz="2200" dirty="0">
                          <a:latin typeface="Calibri" panose="020F0502020204030204" pitchFamily="34" charset="0"/>
                          <a:cs typeface="Calibri" panose="020F0502020204030204" pitchFamily="34" charset="0"/>
                        </a:rPr>
                        <a:t>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TimeLine &amp; Work Progress </a:t>
                      </a:r>
                    </a:p>
                  </a:txBody>
                  <a:tcPr/>
                </a:tc>
                <a:extLst>
                  <a:ext uri="{0D108BD9-81ED-4DB2-BD59-A6C34878D82A}">
                    <a16:rowId xmlns:a16="http://schemas.microsoft.com/office/drawing/2014/main" val="10006"/>
                  </a:ext>
                </a:extLst>
              </a:tr>
              <a:tr h="423009">
                <a:tc>
                  <a:txBody>
                    <a:bodyPr/>
                    <a:lstStyle/>
                    <a:p>
                      <a:pPr algn="ctr"/>
                      <a:r>
                        <a:rPr lang="en-US" sz="2200" dirty="0">
                          <a:latin typeface="Calibri" panose="020F0502020204030204" pitchFamily="34" charset="0"/>
                          <a:cs typeface="Calibri" panose="020F0502020204030204" pitchFamily="34" charset="0"/>
                        </a:rPr>
                        <a:t>6</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Objectives of the Project </a:t>
                      </a:r>
                    </a:p>
                  </a:txBody>
                  <a:tcPr/>
                </a:tc>
                <a:extLst>
                  <a:ext uri="{0D108BD9-81ED-4DB2-BD59-A6C34878D82A}">
                    <a16:rowId xmlns:a16="http://schemas.microsoft.com/office/drawing/2014/main" val="10007"/>
                  </a:ext>
                </a:extLst>
              </a:tr>
              <a:tr h="423009">
                <a:tc>
                  <a:txBody>
                    <a:bodyPr/>
                    <a:lstStyle/>
                    <a:p>
                      <a:pPr algn="ctr"/>
                      <a:r>
                        <a:rPr lang="en-US" sz="2200" dirty="0">
                          <a:latin typeface="Calibri" panose="020F0502020204030204" pitchFamily="34" charset="0"/>
                          <a:cs typeface="Calibri" panose="020F0502020204030204" pitchFamily="34" charset="0"/>
                        </a:rPr>
                        <a:t>7</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Implementation and Results</a:t>
                      </a:r>
                    </a:p>
                  </a:txBody>
                  <a:tcPr/>
                </a:tc>
                <a:extLst>
                  <a:ext uri="{0D108BD9-81ED-4DB2-BD59-A6C34878D82A}">
                    <a16:rowId xmlns:a16="http://schemas.microsoft.com/office/drawing/2014/main" val="10008"/>
                  </a:ext>
                </a:extLst>
              </a:tr>
              <a:tr h="423009">
                <a:tc>
                  <a:txBody>
                    <a:bodyPr/>
                    <a:lstStyle/>
                    <a:p>
                      <a:pPr algn="ctr"/>
                      <a:r>
                        <a:rPr lang="en-US" sz="2200" dirty="0">
                          <a:latin typeface="Calibri" panose="020F0502020204030204" pitchFamily="34" charset="0"/>
                          <a:cs typeface="Calibri" panose="020F0502020204030204" pitchFamily="34" charset="0"/>
                        </a:rPr>
                        <a:t>8</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200" dirty="0">
                          <a:latin typeface="Calibri" panose="020F0502020204030204" pitchFamily="34" charset="0"/>
                          <a:cs typeface="Calibri" panose="020F0502020204030204" pitchFamily="34" charset="0"/>
                        </a:rPr>
                        <a:t>Conclusion </a:t>
                      </a:r>
                      <a:endParaRPr lang="en-US" sz="2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0535-F6E8-E631-355F-B3F4C0BBE400}"/>
              </a:ext>
            </a:extLst>
          </p:cNvPr>
          <p:cNvSpPr>
            <a:spLocks noGrp="1"/>
          </p:cNvSpPr>
          <p:nvPr>
            <p:ph type="title"/>
          </p:nvPr>
        </p:nvSpPr>
        <p:spPr/>
        <p:txBody>
          <a:bodyPr/>
          <a:lstStyle/>
          <a:p>
            <a:r>
              <a:rPr lang="en-US" sz="3200" b="1" kern="0" spc="-131" dirty="0">
                <a:solidFill>
                  <a:srgbClr val="FFFFFF"/>
                </a:solidFill>
                <a:latin typeface="Times New Roman" panose="02020603050405020304" pitchFamily="18" charset="0"/>
                <a:ea typeface="Inter" pitchFamily="34" charset="-122"/>
                <a:cs typeface="Times New Roman" panose="02020603050405020304" pitchFamily="18" charset="0"/>
              </a:rPr>
              <a:t>Future Advancements</a:t>
            </a:r>
            <a:br>
              <a:rPr lang="en-US" sz="32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3" name="Image 0" descr="preencoded.png">
            <a:extLst>
              <a:ext uri="{FF2B5EF4-FFF2-40B4-BE49-F238E27FC236}">
                <a16:creationId xmlns:a16="http://schemas.microsoft.com/office/drawing/2014/main" id="{74D8B433-6340-AE63-9584-D45E11EED8D8}"/>
              </a:ext>
            </a:extLst>
          </p:cNvPr>
          <p:cNvPicPr>
            <a:picLocks noChangeAspect="1"/>
          </p:cNvPicPr>
          <p:nvPr/>
        </p:nvPicPr>
        <p:blipFill>
          <a:blip r:embed="rId2"/>
          <a:stretch>
            <a:fillRect/>
          </a:stretch>
        </p:blipFill>
        <p:spPr>
          <a:xfrm>
            <a:off x="526693" y="1756847"/>
            <a:ext cx="555427" cy="555427"/>
          </a:xfrm>
          <a:prstGeom prst="rect">
            <a:avLst/>
          </a:prstGeom>
        </p:spPr>
      </p:pic>
      <p:sp>
        <p:nvSpPr>
          <p:cNvPr id="4" name="Text 3">
            <a:extLst>
              <a:ext uri="{FF2B5EF4-FFF2-40B4-BE49-F238E27FC236}">
                <a16:creationId xmlns:a16="http://schemas.microsoft.com/office/drawing/2014/main" id="{04DB899E-7645-3735-D902-00EB6DA7AC51}"/>
              </a:ext>
            </a:extLst>
          </p:cNvPr>
          <p:cNvSpPr/>
          <p:nvPr/>
        </p:nvSpPr>
        <p:spPr>
          <a:xfrm>
            <a:off x="183793" y="2398157"/>
            <a:ext cx="2777490" cy="347186"/>
          </a:xfrm>
          <a:prstGeom prst="rect">
            <a:avLst/>
          </a:prstGeom>
          <a:noFill/>
          <a:ln/>
        </p:spPr>
        <p:txBody>
          <a:bodyPr wrap="none" rtlCol="0" anchor="t"/>
          <a:lstStyle/>
          <a:p>
            <a:pPr marL="0" indent="0" algn="l">
              <a:lnSpc>
                <a:spcPts val="2734"/>
              </a:lnSpc>
              <a:buNone/>
            </a:pPr>
            <a:r>
              <a:rPr lang="en-US" sz="2000" b="1" kern="0" spc="-66" dirty="0">
                <a:solidFill>
                  <a:srgbClr val="E5E0DF"/>
                </a:solidFill>
                <a:latin typeface="Times New Roman" panose="02020603050405020304" pitchFamily="18" charset="0"/>
                <a:ea typeface="Inter" pitchFamily="34" charset="-122"/>
                <a:cs typeface="Times New Roman" panose="02020603050405020304" pitchFamily="18" charset="0"/>
              </a:rPr>
              <a:t>Satellite Integration</a:t>
            </a:r>
            <a:endParaRPr lang="en-US" sz="2000" dirty="0">
              <a:latin typeface="Times New Roman" panose="02020603050405020304" pitchFamily="18" charset="0"/>
              <a:cs typeface="Times New Roman" panose="02020603050405020304" pitchFamily="18" charset="0"/>
            </a:endParaRPr>
          </a:p>
        </p:txBody>
      </p:sp>
      <p:sp>
        <p:nvSpPr>
          <p:cNvPr id="5" name="Text 4">
            <a:extLst>
              <a:ext uri="{FF2B5EF4-FFF2-40B4-BE49-F238E27FC236}">
                <a16:creationId xmlns:a16="http://schemas.microsoft.com/office/drawing/2014/main" id="{DB3A9D2F-E843-7F27-29E2-D381107A951B}"/>
              </a:ext>
            </a:extLst>
          </p:cNvPr>
          <p:cNvSpPr/>
          <p:nvPr/>
        </p:nvSpPr>
        <p:spPr>
          <a:xfrm>
            <a:off x="183793" y="2831226"/>
            <a:ext cx="2064107" cy="1421606"/>
          </a:xfrm>
          <a:prstGeom prst="rect">
            <a:avLst/>
          </a:prstGeom>
          <a:noFill/>
          <a:ln/>
        </p:spPr>
        <p:txBody>
          <a:bodyPr wrap="square" rtlCol="0" anchor="t"/>
          <a:lstStyle/>
          <a:p>
            <a:pPr marL="0" indent="0" algn="l">
              <a:lnSpc>
                <a:spcPts val="2799"/>
              </a:lnSpc>
              <a:buNone/>
            </a:pPr>
            <a:r>
              <a:rPr lang="en-US" kern="0" spc="-35" dirty="0">
                <a:solidFill>
                  <a:srgbClr val="E5E0DF"/>
                </a:solidFill>
                <a:latin typeface="Times New Roman" panose="02020603050405020304" pitchFamily="18" charset="0"/>
                <a:ea typeface="Inter" pitchFamily="34" charset="-122"/>
                <a:cs typeface="Times New Roman" panose="02020603050405020304" pitchFamily="18" charset="0"/>
              </a:rPr>
              <a:t>Leveraging advanced satellite technology to enhance data collection and monitoring of weather patterns.</a:t>
            </a:r>
            <a:endParaRPr lang="en-US" dirty="0">
              <a:latin typeface="Times New Roman" panose="02020603050405020304" pitchFamily="18" charset="0"/>
              <a:cs typeface="Times New Roman" panose="02020603050405020304" pitchFamily="18" charset="0"/>
            </a:endParaRPr>
          </a:p>
        </p:txBody>
      </p:sp>
      <p:pic>
        <p:nvPicPr>
          <p:cNvPr id="8" name="Image 1" descr="preencoded.png">
            <a:extLst>
              <a:ext uri="{FF2B5EF4-FFF2-40B4-BE49-F238E27FC236}">
                <a16:creationId xmlns:a16="http://schemas.microsoft.com/office/drawing/2014/main" id="{FAECFD75-E071-9266-EEDD-E2AB4F849632}"/>
              </a:ext>
            </a:extLst>
          </p:cNvPr>
          <p:cNvPicPr>
            <a:picLocks noChangeAspect="1"/>
          </p:cNvPicPr>
          <p:nvPr/>
        </p:nvPicPr>
        <p:blipFill>
          <a:blip r:embed="rId3"/>
          <a:stretch>
            <a:fillRect/>
          </a:stretch>
        </p:blipFill>
        <p:spPr>
          <a:xfrm>
            <a:off x="3479681" y="1646762"/>
            <a:ext cx="555427" cy="555427"/>
          </a:xfrm>
          <a:prstGeom prst="rect">
            <a:avLst/>
          </a:prstGeom>
        </p:spPr>
      </p:pic>
      <p:sp>
        <p:nvSpPr>
          <p:cNvPr id="9" name="Text 5">
            <a:extLst>
              <a:ext uri="{FF2B5EF4-FFF2-40B4-BE49-F238E27FC236}">
                <a16:creationId xmlns:a16="http://schemas.microsoft.com/office/drawing/2014/main" id="{2B6AD6AF-6664-8667-44FC-A67EC6BC34CC}"/>
              </a:ext>
            </a:extLst>
          </p:cNvPr>
          <p:cNvSpPr/>
          <p:nvPr/>
        </p:nvSpPr>
        <p:spPr>
          <a:xfrm>
            <a:off x="3145316" y="2398157"/>
            <a:ext cx="3037403" cy="347186"/>
          </a:xfrm>
          <a:prstGeom prst="rect">
            <a:avLst/>
          </a:prstGeom>
          <a:noFill/>
          <a:ln/>
        </p:spPr>
        <p:txBody>
          <a:bodyPr wrap="none" rtlCol="0" anchor="t"/>
          <a:lstStyle/>
          <a:p>
            <a:pPr marL="0" indent="0" algn="l">
              <a:lnSpc>
                <a:spcPts val="2734"/>
              </a:lnSpc>
              <a:buNone/>
            </a:pPr>
            <a:r>
              <a:rPr lang="en-US" sz="2000" b="1" kern="0" spc="-66" dirty="0">
                <a:solidFill>
                  <a:srgbClr val="E5E0DF"/>
                </a:solidFill>
                <a:latin typeface="Times New Roman" panose="02020603050405020304" pitchFamily="18" charset="0"/>
                <a:ea typeface="Inter" pitchFamily="34" charset="-122"/>
                <a:cs typeface="Times New Roman" panose="02020603050405020304" pitchFamily="18" charset="0"/>
              </a:rPr>
              <a:t>AI-Powered Predictions</a:t>
            </a:r>
            <a:endParaRPr lang="en-US" sz="2000" dirty="0">
              <a:latin typeface="Times New Roman" panose="02020603050405020304" pitchFamily="18" charset="0"/>
              <a:cs typeface="Times New Roman" panose="02020603050405020304" pitchFamily="18" charset="0"/>
            </a:endParaRPr>
          </a:p>
        </p:txBody>
      </p:sp>
      <p:pic>
        <p:nvPicPr>
          <p:cNvPr id="12" name="Image 2" descr="preencoded.png">
            <a:extLst>
              <a:ext uri="{FF2B5EF4-FFF2-40B4-BE49-F238E27FC236}">
                <a16:creationId xmlns:a16="http://schemas.microsoft.com/office/drawing/2014/main" id="{DFCF9156-338E-CA13-ABA5-E507E9F5E415}"/>
              </a:ext>
            </a:extLst>
          </p:cNvPr>
          <p:cNvPicPr>
            <a:picLocks noChangeAspect="1"/>
          </p:cNvPicPr>
          <p:nvPr/>
        </p:nvPicPr>
        <p:blipFill>
          <a:blip r:embed="rId4"/>
          <a:stretch>
            <a:fillRect/>
          </a:stretch>
        </p:blipFill>
        <p:spPr>
          <a:xfrm>
            <a:off x="7315200" y="1646761"/>
            <a:ext cx="555427" cy="555428"/>
          </a:xfrm>
          <a:prstGeom prst="rect">
            <a:avLst/>
          </a:prstGeom>
        </p:spPr>
      </p:pic>
      <p:sp>
        <p:nvSpPr>
          <p:cNvPr id="14" name="Text 7">
            <a:extLst>
              <a:ext uri="{FF2B5EF4-FFF2-40B4-BE49-F238E27FC236}">
                <a16:creationId xmlns:a16="http://schemas.microsoft.com/office/drawing/2014/main" id="{DFD12A5A-980F-9128-1C79-C98622433FD4}"/>
              </a:ext>
            </a:extLst>
          </p:cNvPr>
          <p:cNvSpPr/>
          <p:nvPr/>
        </p:nvSpPr>
        <p:spPr>
          <a:xfrm>
            <a:off x="6481882" y="2398157"/>
            <a:ext cx="2777490" cy="347186"/>
          </a:xfrm>
          <a:prstGeom prst="rect">
            <a:avLst/>
          </a:prstGeom>
          <a:noFill/>
          <a:ln/>
        </p:spPr>
        <p:txBody>
          <a:bodyPr wrap="none" rtlCol="0" anchor="t"/>
          <a:lstStyle/>
          <a:p>
            <a:pPr marL="0" indent="0" algn="l">
              <a:lnSpc>
                <a:spcPts val="2734"/>
              </a:lnSpc>
              <a:buNone/>
            </a:pPr>
            <a:r>
              <a:rPr lang="en-US" sz="2000" b="1" kern="0" spc="-66" dirty="0">
                <a:solidFill>
                  <a:srgbClr val="E5E0DF"/>
                </a:solidFill>
                <a:latin typeface="Times New Roman" panose="02020603050405020304" pitchFamily="18" charset="0"/>
                <a:ea typeface="Inter" pitchFamily="34" charset="-122"/>
                <a:cs typeface="Times New Roman" panose="02020603050405020304" pitchFamily="18" charset="0"/>
              </a:rPr>
              <a:t>IoT Sensor Networks</a:t>
            </a:r>
            <a:endParaRPr lang="en-US" sz="2000" dirty="0">
              <a:latin typeface="Times New Roman" panose="02020603050405020304" pitchFamily="18" charset="0"/>
              <a:cs typeface="Times New Roman" panose="02020603050405020304" pitchFamily="18" charset="0"/>
            </a:endParaRPr>
          </a:p>
        </p:txBody>
      </p:sp>
      <p:sp>
        <p:nvSpPr>
          <p:cNvPr id="15" name="Text 6">
            <a:extLst>
              <a:ext uri="{FF2B5EF4-FFF2-40B4-BE49-F238E27FC236}">
                <a16:creationId xmlns:a16="http://schemas.microsoft.com/office/drawing/2014/main" id="{577BF6B5-381B-DFF0-1FBC-C354033AB561}"/>
              </a:ext>
            </a:extLst>
          </p:cNvPr>
          <p:cNvSpPr/>
          <p:nvPr/>
        </p:nvSpPr>
        <p:spPr>
          <a:xfrm>
            <a:off x="2961283" y="2941311"/>
            <a:ext cx="2448917" cy="1421606"/>
          </a:xfrm>
          <a:prstGeom prst="rect">
            <a:avLst/>
          </a:prstGeom>
          <a:noFill/>
          <a:ln/>
        </p:spPr>
        <p:txBody>
          <a:bodyPr wrap="square" rtlCol="0" anchor="t"/>
          <a:lstStyle/>
          <a:p>
            <a:pPr marL="0" indent="0" algn="l">
              <a:lnSpc>
                <a:spcPts val="2799"/>
              </a:lnSpc>
              <a:buNone/>
            </a:pPr>
            <a:r>
              <a:rPr lang="en-US" sz="1600" kern="0" spc="-35" dirty="0">
                <a:solidFill>
                  <a:srgbClr val="E5E0DF"/>
                </a:solidFill>
                <a:latin typeface="Times New Roman" panose="02020603050405020304" pitchFamily="18" charset="0"/>
                <a:ea typeface="Inter" pitchFamily="34" charset="-122"/>
                <a:cs typeface="Times New Roman" panose="02020603050405020304" pitchFamily="18" charset="0"/>
              </a:rPr>
              <a:t>Implementing more sophisticated deep learning models to further improve the accuracy of weather forecasts.</a:t>
            </a:r>
            <a:endParaRPr lang="en-US" sz="1600" dirty="0">
              <a:latin typeface="Times New Roman" panose="02020603050405020304" pitchFamily="18" charset="0"/>
              <a:cs typeface="Times New Roman" panose="02020603050405020304" pitchFamily="18" charset="0"/>
            </a:endParaRPr>
          </a:p>
        </p:txBody>
      </p:sp>
      <p:sp>
        <p:nvSpPr>
          <p:cNvPr id="16" name="Text 6">
            <a:extLst>
              <a:ext uri="{FF2B5EF4-FFF2-40B4-BE49-F238E27FC236}">
                <a16:creationId xmlns:a16="http://schemas.microsoft.com/office/drawing/2014/main" id="{65813FD5-D628-6CAB-A88E-3E9DF0D8DF9F}"/>
              </a:ext>
            </a:extLst>
          </p:cNvPr>
          <p:cNvSpPr/>
          <p:nvPr/>
        </p:nvSpPr>
        <p:spPr>
          <a:xfrm>
            <a:off x="6182718" y="2941310"/>
            <a:ext cx="2777490" cy="1605289"/>
          </a:xfrm>
          <a:prstGeom prst="rect">
            <a:avLst/>
          </a:prstGeom>
          <a:noFill/>
          <a:ln/>
        </p:spPr>
        <p:txBody>
          <a:bodyPr wrap="square" rtlCol="0" anchor="t"/>
          <a:lstStyle/>
          <a:p>
            <a:pPr marL="0" indent="0" algn="l">
              <a:lnSpc>
                <a:spcPts val="2799"/>
              </a:lnSpc>
              <a:buNone/>
            </a:pPr>
            <a:r>
              <a:rPr lang="en-US" sz="1600" kern="0" spc="-35" dirty="0">
                <a:solidFill>
                  <a:srgbClr val="E5E0DF"/>
                </a:solidFill>
                <a:latin typeface="Times New Roman" panose="02020603050405020304" pitchFamily="18" charset="0"/>
                <a:ea typeface="Inter" pitchFamily="34" charset="-122"/>
                <a:cs typeface="Times New Roman" panose="02020603050405020304" pitchFamily="18" charset="0"/>
              </a:rPr>
              <a:t>Implementing more sophisticated deep learning models to further improve the accuracy of weather forecasts.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08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1699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rgbClr val="FFFF00"/>
                </a:solidFill>
                <a:latin typeface="Calibri" panose="020F0502020204030204" pitchFamily="34" charset="0"/>
                <a:cs typeface="Calibri" panose="020F0502020204030204" pitchFamily="34" charset="0"/>
              </a:rPr>
              <a:t>Conclusions</a:t>
            </a:r>
          </a:p>
        </p:txBody>
      </p:sp>
      <p:sp>
        <p:nvSpPr>
          <p:cNvPr id="142" name="Google Shape;142;p24"/>
          <p:cNvSpPr txBox="1">
            <a:spLocks noGrp="1"/>
          </p:cNvSpPr>
          <p:nvPr>
            <p:ph type="body" idx="4294967295"/>
          </p:nvPr>
        </p:nvSpPr>
        <p:spPr>
          <a:xfrm>
            <a:off x="341437" y="742662"/>
            <a:ext cx="8631578" cy="4131014"/>
          </a:xfrm>
          <a:prstGeom prst="rect">
            <a:avLst/>
          </a:prstGeom>
        </p:spPr>
        <p:txBody>
          <a:bodyPr spcFirstLastPara="1" wrap="square" lIns="91425" tIns="91425" rIns="91425" bIns="91425" anchor="t" anchorCtr="0">
            <a:noAutofit/>
          </a:bodyPr>
          <a:lstStyle/>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Improved Accuracy</a:t>
            </a:r>
            <a:r>
              <a:rPr lang="en-US" sz="1700" b="0" i="0" dirty="0">
                <a:solidFill>
                  <a:schemeClr val="tx1"/>
                </a:solidFill>
                <a:effectLst/>
                <a:latin typeface="Times New Roman" panose="02020603050405020304" pitchFamily="18" charset="0"/>
                <a:cs typeface="Times New Roman" panose="02020603050405020304" pitchFamily="18" charset="0"/>
              </a:rPr>
              <a:t>: Machine learning techniques significantly enhance the accuracy of weather forecasting compared to traditional methods. The ability to capture complex patterns and relationships in weather data leads to more precise predictions of meteorological variables.</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Enhanced Lead Time</a:t>
            </a:r>
            <a:r>
              <a:rPr lang="en-US" sz="1700" b="0" i="0" dirty="0">
                <a:solidFill>
                  <a:schemeClr val="tx1"/>
                </a:solidFill>
                <a:effectLst/>
                <a:latin typeface="Times New Roman" panose="02020603050405020304" pitchFamily="18" charset="0"/>
                <a:cs typeface="Times New Roman" panose="02020603050405020304" pitchFamily="18" charset="0"/>
              </a:rPr>
              <a:t>: Machine learning models enable the extension of forecast lead times, providing advanced warning for weather-related events. </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Customized Solutions</a:t>
            </a:r>
            <a:r>
              <a:rPr lang="en-US" sz="1700" b="0" i="0" dirty="0">
                <a:solidFill>
                  <a:schemeClr val="tx1"/>
                </a:solidFill>
                <a:effectLst/>
                <a:latin typeface="Times New Roman" panose="02020603050405020304" pitchFamily="18" charset="0"/>
                <a:cs typeface="Times New Roman" panose="02020603050405020304" pitchFamily="18" charset="0"/>
              </a:rPr>
              <a:t>: Tailoring forecasting models to specific applications and user needs enhances the relevance and usefulness of weather forecasts. Customized solutions for sectors such as agriculture, transportation, and disaster management optimize decision-making and resource allocation strategies.</a:t>
            </a:r>
          </a:p>
          <a:p>
            <a:pPr algn="l">
              <a:buFont typeface="+mj-lt"/>
              <a:buAutoNum type="arabicPeriod"/>
            </a:pPr>
            <a:r>
              <a:rPr lang="en-US" sz="1700" b="1" i="0" dirty="0">
                <a:solidFill>
                  <a:schemeClr val="tx1"/>
                </a:solidFill>
                <a:effectLst/>
                <a:latin typeface="Times New Roman" panose="02020603050405020304" pitchFamily="18" charset="0"/>
                <a:cs typeface="Times New Roman" panose="02020603050405020304" pitchFamily="18" charset="0"/>
              </a:rPr>
              <a:t>Integration of Data Sources</a:t>
            </a:r>
            <a:r>
              <a:rPr lang="en-US" sz="1700" b="0" i="0" dirty="0">
                <a:solidFill>
                  <a:schemeClr val="tx1"/>
                </a:solidFill>
                <a:effectLst/>
                <a:latin typeface="Times New Roman" panose="02020603050405020304" pitchFamily="18" charset="0"/>
                <a:cs typeface="Times New Roman" panose="02020603050405020304" pitchFamily="18" charset="0"/>
              </a:rPr>
              <a:t>: Integrating diverse data sources, including weather station observations, satellite imagery, and numerical models, improves the robustness and reliability of forecasting models.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687280276"/>
              </p:ext>
            </p:extLst>
          </p:nvPr>
        </p:nvGraphicFramePr>
        <p:xfrm>
          <a:off x="181912" y="1122897"/>
          <a:ext cx="8780175" cy="2926736"/>
        </p:xfrm>
        <a:graphic>
          <a:graphicData uri="http://schemas.openxmlformats.org/drawingml/2006/table">
            <a:tbl>
              <a:tblPr firstRow="1" bandRow="1">
                <a:tableStyleId>{BDBED569-4797-4DF1-A0F4-6AAB3CD982D8}</a:tableStyleId>
              </a:tblPr>
              <a:tblGrid>
                <a:gridCol w="939065">
                  <a:extLst>
                    <a:ext uri="{9D8B030D-6E8A-4147-A177-3AD203B41FA5}">
                      <a16:colId xmlns:a16="http://schemas.microsoft.com/office/drawing/2014/main" val="20000"/>
                    </a:ext>
                  </a:extLst>
                </a:gridCol>
                <a:gridCol w="7841110">
                  <a:extLst>
                    <a:ext uri="{9D8B030D-6E8A-4147-A177-3AD203B41FA5}">
                      <a16:colId xmlns:a16="http://schemas.microsoft.com/office/drawing/2014/main" val="20001"/>
                    </a:ext>
                  </a:extLst>
                </a:gridCol>
              </a:tblGrid>
              <a:tr h="905384">
                <a:tc>
                  <a:txBody>
                    <a:bodyPr/>
                    <a:lstStyle/>
                    <a:p>
                      <a:r>
                        <a:rPr lang="en-IN" altLang="en-US" sz="1600" b="0" dirty="0">
                          <a:latin typeface="Times New Roman" panose="02020603050405020304" pitchFamily="18" charset="0"/>
                          <a:cs typeface="Times New Roman" panose="02020603050405020304" pitchFamily="18" charset="0"/>
                        </a:rPr>
                        <a:t>[1]</a:t>
                      </a:r>
                    </a:p>
                  </a:txBody>
                  <a:tcPr anchor="ctr"/>
                </a:tc>
                <a:tc>
                  <a:txBody>
                    <a:bodyPr/>
                    <a:lstStyle/>
                    <a:p>
                      <a:pPr lvl="1" algn="just"/>
                      <a:r>
                        <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Weather Forecasting Using Ensemble Learning with Feature Selection,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18513">
                <a:tc>
                  <a:txBody>
                    <a:bodyPr/>
                    <a:lstStyle/>
                    <a:p>
                      <a:r>
                        <a:rPr lang="en-IN" altLang="en-US" sz="1600" b="0" dirty="0">
                          <a:latin typeface="Times New Roman" panose="02020603050405020304" pitchFamily="18" charset="0"/>
                          <a:cs typeface="Times New Roman" panose="02020603050405020304" pitchFamily="18" charset="0"/>
                        </a:rPr>
                        <a:t>[</a:t>
                      </a:r>
                      <a:r>
                        <a:rPr lang="en-US" sz="1600" b="0" dirty="0">
                          <a:latin typeface="Times New Roman" panose="02020603050405020304" pitchFamily="18" charset="0"/>
                          <a:cs typeface="Times New Roman" panose="02020603050405020304" pitchFamily="18" charset="0"/>
                        </a:rPr>
                        <a:t>2</a:t>
                      </a:r>
                      <a:r>
                        <a:rPr lang="en-IN" altLang="en-US" sz="1600" b="0" dirty="0">
                          <a:latin typeface="Times New Roman" panose="02020603050405020304" pitchFamily="18" charset="0"/>
                          <a:cs typeface="Times New Roman" panose="02020603050405020304" pitchFamily="18" charset="0"/>
                        </a:rPr>
                        <a:t>]</a:t>
                      </a:r>
                    </a:p>
                  </a:txBody>
                  <a:tcPr anchor="ctr"/>
                </a:tc>
                <a:tc>
                  <a:txBody>
                    <a:bodyPr/>
                    <a:lstStyle/>
                    <a:p>
                      <a:r>
                        <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Weather Prediction with Transfer Learning using Convolutional Neural Network</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02839">
                <a:tc>
                  <a:txBody>
                    <a:bodyPr/>
                    <a:lstStyle/>
                    <a:p>
                      <a:r>
                        <a:rPr lang="en-US" sz="1600" b="0" dirty="0">
                          <a:latin typeface="Times New Roman" panose="02020603050405020304" pitchFamily="18" charset="0"/>
                          <a:cs typeface="Times New Roman" panose="02020603050405020304" pitchFamily="18" charset="0"/>
                        </a:rPr>
                        <a:t> </a:t>
                      </a:r>
                      <a:r>
                        <a:rPr lang="en-IN" altLang="en-US" sz="1600" b="0" dirty="0">
                          <a:latin typeface="Times New Roman" panose="02020603050405020304" pitchFamily="18" charset="0"/>
                          <a:cs typeface="Times New Roman" panose="02020603050405020304" pitchFamily="18" charset="0"/>
                        </a:rPr>
                        <a:t>[</a:t>
                      </a:r>
                      <a:r>
                        <a:rPr lang="en-US" sz="1600" b="0" dirty="0">
                          <a:latin typeface="Times New Roman" panose="02020603050405020304" pitchFamily="18" charset="0"/>
                          <a:cs typeface="Times New Roman" panose="02020603050405020304" pitchFamily="18" charset="0"/>
                        </a:rPr>
                        <a:t>3</a:t>
                      </a:r>
                      <a:r>
                        <a:rPr lang="en-IN" altLang="en-US" sz="1600" b="0" dirty="0">
                          <a:latin typeface="Times New Roman" panose="02020603050405020304" pitchFamily="18" charset="0"/>
                          <a:cs typeface="Times New Roman" panose="02020603050405020304" pitchFamily="18" charset="0"/>
                        </a:rPr>
                        <a:t>]</a:t>
                      </a:r>
                    </a:p>
                  </a:txBody>
                  <a:tcPr anchor="ctr"/>
                </a:tc>
                <a:tc>
                  <a:txBody>
                    <a:bodyPr/>
                    <a:lstStyle/>
                    <a:p>
                      <a:r>
                        <a:rPr lang="en-US" sz="1600" b="0" dirty="0">
                          <a:latin typeface="Times New Roman" panose="02020603050405020304" pitchFamily="18" charset="0"/>
                          <a:cs typeface="Times New Roman" panose="02020603050405020304" pitchFamily="18" charset="0"/>
                        </a:rPr>
                        <a:t> </a:t>
                      </a: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Machine Learning in Weather Prediction and Climate Analyses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Title 1"/>
          <p:cNvSpPr>
            <a:spLocks noGrp="1"/>
          </p:cNvSpPr>
          <p:nvPr>
            <p:ph type="title"/>
          </p:nvPr>
        </p:nvSpPr>
        <p:spPr>
          <a:xfrm>
            <a:off x="363429" y="140225"/>
            <a:ext cx="8520600" cy="572700"/>
          </a:xfrm>
        </p:spPr>
        <p:txBody>
          <a:bodyPr/>
          <a:lstStyle/>
          <a:p>
            <a:r>
              <a:rPr lang="en-IN" sz="2600" b="1" dirty="0">
                <a:solidFill>
                  <a:srgbClr val="FFFF00"/>
                </a:solidFill>
                <a:latin typeface="Calibri" panose="020F0502020204030204" pitchFamily="34" charset="0"/>
                <a:cs typeface="Calibri" panose="020F0502020204030204" pitchFamily="34" charset="0"/>
              </a:rPr>
              <a:t>			References</a:t>
            </a:r>
            <a:endParaRPr lang="en-IN" sz="2600" b="1" dirty="0">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3C3813-6D50-CCB6-CEC2-B29F95697942}"/>
              </a:ext>
            </a:extLst>
          </p:cNvPr>
          <p:cNvSpPr txBox="1"/>
          <p:nvPr/>
        </p:nvSpPr>
        <p:spPr>
          <a:xfrm>
            <a:off x="2527609" y="2036956"/>
            <a:ext cx="3280065" cy="784830"/>
          </a:xfrm>
          <a:prstGeom prst="rect">
            <a:avLst/>
          </a:prstGeom>
          <a:noFill/>
        </p:spPr>
        <p:txBody>
          <a:bodyPr wrap="none" rtlCol="0">
            <a:spAutoFit/>
          </a:bodyPr>
          <a:lstStyle/>
          <a:p>
            <a:r>
              <a:rPr lang="en-IN" sz="4500" dirty="0">
                <a:solidFill>
                  <a:schemeClr val="tx1"/>
                </a:solidFill>
                <a:latin typeface="Algerian" panose="04020705040A02060702" pitchFamily="82" charset="0"/>
                <a:cs typeface="Times New Roman" panose="02020603050405020304" pitchFamily="18" charset="0"/>
              </a:rPr>
              <a:t>THANK YOU</a:t>
            </a:r>
          </a:p>
        </p:txBody>
      </p:sp>
    </p:spTree>
    <p:extLst>
      <p:ext uri="{BB962C8B-B14F-4D97-AF65-F5344CB8AC3E}">
        <p14:creationId xmlns:p14="http://schemas.microsoft.com/office/powerpoint/2010/main" val="30509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Calibri" panose="020F0502020204030204" pitchFamily="34" charset="0"/>
                <a:cs typeface="Calibri" panose="020F0502020204030204" pitchFamily="34" charset="0"/>
              </a:rPr>
              <a:t>Abstract</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147755"/>
            <a:ext cx="5347280" cy="4660058"/>
          </a:xfrm>
          <a:prstGeom prst="rect">
            <a:avLst/>
          </a:prstGeom>
          <a:noFill/>
        </p:spPr>
        <p:txBody>
          <a:bodyPr wrap="square" rtlCol="0">
            <a:spAutoFit/>
          </a:bodyPr>
          <a:lstStyle/>
          <a:p>
            <a:pPr algn="just">
              <a:lnSpc>
                <a:spcPct val="115000"/>
              </a:lnSpc>
              <a:spcAft>
                <a:spcPts val="1000"/>
              </a:spcAft>
            </a:pPr>
            <a:r>
              <a:rPr lang="en-US" sz="1800" kern="100">
                <a:solidFill>
                  <a:srgbClr val="0D0D0D"/>
                </a:solidFill>
                <a:effectLst/>
                <a:latin typeface="Times New Roman" panose="02020603050405020304" pitchFamily="18" charset="0"/>
                <a:ea typeface="Calibri" panose="020F0502020204030204" pitchFamily="34" charset="0"/>
              </a:rPr>
              <a:t>Weather forecasting </a:t>
            </a:r>
            <a:r>
              <a:rPr lang="en-US" sz="1800" kern="100" dirty="0">
                <a:solidFill>
                  <a:srgbClr val="0D0D0D"/>
                </a:solidFill>
                <a:effectLst/>
                <a:latin typeface="Times New Roman" panose="02020603050405020304" pitchFamily="18" charset="0"/>
                <a:ea typeface="Calibri" panose="020F0502020204030204" pitchFamily="34" charset="0"/>
              </a:rPr>
              <a:t>plays a crucial role in meteorology, offering essential insights into forthcoming atmospheric conditions. This abstract provides a thorough overview of the methodologies employed, challenges encountered, and recent advancements in the field of weather prediction.</a:t>
            </a:r>
            <a:r>
              <a:rPr lang="en-US" sz="1800" kern="100" dirty="0">
                <a:effectLst/>
                <a:latin typeface="Times New Roman" panose="02020603050405020304" pitchFamily="18" charset="0"/>
                <a:ea typeface="Calibri" panose="020F0502020204030204" pitchFamily="34" charset="0"/>
              </a:rPr>
              <a:t> Weather forecasting is crucial for individuals to plan their activities according to anticipated weather patterns. Meteorologists rely on diverse parameters including temperature, pressure, humidity, dew point, rainfall, precipitation, wind speed, and dataset size to forecast future weather conditions accurately. Data -preprocessing is essential, with a significant portion of data allocated for training purposes. </a:t>
            </a:r>
            <a:endParaRPr lang="en-US" sz="1800" b="1"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643238"/>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Introduction</a:t>
            </a:r>
            <a:endParaRPr sz="3000" dirty="0">
              <a:solidFill>
                <a:schemeClr val="lt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ACD2C020-12C1-2E7C-7D09-7D529FB4F976}"/>
              </a:ext>
            </a:extLst>
          </p:cNvPr>
          <p:cNvSpPr txBox="1"/>
          <p:nvPr/>
        </p:nvSpPr>
        <p:spPr>
          <a:xfrm>
            <a:off x="408878" y="1568605"/>
            <a:ext cx="8348546" cy="2862322"/>
          </a:xfrm>
          <a:prstGeom prst="rect">
            <a:avLst/>
          </a:prstGeom>
          <a:noFill/>
        </p:spPr>
        <p:txBody>
          <a:bodyPr wrap="square" rtlCol="0">
            <a:spAutoFit/>
          </a:bodyPr>
          <a:lstStyle/>
          <a:p>
            <a:r>
              <a:rPr lang="en-US" sz="1800" dirty="0">
                <a:solidFill>
                  <a:schemeClr val="tx1"/>
                </a:solidFill>
                <a:latin typeface="Times New Roman" panose="02020603050405020304" pitchFamily="18" charset="0"/>
                <a:cs typeface="Times New Roman" panose="02020603050405020304" pitchFamily="18" charset="0"/>
              </a:rPr>
              <a:t>Weather forecasting with machine learning leverages historical weather data to predict future atmospheric conditions. Initially, data from diverse sources, including weather stations and satellites, is collected, encompassing parameters like temperature, humidity, wind speed, and more. Feature selection follows, where relevant variables influencing weather patterns are identified. Subsequently, data preprocessing is conducted to handle anomalies like missing values and outliers while normalizing the dataset for uniformity. The appropriate machine learning model is then chosen, ranging from traditional regression algorithms to advanced neural networks, based on the task's requirements and data characteristics. Following model selection, training commences with historical data, enabling the model to discern underlying patterns. </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rgbClr val="FFFF00"/>
                </a:solidFill>
                <a:latin typeface="Calibri" panose="020F0502020204030204" pitchFamily="34" charset="0"/>
                <a:cs typeface="Calibri" panose="020F0502020204030204" pitchFamily="34" charset="0"/>
              </a:rPr>
              <a:t>Major Trends</a:t>
            </a:r>
            <a:r>
              <a:rPr lang="en-IN" b="1" dirty="0">
                <a:solidFill>
                  <a:srgbClr val="FFFF00"/>
                </a:solidFill>
                <a:latin typeface="Calibri" panose="020F0502020204030204" pitchFamily="34" charset="0"/>
                <a:cs typeface="Calibri" panose="020F0502020204030204" pitchFamily="34" charset="0"/>
              </a:rPr>
              <a:t> </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0" y="780585"/>
            <a:ext cx="9144000" cy="5114691"/>
            <a:chOff x="431925" y="1304875"/>
            <a:chExt cx="2628925" cy="3416400"/>
          </a:xfrm>
        </p:grpSpPr>
        <p:sp>
          <p:nvSpPr>
            <p:cNvPr id="95" name="Google Shape;95;p18"/>
            <p:cNvSpPr txBox="1"/>
            <p:nvPr/>
          </p:nvSpPr>
          <p:spPr>
            <a:xfrm>
              <a:off x="431925" y="1304875"/>
              <a:ext cx="2628900" cy="2920272"/>
            </a:xfrm>
            <a:prstGeom prst="rect">
              <a:avLst/>
            </a:prstGeom>
            <a:solidFill>
              <a:schemeClr val="dk1"/>
            </a:solidFill>
            <a:ln>
              <a:noFill/>
            </a:ln>
          </p:spPr>
          <p:txBody>
            <a:bodyPr spcFirstLastPara="1" wrap="square" lIns="91425" tIns="91425" rIns="91425" bIns="91425" anchor="ctr" anchorCtr="0">
              <a:noAutofit/>
            </a:bodyPr>
            <a:lstStyle/>
            <a:p>
              <a:pPr marL="342900" lvl="0" algn="l" rtl="0">
                <a:lnSpc>
                  <a:spcPct val="150000"/>
                </a:lnSpc>
                <a:spcBef>
                  <a:spcPts val="0"/>
                </a:spcBef>
                <a:spcAft>
                  <a:spcPts val="0"/>
                </a:spcAft>
                <a:buFont typeface="Wingdings" panose="05000000000000000000" charset="0"/>
                <a:buChar char="Ø"/>
              </a:pPr>
              <a:r>
                <a:rPr lang="en-IN" sz="1800"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of Big Data</a:t>
              </a:r>
              <a:endParaRPr lang="en-IN" sz="1800" dirty="0">
                <a:solidFill>
                  <a:schemeClr val="lt1"/>
                </a:solidFill>
                <a:highlight>
                  <a:srgbClr val="FFFFFF"/>
                </a:highlight>
                <a:latin typeface="Times New Roman" panose="02020603050405020304" pitchFamily="18" charset="0"/>
                <a:cs typeface="Times New Roman" panose="02020603050405020304" pitchFamily="18" charset="0"/>
              </a:endParaRPr>
            </a:p>
            <a:p>
              <a:pPr marL="342900" lvl="0" algn="l" rtl="0">
                <a:lnSpc>
                  <a:spcPct val="150000"/>
                </a:lnSpc>
                <a:spcBef>
                  <a:spcPts val="0"/>
                </a:spcBef>
                <a:spcAft>
                  <a:spcPts val="0"/>
                </a:spcAft>
                <a:buFont typeface="Wingdings" panose="05000000000000000000" charset="0"/>
                <a:buChar char="Ø"/>
              </a:pPr>
              <a:r>
                <a:rPr lang="en-IN" sz="1800" i="0" dirty="0">
                  <a:solidFill>
                    <a:srgbClr val="0D0D0D"/>
                  </a:solidFill>
                  <a:effectLst/>
                  <a:highlight>
                    <a:srgbClr val="FFFFFF"/>
                  </a:highlight>
                  <a:latin typeface="Times New Roman" panose="02020603050405020304" pitchFamily="18" charset="0"/>
                  <a:cs typeface="Times New Roman" panose="02020603050405020304" pitchFamily="18" charset="0"/>
                </a:rPr>
                <a:t>Advancements in Deep Learning</a:t>
              </a:r>
              <a:endParaRPr lang="en-IN" sz="1800" i="0" dirty="0">
                <a:solidFill>
                  <a:schemeClr val="lt1"/>
                </a:solidFill>
                <a:effectLst/>
                <a:highlight>
                  <a:srgbClr val="FFFFFF"/>
                </a:highlight>
                <a:latin typeface="Times New Roman" panose="02020603050405020304" pitchFamily="18" charset="0"/>
                <a:cs typeface="Times New Roman" panose="02020603050405020304" pitchFamily="18" charset="0"/>
              </a:endParaRPr>
            </a:p>
            <a:p>
              <a:pPr marL="342900" lvl="0" algn="l" rtl="0">
                <a:lnSpc>
                  <a:spcPct val="150000"/>
                </a:lnSpc>
                <a:spcBef>
                  <a:spcPts val="0"/>
                </a:spcBef>
                <a:spcAft>
                  <a:spcPts val="0"/>
                </a:spcAft>
                <a:buFont typeface="Wingdings" panose="05000000000000000000" charset="0"/>
                <a:buChar char="Ø"/>
              </a:pPr>
              <a:r>
                <a:rPr lang="en-IN" sz="1800" i="0" dirty="0">
                  <a:solidFill>
                    <a:srgbClr val="0D0D0D"/>
                  </a:solidFill>
                  <a:effectLst/>
                  <a:highlight>
                    <a:srgbClr val="FFFFFF"/>
                  </a:highlight>
                  <a:latin typeface="Times New Roman" panose="02020603050405020304" pitchFamily="18" charset="0"/>
                  <a:cs typeface="Times New Roman" panose="02020603050405020304" pitchFamily="18" charset="0"/>
                </a:rPr>
                <a:t>Ensemble Learning Approaches</a:t>
              </a:r>
              <a:endParaRPr lang="en-IN" sz="1800" dirty="0">
                <a:solidFill>
                  <a:schemeClr val="lt1"/>
                </a:solidFill>
                <a:highlight>
                  <a:srgbClr val="FFFFFF"/>
                </a:highlight>
                <a:latin typeface="Times New Roman" panose="02020603050405020304" pitchFamily="18" charset="0"/>
                <a:cs typeface="Times New Roman" panose="02020603050405020304" pitchFamily="18" charset="0"/>
              </a:endParaRPr>
            </a:p>
            <a:p>
              <a:pPr marL="342900" lvl="0" algn="l" rtl="0">
                <a:lnSpc>
                  <a:spcPct val="150000"/>
                </a:lnSpc>
                <a:spcBef>
                  <a:spcPts val="0"/>
                </a:spcBef>
                <a:spcAft>
                  <a:spcPts val="0"/>
                </a:spcAft>
                <a:buFont typeface="Wingdings" panose="05000000000000000000" charset="0"/>
                <a:buChar char="Ø"/>
              </a:pPr>
              <a:r>
                <a:rPr lang="en-IN" sz="1800" i="0" dirty="0">
                  <a:solidFill>
                    <a:srgbClr val="0D0D0D"/>
                  </a:solidFill>
                  <a:effectLst/>
                  <a:highlight>
                    <a:srgbClr val="FFFFFF"/>
                  </a:highlight>
                  <a:latin typeface="Times New Roman" panose="02020603050405020304" pitchFamily="18" charset="0"/>
                  <a:cs typeface="Times New Roman" panose="02020603050405020304" pitchFamily="18" charset="0"/>
                </a:rPr>
                <a:t>Incorporation of Non-traditional Data Sources</a:t>
              </a:r>
              <a:endParaRPr lang="en-IN" sz="1800" i="0" dirty="0">
                <a:solidFill>
                  <a:schemeClr val="lt1"/>
                </a:solidFill>
                <a:effectLst/>
                <a:highlight>
                  <a:srgbClr val="FFFFFF"/>
                </a:highlight>
                <a:latin typeface="Times New Roman" panose="02020603050405020304" pitchFamily="18" charset="0"/>
                <a:cs typeface="Times New Roman" panose="02020603050405020304" pitchFamily="18" charset="0"/>
              </a:endParaRPr>
            </a:p>
            <a:p>
              <a:pPr marL="342900" lvl="0" algn="l" rtl="0">
                <a:lnSpc>
                  <a:spcPct val="150000"/>
                </a:lnSpc>
                <a:spcBef>
                  <a:spcPts val="0"/>
                </a:spcBef>
                <a:spcAft>
                  <a:spcPts val="0"/>
                </a:spcAft>
                <a:buFont typeface="Wingdings" panose="05000000000000000000" charset="0"/>
                <a:buChar char="Ø"/>
              </a:pPr>
              <a:r>
                <a:rPr lang="en-IN" sz="1800" i="0" dirty="0">
                  <a:solidFill>
                    <a:srgbClr val="0D0D0D"/>
                  </a:solidFill>
                  <a:effectLst/>
                  <a:highlight>
                    <a:srgbClr val="FFFFFF"/>
                  </a:highlight>
                  <a:latin typeface="Times New Roman" panose="02020603050405020304" pitchFamily="18" charset="0"/>
                  <a:cs typeface="Times New Roman" panose="02020603050405020304" pitchFamily="18" charset="0"/>
                </a:rPr>
                <a:t>Probabilistic Forecasting</a:t>
              </a:r>
              <a:endParaRPr lang="en-IN" sz="1800" dirty="0">
                <a:solidFill>
                  <a:schemeClr val="lt1"/>
                </a:solidFill>
                <a:highlight>
                  <a:srgbClr val="FFFFFF"/>
                </a:highlight>
                <a:latin typeface="Times New Roman" panose="02020603050405020304" pitchFamily="18" charset="0"/>
                <a:cs typeface="Times New Roman" panose="02020603050405020304" pitchFamily="18" charset="0"/>
              </a:endParaRPr>
            </a:p>
            <a:p>
              <a:pPr marL="342900" lvl="0" algn="l" rtl="0">
                <a:lnSpc>
                  <a:spcPct val="150000"/>
                </a:lnSpc>
                <a:spcBef>
                  <a:spcPts val="0"/>
                </a:spcBef>
                <a:spcAft>
                  <a:spcPts val="0"/>
                </a:spcAft>
                <a:buFont typeface="Wingdings" panose="05000000000000000000" charset="0"/>
                <a:buChar char="Ø"/>
              </a:pPr>
              <a:r>
                <a:rPr lang="en-IN" sz="1800" i="0" dirty="0">
                  <a:solidFill>
                    <a:srgbClr val="0D0D0D"/>
                  </a:solidFill>
                  <a:effectLst/>
                  <a:highlight>
                    <a:srgbClr val="FFFFFF"/>
                  </a:highlight>
                  <a:latin typeface="Times New Roman" panose="02020603050405020304" pitchFamily="18" charset="0"/>
                  <a:cs typeface="Times New Roman" panose="02020603050405020304" pitchFamily="18" charset="0"/>
                </a:rPr>
                <a:t>Real-time Forecasting and Updates</a:t>
              </a:r>
              <a:endParaRPr lang="en-IN" sz="1800" i="0" dirty="0">
                <a:solidFill>
                  <a:schemeClr val="lt1"/>
                </a:solidFill>
                <a:effectLst/>
                <a:highlight>
                  <a:srgbClr val="FFFFFF"/>
                </a:highlight>
                <a:latin typeface="Times New Roman" panose="02020603050405020304" pitchFamily="18" charset="0"/>
                <a:cs typeface="Times New Roman" panose="02020603050405020304" pitchFamily="18" charset="0"/>
              </a:endParaRPr>
            </a:p>
            <a:p>
              <a:pPr marL="342900" lvl="0" algn="l" rtl="0">
                <a:lnSpc>
                  <a:spcPct val="150000"/>
                </a:lnSpc>
                <a:spcBef>
                  <a:spcPts val="0"/>
                </a:spcBef>
                <a:spcAft>
                  <a:spcPts val="0"/>
                </a:spcAft>
                <a:buFont typeface="Wingdings" panose="05000000000000000000" charset="0"/>
                <a:buChar char="Ø"/>
              </a:pPr>
              <a:r>
                <a:rPr lang="en-IN" sz="1800" i="0" dirty="0">
                  <a:solidFill>
                    <a:srgbClr val="0D0D0D"/>
                  </a:solidFill>
                  <a:effectLst/>
                  <a:highlight>
                    <a:srgbClr val="FFFFFF"/>
                  </a:highlight>
                  <a:latin typeface="Times New Roman" panose="02020603050405020304" pitchFamily="18" charset="0"/>
                  <a:cs typeface="Times New Roman" panose="02020603050405020304" pitchFamily="18" charset="0"/>
                </a:rPr>
                <a:t>Interdisciplinary Collaboration</a:t>
              </a:r>
              <a:endParaRPr lang="en-IN" sz="1800" i="0" dirty="0">
                <a:solidFill>
                  <a:schemeClr val="lt1"/>
                </a:solidFill>
                <a:effectLst/>
                <a:highlight>
                  <a:srgbClr val="FFFFFF"/>
                </a:highligh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FFFF00"/>
                </a:solidFill>
                <a:latin typeface="Calibri" panose="020F0502020204030204" pitchFamily="34" charset="0"/>
                <a:cs typeface="Calibri" panose="020F0502020204030204" pitchFamily="34" charset="0"/>
              </a:rPr>
              <a:t>Directions in Weather Foresting</a:t>
            </a:r>
          </a:p>
        </p:txBody>
      </p:sp>
      <p:sp>
        <p:nvSpPr>
          <p:cNvPr id="97" name="Google Shape;97;p18"/>
          <p:cNvSpPr txBox="1">
            <a:spLocks noGrp="1"/>
          </p:cNvSpPr>
          <p:nvPr>
            <p:ph type="body" idx="4294967295"/>
          </p:nvPr>
        </p:nvSpPr>
        <p:spPr>
          <a:xfrm>
            <a:off x="0" y="832624"/>
            <a:ext cx="9144001" cy="4310876"/>
          </a:xfrm>
          <a:prstGeom prst="rect">
            <a:avLst/>
          </a:prstGeom>
          <a:solidFill>
            <a:schemeClr val="tx1"/>
          </a:solidFill>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lang="en-IN"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0" indent="-457200" algn="just" rtl="0">
              <a:lnSpc>
                <a:spcPct val="150000"/>
              </a:lnSpc>
              <a:spcBef>
                <a:spcPts val="0"/>
              </a:spcBef>
              <a:spcAft>
                <a:spcPts val="0"/>
              </a:spcAft>
              <a:buFont typeface="+mj-lt"/>
              <a:buAutoNum type="arabicPeriod"/>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Enhanced Model Interpretability</a:t>
            </a:r>
          </a:p>
          <a:p>
            <a:pPr lvl="0" indent="-457200" algn="just" rtl="0">
              <a:lnSpc>
                <a:spcPct val="150000"/>
              </a:lnSpc>
              <a:spcBef>
                <a:spcPts val="0"/>
              </a:spcBef>
              <a:spcAft>
                <a:spcPts val="0"/>
              </a:spcAft>
              <a:buFont typeface="+mj-lt"/>
              <a:buAutoNum type="arabicPeriod"/>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of Physics-based Models</a:t>
            </a:r>
            <a:endParaRPr lang="en-IN" dirty="0">
              <a:solidFill>
                <a:srgbClr val="0D0D0D"/>
              </a:solidFill>
              <a:highlight>
                <a:srgbClr val="FFFFFF"/>
              </a:highlight>
              <a:latin typeface="Times New Roman" panose="02020603050405020304" pitchFamily="18" charset="0"/>
              <a:cs typeface="Times New Roman" panose="02020603050405020304" pitchFamily="18" charset="0"/>
            </a:endParaRPr>
          </a:p>
          <a:p>
            <a:pPr lvl="0" indent="-457200" algn="just" rtl="0">
              <a:lnSpc>
                <a:spcPct val="150000"/>
              </a:lnSpc>
              <a:spcBef>
                <a:spcPts val="0"/>
              </a:spcBef>
              <a:spcAft>
                <a:spcPts val="0"/>
              </a:spcAft>
              <a:buFont typeface="+mj-lt"/>
              <a:buAutoNum type="arabicPeriod"/>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Spatial and Temporal Resolution Improvement</a:t>
            </a:r>
            <a:endParaRPr lang="en-IN"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0" indent="-457200" algn="just" rtl="0">
              <a:lnSpc>
                <a:spcPct val="150000"/>
              </a:lnSpc>
              <a:spcBef>
                <a:spcPts val="0"/>
              </a:spcBef>
              <a:spcAft>
                <a:spcPts val="0"/>
              </a:spcAft>
              <a:buFont typeface="+mj-lt"/>
              <a:buAutoNum type="arabicPeriod"/>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Uncertainty Quantification</a:t>
            </a:r>
            <a:endParaRPr lang="en-IN" dirty="0">
              <a:solidFill>
                <a:srgbClr val="0D0D0D"/>
              </a:solidFill>
              <a:highlight>
                <a:srgbClr val="FFFFFF"/>
              </a:highlight>
              <a:latin typeface="Times New Roman" panose="02020603050405020304" pitchFamily="18" charset="0"/>
              <a:cs typeface="Times New Roman" panose="02020603050405020304" pitchFamily="18" charset="0"/>
            </a:endParaRPr>
          </a:p>
          <a:p>
            <a:pPr lvl="0" indent="-457200" algn="just" rtl="0">
              <a:lnSpc>
                <a:spcPct val="150000"/>
              </a:lnSpc>
              <a:spcBef>
                <a:spcPts val="0"/>
              </a:spcBef>
              <a:spcAft>
                <a:spcPts val="0"/>
              </a:spcAft>
              <a:buFont typeface="+mj-lt"/>
              <a:buAutoNum type="arabicPeriod"/>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Dynamic Data Fusion</a:t>
            </a:r>
          </a:p>
          <a:p>
            <a:pPr lvl="0" indent="-457200" algn="just" rtl="0">
              <a:lnSpc>
                <a:spcPct val="150000"/>
              </a:lnSpc>
              <a:spcBef>
                <a:spcPts val="0"/>
              </a:spcBef>
              <a:spcAft>
                <a:spcPts val="0"/>
              </a:spcAft>
              <a:buFont typeface="+mj-lt"/>
              <a:buAutoNum type="arabicPeriod"/>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Edge Computing and IoT Integration</a:t>
            </a:r>
            <a:endParaRPr lang="en-IN" dirty="0">
              <a:solidFill>
                <a:srgbClr val="0D0D0D"/>
              </a:solidFill>
              <a:highlight>
                <a:srgbClr val="FFFFFF"/>
              </a:highlight>
              <a:latin typeface="Times New Roman" panose="02020603050405020304" pitchFamily="18" charset="0"/>
              <a:cs typeface="Times New Roman" panose="02020603050405020304" pitchFamily="18" charset="0"/>
            </a:endParaRPr>
          </a:p>
          <a:p>
            <a:pPr lvl="0" indent="-457200" algn="just" rtl="0">
              <a:lnSpc>
                <a:spcPct val="150000"/>
              </a:lnSpc>
              <a:spcBef>
                <a:spcPts val="0"/>
              </a:spcBef>
              <a:spcAft>
                <a:spcPts val="0"/>
              </a:spcAft>
              <a:buFont typeface="+mj-lt"/>
              <a:buAutoNum type="arabicPeriod"/>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Sustainability and Climate Change Adaptation</a:t>
            </a:r>
            <a:endParaRPr lang="en-IN"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Font typeface="+mj-lt"/>
              <a:buNone/>
            </a:pPr>
            <a:endParaRPr lang="en-IN" dirty="0">
              <a:solidFill>
                <a:srgbClr val="FF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Literature Review</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0" y="791920"/>
            <a:ext cx="9210908" cy="5460198"/>
            <a:chOff x="414826" y="1304874"/>
            <a:chExt cx="2646024" cy="3416401"/>
          </a:xfrm>
        </p:grpSpPr>
        <p:sp>
          <p:nvSpPr>
            <p:cNvPr id="95" name="Google Shape;95;p18"/>
            <p:cNvSpPr txBox="1"/>
            <p:nvPr/>
          </p:nvSpPr>
          <p:spPr>
            <a:xfrm>
              <a:off x="414826" y="1304874"/>
              <a:ext cx="2628900" cy="2722747"/>
            </a:xfrm>
            <a:prstGeom prst="rect">
              <a:avLst/>
            </a:pr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The literature on weather forecasting with machine learning explores diverse methodologies, applications, and challenges. Methodologically, it encompasses regression models, neural networks, ensemble methods, and Bayesian approaches, often evaluating their performance against metrics like MAE, MSE, and correlation coefficients. Researchers delve into data sources ranging from ground observations to satellite imagery, emphasizing preprocessing techniques to ensure data quality. Feature selection and engineering are vital, with studies investigating informative variables and derived features for improved model performance. Application-wise, weather forecasting supports sectors such as agriculture, energy, transportation, and disaster management, aiding decision-making and risk mitigation. Challenges include data scarcity, model interpretability, uncertainty quantification, and computational complexity, prompting future directions focused on interdisciplinary collaboration, advanced model development, integration of new data sources, and technological advancements. </a:t>
              </a:r>
              <a:endParaRPr sz="1800" dirty="0">
                <a:latin typeface="Times New Roman" panose="02020603050405020304" pitchFamily="18" charset="0"/>
                <a:cs typeface="Times New Roman" panose="02020603050405020304"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Calibri" panose="020F0502020204030204" pitchFamily="34" charset="0"/>
                <a:cs typeface="Calibri" panose="020F0502020204030204" pitchFamily="34" charset="0"/>
              </a:rPr>
              <a:t>Important points derived through Literature reivew</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72205" y="0"/>
            <a:ext cx="5372735" cy="4539704"/>
          </a:xfrm>
          <a:prstGeom prst="rect">
            <a:avLst/>
          </a:prstGeom>
          <a:noFill/>
        </p:spPr>
        <p:txBody>
          <a:bodyPr wrap="square" rtlCol="0" anchor="t" anchorCtr="0">
            <a:spAutoFit/>
          </a:bodyPr>
          <a:lstStyle/>
          <a:p>
            <a:pPr marL="285750" indent="-285750" algn="just">
              <a:buFont typeface="Arial" panose="020B0604020202020204" pitchFamily="34" charset="0"/>
              <a:buChar char="•"/>
            </a:pPr>
            <a:endPar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7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Studies consistently show the effectiveness of machine learning techniques, such as neural networks, decision trees, and ensemble methods, in improving the accuracy of weather forecasts compared to traditional methods.</a:t>
            </a:r>
          </a:p>
          <a:p>
            <a:pPr marL="285750" indent="-285750" algn="just">
              <a:buFont typeface="Arial" panose="020B0604020202020204" pitchFamily="34" charset="0"/>
              <a:buChar char="•"/>
            </a:pP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The quality of input data significantly impacts the performance of forecasting models.</a:t>
            </a:r>
            <a:endParaRPr lang="en-US" sz="17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Integrating diverse data sources, including weather station observations, satellite imagery, and numerical weather prediction models, enhances the robustness and reliability of forecasting models, especially for capturing spatial and temporal variability.</a:t>
            </a:r>
          </a:p>
          <a:p>
            <a:pPr marL="285750" indent="-285750" algn="just">
              <a:buFont typeface="Arial" panose="020B0604020202020204" pitchFamily="34" charset="0"/>
              <a:buChar char="•"/>
            </a:pP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Studies highlight the importance of high spatial and temporal resolution in weather forecasting models for accurately capturing local weather phenomena and providing timely predictions.</a:t>
            </a:r>
            <a:endParaRPr lang="en-US" sz="17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B0F0"/>
                </a:solidFill>
                <a:latin typeface="Calibri" panose="020F0502020204030204" pitchFamily="34" charset="0"/>
                <a:ea typeface="Times New Roman" panose="02020603050405020304" pitchFamily="18" charset="0"/>
                <a:cs typeface="Calibri" panose="020F0502020204030204" pitchFamily="34" charset="0"/>
              </a:rPr>
              <a:t>S</a:t>
            </a:r>
            <a:r>
              <a:rPr lang="en-US" sz="32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cientometric/ systematic Analysis</a:t>
            </a:r>
            <a:endParaRPr b="1" dirty="0">
              <a:solidFill>
                <a:srgbClr val="00B0F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814223"/>
            <a:ext cx="4311805"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
        <p:nvSpPr>
          <p:cNvPr id="97" name="Google Shape;97;p18"/>
          <p:cNvSpPr txBox="1">
            <a:spLocks noGrp="1"/>
          </p:cNvSpPr>
          <p:nvPr>
            <p:ph type="body" idx="4294967295"/>
          </p:nvPr>
        </p:nvSpPr>
        <p:spPr>
          <a:xfrm>
            <a:off x="311700" y="847561"/>
            <a:ext cx="4148787" cy="461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200" b="1" dirty="0">
                <a:solidFill>
                  <a:srgbClr val="FF0000"/>
                </a:solidFill>
                <a:latin typeface="Calibri" panose="020F0502020204030204" pitchFamily="34" charset="0"/>
                <a:cs typeface="Calibri" panose="020F0502020204030204" pitchFamily="34" charset="0"/>
              </a:rPr>
              <a:t>Inclusion Criteria </a:t>
            </a:r>
            <a:endParaRPr sz="2200" b="1" dirty="0">
              <a:solidFill>
                <a:srgbClr val="FF0000"/>
              </a:solidFill>
              <a:latin typeface="Calibri" panose="020F0502020204030204" pitchFamily="34" charset="0"/>
              <a:cs typeface="Calibri" panose="020F0502020204030204" pitchFamily="34" charset="0"/>
            </a:endParaRPr>
          </a:p>
        </p:txBody>
      </p:sp>
      <p:sp>
        <p:nvSpPr>
          <p:cNvPr id="98" name="Google Shape;98;p18"/>
          <p:cNvSpPr txBox="1">
            <a:spLocks noGrp="1"/>
          </p:cNvSpPr>
          <p:nvPr>
            <p:ph type="body" idx="4294967295"/>
          </p:nvPr>
        </p:nvSpPr>
        <p:spPr>
          <a:xfrm>
            <a:off x="311700" y="1781823"/>
            <a:ext cx="4148787" cy="2878147"/>
          </a:xfrm>
          <a:prstGeom prst="rect">
            <a:avLst/>
          </a:prstGeom>
        </p:spPr>
        <p:txBody>
          <a:bodyPr spcFirstLastPara="1" wrap="square" lIns="91425" tIns="91425" rIns="91425" bIns="91425" anchor="t" anchorCtr="0">
            <a:noAutofit/>
          </a:bodyPr>
          <a:lstStyle/>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Relevance to the Topic</a:t>
            </a:r>
            <a:endParaRPr lang="en-US" i="0" dirty="0">
              <a:solidFill>
                <a:schemeClr val="tx1"/>
              </a:solidFill>
              <a:effectLst/>
              <a:latin typeface="Times New Roman" panose="02020603050405020304" pitchFamily="18" charset="0"/>
              <a:cs typeface="Times New Roman" panose="02020603050405020304" pitchFamily="18" charset="0"/>
            </a:endParaRPr>
          </a:p>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Methodological Approach</a:t>
            </a:r>
            <a:endParaRPr lang="en-US" dirty="0">
              <a:solidFill>
                <a:schemeClr val="tx1"/>
              </a:solidFill>
              <a:latin typeface="Times New Roman" panose="02020603050405020304" pitchFamily="18" charset="0"/>
              <a:cs typeface="Times New Roman" panose="02020603050405020304" pitchFamily="18" charset="0"/>
            </a:endParaRPr>
          </a:p>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Publication Type and Status</a:t>
            </a:r>
            <a:endParaRPr lang="en-US" i="0" dirty="0">
              <a:solidFill>
                <a:schemeClr val="tx1"/>
              </a:solidFill>
              <a:effectLst/>
              <a:latin typeface="Times New Roman" panose="02020603050405020304" pitchFamily="18" charset="0"/>
              <a:cs typeface="Times New Roman" panose="02020603050405020304" pitchFamily="18" charset="0"/>
            </a:endParaRPr>
          </a:p>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Temporal Coverage</a:t>
            </a:r>
            <a:endParaRPr lang="en-US" dirty="0">
              <a:solidFill>
                <a:schemeClr val="tx1"/>
              </a:solidFill>
              <a:latin typeface="Times New Roman" panose="02020603050405020304" pitchFamily="18" charset="0"/>
              <a:cs typeface="Times New Roman" panose="02020603050405020304" pitchFamily="18" charset="0"/>
            </a:endParaRPr>
          </a:p>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Language</a:t>
            </a:r>
          </a:p>
          <a:p>
            <a:pPr marL="342900">
              <a:spcAft>
                <a:spcPts val="600"/>
              </a:spcAft>
            </a:pPr>
            <a:r>
              <a:rPr lang="en-IN" dirty="0">
                <a:solidFill>
                  <a:schemeClr val="tx1"/>
                </a:solidFill>
                <a:latin typeface="Times New Roman" panose="02020603050405020304" pitchFamily="18" charset="0"/>
                <a:cs typeface="Times New Roman" panose="02020603050405020304" pitchFamily="18" charset="0"/>
              </a:rPr>
              <a:t>Data Sources</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99" name="Google Shape;99;p18"/>
          <p:cNvGrpSpPr/>
          <p:nvPr/>
        </p:nvGrpSpPr>
        <p:grpSpPr>
          <a:xfrm>
            <a:off x="4690987" y="791921"/>
            <a:ext cx="4311764" cy="4215704"/>
            <a:chOff x="3320450" y="1304875"/>
            <a:chExt cx="2632500" cy="3416400"/>
          </a:xfrm>
        </p:grpSpPr>
        <p:sp>
          <p:nvSpPr>
            <p:cNvPr id="100" name="Google Shape;100;p18"/>
            <p:cNvSpPr txBox="1"/>
            <p:nvPr/>
          </p:nvSpPr>
          <p:spPr>
            <a:xfrm>
              <a:off x="3324050"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1" name="Google Shape;101;p18"/>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8"/>
          <p:cNvSpPr txBox="1">
            <a:spLocks noGrp="1"/>
          </p:cNvSpPr>
          <p:nvPr>
            <p:ph type="body" idx="4294967295"/>
          </p:nvPr>
        </p:nvSpPr>
        <p:spPr>
          <a:xfrm>
            <a:off x="4691918" y="828196"/>
            <a:ext cx="4304937" cy="461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200" b="1" dirty="0">
                <a:solidFill>
                  <a:srgbClr val="FF0000"/>
                </a:solidFill>
                <a:latin typeface="Calibri" panose="020F0502020204030204" pitchFamily="34" charset="0"/>
                <a:cs typeface="Calibri" panose="020F0502020204030204" pitchFamily="34" charset="0"/>
              </a:rPr>
              <a:t>Exclusion Criteria </a:t>
            </a:r>
            <a:endParaRPr sz="2200" b="1" dirty="0">
              <a:solidFill>
                <a:srgbClr val="FF0000"/>
              </a:solidFill>
              <a:latin typeface="Calibri" panose="020F0502020204030204" pitchFamily="34" charset="0"/>
              <a:cs typeface="Calibri" panose="020F0502020204030204" pitchFamily="34" charset="0"/>
            </a:endParaRPr>
          </a:p>
        </p:txBody>
      </p:sp>
      <p:sp>
        <p:nvSpPr>
          <p:cNvPr id="103" name="Google Shape;103;p18"/>
          <p:cNvSpPr txBox="1">
            <a:spLocks noGrp="1"/>
          </p:cNvSpPr>
          <p:nvPr>
            <p:ph type="body" idx="4294967295"/>
          </p:nvPr>
        </p:nvSpPr>
        <p:spPr>
          <a:xfrm>
            <a:off x="4780156" y="1781823"/>
            <a:ext cx="4155647" cy="2878147"/>
          </a:xfrm>
          <a:prstGeom prst="rect">
            <a:avLst/>
          </a:prstGeom>
        </p:spPr>
        <p:txBody>
          <a:bodyPr spcFirstLastPara="1" wrap="square" lIns="91425" tIns="91425" rIns="91425" bIns="91425" anchor="t" anchorCtr="0">
            <a:noAutofit/>
          </a:bodyPr>
          <a:lstStyle/>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Irrelevant Topic</a:t>
            </a:r>
          </a:p>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Inadequate Methodology</a:t>
            </a:r>
            <a:endParaRPr lang="en-IN" dirty="0">
              <a:solidFill>
                <a:schemeClr val="tx1"/>
              </a:solidFill>
              <a:latin typeface="Times New Roman" panose="02020603050405020304" pitchFamily="18" charset="0"/>
              <a:cs typeface="Times New Roman" panose="02020603050405020304" pitchFamily="18" charset="0"/>
            </a:endParaRPr>
          </a:p>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Duplicate Publications</a:t>
            </a:r>
          </a:p>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Publication Status</a:t>
            </a:r>
            <a:endParaRPr lang="en-IN" dirty="0">
              <a:solidFill>
                <a:schemeClr val="tx1"/>
              </a:solidFill>
              <a:latin typeface="Times New Roman" panose="02020603050405020304" pitchFamily="18" charset="0"/>
              <a:cs typeface="Times New Roman" panose="02020603050405020304" pitchFamily="18" charset="0"/>
            </a:endParaRPr>
          </a:p>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Low Data Quality</a:t>
            </a:r>
          </a:p>
          <a:p>
            <a:pPr marL="342900">
              <a:spcAft>
                <a:spcPts val="600"/>
              </a:spcAft>
            </a:pPr>
            <a:r>
              <a:rPr lang="en-IN" i="0" dirty="0">
                <a:solidFill>
                  <a:schemeClr val="tx1"/>
                </a:solidFill>
                <a:effectLst/>
                <a:latin typeface="Times New Roman" panose="02020603050405020304" pitchFamily="18" charset="0"/>
                <a:cs typeface="Times New Roman" panose="02020603050405020304" pitchFamily="18" charset="0"/>
              </a:rPr>
              <a:t>Outdated Publications</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223</TotalTime>
  <Words>1802</Words>
  <Application>Microsoft Office PowerPoint</Application>
  <PresentationFormat>On-screen Show (16:9)</PresentationFormat>
  <Paragraphs>217</Paragraphs>
  <Slides>23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Times New Roman</vt:lpstr>
      <vt:lpstr>Average</vt:lpstr>
      <vt:lpstr>Oswald</vt:lpstr>
      <vt:lpstr>Calibri</vt:lpstr>
      <vt:lpstr>Inter</vt:lpstr>
      <vt:lpstr>Arial</vt:lpstr>
      <vt:lpstr>Algerian</vt:lpstr>
      <vt:lpstr>Perpetua</vt:lpstr>
      <vt:lpstr>Wingdings</vt:lpstr>
      <vt:lpstr>Slate</vt:lpstr>
      <vt:lpstr>PowerPoint Presentation</vt:lpstr>
      <vt:lpstr>PowerPoint Presentation</vt:lpstr>
      <vt:lpstr>Abstract</vt:lpstr>
      <vt:lpstr>PowerPoint Presentation</vt:lpstr>
      <vt:lpstr>Major Trends </vt:lpstr>
      <vt:lpstr>Directions in Weather Foresting</vt:lpstr>
      <vt:lpstr>Literature Review</vt:lpstr>
      <vt:lpstr>Important points derived through Literature reivew</vt:lpstr>
      <vt:lpstr>Scientometric/ systematic Analysis</vt:lpstr>
      <vt:lpstr>THE KNOWLEDGE GAP </vt:lpstr>
      <vt:lpstr>Objectives - </vt:lpstr>
      <vt:lpstr>Gaps identified </vt:lpstr>
      <vt:lpstr>Timeline &amp; Work Plan/ Progress</vt:lpstr>
      <vt:lpstr>Existing system </vt:lpstr>
      <vt:lpstr>Disadvantage of Existing system </vt:lpstr>
      <vt:lpstr>Problem Identification </vt:lpstr>
      <vt:lpstr>Dataset discription</vt:lpstr>
      <vt:lpstr>Algorithm Explanation </vt:lpstr>
      <vt:lpstr>Implementation and Results </vt:lpstr>
      <vt:lpstr>Future Advancements </vt:lpstr>
      <vt:lpstr>Conclusions</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Nithinreddy billa</cp:lastModifiedBy>
  <cp:revision>192</cp:revision>
  <dcterms:created xsi:type="dcterms:W3CDTF">2024-04-01T09:57:00Z</dcterms:created>
  <dcterms:modified xsi:type="dcterms:W3CDTF">2024-04-25T15:02:41Z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B25F366BCFF1477C9A459E4405C68425_13</vt:lpwstr>
  </property>
  <property fmtid="{D5CDD505-2E9C-101B-9397-08002B2CF9AE}" pid="3" name="KSOProductBuildVer">
    <vt:lpwstr>1033-12.2.0.13538</vt:lpwstr>
  </property>
</Properties>
</file>