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5" r:id="rId8"/>
    <p:sldId id="266" r:id="rId9"/>
    <p:sldId id="267" r:id="rId10"/>
    <p:sldId id="268" r:id="rId11"/>
    <p:sldId id="269" r:id="rId12"/>
    <p:sldId id="262" r:id="rId13"/>
    <p:sldId id="260" r:id="rId14"/>
    <p:sldId id="261" r:id="rId15"/>
    <p:sldId id="263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220" y="531495"/>
            <a:ext cx="10841990" cy="2387600"/>
          </a:xfrm>
        </p:spPr>
        <p:txBody>
          <a:bodyPr/>
          <a:p>
            <a:r>
              <a:rPr lang="zh-CN" altLang="en-US"/>
              <a:t>使用</a:t>
            </a:r>
            <a:r>
              <a:rPr lang="en-US" altLang="zh-CN"/>
              <a:t>GPIO</a:t>
            </a:r>
            <a:r>
              <a:rPr lang="zh-CN" altLang="en-US"/>
              <a:t>模拟</a:t>
            </a:r>
            <a:r>
              <a:rPr lang="en-US" altLang="zh-CN"/>
              <a:t>I2C</a:t>
            </a:r>
            <a:r>
              <a:rPr lang="zh-CN" altLang="en-US"/>
              <a:t>总线通信协议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0160" y="3602038"/>
            <a:ext cx="9144000" cy="1655762"/>
          </a:xfrm>
        </p:spPr>
        <p:txBody>
          <a:bodyPr/>
          <a:p>
            <a:r>
              <a:rPr lang="zh-CN" altLang="en-US"/>
              <a:t>叶青华 </a:t>
            </a:r>
            <a:r>
              <a:rPr lang="en-US" altLang="zh-CN"/>
              <a:t>17307130169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824085" y="5422265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2020-07-31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25130" y="3014345"/>
            <a:ext cx="2621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——</a:t>
            </a:r>
            <a:r>
              <a:rPr lang="zh-CN" altLang="en-US"/>
              <a:t>基于</a:t>
            </a:r>
            <a:r>
              <a:rPr lang="en-US" altLang="zh-CN"/>
              <a:t>M2e</a:t>
            </a:r>
            <a:r>
              <a:rPr lang="zh-CN" altLang="en-US"/>
              <a:t>开发板实现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数据比特收发</a:t>
            </a:r>
            <a:endParaRPr lang="zh-CN" altLang="en-US"/>
          </a:p>
        </p:txBody>
      </p:sp>
      <p:pic>
        <p:nvPicPr>
          <p:cNvPr id="4" name="内容占位符 3" descr="脉冲分时示意图"/>
          <p:cNvPicPr>
            <a:picLocks noChangeAspect="1"/>
          </p:cNvPicPr>
          <p:nvPr>
            <p:ph idx="1"/>
          </p:nvPr>
        </p:nvPicPr>
        <p:blipFill>
          <a:blip r:embed="rId1"/>
          <a:srcRect l="8668" t="2733" r="14696" b="21059"/>
          <a:stretch>
            <a:fillRect/>
          </a:stretch>
        </p:blipFill>
        <p:spPr>
          <a:xfrm>
            <a:off x="5025390" y="1347470"/>
            <a:ext cx="69742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SCL</a:t>
            </a:r>
            <a:r>
              <a:rPr lang="zh-CN" altLang="en-US"/>
              <a:t>时钟周期控制（比特率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415" cy="4351655"/>
          </a:xfrm>
        </p:spPr>
        <p:txBody>
          <a:bodyPr/>
          <a:p>
            <a:r>
              <a:rPr lang="zh-CN" altLang="en-US"/>
              <a:t>进行数据读写时，时钟周期等于</a:t>
            </a:r>
            <a:r>
              <a:rPr lang="en-US" altLang="zh-CN"/>
              <a:t>3</a:t>
            </a:r>
            <a:r>
              <a:rPr lang="zh-CN" altLang="en-US"/>
              <a:t>倍</a:t>
            </a:r>
            <a:r>
              <a:rPr lang="en-US" altLang="zh-CN"/>
              <a:t> SCL</a:t>
            </a:r>
            <a:r>
              <a:rPr lang="zh-CN" altLang="en-US"/>
              <a:t>高电平宽度。</a:t>
            </a:r>
            <a:r>
              <a:rPr lang="en-US" altLang="zh-CN"/>
              <a:t>SDA</a:t>
            </a:r>
            <a:r>
              <a:rPr lang="zh-CN" altLang="en-US"/>
              <a:t>在</a:t>
            </a:r>
            <a:r>
              <a:rPr lang="en-US" altLang="zh-CN"/>
              <a:t>t1</a:t>
            </a:r>
            <a:r>
              <a:rPr lang="zh-CN" altLang="en-US"/>
              <a:t>、</a:t>
            </a:r>
            <a:r>
              <a:rPr lang="en-US" altLang="zh-CN"/>
              <a:t>t3</a:t>
            </a:r>
            <a:r>
              <a:rPr lang="zh-CN" altLang="en-US"/>
              <a:t>中改变电平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SCL</a:t>
            </a:r>
            <a:r>
              <a:rPr lang="zh-CN" altLang="en-US"/>
              <a:t>高电平宽度可</a:t>
            </a:r>
            <a:r>
              <a:rPr lang="zh-CN" altLang="en-US"/>
              <a:t>由延时函数控制</a:t>
            </a:r>
            <a:endParaRPr lang="zh-CN" altLang="en-US"/>
          </a:p>
        </p:txBody>
      </p:sp>
      <p:pic>
        <p:nvPicPr>
          <p:cNvPr id="4" name="图片 3" descr="脉冲分时示意图"/>
          <p:cNvPicPr>
            <a:picLocks noChangeAspect="1"/>
          </p:cNvPicPr>
          <p:nvPr/>
        </p:nvPicPr>
        <p:blipFill>
          <a:blip r:embed="rId1"/>
          <a:srcRect l="8668" t="2733" r="14696" b="21059"/>
          <a:stretch>
            <a:fillRect/>
          </a:stretch>
        </p:blipFill>
        <p:spPr>
          <a:xfrm>
            <a:off x="6190615" y="1825625"/>
            <a:ext cx="5771515" cy="3580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延时实现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通过指定次数的循环，使</a:t>
            </a:r>
            <a:r>
              <a:rPr lang="en-US" altLang="zh-CN"/>
              <a:t>CPU</a:t>
            </a:r>
            <a:r>
              <a:rPr lang="zh-CN" altLang="en-US"/>
              <a:t>作空操作，从而达到延时特定时长</a:t>
            </a:r>
            <a:r>
              <a:rPr lang="zh-CN" altLang="en-US"/>
              <a:t>的目的</a:t>
            </a:r>
            <a:endParaRPr lang="zh-CN" altLang="en-US"/>
          </a:p>
          <a:p>
            <a:r>
              <a:rPr lang="zh-CN" altLang="en-US"/>
              <a:t> 不使用定时器和中断实现延时，使程序更直观，更易于快速开发、阅读和维护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110" y="3286125"/>
            <a:ext cx="4054475" cy="326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779520"/>
            <a:ext cx="5868035" cy="4438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较精确的</a:t>
            </a:r>
            <a:r>
              <a:rPr lang="zh-CN" altLang="en-US">
                <a:sym typeface="+mn-ea"/>
              </a:rPr>
              <a:t>延时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813550" cy="435165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整个项目程序的使用机器时钟频率均为默认的</a:t>
            </a:r>
            <a:r>
              <a:rPr lang="en-US" altLang="zh-CN"/>
              <a:t>3MHz</a:t>
            </a:r>
            <a:r>
              <a:rPr lang="zh-CN" altLang="en-US"/>
              <a:t>，即</a:t>
            </a:r>
            <a:r>
              <a:rPr lang="en-US" altLang="zh-CN"/>
              <a:t>CPU</a:t>
            </a:r>
            <a:r>
              <a:rPr lang="zh-CN" altLang="en-US"/>
              <a:t>每秒执行</a:t>
            </a:r>
            <a:r>
              <a:rPr lang="en-US" altLang="zh-CN"/>
              <a:t>3M</a:t>
            </a:r>
            <a:r>
              <a:rPr lang="zh-CN" altLang="en-US"/>
              <a:t>条机器指令</a:t>
            </a:r>
            <a:endParaRPr lang="zh-CN" altLang="en-US"/>
          </a:p>
          <a:p>
            <a:r>
              <a:rPr lang="zh-CN" altLang="en-US"/>
              <a:t> 循环体中有</a:t>
            </a:r>
            <a:r>
              <a:rPr lang="en-US" altLang="zh-CN"/>
              <a:t>6</a:t>
            </a:r>
            <a:r>
              <a:rPr lang="zh-CN" altLang="en-US"/>
              <a:t>条指令，执行循环体一次需时</a:t>
            </a:r>
            <a:r>
              <a:rPr lang="en-US" altLang="zh-CN"/>
              <a:t>2us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为得到时长为</a:t>
            </a:r>
            <a:r>
              <a:rPr lang="en-US" altLang="zh-CN"/>
              <a:t>t</a:t>
            </a:r>
            <a:r>
              <a:rPr lang="zh-CN" altLang="en-US"/>
              <a:t>的延时，只需调用</a:t>
            </a:r>
            <a:r>
              <a:rPr lang="en-US" altLang="zh-CN"/>
              <a:t>udelay(n)</a:t>
            </a:r>
            <a:r>
              <a:rPr lang="zh-CN" altLang="en-US"/>
              <a:t>，</a:t>
            </a:r>
            <a:r>
              <a:rPr lang="en-US" altLang="zh-CN"/>
              <a:t>n = t/(2us)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0" y="1486535"/>
            <a:ext cx="4054475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遇到的问题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编写</a:t>
            </a:r>
            <a:r>
              <a:rPr lang="en-US" altLang="zh-CN"/>
              <a:t>C</a:t>
            </a:r>
            <a:r>
              <a:rPr lang="zh-CN" altLang="en-US"/>
              <a:t>程序时，使用全局变量会出现错误，与助教确认，确为编译器缺陷。后弃用所有全局变量。</a:t>
            </a:r>
            <a:endParaRPr lang="zh-CN" altLang="en-US"/>
          </a:p>
          <a:p>
            <a:r>
              <a:rPr lang="zh-CN" altLang="en-US"/>
              <a:t> 用宏定义另外的宏时，出现了用原本的宏时，执行无错误，而用新的宏时，却出现错误的情况。与助教共同觉得是编译器的问题，后弃用二重宏定义。</a:t>
            </a:r>
            <a:endParaRPr lang="zh-CN" altLang="en-US"/>
          </a:p>
          <a:p>
            <a:r>
              <a:rPr lang="zh-CN" altLang="en-US"/>
              <a:t> 从机无法读主机发来的地址等数据，后逐语句逐过程调试</a:t>
            </a:r>
            <a:r>
              <a:rPr lang="zh-CN" altLang="en-US"/>
              <a:t>从机程序，并加长延时间隔，使得从机能正确识别</a:t>
            </a:r>
            <a:r>
              <a:rPr lang="en-US" altLang="zh-CN"/>
              <a:t>START</a:t>
            </a:r>
            <a:r>
              <a:rPr lang="zh-CN" altLang="en-US"/>
              <a:t>信号、地址和读写控制位并作出</a:t>
            </a:r>
            <a:r>
              <a:rPr lang="en-US" altLang="zh-CN"/>
              <a:t>ACK</a:t>
            </a:r>
            <a:r>
              <a:rPr lang="zh-CN" altLang="en-US"/>
              <a:t>。从机部分</a:t>
            </a:r>
            <a:r>
              <a:rPr lang="zh-CN" altLang="en-US"/>
              <a:t>读写数据程序</a:t>
            </a:r>
            <a:r>
              <a:rPr lang="zh-CN" altLang="en-US"/>
              <a:t>尚未能调试成功。</a:t>
            </a:r>
            <a:endParaRPr lang="en-US" altLang="zh-CN"/>
          </a:p>
          <a:p>
            <a:r>
              <a:rPr lang="zh-CN" altLang="en-US"/>
              <a:t>板子</a:t>
            </a:r>
            <a:r>
              <a:rPr lang="en-US" altLang="zh-CN"/>
              <a:t>USB</a:t>
            </a:r>
            <a:r>
              <a:rPr lang="zh-CN" altLang="en-US"/>
              <a:t>接口脱了一次，后</a:t>
            </a:r>
            <a:r>
              <a:rPr lang="zh-CN" altLang="en-US"/>
              <a:t>自行焊回。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I2C</a:t>
            </a:r>
            <a:r>
              <a:rPr lang="zh-CN" altLang="en-US"/>
              <a:t>时序</a:t>
            </a:r>
            <a:endParaRPr lang="zh-CN" altLang="en-US"/>
          </a:p>
        </p:txBody>
      </p:sp>
      <p:pic>
        <p:nvPicPr>
          <p:cNvPr id="6" name="图片 6"/>
          <p:cNvPicPr>
            <a:picLocks noChangeAspect="1"/>
          </p:cNvPicPr>
          <p:nvPr>
            <p:ph idx="1"/>
          </p:nvPr>
        </p:nvPicPr>
        <p:blipFill>
          <a:blip r:embed="rId1"/>
          <a:srcRect t="29312" b="10615"/>
          <a:stretch>
            <a:fillRect/>
          </a:stretch>
        </p:blipFill>
        <p:spPr>
          <a:xfrm>
            <a:off x="2019300" y="1691005"/>
            <a:ext cx="8326120" cy="2988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硬件连接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硬件连接示意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626870"/>
            <a:ext cx="5818505" cy="4091305"/>
          </a:xfrm>
          <a:prstGeom prst="rect">
            <a:avLst/>
          </a:prstGeom>
        </p:spPr>
      </p:pic>
      <p:pic>
        <p:nvPicPr>
          <p:cNvPr id="6" name="图片 5" descr="C:/Users/yqh/AppData/Local/Temp/picturescale_20200731013415/output_20200731013419.jpgoutput_202007310134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80" y="1778635"/>
            <a:ext cx="5043170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主、从机均使用同一对</a:t>
            </a:r>
            <a:r>
              <a:rPr lang="en-US" altLang="zh-CN"/>
              <a:t>GPIO</a:t>
            </a:r>
            <a:r>
              <a:rPr lang="zh-CN" altLang="en-US"/>
              <a:t>进行模拟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GPIO0</a:t>
            </a:r>
            <a:r>
              <a:rPr lang="zh-CN" altLang="en-US"/>
              <a:t>模拟</a:t>
            </a:r>
            <a:r>
              <a:rPr lang="en-US" altLang="zh-CN"/>
              <a:t>SCL</a:t>
            </a:r>
            <a:r>
              <a:rPr lang="zh-CN" altLang="en-US"/>
              <a:t>，</a:t>
            </a:r>
            <a:r>
              <a:rPr lang="en-US" altLang="zh-CN"/>
              <a:t>GPIO1</a:t>
            </a:r>
            <a:r>
              <a:rPr lang="zh-CN" altLang="en-US"/>
              <a:t>模拟</a:t>
            </a:r>
            <a:r>
              <a:rPr lang="en-US" altLang="zh-CN"/>
              <a:t>SDA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主机通过适时改变</a:t>
            </a:r>
            <a:r>
              <a:rPr lang="en-US" altLang="zh-CN"/>
              <a:t>SCL</a:t>
            </a:r>
            <a:r>
              <a:rPr lang="zh-CN" altLang="en-US"/>
              <a:t>电平，使用</a:t>
            </a:r>
            <a:r>
              <a:rPr lang="zh-CN" altLang="en-US" b="1"/>
              <a:t>延时</a:t>
            </a:r>
            <a:r>
              <a:rPr lang="zh-CN" altLang="en-US"/>
              <a:t>灵活控制</a:t>
            </a:r>
            <a:r>
              <a:rPr lang="en-US" altLang="zh-CN"/>
              <a:t>SCL</a:t>
            </a:r>
            <a:r>
              <a:rPr lang="zh-CN" altLang="en-US"/>
              <a:t>脉冲间隔、宽度，进而控制比特率</a:t>
            </a:r>
            <a:endParaRPr lang="zh-CN" altLang="en-US"/>
          </a:p>
          <a:p>
            <a:r>
              <a:rPr lang="zh-CN" altLang="en-US"/>
              <a:t> 通过</a:t>
            </a:r>
            <a:r>
              <a:rPr lang="zh-CN" altLang="en-US" b="1"/>
              <a:t>轮询</a:t>
            </a:r>
            <a:r>
              <a:rPr lang="en-US" altLang="zh-CN"/>
              <a:t>SDA</a:t>
            </a:r>
            <a:r>
              <a:rPr lang="zh-CN" altLang="en-US"/>
              <a:t>和</a:t>
            </a:r>
            <a:r>
              <a:rPr lang="en-US" altLang="zh-CN"/>
              <a:t>SCL</a:t>
            </a:r>
            <a:r>
              <a:rPr lang="zh-CN" altLang="en-US"/>
              <a:t>的电平以探测</a:t>
            </a:r>
            <a:r>
              <a:rPr lang="zh-CN" altLang="en-US">
                <a:sym typeface="+mn-ea"/>
              </a:rPr>
              <a:t>起止信号、</a:t>
            </a:r>
            <a:r>
              <a:rPr lang="zh-CN" altLang="en-US"/>
              <a:t>时钟的变化（用以读写</a:t>
            </a:r>
            <a:r>
              <a:rPr lang="en-US" altLang="zh-CN"/>
              <a:t>SDA</a:t>
            </a:r>
            <a:r>
              <a:rPr lang="zh-CN" altLang="en-US"/>
              <a:t>）以及应答信号</a:t>
            </a:r>
            <a:r>
              <a:rPr lang="en-US" altLang="zh-CN"/>
              <a:t>ACK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GPIO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SCL</a:t>
            </a:r>
            <a:r>
              <a:rPr lang="zh-CN" altLang="en-US"/>
              <a:t>（</a:t>
            </a:r>
            <a:r>
              <a:rPr lang="en-US" altLang="zh-CN"/>
              <a:t>IO0</a:t>
            </a:r>
            <a:r>
              <a:rPr lang="zh-CN" altLang="en-US"/>
              <a:t>）在主机永远设置为输出模式，在从机永远为输入模式</a:t>
            </a:r>
            <a:endParaRPr lang="zh-CN" altLang="en-US"/>
          </a:p>
          <a:p>
            <a:r>
              <a:rPr lang="zh-CN" altLang="en-US"/>
              <a:t> 向对方写比特和发送应答（</a:t>
            </a:r>
            <a:r>
              <a:rPr lang="en-US" altLang="zh-CN"/>
              <a:t>ACK</a:t>
            </a:r>
            <a:r>
              <a:rPr lang="zh-CN" altLang="en-US"/>
              <a:t>）时，</a:t>
            </a:r>
            <a:r>
              <a:rPr lang="en-US" altLang="zh-CN"/>
              <a:t>SDA</a:t>
            </a:r>
            <a:r>
              <a:rPr lang="zh-CN" altLang="en-US"/>
              <a:t>（</a:t>
            </a:r>
            <a:r>
              <a:rPr lang="en-US" altLang="zh-CN"/>
              <a:t>IO1</a:t>
            </a:r>
            <a:r>
              <a:rPr lang="zh-CN" altLang="en-US"/>
              <a:t>）设置为输出模式，接收对方数据比特和等待应答时，则设置为输入模式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START/STOP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START</a:t>
            </a:r>
            <a:r>
              <a:rPr lang="zh-CN" altLang="en-US"/>
              <a:t>产生（主机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SET_SDA_HIGH</a:t>
            </a:r>
            <a:endParaRPr lang="en-US" altLang="zh-CN"/>
          </a:p>
          <a:p>
            <a:pPr lvl="1"/>
            <a:r>
              <a:rPr lang="en-US" altLang="zh-CN"/>
              <a:t>SET_SCL_HIGH</a:t>
            </a:r>
            <a:endParaRPr lang="en-US" altLang="zh-CN"/>
          </a:p>
          <a:p>
            <a:pPr lvl="1"/>
            <a:r>
              <a:rPr lang="en-US" altLang="zh-CN"/>
              <a:t>delay</a:t>
            </a:r>
            <a:endParaRPr lang="en-US" altLang="zh-CN"/>
          </a:p>
          <a:p>
            <a:pPr lvl="1"/>
            <a:r>
              <a:rPr lang="en-US" altLang="zh-CN"/>
              <a:t>SET_SDA_LOW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 STOP</a:t>
            </a:r>
            <a:r>
              <a:rPr lang="zh-CN" altLang="en-US">
                <a:solidFill>
                  <a:schemeClr val="tx1"/>
                </a:solidFill>
              </a:rPr>
              <a:t>产生（主机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SET_SDA_LOW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 SET_SCL_HIGH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 delay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 SET_SDA_HIGH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START/STOP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 START</a:t>
            </a:r>
            <a:r>
              <a:rPr lang="zh-CN" altLang="en-US"/>
              <a:t>检测（从机，轮询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while(!GET_SCL_VAL);   // </a:t>
            </a:r>
            <a:r>
              <a:rPr lang="zh-CN" altLang="en-US"/>
              <a:t>等待</a:t>
            </a:r>
            <a:r>
              <a:rPr lang="en-US" altLang="zh-CN"/>
              <a:t>SCL</a:t>
            </a:r>
            <a:r>
              <a:rPr lang="zh-CN" altLang="en-US"/>
              <a:t>高电平，之前状态为总线</a:t>
            </a:r>
            <a:r>
              <a:rPr lang="zh-CN" altLang="en-US"/>
              <a:t>空闲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while(!GET_SDA_VAL);  // </a:t>
            </a:r>
            <a:r>
              <a:rPr lang="zh-CN" altLang="en-US"/>
              <a:t>等待</a:t>
            </a:r>
            <a:r>
              <a:rPr lang="en-US" altLang="zh-CN"/>
              <a:t>SDA</a:t>
            </a:r>
            <a:r>
              <a:rPr lang="zh-CN" altLang="en-US"/>
              <a:t>高电平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while(GET_SDA_VAL);	// </a:t>
            </a:r>
            <a:r>
              <a:rPr lang="zh-CN" altLang="en-US">
                <a:sym typeface="+mn-ea"/>
              </a:rPr>
              <a:t>等待</a:t>
            </a:r>
            <a:r>
              <a:rPr lang="en-US" altLang="zh-CN">
                <a:sym typeface="+mn-ea"/>
              </a:rPr>
              <a:t>SDA</a:t>
            </a:r>
            <a:r>
              <a:rPr lang="zh-CN" altLang="en-US">
                <a:sym typeface="+mn-ea"/>
              </a:rPr>
              <a:t>低</a:t>
            </a:r>
            <a:r>
              <a:rPr lang="zh-CN" altLang="en-US">
                <a:sym typeface="+mn-ea"/>
              </a:rPr>
              <a:t>电平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STOP</a:t>
            </a:r>
            <a:r>
              <a:rPr lang="zh-CN" altLang="en-US">
                <a:solidFill>
                  <a:schemeClr val="tx1"/>
                </a:solidFill>
              </a:rPr>
              <a:t>检测（从机，</a:t>
            </a:r>
            <a:r>
              <a:rPr lang="zh-CN" altLang="en-US">
                <a:sym typeface="+mn-ea"/>
              </a:rPr>
              <a:t>轮询</a:t>
            </a:r>
            <a:r>
              <a:rPr lang="zh-CN" altLang="en-US">
                <a:solidFill>
                  <a:schemeClr val="tx1"/>
                </a:solidFill>
              </a:rPr>
              <a:t>）：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while(GET_SCL_VAL);  //</a:t>
            </a:r>
            <a:r>
              <a:rPr lang="zh-CN" altLang="en-US">
                <a:sym typeface="+mn-ea"/>
              </a:rPr>
              <a:t>等待</a:t>
            </a:r>
            <a:r>
              <a:rPr lang="en-US" altLang="zh-CN">
                <a:sym typeface="+mn-ea"/>
              </a:rPr>
              <a:t>SCL</a:t>
            </a:r>
            <a:r>
              <a:rPr lang="zh-CN" altLang="en-US">
                <a:sym typeface="+mn-ea"/>
              </a:rPr>
              <a:t>低</a:t>
            </a:r>
            <a:r>
              <a:rPr lang="zh-CN" altLang="en-US">
                <a:sym typeface="+mn-ea"/>
              </a:rPr>
              <a:t>电平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while(!GET_SCL_VAL);  //</a:t>
            </a:r>
            <a:r>
              <a:rPr lang="zh-CN" altLang="en-US">
                <a:sym typeface="+mn-ea"/>
              </a:rPr>
              <a:t>等待</a:t>
            </a:r>
            <a:r>
              <a:rPr lang="en-US" altLang="zh-CN">
                <a:sym typeface="+mn-ea"/>
              </a:rPr>
              <a:t>SCL</a:t>
            </a:r>
            <a:r>
              <a:rPr lang="zh-CN" altLang="en-US">
                <a:sym typeface="+mn-ea"/>
              </a:rPr>
              <a:t>高电平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 SDA_level_pre = GET_SDA_VAL; 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 while(GET_SCL_VAL){</a:t>
            </a:r>
            <a:endParaRPr lang="en-US" altLang="zh-CN">
              <a:solidFill>
                <a:schemeClr val="tx1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if(SDA_level_pre == 0 &amp;&amp; GET_SDA_VAL == 1)</a:t>
            </a:r>
            <a:endParaRPr lang="en-US" altLang="zh-CN">
              <a:solidFill>
                <a:schemeClr val="tx1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      STOP_HAPPENED;</a:t>
            </a:r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}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ACK</a:t>
            </a:r>
            <a:r>
              <a:rPr lang="zh-CN" altLang="en-US"/>
              <a:t>发送与接收（主机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发送：</a:t>
            </a:r>
            <a:endParaRPr lang="zh-CN" altLang="en-US"/>
          </a:p>
          <a:p>
            <a:pPr lvl="1"/>
            <a:r>
              <a:rPr lang="en-US" altLang="zh-CN"/>
              <a:t>SET_SCL_LOW;delay;</a:t>
            </a:r>
            <a:endParaRPr lang="en-US" altLang="zh-CN"/>
          </a:p>
          <a:p>
            <a:pPr lvl="1"/>
            <a:r>
              <a:rPr lang="en-US" altLang="zh-CN"/>
              <a:t>SET_SDA_LOW</a:t>
            </a:r>
            <a:r>
              <a:rPr lang="en-US" altLang="zh-CN"/>
              <a:t>;delay;</a:t>
            </a:r>
            <a:endParaRPr lang="en-US" altLang="zh-CN"/>
          </a:p>
          <a:p>
            <a:pPr lvl="1"/>
            <a:r>
              <a:rPr lang="en-US" altLang="zh-CN"/>
              <a:t>SET_SCL_HIGH;delay; // </a:t>
            </a:r>
            <a:r>
              <a:rPr lang="zh-CN" altLang="en-US"/>
              <a:t>发送</a:t>
            </a:r>
            <a:r>
              <a:rPr lang="en-US" altLang="zh-CN"/>
              <a:t>ACK</a:t>
            </a:r>
            <a:r>
              <a:rPr lang="zh-CN" altLang="en-US"/>
              <a:t>（</a:t>
            </a:r>
            <a:r>
              <a:rPr lang="en-US" altLang="zh-CN"/>
              <a:t>SDA = LOW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SET_SCL_LOW;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接收：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SET_SCL_LOW;delay;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SET_SDA_HIGH;delay; // </a:t>
            </a:r>
            <a:r>
              <a:rPr lang="zh-CN" altLang="en-US">
                <a:sym typeface="+mn-ea"/>
              </a:rPr>
              <a:t>释放</a:t>
            </a:r>
            <a:r>
              <a:rPr lang="en-US" altLang="zh-CN">
                <a:sym typeface="+mn-ea"/>
              </a:rPr>
              <a:t>SDA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SET_SCL_HIGH;delay_some_time; // </a:t>
            </a:r>
            <a:r>
              <a:rPr lang="zh-CN" altLang="en-US">
                <a:sym typeface="+mn-ea"/>
              </a:rPr>
              <a:t>从机需在这段时间内将</a:t>
            </a:r>
            <a:r>
              <a:rPr lang="en-US" altLang="zh-CN">
                <a:sym typeface="+mn-ea"/>
              </a:rPr>
              <a:t>SDA</a:t>
            </a:r>
            <a:r>
              <a:rPr lang="zh-CN" altLang="en-US">
                <a:sym typeface="+mn-ea"/>
              </a:rPr>
              <a:t>拉低</a:t>
            </a:r>
            <a:endParaRPr lang="zh-CN" altLang="en-US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SET_SCL_LOW;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ACK</a:t>
            </a:r>
            <a:r>
              <a:rPr lang="zh-CN" altLang="en-US"/>
              <a:t>接收与发送（从机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发送：</a:t>
            </a:r>
            <a:endParaRPr lang="zh-CN" altLang="en-US"/>
          </a:p>
          <a:p>
            <a:pPr lvl="1"/>
            <a:r>
              <a:rPr lang="zh-CN" altLang="en-US"/>
              <a:t>WAIT_I2C_SCL_LOW;  </a:t>
            </a:r>
            <a:r>
              <a:rPr lang="en-US" altLang="zh-CN"/>
              <a:t>// </a:t>
            </a:r>
            <a:r>
              <a:rPr lang="zh-CN" altLang="en-US"/>
              <a:t>等待</a:t>
            </a:r>
            <a:r>
              <a:rPr lang="en-US" altLang="zh-CN"/>
              <a:t>SCL</a:t>
            </a:r>
            <a:r>
              <a:rPr lang="zh-CN" altLang="en-US"/>
              <a:t>拉低（</a:t>
            </a:r>
            <a:r>
              <a:rPr lang="en-US" altLang="zh-CN"/>
              <a:t>SDA</a:t>
            </a:r>
            <a:r>
              <a:rPr lang="zh-CN" altLang="en-US"/>
              <a:t>需在</a:t>
            </a:r>
            <a:r>
              <a:rPr lang="en-US" altLang="zh-CN"/>
              <a:t>SCL</a:t>
            </a:r>
            <a:r>
              <a:rPr lang="zh-CN" altLang="en-US"/>
              <a:t>低电平时变化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SET_SDA_OUT;</a:t>
            </a:r>
            <a:endParaRPr lang="zh-CN" altLang="en-US"/>
          </a:p>
          <a:p>
            <a:pPr lvl="1"/>
            <a:r>
              <a:rPr lang="zh-CN" altLang="en-US"/>
              <a:t>SET_SDA_</a:t>
            </a:r>
            <a:r>
              <a:rPr lang="en-US" altLang="zh-CN"/>
              <a:t>LOW</a:t>
            </a:r>
            <a:r>
              <a:rPr lang="zh-CN" altLang="en-US"/>
              <a:t>;</a:t>
            </a:r>
            <a:r>
              <a:rPr lang="en-US" altLang="zh-CN"/>
              <a:t>	// </a:t>
            </a:r>
            <a:r>
              <a:rPr lang="zh-CN" altLang="en-US"/>
              <a:t>拉低</a:t>
            </a:r>
            <a:r>
              <a:rPr lang="en-US" altLang="zh-CN"/>
              <a:t>SDA</a:t>
            </a:r>
            <a:endParaRPr lang="zh-CN" altLang="en-US"/>
          </a:p>
          <a:p>
            <a:pPr lvl="1"/>
            <a:r>
              <a:rPr lang="zh-CN" altLang="en-US"/>
              <a:t>WAIT_I2C_SCL_HIGH </a:t>
            </a:r>
            <a:r>
              <a:rPr lang="en-US" altLang="zh-CN"/>
              <a:t>// </a:t>
            </a:r>
            <a:r>
              <a:rPr lang="zh-CN" altLang="en-US"/>
              <a:t>等待</a:t>
            </a:r>
            <a:r>
              <a:rPr lang="en-US" altLang="zh-CN"/>
              <a:t>ACK</a:t>
            </a:r>
            <a:r>
              <a:rPr lang="zh-CN" altLang="en-US"/>
              <a:t>时钟脉冲到来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接收：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while(GET_SCL_VAL);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SET_SDA_IN;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while(!GET_SCL_VAL);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while(GET_SDA_VAL)</a:t>
            </a:r>
            <a:r>
              <a:rPr lang="en-US" altLang="zh-CN">
                <a:solidFill>
                  <a:schemeClr val="tx1"/>
                </a:solidFill>
              </a:rPr>
              <a:t>;	// </a:t>
            </a:r>
            <a:r>
              <a:rPr lang="zh-CN" altLang="en-US">
                <a:solidFill>
                  <a:schemeClr val="tx1"/>
                </a:solidFill>
              </a:rPr>
              <a:t>若</a:t>
            </a:r>
            <a:r>
              <a:rPr lang="en-US" altLang="zh-CN">
                <a:solidFill>
                  <a:schemeClr val="tx1"/>
                </a:solidFill>
              </a:rPr>
              <a:t>ACK</a:t>
            </a:r>
            <a:r>
              <a:rPr lang="zh-CN" altLang="en-US">
                <a:solidFill>
                  <a:schemeClr val="tx1"/>
                </a:solidFill>
              </a:rPr>
              <a:t>到来（</a:t>
            </a:r>
            <a:r>
              <a:rPr lang="en-US" altLang="zh-CN">
                <a:solidFill>
                  <a:schemeClr val="tx1"/>
                </a:solidFill>
              </a:rPr>
              <a:t>SDA</a:t>
            </a:r>
            <a:r>
              <a:rPr lang="zh-CN" altLang="en-US">
                <a:solidFill>
                  <a:schemeClr val="tx1"/>
                </a:solidFill>
              </a:rPr>
              <a:t>被拉低），则跳出循环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400,&quot;width&quot;:118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1648</Words>
  <Application>WPS 演示</Application>
  <PresentationFormat>宽屏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使用GPIO模拟I2C总线通信协议</vt:lpstr>
      <vt:lpstr>I2C时序</vt:lpstr>
      <vt:lpstr>硬件连接</vt:lpstr>
      <vt:lpstr>思路</vt:lpstr>
      <vt:lpstr>GPIO设置</vt:lpstr>
      <vt:lpstr>START/STOP</vt:lpstr>
      <vt:lpstr>START/STOP</vt:lpstr>
      <vt:lpstr>ACK发送与接收（主机）</vt:lpstr>
      <vt:lpstr>ACK接收与发送（从机）</vt:lpstr>
      <vt:lpstr>数据比特收发</vt:lpstr>
      <vt:lpstr>SCL时钟周期控制（比特率）</vt:lpstr>
      <vt:lpstr>延时实现</vt:lpstr>
      <vt:lpstr>较精确的延时</vt:lpstr>
      <vt:lpstr>遇到的问题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叶如青，气自华</cp:lastModifiedBy>
  <cp:revision>61</cp:revision>
  <dcterms:created xsi:type="dcterms:W3CDTF">2020-07-30T17:03:00Z</dcterms:created>
  <dcterms:modified xsi:type="dcterms:W3CDTF">2020-07-30T20:42:07Z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