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0275213" cy="42803763"/>
  <p:notesSz cx="6858000" cy="9144000"/>
  <p:defaultTextStyle>
    <a:defPPr>
      <a:defRPr lang="ja-JP"/>
    </a:defPPr>
    <a:lvl1pPr marL="0" algn="l" defTabSz="3507611" rtl="0" eaLnBrk="1" latinLnBrk="0" hangingPunct="1">
      <a:defRPr kumimoji="1" sz="6905" kern="1200">
        <a:solidFill>
          <a:schemeClr val="tx1"/>
        </a:solidFill>
        <a:latin typeface="+mn-lt"/>
        <a:ea typeface="+mn-ea"/>
        <a:cs typeface="+mn-cs"/>
      </a:defRPr>
    </a:lvl1pPr>
    <a:lvl2pPr marL="1753806" algn="l" defTabSz="3507611" rtl="0" eaLnBrk="1" latinLnBrk="0" hangingPunct="1">
      <a:defRPr kumimoji="1" sz="6905" kern="1200">
        <a:solidFill>
          <a:schemeClr val="tx1"/>
        </a:solidFill>
        <a:latin typeface="+mn-lt"/>
        <a:ea typeface="+mn-ea"/>
        <a:cs typeface="+mn-cs"/>
      </a:defRPr>
    </a:lvl2pPr>
    <a:lvl3pPr marL="3507611" algn="l" defTabSz="3507611" rtl="0" eaLnBrk="1" latinLnBrk="0" hangingPunct="1">
      <a:defRPr kumimoji="1" sz="6905" kern="1200">
        <a:solidFill>
          <a:schemeClr val="tx1"/>
        </a:solidFill>
        <a:latin typeface="+mn-lt"/>
        <a:ea typeface="+mn-ea"/>
        <a:cs typeface="+mn-cs"/>
      </a:defRPr>
    </a:lvl3pPr>
    <a:lvl4pPr marL="5261418" algn="l" defTabSz="3507611" rtl="0" eaLnBrk="1" latinLnBrk="0" hangingPunct="1">
      <a:defRPr kumimoji="1" sz="6905" kern="1200">
        <a:solidFill>
          <a:schemeClr val="tx1"/>
        </a:solidFill>
        <a:latin typeface="+mn-lt"/>
        <a:ea typeface="+mn-ea"/>
        <a:cs typeface="+mn-cs"/>
      </a:defRPr>
    </a:lvl4pPr>
    <a:lvl5pPr marL="7015223" algn="l" defTabSz="3507611" rtl="0" eaLnBrk="1" latinLnBrk="0" hangingPunct="1">
      <a:defRPr kumimoji="1" sz="6905" kern="1200">
        <a:solidFill>
          <a:schemeClr val="tx1"/>
        </a:solidFill>
        <a:latin typeface="+mn-lt"/>
        <a:ea typeface="+mn-ea"/>
        <a:cs typeface="+mn-cs"/>
      </a:defRPr>
    </a:lvl5pPr>
    <a:lvl6pPr marL="8769029" algn="l" defTabSz="3507611" rtl="0" eaLnBrk="1" latinLnBrk="0" hangingPunct="1">
      <a:defRPr kumimoji="1" sz="6905" kern="1200">
        <a:solidFill>
          <a:schemeClr val="tx1"/>
        </a:solidFill>
        <a:latin typeface="+mn-lt"/>
        <a:ea typeface="+mn-ea"/>
        <a:cs typeface="+mn-cs"/>
      </a:defRPr>
    </a:lvl6pPr>
    <a:lvl7pPr marL="10522835" algn="l" defTabSz="3507611" rtl="0" eaLnBrk="1" latinLnBrk="0" hangingPunct="1">
      <a:defRPr kumimoji="1" sz="6905" kern="1200">
        <a:solidFill>
          <a:schemeClr val="tx1"/>
        </a:solidFill>
        <a:latin typeface="+mn-lt"/>
        <a:ea typeface="+mn-ea"/>
        <a:cs typeface="+mn-cs"/>
      </a:defRPr>
    </a:lvl7pPr>
    <a:lvl8pPr marL="12276641" algn="l" defTabSz="3507611" rtl="0" eaLnBrk="1" latinLnBrk="0" hangingPunct="1">
      <a:defRPr kumimoji="1" sz="6905" kern="1200">
        <a:solidFill>
          <a:schemeClr val="tx1"/>
        </a:solidFill>
        <a:latin typeface="+mn-lt"/>
        <a:ea typeface="+mn-ea"/>
        <a:cs typeface="+mn-cs"/>
      </a:defRPr>
    </a:lvl8pPr>
    <a:lvl9pPr marL="14030447" algn="l" defTabSz="3507611" rtl="0" eaLnBrk="1" latinLnBrk="0" hangingPunct="1">
      <a:defRPr kumimoji="1" sz="69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B851FF"/>
    <a:srgbClr val="B14EFF"/>
    <a:srgbClr val="9A45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52"/>
    <p:restoredTop sz="94682"/>
  </p:normalViewPr>
  <p:slideViewPr>
    <p:cSldViewPr snapToGrid="0" snapToObjects="1">
      <p:cViewPr>
        <p:scale>
          <a:sx n="25" d="100"/>
          <a:sy n="25" d="100"/>
        </p:scale>
        <p:origin x="1912"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0A817-612A-FB45-B280-AE8FAEB03BF6}" type="datetimeFigureOut">
              <a:rPr kumimoji="1" lang="ja-JP" altLang="en-US" smtClean="0"/>
              <a:t>2018/1/25</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308E-58E0-6A48-9A13-2407DE22BFCE}" type="slidenum">
              <a:rPr kumimoji="1" lang="ja-JP" altLang="en-US" smtClean="0"/>
              <a:t>‹#›</a:t>
            </a:fld>
            <a:endParaRPr kumimoji="1" lang="ja-JP" altLang="en-US"/>
          </a:p>
        </p:txBody>
      </p:sp>
    </p:spTree>
    <p:extLst>
      <p:ext uri="{BB962C8B-B14F-4D97-AF65-F5344CB8AC3E}">
        <p14:creationId xmlns:p14="http://schemas.microsoft.com/office/powerpoint/2010/main" val="524195707"/>
      </p:ext>
    </p:extLst>
  </p:cSld>
  <p:clrMap bg1="lt1" tx1="dk1" bg2="lt2" tx2="dk2" accent1="accent1" accent2="accent2" accent3="accent3" accent4="accent4" accent5="accent5" accent6="accent6" hlink="hlink" folHlink="folHlink"/>
  <p:notesStyle>
    <a:lvl1pPr marL="0" algn="l" defTabSz="3507611" rtl="0" eaLnBrk="1" latinLnBrk="0" hangingPunct="1">
      <a:defRPr kumimoji="1" sz="4603" kern="1200">
        <a:solidFill>
          <a:schemeClr val="tx1"/>
        </a:solidFill>
        <a:latin typeface="+mn-lt"/>
        <a:ea typeface="+mn-ea"/>
        <a:cs typeface="+mn-cs"/>
      </a:defRPr>
    </a:lvl1pPr>
    <a:lvl2pPr marL="1753806" algn="l" defTabSz="3507611" rtl="0" eaLnBrk="1" latinLnBrk="0" hangingPunct="1">
      <a:defRPr kumimoji="1" sz="4603" kern="1200">
        <a:solidFill>
          <a:schemeClr val="tx1"/>
        </a:solidFill>
        <a:latin typeface="+mn-lt"/>
        <a:ea typeface="+mn-ea"/>
        <a:cs typeface="+mn-cs"/>
      </a:defRPr>
    </a:lvl2pPr>
    <a:lvl3pPr marL="3507611" algn="l" defTabSz="3507611" rtl="0" eaLnBrk="1" latinLnBrk="0" hangingPunct="1">
      <a:defRPr kumimoji="1" sz="4603" kern="1200">
        <a:solidFill>
          <a:schemeClr val="tx1"/>
        </a:solidFill>
        <a:latin typeface="+mn-lt"/>
        <a:ea typeface="+mn-ea"/>
        <a:cs typeface="+mn-cs"/>
      </a:defRPr>
    </a:lvl3pPr>
    <a:lvl4pPr marL="5261418" algn="l" defTabSz="3507611" rtl="0" eaLnBrk="1" latinLnBrk="0" hangingPunct="1">
      <a:defRPr kumimoji="1" sz="4603" kern="1200">
        <a:solidFill>
          <a:schemeClr val="tx1"/>
        </a:solidFill>
        <a:latin typeface="+mn-lt"/>
        <a:ea typeface="+mn-ea"/>
        <a:cs typeface="+mn-cs"/>
      </a:defRPr>
    </a:lvl4pPr>
    <a:lvl5pPr marL="7015223" algn="l" defTabSz="3507611" rtl="0" eaLnBrk="1" latinLnBrk="0" hangingPunct="1">
      <a:defRPr kumimoji="1" sz="4603" kern="1200">
        <a:solidFill>
          <a:schemeClr val="tx1"/>
        </a:solidFill>
        <a:latin typeface="+mn-lt"/>
        <a:ea typeface="+mn-ea"/>
        <a:cs typeface="+mn-cs"/>
      </a:defRPr>
    </a:lvl5pPr>
    <a:lvl6pPr marL="8769029" algn="l" defTabSz="3507611" rtl="0" eaLnBrk="1" latinLnBrk="0" hangingPunct="1">
      <a:defRPr kumimoji="1" sz="4603" kern="1200">
        <a:solidFill>
          <a:schemeClr val="tx1"/>
        </a:solidFill>
        <a:latin typeface="+mn-lt"/>
        <a:ea typeface="+mn-ea"/>
        <a:cs typeface="+mn-cs"/>
      </a:defRPr>
    </a:lvl6pPr>
    <a:lvl7pPr marL="10522835" algn="l" defTabSz="3507611" rtl="0" eaLnBrk="1" latinLnBrk="0" hangingPunct="1">
      <a:defRPr kumimoji="1" sz="4603" kern="1200">
        <a:solidFill>
          <a:schemeClr val="tx1"/>
        </a:solidFill>
        <a:latin typeface="+mn-lt"/>
        <a:ea typeface="+mn-ea"/>
        <a:cs typeface="+mn-cs"/>
      </a:defRPr>
    </a:lvl7pPr>
    <a:lvl8pPr marL="12276641" algn="l" defTabSz="3507611" rtl="0" eaLnBrk="1" latinLnBrk="0" hangingPunct="1">
      <a:defRPr kumimoji="1" sz="4603" kern="1200">
        <a:solidFill>
          <a:schemeClr val="tx1"/>
        </a:solidFill>
        <a:latin typeface="+mn-lt"/>
        <a:ea typeface="+mn-ea"/>
        <a:cs typeface="+mn-cs"/>
      </a:defRPr>
    </a:lvl8pPr>
    <a:lvl9pPr marL="14030447" algn="l" defTabSz="3507611" rtl="0" eaLnBrk="1" latinLnBrk="0" hangingPunct="1">
      <a:defRPr kumimoji="1"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6239308E-58E0-6A48-9A13-2407DE22BFCE}" type="slidenum">
              <a:rPr kumimoji="1" lang="ja-JP" altLang="en-US" smtClean="0"/>
              <a:t>1</a:t>
            </a:fld>
            <a:endParaRPr kumimoji="1" lang="ja-JP" altLang="en-US"/>
          </a:p>
        </p:txBody>
      </p:sp>
    </p:spTree>
    <p:extLst>
      <p:ext uri="{BB962C8B-B14F-4D97-AF65-F5344CB8AC3E}">
        <p14:creationId xmlns:p14="http://schemas.microsoft.com/office/powerpoint/2010/main" val="32468289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クリックしてマスター サブタイトルの書式設定</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66017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5610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494767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3362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148887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54437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988601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486074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09180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220034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482B4CC-7718-A941-8027-87F47512AE04}" type="datetimeFigureOut">
              <a:rPr kumimoji="1" lang="ja-JP" altLang="en-US" smtClean="0"/>
              <a:t>2018/1/25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3231701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482B4CC-7718-A941-8027-87F47512AE04}" type="datetimeFigureOut">
              <a:rPr kumimoji="1" lang="ja-JP" altLang="en-US" smtClean="0"/>
              <a:t>2018/1/25</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CAB9DE9-8FA7-6841-9029-1BD02F382C51}" type="slidenum">
              <a:rPr kumimoji="1" lang="ja-JP" altLang="en-US" smtClean="0"/>
              <a:t>‹#›</a:t>
            </a:fld>
            <a:endParaRPr kumimoji="1" lang="ja-JP" altLang="en-US"/>
          </a:p>
        </p:txBody>
      </p:sp>
    </p:spTree>
    <p:extLst>
      <p:ext uri="{BB962C8B-B14F-4D97-AF65-F5344CB8AC3E}">
        <p14:creationId xmlns:p14="http://schemas.microsoft.com/office/powerpoint/2010/main" val="17020112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正方形/長方形 87">
            <a:extLst>
              <a:ext uri="{FF2B5EF4-FFF2-40B4-BE49-F238E27FC236}">
                <a16:creationId xmlns:a16="http://schemas.microsoft.com/office/drawing/2014/main" id="{A3493314-1C2F-514A-B4CD-49D646DDDDFE}"/>
              </a:ext>
            </a:extLst>
          </p:cNvPr>
          <p:cNvSpPr/>
          <p:nvPr/>
        </p:nvSpPr>
        <p:spPr>
          <a:xfrm>
            <a:off x="494903" y="18453823"/>
            <a:ext cx="29285386" cy="1609390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90" name="角丸四角形 89">
            <a:extLst>
              <a:ext uri="{FF2B5EF4-FFF2-40B4-BE49-F238E27FC236}">
                <a16:creationId xmlns:a16="http://schemas.microsoft.com/office/drawing/2014/main" id="{86A521D3-D62E-C945-9E37-BBD404477D40}"/>
              </a:ext>
            </a:extLst>
          </p:cNvPr>
          <p:cNvSpPr/>
          <p:nvPr/>
        </p:nvSpPr>
        <p:spPr>
          <a:xfrm>
            <a:off x="16726306" y="25431268"/>
            <a:ext cx="1292128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9" name="正方形/長方形 88">
            <a:extLst>
              <a:ext uri="{FF2B5EF4-FFF2-40B4-BE49-F238E27FC236}">
                <a16:creationId xmlns:a16="http://schemas.microsoft.com/office/drawing/2014/main" id="{ADD2E692-E63A-2C48-B019-9AAE38CAD426}"/>
              </a:ext>
            </a:extLst>
          </p:cNvPr>
          <p:cNvSpPr/>
          <p:nvPr/>
        </p:nvSpPr>
        <p:spPr>
          <a:xfrm>
            <a:off x="473627" y="36228245"/>
            <a:ext cx="29285386" cy="61227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6" name="正方形/長方形 85">
            <a:extLst>
              <a:ext uri="{FF2B5EF4-FFF2-40B4-BE49-F238E27FC236}">
                <a16:creationId xmlns:a16="http://schemas.microsoft.com/office/drawing/2014/main" id="{49EEB74E-117D-F54C-8C1E-B8216A4CBD4F}"/>
              </a:ext>
            </a:extLst>
          </p:cNvPr>
          <p:cNvSpPr/>
          <p:nvPr/>
        </p:nvSpPr>
        <p:spPr>
          <a:xfrm>
            <a:off x="494903" y="7785460"/>
            <a:ext cx="29285386" cy="893400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C65E8E1B-1E0F-EA48-9DC2-D5AC4980EE54}"/>
              </a:ext>
            </a:extLst>
          </p:cNvPr>
          <p:cNvSpPr/>
          <p:nvPr/>
        </p:nvSpPr>
        <p:spPr>
          <a:xfrm>
            <a:off x="19697513" y="32669076"/>
            <a:ext cx="9628494" cy="613631"/>
          </a:xfrm>
          <a:prstGeom prst="rect">
            <a:avLst/>
          </a:prstGeom>
          <a:solidFill>
            <a:srgbClr val="CA0000"/>
          </a:solidFill>
          <a:ln>
            <a:solidFill>
              <a:srgbClr val="CA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099DDEED-A96D-6140-ADB5-676D2277BEBB}"/>
              </a:ext>
            </a:extLst>
          </p:cNvPr>
          <p:cNvSpPr/>
          <p:nvPr/>
        </p:nvSpPr>
        <p:spPr>
          <a:xfrm>
            <a:off x="18989953" y="3134759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正方形/長方形 81">
            <a:extLst>
              <a:ext uri="{FF2B5EF4-FFF2-40B4-BE49-F238E27FC236}">
                <a16:creationId xmlns:a16="http://schemas.microsoft.com/office/drawing/2014/main" id="{76D93B81-1FBA-464E-A9C8-CE41F932F708}"/>
              </a:ext>
            </a:extLst>
          </p:cNvPr>
          <p:cNvSpPr/>
          <p:nvPr/>
        </p:nvSpPr>
        <p:spPr>
          <a:xfrm>
            <a:off x="18907426" y="30275976"/>
            <a:ext cx="9509376" cy="712032"/>
          </a:xfrm>
          <a:prstGeom prst="rect">
            <a:avLst/>
          </a:prstGeom>
          <a:solidFill>
            <a:srgbClr val="B14EFF"/>
          </a:solidFill>
          <a:ln>
            <a:solidFill>
              <a:srgbClr val="B85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A9413DB7-ABE1-E546-8868-165C30CB5093}"/>
              </a:ext>
            </a:extLst>
          </p:cNvPr>
          <p:cNvSpPr/>
          <p:nvPr/>
        </p:nvSpPr>
        <p:spPr>
          <a:xfrm>
            <a:off x="18272124" y="28872629"/>
            <a:ext cx="10185344" cy="75936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角丸四角形 62">
            <a:extLst>
              <a:ext uri="{FF2B5EF4-FFF2-40B4-BE49-F238E27FC236}">
                <a16:creationId xmlns:a16="http://schemas.microsoft.com/office/drawing/2014/main" id="{60A93C0C-1477-8C45-B805-2F406E7F6B75}"/>
              </a:ext>
            </a:extLst>
          </p:cNvPr>
          <p:cNvSpPr/>
          <p:nvPr/>
        </p:nvSpPr>
        <p:spPr>
          <a:xfrm>
            <a:off x="773004" y="25431268"/>
            <a:ext cx="15525047" cy="889720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1" name="角丸四角形 10">
            <a:extLst>
              <a:ext uri="{FF2B5EF4-FFF2-40B4-BE49-F238E27FC236}">
                <a16:creationId xmlns:a16="http://schemas.microsoft.com/office/drawing/2014/main" id="{E7E28C36-BD57-244A-8C3F-30E91AEA5E0D}"/>
              </a:ext>
            </a:extLst>
          </p:cNvPr>
          <p:cNvSpPr/>
          <p:nvPr/>
        </p:nvSpPr>
        <p:spPr>
          <a:xfrm>
            <a:off x="659593" y="625658"/>
            <a:ext cx="29019995" cy="531793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9762" dirty="0"/>
          </a:p>
        </p:txBody>
      </p:sp>
      <p:sp>
        <p:nvSpPr>
          <p:cNvPr id="5" name="テキスト ボックス 4">
            <a:extLst>
              <a:ext uri="{FF2B5EF4-FFF2-40B4-BE49-F238E27FC236}">
                <a16:creationId xmlns:a16="http://schemas.microsoft.com/office/drawing/2014/main" id="{026B609C-30B7-7A4A-83C7-C8EAD02E9C05}"/>
              </a:ext>
            </a:extLst>
          </p:cNvPr>
          <p:cNvSpPr txBox="1"/>
          <p:nvPr/>
        </p:nvSpPr>
        <p:spPr>
          <a:xfrm>
            <a:off x="956978" y="998310"/>
            <a:ext cx="28690615" cy="3323987"/>
          </a:xfrm>
          <a:prstGeom prst="rect">
            <a:avLst/>
          </a:prstGeom>
          <a:noFill/>
        </p:spPr>
        <p:txBody>
          <a:bodyPr wrap="square" rtlCol="0" anchor="ctr">
            <a:spAutoFit/>
          </a:bodyPr>
          <a:lstStyle/>
          <a:p>
            <a:r>
              <a:rPr lang="ja-JP" altLang="en-US" sz="10500" b="1" dirty="0">
                <a:solidFill>
                  <a:schemeClr val="bg1"/>
                </a:solidFill>
                <a:latin typeface="Meiryo" panose="020B0604030504040204" pitchFamily="34" charset="-128"/>
                <a:ea typeface="Meiryo" panose="020B0604030504040204" pitchFamily="34" charset="-128"/>
              </a:rPr>
              <a:t>決定木を用いた</a:t>
            </a:r>
            <a:endParaRPr lang="en-US" altLang="ja-JP" sz="10500" b="1" dirty="0">
              <a:solidFill>
                <a:schemeClr val="bg1"/>
              </a:solidFill>
              <a:latin typeface="Meiryo" panose="020B0604030504040204" pitchFamily="34" charset="-128"/>
              <a:ea typeface="Meiryo" panose="020B0604030504040204" pitchFamily="34" charset="-128"/>
            </a:endParaRPr>
          </a:p>
          <a:p>
            <a:r>
              <a:rPr lang="en-US" altLang="ja-JP" sz="10500" b="1" dirty="0">
                <a:solidFill>
                  <a:schemeClr val="bg1"/>
                </a:solidFill>
                <a:latin typeface="Meiryo" panose="020B0604030504040204" pitchFamily="34" charset="-128"/>
                <a:ea typeface="Meiryo" panose="020B0604030504040204" pitchFamily="34" charset="-128"/>
              </a:rPr>
              <a:t>Drive-by Download</a:t>
            </a:r>
            <a:r>
              <a:rPr lang="ja-JP" altLang="en-US" sz="10500" b="1" dirty="0">
                <a:solidFill>
                  <a:schemeClr val="bg1"/>
                </a:solidFill>
                <a:latin typeface="Meiryo" panose="020B0604030504040204" pitchFamily="34" charset="-128"/>
                <a:ea typeface="Meiryo" panose="020B0604030504040204" pitchFamily="34" charset="-128"/>
              </a:rPr>
              <a:t>攻撃解析支援手法の提案</a:t>
            </a:r>
          </a:p>
        </p:txBody>
      </p:sp>
      <p:sp>
        <p:nvSpPr>
          <p:cNvPr id="6" name="正方形/長方形 5">
            <a:extLst>
              <a:ext uri="{FF2B5EF4-FFF2-40B4-BE49-F238E27FC236}">
                <a16:creationId xmlns:a16="http://schemas.microsoft.com/office/drawing/2014/main" id="{3A24B7C3-4F45-AC45-97A8-F8F705362614}"/>
              </a:ext>
            </a:extLst>
          </p:cNvPr>
          <p:cNvSpPr/>
          <p:nvPr/>
        </p:nvSpPr>
        <p:spPr>
          <a:xfrm>
            <a:off x="473627" y="6273835"/>
            <a:ext cx="29306662" cy="135609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1. </a:t>
            </a:r>
            <a:r>
              <a:rPr lang="ja-JP" altLang="en-US" sz="8500" b="1" dirty="0">
                <a:latin typeface="Meiryo" panose="020B0604030504040204" pitchFamily="34" charset="-128"/>
                <a:ea typeface="Meiryo" panose="020B0604030504040204" pitchFamily="34" charset="-128"/>
              </a:rPr>
              <a:t>はじめに</a:t>
            </a:r>
          </a:p>
        </p:txBody>
      </p:sp>
      <p:sp>
        <p:nvSpPr>
          <p:cNvPr id="8" name="テキスト ボックス 7">
            <a:extLst>
              <a:ext uri="{FF2B5EF4-FFF2-40B4-BE49-F238E27FC236}">
                <a16:creationId xmlns:a16="http://schemas.microsoft.com/office/drawing/2014/main" id="{C35A8B02-0694-4F41-BC73-8564885FF77B}"/>
              </a:ext>
            </a:extLst>
          </p:cNvPr>
          <p:cNvSpPr txBox="1"/>
          <p:nvPr/>
        </p:nvSpPr>
        <p:spPr>
          <a:xfrm>
            <a:off x="7108146" y="4446575"/>
            <a:ext cx="22377283" cy="1400383"/>
          </a:xfrm>
          <a:prstGeom prst="rect">
            <a:avLst/>
          </a:prstGeom>
          <a:noFill/>
        </p:spPr>
        <p:txBody>
          <a:bodyPr wrap="square" rtlCol="0">
            <a:spAutoFit/>
          </a:bodyPr>
          <a:lstStyle/>
          <a:p>
            <a:pPr algn="ctr"/>
            <a:r>
              <a:rPr lang="ja-JP" altLang="en-US" sz="8500" b="1" dirty="0">
                <a:solidFill>
                  <a:schemeClr val="bg1"/>
                </a:solidFill>
                <a:latin typeface="Meiryo" panose="020B0604030504040204" pitchFamily="34" charset="-128"/>
                <a:ea typeface="Meiryo" panose="020B0604030504040204" pitchFamily="34" charset="-128"/>
              </a:rPr>
              <a:t>尾崎 幸也</a:t>
            </a:r>
            <a:r>
              <a:rPr lang="en-US" altLang="ja-JP" sz="8500" b="1" dirty="0">
                <a:solidFill>
                  <a:schemeClr val="bg1"/>
                </a:solidFill>
                <a:latin typeface="Meiryo" panose="020B0604030504040204" pitchFamily="34" charset="-128"/>
                <a:ea typeface="Meiryo" panose="020B0604030504040204" pitchFamily="34" charset="-128"/>
              </a:rPr>
              <a:t>-</a:t>
            </a:r>
            <a:r>
              <a:rPr lang="ja-JP" altLang="en-US" sz="8500" b="1" dirty="0">
                <a:solidFill>
                  <a:schemeClr val="bg1"/>
                </a:solidFill>
                <a:latin typeface="Meiryo" panose="020B0604030504040204" pitchFamily="34" charset="-128"/>
                <a:ea typeface="Meiryo" panose="020B0604030504040204" pitchFamily="34" charset="-128"/>
              </a:rPr>
              <a:t>関西大学総合情報学部 小林研究室</a:t>
            </a:r>
            <a:r>
              <a:rPr lang="en-US" altLang="ja-JP" sz="8500" b="1" dirty="0">
                <a:solidFill>
                  <a:schemeClr val="bg1"/>
                </a:solidFill>
                <a:latin typeface="Meiryo" panose="020B0604030504040204" pitchFamily="34" charset="-128"/>
                <a:ea typeface="Meiryo" panose="020B0604030504040204" pitchFamily="34" charset="-128"/>
              </a:rPr>
              <a:t> </a:t>
            </a:r>
            <a:endParaRPr lang="ja-JP" altLang="en-US" sz="8500" b="1" dirty="0">
              <a:solidFill>
                <a:schemeClr val="bg1"/>
              </a:solidFill>
              <a:latin typeface="Meiryo" panose="020B0604030504040204" pitchFamily="34" charset="-128"/>
              <a:ea typeface="Meiryo" panose="020B0604030504040204" pitchFamily="34" charset="-128"/>
            </a:endParaRPr>
          </a:p>
        </p:txBody>
      </p:sp>
      <p:sp>
        <p:nvSpPr>
          <p:cNvPr id="22" name="正方形/長方形 21">
            <a:extLst>
              <a:ext uri="{FF2B5EF4-FFF2-40B4-BE49-F238E27FC236}">
                <a16:creationId xmlns:a16="http://schemas.microsoft.com/office/drawing/2014/main" id="{285587F4-4FC5-7A4F-8D5B-81691E0FE68D}"/>
              </a:ext>
            </a:extLst>
          </p:cNvPr>
          <p:cNvSpPr/>
          <p:nvPr/>
        </p:nvSpPr>
        <p:spPr>
          <a:xfrm>
            <a:off x="473626" y="17043084"/>
            <a:ext cx="29306663" cy="1225877"/>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500" b="1" dirty="0">
                <a:latin typeface="Meiryo" panose="020B0604030504040204" pitchFamily="34" charset="-128"/>
                <a:ea typeface="Meiryo" panose="020B0604030504040204" pitchFamily="34" charset="-128"/>
              </a:rPr>
              <a:t>2. </a:t>
            </a:r>
            <a:r>
              <a:rPr lang="ja-JP" altLang="en-US" sz="8500" b="1" dirty="0">
                <a:latin typeface="Meiryo" panose="020B0604030504040204" pitchFamily="34" charset="-128"/>
                <a:ea typeface="Meiryo" panose="020B0604030504040204" pitchFamily="34" charset="-128"/>
              </a:rPr>
              <a:t>提案手法</a:t>
            </a:r>
          </a:p>
        </p:txBody>
      </p:sp>
      <p:sp>
        <p:nvSpPr>
          <p:cNvPr id="23" name="正方形/長方形 22">
            <a:extLst>
              <a:ext uri="{FF2B5EF4-FFF2-40B4-BE49-F238E27FC236}">
                <a16:creationId xmlns:a16="http://schemas.microsoft.com/office/drawing/2014/main" id="{3CFBDF12-F16F-2D49-BD00-4BABD482C556}"/>
              </a:ext>
            </a:extLst>
          </p:cNvPr>
          <p:cNvSpPr/>
          <p:nvPr/>
        </p:nvSpPr>
        <p:spPr>
          <a:xfrm>
            <a:off x="473626" y="34907320"/>
            <a:ext cx="29306663" cy="1128783"/>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8000" b="1" dirty="0">
                <a:latin typeface="Meiryo" panose="020B0604030504040204" pitchFamily="34" charset="-128"/>
                <a:ea typeface="Meiryo" panose="020B0604030504040204" pitchFamily="34" charset="-128"/>
              </a:rPr>
              <a:t>3. </a:t>
            </a:r>
            <a:r>
              <a:rPr lang="ja-JP" altLang="en-US" sz="8000" b="1" dirty="0">
                <a:latin typeface="Meiryo" panose="020B0604030504040204" pitchFamily="34" charset="-128"/>
                <a:ea typeface="Meiryo" panose="020B0604030504040204" pitchFamily="34" charset="-128"/>
              </a:rPr>
              <a:t>今後の展望</a:t>
            </a:r>
          </a:p>
        </p:txBody>
      </p:sp>
      <p:grpSp>
        <p:nvGrpSpPr>
          <p:cNvPr id="39" name="グループ化 38">
            <a:extLst>
              <a:ext uri="{FF2B5EF4-FFF2-40B4-BE49-F238E27FC236}">
                <a16:creationId xmlns:a16="http://schemas.microsoft.com/office/drawing/2014/main" id="{C767590B-6781-F945-B3CE-2824B11F85B4}"/>
              </a:ext>
            </a:extLst>
          </p:cNvPr>
          <p:cNvGrpSpPr/>
          <p:nvPr/>
        </p:nvGrpSpPr>
        <p:grpSpPr>
          <a:xfrm>
            <a:off x="16349331" y="9002629"/>
            <a:ext cx="13165568" cy="8075850"/>
            <a:chOff x="16083940" y="8643225"/>
            <a:chExt cx="13497977" cy="8402454"/>
          </a:xfrm>
        </p:grpSpPr>
        <p:pic>
          <p:nvPicPr>
            <p:cNvPr id="3" name="図 2">
              <a:extLst>
                <a:ext uri="{FF2B5EF4-FFF2-40B4-BE49-F238E27FC236}">
                  <a16:creationId xmlns:a16="http://schemas.microsoft.com/office/drawing/2014/main" id="{CE2ACBD6-20EE-924D-B355-1F18BC999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02490" y="10207514"/>
              <a:ext cx="2776114" cy="2659001"/>
            </a:xfrm>
            <a:prstGeom prst="rect">
              <a:avLst/>
            </a:prstGeom>
          </p:spPr>
        </p:pic>
        <p:pic>
          <p:nvPicPr>
            <p:cNvPr id="7" name="図 6">
              <a:extLst>
                <a:ext uri="{FF2B5EF4-FFF2-40B4-BE49-F238E27FC236}">
                  <a16:creationId xmlns:a16="http://schemas.microsoft.com/office/drawing/2014/main" id="{CF656F1A-3E1D-E04D-A770-0EE0ED816A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985078" y="8811857"/>
              <a:ext cx="3596839" cy="3445104"/>
            </a:xfrm>
            <a:prstGeom prst="rect">
              <a:avLst/>
            </a:prstGeom>
          </p:spPr>
        </p:pic>
        <p:pic>
          <p:nvPicPr>
            <p:cNvPr id="10" name="図 9">
              <a:extLst>
                <a:ext uri="{FF2B5EF4-FFF2-40B4-BE49-F238E27FC236}">
                  <a16:creationId xmlns:a16="http://schemas.microsoft.com/office/drawing/2014/main" id="{7F9C2E9A-05C1-A141-8736-460A7013E7D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163693" y="9419876"/>
              <a:ext cx="2981397" cy="2855624"/>
            </a:xfrm>
            <a:prstGeom prst="rect">
              <a:avLst/>
            </a:prstGeom>
          </p:spPr>
        </p:pic>
        <p:pic>
          <p:nvPicPr>
            <p:cNvPr id="17" name="図 16">
              <a:extLst>
                <a:ext uri="{FF2B5EF4-FFF2-40B4-BE49-F238E27FC236}">
                  <a16:creationId xmlns:a16="http://schemas.microsoft.com/office/drawing/2014/main" id="{1BB5C47A-4F9B-AE42-B2BB-E07BF5DBB1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062705" y="12541277"/>
              <a:ext cx="2981397" cy="2855624"/>
            </a:xfrm>
            <a:prstGeom prst="rect">
              <a:avLst/>
            </a:prstGeom>
          </p:spPr>
        </p:pic>
        <p:pic>
          <p:nvPicPr>
            <p:cNvPr id="18" name="図 17">
              <a:extLst>
                <a:ext uri="{FF2B5EF4-FFF2-40B4-BE49-F238E27FC236}">
                  <a16:creationId xmlns:a16="http://schemas.microsoft.com/office/drawing/2014/main" id="{A86D0281-E0D5-8942-B10C-C09FF809D45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050546" y="14190055"/>
              <a:ext cx="2981397" cy="2855624"/>
            </a:xfrm>
            <a:prstGeom prst="rect">
              <a:avLst/>
            </a:prstGeom>
          </p:spPr>
        </p:pic>
        <p:sp>
          <p:nvSpPr>
            <p:cNvPr id="19" name="右カーブ矢印 18">
              <a:extLst>
                <a:ext uri="{FF2B5EF4-FFF2-40B4-BE49-F238E27FC236}">
                  <a16:creationId xmlns:a16="http://schemas.microsoft.com/office/drawing/2014/main" id="{07411633-5D99-964B-A0C4-D142C16384B9}"/>
                </a:ext>
              </a:extLst>
            </p:cNvPr>
            <p:cNvSpPr/>
            <p:nvPr/>
          </p:nvSpPr>
          <p:spPr>
            <a:xfrm rot="403167">
              <a:off x="20233913" y="10579444"/>
              <a:ext cx="5349770" cy="987538"/>
            </a:xfrm>
            <a:prstGeom prst="curvedRightArrow">
              <a:avLst>
                <a:gd name="adj1" fmla="val 25000"/>
                <a:gd name="adj2" fmla="val 34154"/>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dirty="0">
                <a:solidFill>
                  <a:schemeClr val="tx1"/>
                </a:solidFill>
              </a:endParaRPr>
            </a:p>
          </p:txBody>
        </p:sp>
        <p:sp>
          <p:nvSpPr>
            <p:cNvPr id="20" name="右カーブ矢印 19">
              <a:extLst>
                <a:ext uri="{FF2B5EF4-FFF2-40B4-BE49-F238E27FC236}">
                  <a16:creationId xmlns:a16="http://schemas.microsoft.com/office/drawing/2014/main" id="{81D0A45C-A538-2146-8164-FE44BF90F8AE}"/>
                </a:ext>
              </a:extLst>
            </p:cNvPr>
            <p:cNvSpPr/>
            <p:nvPr/>
          </p:nvSpPr>
          <p:spPr>
            <a:xfrm rot="20756856">
              <a:off x="20144456" y="12944768"/>
              <a:ext cx="4562879" cy="98753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sp>
          <p:nvSpPr>
            <p:cNvPr id="21" name="右カーブ矢印 20">
              <a:extLst>
                <a:ext uri="{FF2B5EF4-FFF2-40B4-BE49-F238E27FC236}">
                  <a16:creationId xmlns:a16="http://schemas.microsoft.com/office/drawing/2014/main" id="{0C2F9D84-ACA5-1549-8C51-FFB8CB86079D}"/>
                </a:ext>
              </a:extLst>
            </p:cNvPr>
            <p:cNvSpPr/>
            <p:nvPr/>
          </p:nvSpPr>
          <p:spPr>
            <a:xfrm rot="18546513">
              <a:off x="24383913" y="13399638"/>
              <a:ext cx="2265916" cy="107554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9280" tIns="64640" rIns="129280" bIns="64640" numCol="1" spcCol="0" rtlCol="0" fromWordArt="0" anchor="ctr" anchorCtr="0" forceAA="0" compatLnSpc="1">
              <a:prstTxWarp prst="textNoShape">
                <a:avLst/>
              </a:prstTxWarp>
              <a:noAutofit/>
            </a:bodyPr>
            <a:lstStyle/>
            <a:p>
              <a:pPr algn="ctr"/>
              <a:endParaRPr lang="ja-JP" altLang="en-US" sz="9762">
                <a:solidFill>
                  <a:schemeClr val="tx1"/>
                </a:solidFill>
              </a:endParaRPr>
            </a:p>
          </p:txBody>
        </p:sp>
        <p:grpSp>
          <p:nvGrpSpPr>
            <p:cNvPr id="24" name="Group 125">
              <a:extLst>
                <a:ext uri="{FF2B5EF4-FFF2-40B4-BE49-F238E27FC236}">
                  <a16:creationId xmlns:a16="http://schemas.microsoft.com/office/drawing/2014/main" id="{EA67F094-E47F-824C-85D5-E4B869A88370}"/>
                </a:ext>
              </a:extLst>
            </p:cNvPr>
            <p:cNvGrpSpPr>
              <a:grpSpLocks/>
            </p:cNvGrpSpPr>
            <p:nvPr/>
          </p:nvGrpSpPr>
          <p:grpSpPr bwMode="auto">
            <a:xfrm>
              <a:off x="25343638" y="13834661"/>
              <a:ext cx="1525769" cy="1273645"/>
              <a:chOff x="3437" y="1888"/>
              <a:chExt cx="590" cy="590"/>
            </a:xfrm>
          </p:grpSpPr>
          <p:sp>
            <p:nvSpPr>
              <p:cNvPr id="25" name="AutoShape 126">
                <a:extLst>
                  <a:ext uri="{FF2B5EF4-FFF2-40B4-BE49-F238E27FC236}">
                    <a16:creationId xmlns:a16="http://schemas.microsoft.com/office/drawing/2014/main" id="{F6837C86-6F1C-F547-9064-A4F49EFBC488}"/>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26" name="Freeform 127">
                <a:extLst>
                  <a:ext uri="{FF2B5EF4-FFF2-40B4-BE49-F238E27FC236}">
                    <a16:creationId xmlns:a16="http://schemas.microsoft.com/office/drawing/2014/main" id="{DED79D64-FDCC-0D47-9E37-1537E4921AFC}"/>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7" name="Freeform 128">
                <a:extLst>
                  <a:ext uri="{FF2B5EF4-FFF2-40B4-BE49-F238E27FC236}">
                    <a16:creationId xmlns:a16="http://schemas.microsoft.com/office/drawing/2014/main" id="{730FD480-2E6E-1D4D-80E4-06D96C460A8D}"/>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28" name="Freeform 129">
                <a:extLst>
                  <a:ext uri="{FF2B5EF4-FFF2-40B4-BE49-F238E27FC236}">
                    <a16:creationId xmlns:a16="http://schemas.microsoft.com/office/drawing/2014/main" id="{8F49F6F2-9478-0640-8CA0-FA83E66B7C4C}"/>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grpSp>
          <p:nvGrpSpPr>
            <p:cNvPr id="29" name="Group 125">
              <a:extLst>
                <a:ext uri="{FF2B5EF4-FFF2-40B4-BE49-F238E27FC236}">
                  <a16:creationId xmlns:a16="http://schemas.microsoft.com/office/drawing/2014/main" id="{D5B10F56-030E-5D4D-8CD7-4E4E9A701979}"/>
                </a:ext>
              </a:extLst>
            </p:cNvPr>
            <p:cNvGrpSpPr>
              <a:grpSpLocks/>
            </p:cNvGrpSpPr>
            <p:nvPr/>
          </p:nvGrpSpPr>
          <p:grpSpPr bwMode="auto">
            <a:xfrm>
              <a:off x="21538238" y="15185386"/>
              <a:ext cx="1364529" cy="1306965"/>
              <a:chOff x="3437" y="1888"/>
              <a:chExt cx="590" cy="590"/>
            </a:xfrm>
          </p:grpSpPr>
          <p:sp>
            <p:nvSpPr>
              <p:cNvPr id="30" name="AutoShape 126">
                <a:extLst>
                  <a:ext uri="{FF2B5EF4-FFF2-40B4-BE49-F238E27FC236}">
                    <a16:creationId xmlns:a16="http://schemas.microsoft.com/office/drawing/2014/main" id="{83F9026C-5F62-7A43-A8FB-D6A8A4FA3CCE}"/>
                  </a:ext>
                </a:extLst>
              </p:cNvPr>
              <p:cNvSpPr>
                <a:spLocks noChangeArrowheads="1"/>
              </p:cNvSpPr>
              <p:nvPr/>
            </p:nvSpPr>
            <p:spPr bwMode="auto">
              <a:xfrm>
                <a:off x="3437" y="1888"/>
                <a:ext cx="590" cy="590"/>
              </a:xfrm>
              <a:prstGeom prst="star24">
                <a:avLst>
                  <a:gd name="adj" fmla="val 37500"/>
                </a:avLst>
              </a:prstGeom>
              <a:solidFill>
                <a:srgbClr val="FF0000"/>
              </a:solidFill>
              <a:ln>
                <a:noFill/>
              </a:ln>
              <a:effectLst/>
              <a:extLst>
                <a:ext uri="{91240B29-F687-4F45-9708-019B960494DF}">
                  <a14:hiddenLine xmlns:a14="http://schemas.microsoft.com/office/drawing/2010/main" w="31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p>
            </p:txBody>
          </p:sp>
          <p:sp>
            <p:nvSpPr>
              <p:cNvPr id="31" name="Freeform 127">
                <a:extLst>
                  <a:ext uri="{FF2B5EF4-FFF2-40B4-BE49-F238E27FC236}">
                    <a16:creationId xmlns:a16="http://schemas.microsoft.com/office/drawing/2014/main" id="{3F13E5BA-BBFB-ED4F-8817-A0593305EE54}"/>
                  </a:ext>
                </a:extLst>
              </p:cNvPr>
              <p:cNvSpPr>
                <a:spLocks/>
              </p:cNvSpPr>
              <p:nvPr/>
            </p:nvSpPr>
            <p:spPr bwMode="auto">
              <a:xfrm>
                <a:off x="3619" y="2205"/>
                <a:ext cx="227" cy="91"/>
              </a:xfrm>
              <a:custGeom>
                <a:avLst/>
                <a:gdLst>
                  <a:gd name="T0" fmla="*/ 0 w 363"/>
                  <a:gd name="T1" fmla="*/ 0 h 137"/>
                  <a:gd name="T2" fmla="*/ 0 w 363"/>
                  <a:gd name="T3" fmla="*/ 91 h 137"/>
                  <a:gd name="T4" fmla="*/ 45 w 363"/>
                  <a:gd name="T5" fmla="*/ 137 h 137"/>
                  <a:gd name="T6" fmla="*/ 91 w 363"/>
                  <a:gd name="T7" fmla="*/ 91 h 137"/>
                  <a:gd name="T8" fmla="*/ 136 w 363"/>
                  <a:gd name="T9" fmla="*/ 137 h 137"/>
                  <a:gd name="T10" fmla="*/ 182 w 363"/>
                  <a:gd name="T11" fmla="*/ 91 h 137"/>
                  <a:gd name="T12" fmla="*/ 227 w 363"/>
                  <a:gd name="T13" fmla="*/ 137 h 137"/>
                  <a:gd name="T14" fmla="*/ 272 w 363"/>
                  <a:gd name="T15" fmla="*/ 91 h 137"/>
                  <a:gd name="T16" fmla="*/ 318 w 363"/>
                  <a:gd name="T17" fmla="*/ 137 h 137"/>
                  <a:gd name="T18" fmla="*/ 363 w 363"/>
                  <a:gd name="T19" fmla="*/ 91 h 137"/>
                  <a:gd name="T20" fmla="*/ 363 w 363"/>
                  <a:gd name="T21" fmla="*/ 0 h 137"/>
                  <a:gd name="T22" fmla="*/ 318 w 363"/>
                  <a:gd name="T23" fmla="*/ 46 h 137"/>
                  <a:gd name="T24" fmla="*/ 272 w 363"/>
                  <a:gd name="T25" fmla="*/ 0 h 137"/>
                  <a:gd name="T26" fmla="*/ 227 w 363"/>
                  <a:gd name="T27" fmla="*/ 46 h 137"/>
                  <a:gd name="T28" fmla="*/ 182 w 363"/>
                  <a:gd name="T29" fmla="*/ 0 h 137"/>
                  <a:gd name="T30" fmla="*/ 136 w 363"/>
                  <a:gd name="T31" fmla="*/ 46 h 137"/>
                  <a:gd name="T32" fmla="*/ 91 w 363"/>
                  <a:gd name="T33" fmla="*/ 0 h 137"/>
                  <a:gd name="T34" fmla="*/ 45 w 363"/>
                  <a:gd name="T35" fmla="*/ 46 h 137"/>
                  <a:gd name="T36" fmla="*/ 0 w 363"/>
                  <a:gd name="T37" fmla="*/ 0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63" h="137">
                    <a:moveTo>
                      <a:pt x="0" y="0"/>
                    </a:moveTo>
                    <a:lnTo>
                      <a:pt x="0" y="91"/>
                    </a:lnTo>
                    <a:lnTo>
                      <a:pt x="45" y="137"/>
                    </a:lnTo>
                    <a:lnTo>
                      <a:pt x="91" y="91"/>
                    </a:lnTo>
                    <a:lnTo>
                      <a:pt x="136" y="137"/>
                    </a:lnTo>
                    <a:lnTo>
                      <a:pt x="182" y="91"/>
                    </a:lnTo>
                    <a:lnTo>
                      <a:pt x="227" y="137"/>
                    </a:lnTo>
                    <a:lnTo>
                      <a:pt x="272" y="91"/>
                    </a:lnTo>
                    <a:lnTo>
                      <a:pt x="318" y="137"/>
                    </a:lnTo>
                    <a:lnTo>
                      <a:pt x="363" y="91"/>
                    </a:lnTo>
                    <a:lnTo>
                      <a:pt x="363" y="0"/>
                    </a:lnTo>
                    <a:lnTo>
                      <a:pt x="318" y="46"/>
                    </a:lnTo>
                    <a:lnTo>
                      <a:pt x="272" y="0"/>
                    </a:lnTo>
                    <a:lnTo>
                      <a:pt x="227" y="46"/>
                    </a:lnTo>
                    <a:lnTo>
                      <a:pt x="182" y="0"/>
                    </a:lnTo>
                    <a:lnTo>
                      <a:pt x="136" y="46"/>
                    </a:lnTo>
                    <a:lnTo>
                      <a:pt x="91" y="0"/>
                    </a:lnTo>
                    <a:lnTo>
                      <a:pt x="45" y="46"/>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2" name="Freeform 128">
                <a:extLst>
                  <a:ext uri="{FF2B5EF4-FFF2-40B4-BE49-F238E27FC236}">
                    <a16:creationId xmlns:a16="http://schemas.microsoft.com/office/drawing/2014/main" id="{CB0DBEBE-5252-8C4B-8C9C-25E9ED5F72C0}"/>
                  </a:ext>
                </a:extLst>
              </p:cNvPr>
              <p:cNvSpPr>
                <a:spLocks/>
              </p:cNvSpPr>
              <p:nvPr/>
            </p:nvSpPr>
            <p:spPr bwMode="auto">
              <a:xfrm>
                <a:off x="3574"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33" name="Freeform 129">
                <a:extLst>
                  <a:ext uri="{FF2B5EF4-FFF2-40B4-BE49-F238E27FC236}">
                    <a16:creationId xmlns:a16="http://schemas.microsoft.com/office/drawing/2014/main" id="{47EEED54-7AF7-4743-9013-CA1AF963B1F0}"/>
                  </a:ext>
                </a:extLst>
              </p:cNvPr>
              <p:cNvSpPr>
                <a:spLocks/>
              </p:cNvSpPr>
              <p:nvPr/>
            </p:nvSpPr>
            <p:spPr bwMode="auto">
              <a:xfrm flipH="1">
                <a:off x="3755" y="2115"/>
                <a:ext cx="136" cy="45"/>
              </a:xfrm>
              <a:custGeom>
                <a:avLst/>
                <a:gdLst>
                  <a:gd name="T0" fmla="*/ 0 w 136"/>
                  <a:gd name="T1" fmla="*/ 0 h 45"/>
                  <a:gd name="T2" fmla="*/ 136 w 136"/>
                  <a:gd name="T3" fmla="*/ 45 h 45"/>
                  <a:gd name="T4" fmla="*/ 45 w 136"/>
                  <a:gd name="T5" fmla="*/ 45 h 45"/>
                  <a:gd name="T6" fmla="*/ 0 w 136"/>
                  <a:gd name="T7" fmla="*/ 0 h 45"/>
                </a:gdLst>
                <a:ahLst/>
                <a:cxnLst>
                  <a:cxn ang="0">
                    <a:pos x="T0" y="T1"/>
                  </a:cxn>
                  <a:cxn ang="0">
                    <a:pos x="T2" y="T3"/>
                  </a:cxn>
                  <a:cxn ang="0">
                    <a:pos x="T4" y="T5"/>
                  </a:cxn>
                  <a:cxn ang="0">
                    <a:pos x="T6" y="T7"/>
                  </a:cxn>
                </a:cxnLst>
                <a:rect l="0" t="0" r="r" b="b"/>
                <a:pathLst>
                  <a:path w="136" h="45">
                    <a:moveTo>
                      <a:pt x="0" y="0"/>
                    </a:moveTo>
                    <a:lnTo>
                      <a:pt x="136" y="45"/>
                    </a:lnTo>
                    <a:lnTo>
                      <a:pt x="45" y="45"/>
                    </a:lnTo>
                    <a:lnTo>
                      <a:pt x="0" y="0"/>
                    </a:lnTo>
                    <a:close/>
                  </a:path>
                </a:pathLst>
              </a:custGeom>
              <a:solidFill>
                <a:srgbClr val="000000"/>
              </a:solidFill>
              <a:ln>
                <a:noFill/>
              </a:ln>
              <a:effectLst/>
              <a:extLst>
                <a:ext uri="{91240B29-F687-4F45-9708-019B960494DF}">
                  <a14:hiddenLine xmlns:a14="http://schemas.microsoft.com/office/drawing/2010/main" w="317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grpSp>
        <p:sp>
          <p:nvSpPr>
            <p:cNvPr id="34" name="テキスト ボックス 33">
              <a:extLst>
                <a:ext uri="{FF2B5EF4-FFF2-40B4-BE49-F238E27FC236}">
                  <a16:creationId xmlns:a16="http://schemas.microsoft.com/office/drawing/2014/main" id="{F9AD05C5-B0F9-5B4C-B299-DD5860E1D72B}"/>
                </a:ext>
              </a:extLst>
            </p:cNvPr>
            <p:cNvSpPr txBox="1"/>
            <p:nvPr/>
          </p:nvSpPr>
          <p:spPr>
            <a:xfrm>
              <a:off x="16470433" y="8643225"/>
              <a:ext cx="4367915"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改ざんされた</a:t>
              </a:r>
              <a:endParaRPr kumimoji="1" lang="en-US" altLang="ja-JP" sz="5000" b="1" dirty="0">
                <a:latin typeface="Meiryo" panose="020B0604030504040204" pitchFamily="34" charset="-128"/>
                <a:ea typeface="Meiryo" panose="020B0604030504040204" pitchFamily="34" charset="-128"/>
              </a:endParaRPr>
            </a:p>
            <a:p>
              <a:pPr algn="ctr"/>
              <a:r>
                <a:rPr kumimoji="1" lang="en-US" altLang="ja-JP" sz="5000" b="1" dirty="0">
                  <a:latin typeface="Meiryo" panose="020B0604030504040204" pitchFamily="34" charset="-128"/>
                  <a:ea typeface="Meiryo" panose="020B0604030504040204" pitchFamily="34" charset="-128"/>
                </a:rPr>
                <a:t>Web</a:t>
              </a:r>
              <a:r>
                <a:rPr kumimoji="1" lang="ja-JP" altLang="en-US" sz="5000" b="1" dirty="0">
                  <a:latin typeface="Meiryo" panose="020B0604030504040204" pitchFamily="34" charset="-128"/>
                  <a:ea typeface="Meiryo" panose="020B0604030504040204" pitchFamily="34" charset="-128"/>
                </a:rPr>
                <a:t>サイト</a:t>
              </a:r>
            </a:p>
          </p:txBody>
        </p:sp>
        <p:sp>
          <p:nvSpPr>
            <p:cNvPr id="35" name="テキスト ボックス 34">
              <a:extLst>
                <a:ext uri="{FF2B5EF4-FFF2-40B4-BE49-F238E27FC236}">
                  <a16:creationId xmlns:a16="http://schemas.microsoft.com/office/drawing/2014/main" id="{901420A5-6392-F849-AC42-F0E5F9EF9B60}"/>
                </a:ext>
              </a:extLst>
            </p:cNvPr>
            <p:cNvSpPr txBox="1"/>
            <p:nvPr/>
          </p:nvSpPr>
          <p:spPr>
            <a:xfrm>
              <a:off x="16083940" y="12446177"/>
              <a:ext cx="4938926" cy="89662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中継サーバ</a:t>
              </a:r>
            </a:p>
          </p:txBody>
        </p:sp>
        <p:sp>
          <p:nvSpPr>
            <p:cNvPr id="36" name="テキスト ボックス 35">
              <a:extLst>
                <a:ext uri="{FF2B5EF4-FFF2-40B4-BE49-F238E27FC236}">
                  <a16:creationId xmlns:a16="http://schemas.microsoft.com/office/drawing/2014/main" id="{C43CB802-D520-6443-BE03-AFFF781239E0}"/>
                </a:ext>
              </a:extLst>
            </p:cNvPr>
            <p:cNvSpPr txBox="1"/>
            <p:nvPr/>
          </p:nvSpPr>
          <p:spPr>
            <a:xfrm>
              <a:off x="18104259" y="14974960"/>
              <a:ext cx="3636813" cy="1697186"/>
            </a:xfrm>
            <a:prstGeom prst="rect">
              <a:avLst/>
            </a:prstGeom>
            <a:noFill/>
          </p:spPr>
          <p:txBody>
            <a:bodyPr wrap="square" rtlCol="0">
              <a:spAutoFit/>
            </a:bodyPr>
            <a:lstStyle/>
            <a:p>
              <a:pPr algn="ctr"/>
              <a:r>
                <a:rPr kumimoji="1" lang="ja-JP" altLang="en-US" sz="5000" b="1" dirty="0">
                  <a:latin typeface="Meiryo" panose="020B0604030504040204" pitchFamily="34" charset="-128"/>
                  <a:ea typeface="Meiryo" panose="020B0604030504040204" pitchFamily="34" charset="-128"/>
                </a:rPr>
                <a:t>マルウェア</a:t>
              </a:r>
              <a:endParaRPr kumimoji="1" lang="en-US" altLang="ja-JP" sz="5000" b="1" dirty="0">
                <a:latin typeface="Meiryo" panose="020B0604030504040204" pitchFamily="34" charset="-128"/>
                <a:ea typeface="Meiryo" panose="020B0604030504040204" pitchFamily="34" charset="-128"/>
              </a:endParaRPr>
            </a:p>
            <a:p>
              <a:pPr algn="ctr"/>
              <a:r>
                <a:rPr lang="ja-JP" altLang="en-US" sz="5000" b="1" dirty="0">
                  <a:latin typeface="Meiryo" panose="020B0604030504040204" pitchFamily="34" charset="-128"/>
                  <a:ea typeface="Meiryo" panose="020B0604030504040204" pitchFamily="34" charset="-128"/>
                </a:rPr>
                <a:t>配布サーバ</a:t>
              </a:r>
              <a:endParaRPr kumimoji="1" lang="ja-JP" altLang="en-US" sz="5000" b="1" dirty="0">
                <a:latin typeface="Meiryo" panose="020B0604030504040204" pitchFamily="34" charset="-128"/>
                <a:ea typeface="Meiryo" panose="020B0604030504040204" pitchFamily="34" charset="-128"/>
              </a:endParaRPr>
            </a:p>
          </p:txBody>
        </p:sp>
      </p:grpSp>
      <p:sp>
        <p:nvSpPr>
          <p:cNvPr id="37" name="テキスト ボックス 36">
            <a:extLst>
              <a:ext uri="{FF2B5EF4-FFF2-40B4-BE49-F238E27FC236}">
                <a16:creationId xmlns:a16="http://schemas.microsoft.com/office/drawing/2014/main" id="{1A8FB040-A6C9-C64B-8540-84EBDAB0A62E}"/>
              </a:ext>
            </a:extLst>
          </p:cNvPr>
          <p:cNvSpPr txBox="1"/>
          <p:nvPr/>
        </p:nvSpPr>
        <p:spPr>
          <a:xfrm>
            <a:off x="782136" y="8363419"/>
            <a:ext cx="15974732" cy="7725192"/>
          </a:xfrm>
          <a:prstGeom prst="rect">
            <a:avLst/>
          </a:prstGeom>
          <a:noFill/>
        </p:spPr>
        <p:txBody>
          <a:bodyPr wrap="square" rtlCol="0">
            <a:spAutoFit/>
          </a:bodyPr>
          <a:lstStyle/>
          <a:p>
            <a:r>
              <a:rPr lang="ja-JP" altLang="en-US" sz="6000" dirty="0">
                <a:latin typeface="Meiryo" panose="020B0604030504040204" pitchFamily="34" charset="-128"/>
                <a:ea typeface="Meiryo" panose="020B0604030504040204" pitchFamily="34" charset="-128"/>
              </a:rPr>
              <a:t>　</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攻撃の被害は依然としてとどまらない．この攻撃は，リダイレクトに用いるスクリプトタグ等を難読化することで解析の妨害を行う．その為，攻撃の解析が非常に困難である．</a:t>
            </a:r>
            <a:endParaRPr lang="en-US" altLang="ja-JP" sz="6200" dirty="0">
              <a:latin typeface="Meiryo" panose="020B0604030504040204" pitchFamily="34" charset="-128"/>
              <a:ea typeface="Meiryo" panose="020B0604030504040204" pitchFamily="34" charset="-128"/>
            </a:endParaRPr>
          </a:p>
          <a:p>
            <a:r>
              <a:rPr lang="ja-JP" altLang="en-US" sz="6200" dirty="0">
                <a:latin typeface="Meiryo" panose="020B0604030504040204" pitchFamily="34" charset="-128"/>
                <a:ea typeface="Meiryo" panose="020B0604030504040204" pitchFamily="34" charset="-128"/>
              </a:rPr>
              <a:t>　そこで本研究では，</a:t>
            </a:r>
            <a:r>
              <a:rPr lang="en-US" altLang="ja-JP" sz="6200" dirty="0">
                <a:latin typeface="Meiryo" panose="020B0604030504040204" pitchFamily="34" charset="-128"/>
                <a:ea typeface="Meiryo" panose="020B0604030504040204" pitchFamily="34" charset="-128"/>
              </a:rPr>
              <a:t>Drive-by Download</a:t>
            </a:r>
            <a:r>
              <a:rPr lang="ja-JP" altLang="en-US" sz="6200" dirty="0">
                <a:latin typeface="Meiryo" panose="020B0604030504040204" pitchFamily="34" charset="-128"/>
                <a:ea typeface="Meiryo" panose="020B0604030504040204" pitchFamily="34" charset="-128"/>
              </a:rPr>
              <a:t>攻撃の解析を支援するアプリケーションを開発することで，解析作業の効率化を目指す．</a:t>
            </a:r>
            <a:endParaRPr lang="en-US" altLang="ja-JP" sz="6200" dirty="0">
              <a:latin typeface="Meiryo" panose="020B0604030504040204" pitchFamily="34" charset="-128"/>
              <a:ea typeface="Meiryo" panose="020B0604030504040204" pitchFamily="34" charset="-128"/>
            </a:endParaRPr>
          </a:p>
        </p:txBody>
      </p:sp>
      <p:sp>
        <p:nvSpPr>
          <p:cNvPr id="40" name="1つの角を切り取り、1つの角を丸めた四角形 39">
            <a:extLst>
              <a:ext uri="{FF2B5EF4-FFF2-40B4-BE49-F238E27FC236}">
                <a16:creationId xmlns:a16="http://schemas.microsoft.com/office/drawing/2014/main" id="{875AA9C4-95D3-144C-BC5A-1773F4C142FD}"/>
              </a:ext>
            </a:extLst>
          </p:cNvPr>
          <p:cNvSpPr/>
          <p:nvPr/>
        </p:nvSpPr>
        <p:spPr>
          <a:xfrm>
            <a:off x="17371010" y="7936944"/>
            <a:ext cx="11840317"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Drive-by Download</a:t>
            </a:r>
            <a:r>
              <a:rPr kumimoji="1" lang="ja-JP" altLang="en-US" sz="7000" b="1" dirty="0">
                <a:latin typeface="Meiryo" panose="020B0604030504040204" pitchFamily="34" charset="-128"/>
                <a:ea typeface="Meiryo" panose="020B0604030504040204" pitchFamily="34" charset="-128"/>
              </a:rPr>
              <a:t>攻撃</a:t>
            </a:r>
          </a:p>
        </p:txBody>
      </p:sp>
      <p:sp>
        <p:nvSpPr>
          <p:cNvPr id="42" name="テキスト ボックス 41">
            <a:extLst>
              <a:ext uri="{FF2B5EF4-FFF2-40B4-BE49-F238E27FC236}">
                <a16:creationId xmlns:a16="http://schemas.microsoft.com/office/drawing/2014/main" id="{6D009793-66FB-5048-AAC2-3BC0F8E35DB4}"/>
              </a:ext>
            </a:extLst>
          </p:cNvPr>
          <p:cNvSpPr txBox="1"/>
          <p:nvPr/>
        </p:nvSpPr>
        <p:spPr>
          <a:xfrm>
            <a:off x="824284" y="18606323"/>
            <a:ext cx="28956005" cy="6824945"/>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本アプリケーションは，</a:t>
            </a:r>
            <a:r>
              <a:rPr lang="en-US" altLang="ja-JP" sz="6250" dirty="0">
                <a:latin typeface="Meiryo" panose="020B0604030504040204" pitchFamily="34" charset="-128"/>
                <a:ea typeface="Meiryo" panose="020B0604030504040204" pitchFamily="34" charset="-128"/>
              </a:rPr>
              <a:t>web</a:t>
            </a:r>
            <a:r>
              <a:rPr lang="ja-JP" altLang="en-US" sz="6250" dirty="0">
                <a:latin typeface="Meiryo" panose="020B0604030504040204" pitchFamily="34" charset="-128"/>
                <a:ea typeface="Meiryo" panose="020B0604030504040204" pitchFamily="34" charset="-128"/>
              </a:rPr>
              <a:t>サイトへ接続したパケットが記録されたファイル</a:t>
            </a:r>
            <a:r>
              <a:rPr lang="en-US" altLang="ja-JP" sz="6250" dirty="0">
                <a:latin typeface="Meiryo" panose="020B0604030504040204" pitchFamily="34" charset="-128"/>
                <a:ea typeface="Meiryo" panose="020B0604030504040204" pitchFamily="34" charset="-128"/>
              </a:rPr>
              <a:t>(</a:t>
            </a:r>
            <a:r>
              <a:rPr lang="en-US" altLang="ja-JP" sz="6250" dirty="0" err="1">
                <a:latin typeface="Meiryo" panose="020B0604030504040204" pitchFamily="34" charset="-128"/>
                <a:ea typeface="Meiryo" panose="020B0604030504040204" pitchFamily="34" charset="-128"/>
              </a:rPr>
              <a:t>pcap</a:t>
            </a:r>
            <a:r>
              <a:rPr lang="ja-JP" altLang="en-US" sz="6250" dirty="0">
                <a:latin typeface="Meiryo" panose="020B0604030504040204" pitchFamily="34" charset="-128"/>
                <a:ea typeface="Meiryo" panose="020B0604030504040204" pitchFamily="34" charset="-128"/>
              </a:rPr>
              <a:t>ファイル</a:t>
            </a:r>
            <a:r>
              <a:rPr lang="en-US" altLang="ja-JP" sz="6250" dirty="0">
                <a:latin typeface="Meiryo" panose="020B0604030504040204" pitchFamily="34" charset="-128"/>
                <a:ea typeface="Meiryo" panose="020B0604030504040204" pitchFamily="34" charset="-128"/>
              </a:rPr>
              <a:t>)</a:t>
            </a:r>
            <a:r>
              <a:rPr lang="ja-JP" altLang="en-US" sz="6250" dirty="0">
                <a:latin typeface="Meiryo" panose="020B0604030504040204" pitchFamily="34" charset="-128"/>
                <a:ea typeface="Meiryo" panose="020B0604030504040204" pitchFamily="34" charset="-128"/>
              </a:rPr>
              <a:t>を解析し，その中から</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セッションを抽出する．また，各パケットの宛先アドレスや</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リファラを元に抽出したセッションを木構造化する．その後，抽出した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の文字列及びリクエストパケットの特徴量を抽出し，決定木によってそれらの良悪判定を行う．悪性だと判定された</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は危険度によって段階的に色付けする．これにより攻撃の発生箇所の特定，及びリダイレクトに用いられたサーバの特定，解析の優先順位の決定が容易になると考えられる．</a:t>
            </a:r>
            <a:endParaRPr kumimoji="1" lang="ja-JP" altLang="en-US" sz="6250" dirty="0">
              <a:latin typeface="Meiryo" panose="020B0604030504040204" pitchFamily="34" charset="-128"/>
              <a:ea typeface="Meiryo" panose="020B0604030504040204" pitchFamily="34" charset="-128"/>
            </a:endParaRPr>
          </a:p>
        </p:txBody>
      </p:sp>
      <p:sp>
        <p:nvSpPr>
          <p:cNvPr id="38" name="1つの角を切り取り、1つの角を丸めた四角形 37">
            <a:extLst>
              <a:ext uri="{FF2B5EF4-FFF2-40B4-BE49-F238E27FC236}">
                <a16:creationId xmlns:a16="http://schemas.microsoft.com/office/drawing/2014/main" id="{E8557A6F-A128-1948-9017-03DF312E8D3A}"/>
              </a:ext>
            </a:extLst>
          </p:cNvPr>
          <p:cNvSpPr/>
          <p:nvPr/>
        </p:nvSpPr>
        <p:spPr>
          <a:xfrm>
            <a:off x="3277597" y="2562719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ja-JP" altLang="en-US" sz="7000" b="1" dirty="0">
                <a:latin typeface="Meiryo" panose="020B0604030504040204" pitchFamily="34" charset="-128"/>
                <a:ea typeface="Meiryo" panose="020B0604030504040204" pitchFamily="34" charset="-128"/>
              </a:rPr>
              <a:t>本システムの流れ</a:t>
            </a:r>
            <a:endParaRPr kumimoji="1" lang="ja-JP" altLang="en-US" sz="7000" b="1" dirty="0">
              <a:latin typeface="Meiryo" panose="020B0604030504040204" pitchFamily="34" charset="-128"/>
              <a:ea typeface="Meiryo" panose="020B0604030504040204" pitchFamily="34" charset="-128"/>
            </a:endParaRPr>
          </a:p>
        </p:txBody>
      </p:sp>
      <p:sp>
        <p:nvSpPr>
          <p:cNvPr id="13" name="円柱 12">
            <a:extLst>
              <a:ext uri="{FF2B5EF4-FFF2-40B4-BE49-F238E27FC236}">
                <a16:creationId xmlns:a16="http://schemas.microsoft.com/office/drawing/2014/main" id="{F93B8BA2-C598-7E44-A468-C3A6B4AD69E5}"/>
              </a:ext>
            </a:extLst>
          </p:cNvPr>
          <p:cNvSpPr/>
          <p:nvPr/>
        </p:nvSpPr>
        <p:spPr>
          <a:xfrm>
            <a:off x="2114550" y="26837715"/>
            <a:ext cx="3314700"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err="1">
                <a:latin typeface="Meiryo" panose="020B0604030504040204" pitchFamily="34" charset="-128"/>
                <a:ea typeface="Meiryo" panose="020B0604030504040204" pitchFamily="34" charset="-128"/>
              </a:rPr>
              <a:t>Pcap</a:t>
            </a:r>
            <a:endParaRPr kumimoji="1" lang="ja-JP" altLang="en-US" sz="7000" b="1" dirty="0">
              <a:latin typeface="Meiryo" panose="020B0604030504040204" pitchFamily="34" charset="-128"/>
              <a:ea typeface="Meiryo" panose="020B0604030504040204" pitchFamily="34" charset="-128"/>
            </a:endParaRPr>
          </a:p>
        </p:txBody>
      </p:sp>
      <p:sp>
        <p:nvSpPr>
          <p:cNvPr id="41" name="下矢印 40">
            <a:extLst>
              <a:ext uri="{FF2B5EF4-FFF2-40B4-BE49-F238E27FC236}">
                <a16:creationId xmlns:a16="http://schemas.microsoft.com/office/drawing/2014/main" id="{AD071E8E-F228-D549-80C6-324015DB68F3}"/>
              </a:ext>
            </a:extLst>
          </p:cNvPr>
          <p:cNvSpPr/>
          <p:nvPr/>
        </p:nvSpPr>
        <p:spPr>
          <a:xfrm>
            <a:off x="3257651" y="28251408"/>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1 つの角を切り取った四角形 42">
            <a:extLst>
              <a:ext uri="{FF2B5EF4-FFF2-40B4-BE49-F238E27FC236}">
                <a16:creationId xmlns:a16="http://schemas.microsoft.com/office/drawing/2014/main" id="{CB5E782D-2EF6-A649-B0F8-63AD5E2BFE4F}"/>
              </a:ext>
            </a:extLst>
          </p:cNvPr>
          <p:cNvSpPr/>
          <p:nvPr/>
        </p:nvSpPr>
        <p:spPr>
          <a:xfrm>
            <a:off x="1657451" y="29356196"/>
            <a:ext cx="4152900"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Analyze </a:t>
            </a:r>
          </a:p>
          <a:p>
            <a:pPr algn="ctr"/>
            <a:r>
              <a:rPr kumimoji="1" lang="en-US" altLang="ja-JP" sz="7000" b="1" dirty="0">
                <a:latin typeface="Meiryo" panose="020B0604030504040204" pitchFamily="34" charset="-128"/>
                <a:ea typeface="Meiryo" panose="020B0604030504040204" pitchFamily="34" charset="-128"/>
              </a:rPr>
              <a:t>packet</a:t>
            </a:r>
            <a:endParaRPr kumimoji="1" lang="ja-JP" altLang="en-US" sz="7000" b="1" dirty="0">
              <a:latin typeface="Meiryo" panose="020B0604030504040204" pitchFamily="34" charset="-128"/>
              <a:ea typeface="Meiryo" panose="020B0604030504040204" pitchFamily="34" charset="-128"/>
            </a:endParaRPr>
          </a:p>
        </p:txBody>
      </p:sp>
      <p:sp>
        <p:nvSpPr>
          <p:cNvPr id="44" name="テキスト ボックス 43">
            <a:extLst>
              <a:ext uri="{FF2B5EF4-FFF2-40B4-BE49-F238E27FC236}">
                <a16:creationId xmlns:a16="http://schemas.microsoft.com/office/drawing/2014/main" id="{645552BF-C868-D14D-9292-196ECBDFB4A7}"/>
              </a:ext>
            </a:extLst>
          </p:cNvPr>
          <p:cNvSpPr txBox="1"/>
          <p:nvPr/>
        </p:nvSpPr>
        <p:spPr>
          <a:xfrm>
            <a:off x="494903" y="36534001"/>
            <a:ext cx="29184685" cy="5816977"/>
          </a:xfrm>
          <a:prstGeom prst="rect">
            <a:avLst/>
          </a:prstGeom>
          <a:noFill/>
        </p:spPr>
        <p:txBody>
          <a:bodyPr wrap="square" rtlCol="0">
            <a:spAutoFit/>
          </a:bodyPr>
          <a:lstStyle/>
          <a:p>
            <a:r>
              <a:rPr lang="ja-JP" altLang="en-US" sz="6250" dirty="0">
                <a:latin typeface="Meiryo" panose="020B0604030504040204" pitchFamily="34" charset="-128"/>
                <a:ea typeface="Meiryo" panose="020B0604030504040204" pitchFamily="34" charset="-128"/>
              </a:rPr>
              <a:t>　本提案では</a:t>
            </a:r>
            <a:r>
              <a:rPr lang="en-US" altLang="ja-JP" sz="6250" dirty="0">
                <a:latin typeface="Meiryo" panose="020B0604030504040204" pitchFamily="34" charset="-128"/>
                <a:ea typeface="Meiryo" panose="020B0604030504040204" pitchFamily="34" charset="-128"/>
              </a:rPr>
              <a:t>HTTP</a:t>
            </a:r>
            <a:r>
              <a:rPr lang="ja-JP" altLang="en-US" sz="6250" dirty="0">
                <a:latin typeface="Meiryo" panose="020B0604030504040204" pitchFamily="34" charset="-128"/>
                <a:ea typeface="Meiryo" panose="020B0604030504040204" pitchFamily="34" charset="-128"/>
              </a:rPr>
              <a:t>セッションを木構造化し，悪性だと推定される</a:t>
            </a:r>
            <a:r>
              <a:rPr lang="en-US" altLang="ja-JP" sz="6250" dirty="0">
                <a:latin typeface="Meiryo" panose="020B0604030504040204" pitchFamily="34" charset="-128"/>
                <a:ea typeface="Meiryo" panose="020B0604030504040204" pitchFamily="34" charset="-128"/>
              </a:rPr>
              <a:t>URL</a:t>
            </a:r>
            <a:r>
              <a:rPr lang="ja-JP" altLang="en-US" sz="6250" dirty="0">
                <a:latin typeface="Meiryo" panose="020B0604030504040204" pitchFamily="34" charset="-128"/>
                <a:ea typeface="Meiryo" panose="020B0604030504040204" pitchFamily="34" charset="-128"/>
              </a:rPr>
              <a:t>を段階的に色付けすることで，</a:t>
            </a:r>
            <a:r>
              <a:rPr lang="en-US" altLang="ja-JP" sz="6250" dirty="0">
                <a:latin typeface="Meiryo" panose="020B0604030504040204" pitchFamily="34" charset="-128"/>
                <a:ea typeface="Meiryo" panose="020B0604030504040204" pitchFamily="34" charset="-128"/>
              </a:rPr>
              <a:t>Drive-by Download</a:t>
            </a:r>
            <a:r>
              <a:rPr lang="ja-JP" altLang="en-US" sz="6250" dirty="0">
                <a:latin typeface="Meiryo" panose="020B0604030504040204" pitchFamily="34" charset="-128"/>
                <a:ea typeface="Meiryo" panose="020B0604030504040204" pitchFamily="34" charset="-128"/>
              </a:rPr>
              <a:t>攻撃の解析を支援するアプリケーションを開発した．しかし，現在は決定木によってどのように良悪判定が行われたのかを視覚化できていない状態である．そのため，今後視覚化する必要がある．</a:t>
            </a:r>
            <a:endParaRPr lang="en-US" altLang="ja-JP" sz="6250" dirty="0">
              <a:latin typeface="Meiryo" panose="020B0604030504040204" pitchFamily="34" charset="-128"/>
              <a:ea typeface="Meiryo" panose="020B0604030504040204" pitchFamily="34" charset="-128"/>
            </a:endParaRPr>
          </a:p>
          <a:p>
            <a:r>
              <a:rPr lang="ja-JP" altLang="en-US" sz="6250" dirty="0">
                <a:latin typeface="Meiryo" panose="020B0604030504040204" pitchFamily="34" charset="-128"/>
                <a:ea typeface="Meiryo" panose="020B0604030504040204" pitchFamily="34" charset="-128"/>
              </a:rPr>
              <a:t>　また，本アプリケーションは</a:t>
            </a:r>
            <a:r>
              <a:rPr lang="en-US" altLang="ja-JP" sz="6250" dirty="0">
                <a:latin typeface="Meiryo" panose="020B0604030504040204" pitchFamily="34" charset="-128"/>
                <a:ea typeface="Meiryo" panose="020B0604030504040204" pitchFamily="34" charset="-128"/>
              </a:rPr>
              <a:t>HTTPS</a:t>
            </a:r>
            <a:r>
              <a:rPr lang="ja-JP" altLang="en-US" sz="6250" dirty="0">
                <a:latin typeface="Meiryo" panose="020B0604030504040204" pitchFamily="34" charset="-128"/>
                <a:ea typeface="Meiryo" panose="020B0604030504040204" pitchFamily="34" charset="-128"/>
              </a:rPr>
              <a:t>などの暗号化を用いた通信を解析することができないため，改良しなければならない．</a:t>
            </a:r>
            <a:endParaRPr kumimoji="1" lang="ja-JP" altLang="en-US" sz="6250" dirty="0">
              <a:latin typeface="Meiryo" panose="020B0604030504040204" pitchFamily="34" charset="-128"/>
              <a:ea typeface="Meiryo" panose="020B0604030504040204" pitchFamily="34" charset="-128"/>
            </a:endParaRPr>
          </a:p>
        </p:txBody>
      </p:sp>
      <p:sp>
        <p:nvSpPr>
          <p:cNvPr id="45" name="円柱 44">
            <a:extLst>
              <a:ext uri="{FF2B5EF4-FFF2-40B4-BE49-F238E27FC236}">
                <a16:creationId xmlns:a16="http://schemas.microsoft.com/office/drawing/2014/main" id="{296D4C79-18E0-DF47-913D-79D501EF5EBF}"/>
              </a:ext>
            </a:extLst>
          </p:cNvPr>
          <p:cNvSpPr/>
          <p:nvPr/>
        </p:nvSpPr>
        <p:spPr>
          <a:xfrm>
            <a:off x="1905000" y="32589470"/>
            <a:ext cx="3733800" cy="1575631"/>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Vector</a:t>
            </a:r>
            <a:endParaRPr kumimoji="1" lang="ja-JP" altLang="en-US" sz="7000" b="1" dirty="0">
              <a:latin typeface="Meiryo" panose="020B0604030504040204" pitchFamily="34" charset="-128"/>
              <a:ea typeface="Meiryo" panose="020B0604030504040204" pitchFamily="34" charset="-128"/>
            </a:endParaRPr>
          </a:p>
        </p:txBody>
      </p:sp>
      <p:sp>
        <p:nvSpPr>
          <p:cNvPr id="46" name="下矢印 45">
            <a:extLst>
              <a:ext uri="{FF2B5EF4-FFF2-40B4-BE49-F238E27FC236}">
                <a16:creationId xmlns:a16="http://schemas.microsoft.com/office/drawing/2014/main" id="{17C337E4-0FDA-624C-88FB-83899FEF0FC3}"/>
              </a:ext>
            </a:extLst>
          </p:cNvPr>
          <p:cNvSpPr/>
          <p:nvPr/>
        </p:nvSpPr>
        <p:spPr>
          <a:xfrm>
            <a:off x="3295650" y="31465199"/>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1 つの角を切り取った四角形 48">
            <a:extLst>
              <a:ext uri="{FF2B5EF4-FFF2-40B4-BE49-F238E27FC236}">
                <a16:creationId xmlns:a16="http://schemas.microsoft.com/office/drawing/2014/main" id="{D16E6728-B563-A543-92DB-C4098472A360}"/>
              </a:ext>
            </a:extLst>
          </p:cNvPr>
          <p:cNvSpPr/>
          <p:nvPr/>
        </p:nvSpPr>
        <p:spPr>
          <a:xfrm>
            <a:off x="8229995" y="26852741"/>
            <a:ext cx="6667105" cy="2023405"/>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Decide by </a:t>
            </a:r>
          </a:p>
          <a:p>
            <a:pPr algn="ctr"/>
            <a:r>
              <a:rPr lang="en-US" altLang="ja-JP" sz="7000" b="1" dirty="0">
                <a:latin typeface="Meiryo" panose="020B0604030504040204" pitchFamily="34" charset="-128"/>
                <a:ea typeface="Meiryo" panose="020B0604030504040204" pitchFamily="34" charset="-128"/>
              </a:rPr>
              <a:t>d</a:t>
            </a:r>
            <a:r>
              <a:rPr kumimoji="1" lang="en-US" altLang="ja-JP" sz="7000" b="1" dirty="0">
                <a:latin typeface="Meiryo" panose="020B0604030504040204" pitchFamily="34" charset="-128"/>
                <a:ea typeface="Meiryo" panose="020B0604030504040204" pitchFamily="34" charset="-128"/>
              </a:rPr>
              <a:t>ecision tree</a:t>
            </a:r>
            <a:endParaRPr kumimoji="1" lang="ja-JP" altLang="en-US" sz="7000" b="1" dirty="0">
              <a:latin typeface="Meiryo" panose="020B0604030504040204" pitchFamily="34" charset="-128"/>
              <a:ea typeface="Meiryo" panose="020B0604030504040204" pitchFamily="34" charset="-128"/>
            </a:endParaRPr>
          </a:p>
        </p:txBody>
      </p:sp>
      <p:sp>
        <p:nvSpPr>
          <p:cNvPr id="54" name="正方形/長方形 53">
            <a:extLst>
              <a:ext uri="{FF2B5EF4-FFF2-40B4-BE49-F238E27FC236}">
                <a16:creationId xmlns:a16="http://schemas.microsoft.com/office/drawing/2014/main" id="{6EDED4AB-ED37-4A40-AF54-6F320E82E799}"/>
              </a:ext>
            </a:extLst>
          </p:cNvPr>
          <p:cNvSpPr/>
          <p:nvPr/>
        </p:nvSpPr>
        <p:spPr>
          <a:xfrm>
            <a:off x="5848350" y="33338003"/>
            <a:ext cx="1200150" cy="420535"/>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正方形/長方形 54">
            <a:extLst>
              <a:ext uri="{FF2B5EF4-FFF2-40B4-BE49-F238E27FC236}">
                <a16:creationId xmlns:a16="http://schemas.microsoft.com/office/drawing/2014/main" id="{920F3F04-042E-AD48-BA12-11A8D1BED41D}"/>
              </a:ext>
            </a:extLst>
          </p:cNvPr>
          <p:cNvSpPr/>
          <p:nvPr/>
        </p:nvSpPr>
        <p:spPr>
          <a:xfrm>
            <a:off x="6705600" y="27939164"/>
            <a:ext cx="343295" cy="5653576"/>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右矢印 55">
            <a:extLst>
              <a:ext uri="{FF2B5EF4-FFF2-40B4-BE49-F238E27FC236}">
                <a16:creationId xmlns:a16="http://schemas.microsoft.com/office/drawing/2014/main" id="{A92F2324-216A-9242-995E-6D905F09ABEB}"/>
              </a:ext>
            </a:extLst>
          </p:cNvPr>
          <p:cNvSpPr/>
          <p:nvPr/>
        </p:nvSpPr>
        <p:spPr>
          <a:xfrm>
            <a:off x="6705601" y="27660524"/>
            <a:ext cx="1181100" cy="701692"/>
          </a:xfrm>
          <a:prstGeom prst="rightArrow">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柱 56">
            <a:extLst>
              <a:ext uri="{FF2B5EF4-FFF2-40B4-BE49-F238E27FC236}">
                <a16:creationId xmlns:a16="http://schemas.microsoft.com/office/drawing/2014/main" id="{C672D087-1B64-8841-BEB9-D8DD74978DA6}"/>
              </a:ext>
            </a:extLst>
          </p:cNvPr>
          <p:cNvSpPr/>
          <p:nvPr/>
        </p:nvSpPr>
        <p:spPr>
          <a:xfrm>
            <a:off x="9658270" y="30448913"/>
            <a:ext cx="3810547" cy="13086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0" b="1" dirty="0">
                <a:latin typeface="Meiryo" panose="020B0604030504040204" pitchFamily="34" charset="-128"/>
                <a:ea typeface="Meiryo" panose="020B0604030504040204" pitchFamily="34" charset="-128"/>
              </a:rPr>
              <a:t>Result</a:t>
            </a:r>
            <a:endParaRPr kumimoji="1" lang="ja-JP" altLang="en-US" sz="7000" b="1" dirty="0">
              <a:latin typeface="Meiryo" panose="020B0604030504040204" pitchFamily="34" charset="-128"/>
              <a:ea typeface="Meiryo" panose="020B0604030504040204" pitchFamily="34" charset="-128"/>
            </a:endParaRPr>
          </a:p>
        </p:txBody>
      </p:sp>
      <p:sp>
        <p:nvSpPr>
          <p:cNvPr id="58" name="下矢印 57">
            <a:extLst>
              <a:ext uri="{FF2B5EF4-FFF2-40B4-BE49-F238E27FC236}">
                <a16:creationId xmlns:a16="http://schemas.microsoft.com/office/drawing/2014/main" id="{FEAB09DC-A06F-3B45-A481-A9C8BA752949}"/>
              </a:ext>
            </a:extLst>
          </p:cNvPr>
          <p:cNvSpPr/>
          <p:nvPr/>
        </p:nvSpPr>
        <p:spPr>
          <a:xfrm>
            <a:off x="11087294" y="29188334"/>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1 つの角を切り取った四角形 58">
            <a:extLst>
              <a:ext uri="{FF2B5EF4-FFF2-40B4-BE49-F238E27FC236}">
                <a16:creationId xmlns:a16="http://schemas.microsoft.com/office/drawing/2014/main" id="{2EE9D455-D2E0-0C4D-AA96-F3283A926299}"/>
              </a:ext>
            </a:extLst>
          </p:cNvPr>
          <p:cNvSpPr/>
          <p:nvPr/>
        </p:nvSpPr>
        <p:spPr>
          <a:xfrm>
            <a:off x="7772790" y="32951062"/>
            <a:ext cx="7581505" cy="1032933"/>
          </a:xfrm>
          <a:prstGeom prst="snip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7000" b="1" dirty="0">
                <a:latin typeface="Meiryo" panose="020B0604030504040204" pitchFamily="34" charset="-128"/>
                <a:ea typeface="Meiryo" panose="020B0604030504040204" pitchFamily="34" charset="-128"/>
              </a:rPr>
              <a:t>Display results</a:t>
            </a:r>
            <a:endParaRPr kumimoji="1" lang="ja-JP" altLang="en-US" sz="7000" b="1" dirty="0">
              <a:latin typeface="Meiryo" panose="020B0604030504040204" pitchFamily="34" charset="-128"/>
              <a:ea typeface="Meiryo" panose="020B0604030504040204" pitchFamily="34" charset="-128"/>
            </a:endParaRPr>
          </a:p>
        </p:txBody>
      </p:sp>
      <p:sp>
        <p:nvSpPr>
          <p:cNvPr id="60" name="下矢印 59">
            <a:extLst>
              <a:ext uri="{FF2B5EF4-FFF2-40B4-BE49-F238E27FC236}">
                <a16:creationId xmlns:a16="http://schemas.microsoft.com/office/drawing/2014/main" id="{5F85DCAD-544A-0645-9761-365BFA029F36}"/>
              </a:ext>
            </a:extLst>
          </p:cNvPr>
          <p:cNvSpPr/>
          <p:nvPr/>
        </p:nvSpPr>
        <p:spPr>
          <a:xfrm>
            <a:off x="11087294" y="31854440"/>
            <a:ext cx="952500" cy="9997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1つの角を切り取り、1つの角を丸めた四角形 60">
            <a:extLst>
              <a:ext uri="{FF2B5EF4-FFF2-40B4-BE49-F238E27FC236}">
                <a16:creationId xmlns:a16="http://schemas.microsoft.com/office/drawing/2014/main" id="{78C7A101-40EC-2D42-9791-A9E94249931E}"/>
              </a:ext>
            </a:extLst>
          </p:cNvPr>
          <p:cNvSpPr/>
          <p:nvPr/>
        </p:nvSpPr>
        <p:spPr>
          <a:xfrm>
            <a:off x="17807303" y="25629902"/>
            <a:ext cx="11068105" cy="946909"/>
          </a:xfrm>
          <a:prstGeom prst="snipRound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sz="7000" b="1" dirty="0">
                <a:latin typeface="Meiryo" panose="020B0604030504040204" pitchFamily="34" charset="-128"/>
                <a:ea typeface="Meiryo" panose="020B0604030504040204" pitchFamily="34" charset="-128"/>
              </a:rPr>
              <a:t>結果画面のイメージ</a:t>
            </a:r>
          </a:p>
        </p:txBody>
      </p:sp>
      <p:grpSp>
        <p:nvGrpSpPr>
          <p:cNvPr id="92" name="グループ化 91">
            <a:extLst>
              <a:ext uri="{FF2B5EF4-FFF2-40B4-BE49-F238E27FC236}">
                <a16:creationId xmlns:a16="http://schemas.microsoft.com/office/drawing/2014/main" id="{6F54A0EA-D618-EC4E-8EEF-502E1B6C6E89}"/>
              </a:ext>
            </a:extLst>
          </p:cNvPr>
          <p:cNvGrpSpPr/>
          <p:nvPr/>
        </p:nvGrpSpPr>
        <p:grpSpPr>
          <a:xfrm>
            <a:off x="17090869" y="27444584"/>
            <a:ext cx="12500972" cy="6035310"/>
            <a:chOff x="17013927" y="26988852"/>
            <a:chExt cx="12500972" cy="6035310"/>
          </a:xfrm>
        </p:grpSpPr>
        <p:sp>
          <p:nvSpPr>
            <p:cNvPr id="79" name="テキスト ボックス 78">
              <a:extLst>
                <a:ext uri="{FF2B5EF4-FFF2-40B4-BE49-F238E27FC236}">
                  <a16:creationId xmlns:a16="http://schemas.microsoft.com/office/drawing/2014/main" id="{7C26B49C-690A-4A48-8854-A5F30F7A312A}"/>
                </a:ext>
              </a:extLst>
            </p:cNvPr>
            <p:cNvSpPr txBox="1"/>
            <p:nvPr/>
          </p:nvSpPr>
          <p:spPr>
            <a:xfrm>
              <a:off x="19615960" y="32008499"/>
              <a:ext cx="989893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a:t>
              </a:r>
              <a:r>
                <a:rPr lang="en-US" altLang="ja-JP" sz="6000" b="1" dirty="0" err="1"/>
                <a:t>ZZ</a:t>
              </a:r>
              <a:r>
                <a:rPr kumimoji="1" lang="en-US" altLang="ja-JP" sz="6000" b="1" dirty="0" err="1"/>
                <a:t>.com</a:t>
              </a:r>
              <a:r>
                <a:rPr kumimoji="1" lang="en-US" altLang="ja-JP" sz="6000" b="1" dirty="0"/>
                <a:t>/</a:t>
              </a:r>
              <a:r>
                <a:rPr lang="en-US" altLang="ja-JP" sz="6000" b="1" dirty="0" err="1"/>
                <a:t>XYZ</a:t>
              </a:r>
              <a:r>
                <a:rPr kumimoji="1" lang="en-US" altLang="ja-JP" sz="6000" b="1" dirty="0" err="1"/>
                <a:t>.html</a:t>
              </a:r>
              <a:endParaRPr kumimoji="1" lang="ja-JP" altLang="en-US" sz="6000" b="1" dirty="0"/>
            </a:p>
          </p:txBody>
        </p:sp>
        <p:sp>
          <p:nvSpPr>
            <p:cNvPr id="75" name="テキスト ボックス 74">
              <a:extLst>
                <a:ext uri="{FF2B5EF4-FFF2-40B4-BE49-F238E27FC236}">
                  <a16:creationId xmlns:a16="http://schemas.microsoft.com/office/drawing/2014/main" id="{31CE72DC-107B-8148-89B3-519C017B753F}"/>
                </a:ext>
              </a:extLst>
            </p:cNvPr>
            <p:cNvSpPr txBox="1"/>
            <p:nvPr/>
          </p:nvSpPr>
          <p:spPr>
            <a:xfrm>
              <a:off x="18927497" y="29661919"/>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script.js</a:t>
              </a:r>
              <a:endParaRPr kumimoji="1" lang="ja-JP" altLang="en-US" sz="6000" b="1" dirty="0"/>
            </a:p>
          </p:txBody>
        </p:sp>
        <p:sp>
          <p:nvSpPr>
            <p:cNvPr id="64" name="テキスト ボックス 63">
              <a:extLst>
                <a:ext uri="{FF2B5EF4-FFF2-40B4-BE49-F238E27FC236}">
                  <a16:creationId xmlns:a16="http://schemas.microsoft.com/office/drawing/2014/main" id="{A898CB0A-CC5C-6340-A923-9294B6A14BF5}"/>
                </a:ext>
              </a:extLst>
            </p:cNvPr>
            <p:cNvSpPr txBox="1"/>
            <p:nvPr/>
          </p:nvSpPr>
          <p:spPr>
            <a:xfrm>
              <a:off x="17531919" y="26988852"/>
              <a:ext cx="774970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example.com</a:t>
              </a:r>
              <a:endParaRPr kumimoji="1" lang="ja-JP" altLang="en-US" sz="6000" b="1" dirty="0"/>
            </a:p>
          </p:txBody>
        </p:sp>
        <p:sp>
          <p:nvSpPr>
            <p:cNvPr id="65" name="円/楕円 64">
              <a:extLst>
                <a:ext uri="{FF2B5EF4-FFF2-40B4-BE49-F238E27FC236}">
                  <a16:creationId xmlns:a16="http://schemas.microsoft.com/office/drawing/2014/main" id="{5FEE22F2-A2E9-7043-9CA6-780623486F0F}"/>
                </a:ext>
              </a:extLst>
            </p:cNvPr>
            <p:cNvSpPr/>
            <p:nvPr/>
          </p:nvSpPr>
          <p:spPr>
            <a:xfrm>
              <a:off x="17013927" y="272451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65">
              <a:extLst>
                <a:ext uri="{FF2B5EF4-FFF2-40B4-BE49-F238E27FC236}">
                  <a16:creationId xmlns:a16="http://schemas.microsoft.com/office/drawing/2014/main" id="{4DCE81E0-5418-0542-93F6-19CA84FDBCED}"/>
                </a:ext>
              </a:extLst>
            </p:cNvPr>
            <p:cNvSpPr/>
            <p:nvPr/>
          </p:nvSpPr>
          <p:spPr>
            <a:xfrm>
              <a:off x="17683924" y="2859106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カギ線コネクタ 67">
              <a:extLst>
                <a:ext uri="{FF2B5EF4-FFF2-40B4-BE49-F238E27FC236}">
                  <a16:creationId xmlns:a16="http://schemas.microsoft.com/office/drawing/2014/main" id="{C52698C1-11A0-C24D-BA26-ABCE66A0DB9A}"/>
                </a:ext>
              </a:extLst>
            </p:cNvPr>
            <p:cNvCxnSpPr>
              <a:stCxn id="65" idx="4"/>
              <a:endCxn id="66" idx="2"/>
            </p:cNvCxnSpPr>
            <p:nvPr/>
          </p:nvCxnSpPr>
          <p:spPr>
            <a:xfrm rot="16200000" flipH="1">
              <a:off x="16915016" y="28073686"/>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1486B1BC-5A8A-2845-8BB3-9EE10EDA705A}"/>
                </a:ext>
              </a:extLst>
            </p:cNvPr>
            <p:cNvSpPr txBox="1"/>
            <p:nvPr/>
          </p:nvSpPr>
          <p:spPr>
            <a:xfrm>
              <a:off x="18195182" y="28334762"/>
              <a:ext cx="10185344"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example.co</a:t>
              </a:r>
              <a:r>
                <a:rPr lang="en-US" altLang="ja-JP" sz="6000" b="1" dirty="0" err="1"/>
                <a:t>m</a:t>
              </a:r>
              <a:r>
                <a:rPr lang="en-US" altLang="ja-JP" sz="6000" b="1" dirty="0"/>
                <a:t>/</a:t>
              </a:r>
              <a:r>
                <a:rPr lang="en-US" altLang="ja-JP" sz="6000" b="1" dirty="0" err="1"/>
                <a:t>page.html</a:t>
              </a:r>
              <a:endParaRPr kumimoji="1" lang="ja-JP" altLang="en-US" sz="6000" b="1" dirty="0"/>
            </a:p>
          </p:txBody>
        </p:sp>
        <p:sp>
          <p:nvSpPr>
            <p:cNvPr id="71" name="円/楕円 70">
              <a:extLst>
                <a:ext uri="{FF2B5EF4-FFF2-40B4-BE49-F238E27FC236}">
                  <a16:creationId xmlns:a16="http://schemas.microsoft.com/office/drawing/2014/main" id="{A1BB874A-CE0D-F94E-9337-3DBAF77348C5}"/>
                </a:ext>
              </a:extLst>
            </p:cNvPr>
            <p:cNvSpPr/>
            <p:nvPr/>
          </p:nvSpPr>
          <p:spPr>
            <a:xfrm>
              <a:off x="18353919" y="29936628"/>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1">
              <a:extLst>
                <a:ext uri="{FF2B5EF4-FFF2-40B4-BE49-F238E27FC236}">
                  <a16:creationId xmlns:a16="http://schemas.microsoft.com/office/drawing/2014/main" id="{61FCC5CB-F00A-DC41-B2CA-9C94D2E31FB8}"/>
                </a:ext>
              </a:extLst>
            </p:cNvPr>
            <p:cNvSpPr/>
            <p:nvPr/>
          </p:nvSpPr>
          <p:spPr>
            <a:xfrm>
              <a:off x="18353918" y="30974055"/>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3" name="カギ線コネクタ 72">
              <a:extLst>
                <a:ext uri="{FF2B5EF4-FFF2-40B4-BE49-F238E27FC236}">
                  <a16:creationId xmlns:a16="http://schemas.microsoft.com/office/drawing/2014/main" id="{714C6D94-4314-C442-8B7C-F38DBCEECD19}"/>
                </a:ext>
              </a:extLst>
            </p:cNvPr>
            <p:cNvCxnSpPr/>
            <p:nvPr/>
          </p:nvCxnSpPr>
          <p:spPr>
            <a:xfrm rot="16200000" flipH="1">
              <a:off x="17585012" y="2940734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カギ線コネクタ 73">
              <a:extLst>
                <a:ext uri="{FF2B5EF4-FFF2-40B4-BE49-F238E27FC236}">
                  <a16:creationId xmlns:a16="http://schemas.microsoft.com/office/drawing/2014/main" id="{27C10A72-2A48-7B4E-844F-17CC177AD21D}"/>
                </a:ext>
              </a:extLst>
            </p:cNvPr>
            <p:cNvCxnSpPr/>
            <p:nvPr/>
          </p:nvCxnSpPr>
          <p:spPr>
            <a:xfrm rot="16200000" flipH="1">
              <a:off x="17585012" y="30468927"/>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6" name="カギ線コネクタ 75">
              <a:extLst>
                <a:ext uri="{FF2B5EF4-FFF2-40B4-BE49-F238E27FC236}">
                  <a16:creationId xmlns:a16="http://schemas.microsoft.com/office/drawing/2014/main" id="{F5E2400B-5F65-D341-AC68-290AAFAA33BD}"/>
                </a:ext>
              </a:extLst>
            </p:cNvPr>
            <p:cNvCxnSpPr/>
            <p:nvPr/>
          </p:nvCxnSpPr>
          <p:spPr>
            <a:xfrm rot="16200000" flipH="1">
              <a:off x="18252815" y="31801873"/>
              <a:ext cx="1094381" cy="44343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7" name="円/楕円 76">
              <a:extLst>
                <a:ext uri="{FF2B5EF4-FFF2-40B4-BE49-F238E27FC236}">
                  <a16:creationId xmlns:a16="http://schemas.microsoft.com/office/drawing/2014/main" id="{F49CCB56-C411-CE45-AEA1-F12BB46DAEFB}"/>
                </a:ext>
              </a:extLst>
            </p:cNvPr>
            <p:cNvSpPr/>
            <p:nvPr/>
          </p:nvSpPr>
          <p:spPr>
            <a:xfrm>
              <a:off x="19043122" y="32287182"/>
              <a:ext cx="453123" cy="5030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a:extLst>
                <a:ext uri="{FF2B5EF4-FFF2-40B4-BE49-F238E27FC236}">
                  <a16:creationId xmlns:a16="http://schemas.microsoft.com/office/drawing/2014/main" id="{C66CF64C-96C2-4D45-92D4-2433987102FF}"/>
                </a:ext>
              </a:extLst>
            </p:cNvPr>
            <p:cNvSpPr txBox="1"/>
            <p:nvPr/>
          </p:nvSpPr>
          <p:spPr>
            <a:xfrm>
              <a:off x="18927497" y="30730003"/>
              <a:ext cx="9453029" cy="1015663"/>
            </a:xfrm>
            <a:prstGeom prst="rect">
              <a:avLst/>
            </a:prstGeom>
            <a:noFill/>
          </p:spPr>
          <p:txBody>
            <a:bodyPr wrap="square" rtlCol="0">
              <a:spAutoFit/>
            </a:bodyPr>
            <a:lstStyle/>
            <a:p>
              <a:r>
                <a:rPr lang="en-US" altLang="ja-JP" sz="6000" b="1" dirty="0"/>
                <a:t>h</a:t>
              </a:r>
              <a:r>
                <a:rPr kumimoji="1" lang="en-US" altLang="ja-JP" sz="6000" b="1" dirty="0"/>
                <a:t>ttp://</a:t>
              </a:r>
              <a:r>
                <a:rPr kumimoji="1" lang="en-US" altLang="ja-JP" sz="6000" b="1" dirty="0" err="1"/>
                <a:t>www.XX.com</a:t>
              </a:r>
              <a:r>
                <a:rPr kumimoji="1" lang="en-US" altLang="ja-JP" sz="6000" b="1" dirty="0"/>
                <a:t>/</a:t>
              </a:r>
              <a:r>
                <a:rPr kumimoji="1" lang="en-US" altLang="ja-JP" sz="6000" b="1" dirty="0" err="1"/>
                <a:t>YY.html</a:t>
              </a:r>
              <a:endParaRPr kumimoji="1" lang="ja-JP" altLang="en-US" sz="6000" b="1" dirty="0"/>
            </a:p>
          </p:txBody>
        </p:sp>
      </p:grpSp>
    </p:spTree>
    <p:extLst>
      <p:ext uri="{BB962C8B-B14F-4D97-AF65-F5344CB8AC3E}">
        <p14:creationId xmlns:p14="http://schemas.microsoft.com/office/powerpoint/2010/main" val="194206978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3162</TotalTime>
  <Words>111</Words>
  <Application>Microsoft Macintosh PowerPoint</Application>
  <PresentationFormat>ユーザー設定</PresentationFormat>
  <Paragraphs>33</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Meiryo</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OZAKI Koya</dc:creator>
  <cp:lastModifiedBy>OZAKI Koya</cp:lastModifiedBy>
  <cp:revision>53</cp:revision>
  <cp:lastPrinted>2018-01-25T09:33:39Z</cp:lastPrinted>
  <dcterms:created xsi:type="dcterms:W3CDTF">2018-01-22T06:56:39Z</dcterms:created>
  <dcterms:modified xsi:type="dcterms:W3CDTF">2018-01-25T09:37:39Z</dcterms:modified>
</cp:coreProperties>
</file>