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8" r:id="rId2"/>
    <p:sldId id="297" r:id="rId3"/>
    <p:sldId id="405" r:id="rId4"/>
    <p:sldId id="395" r:id="rId5"/>
    <p:sldId id="423" r:id="rId6"/>
    <p:sldId id="403" r:id="rId7"/>
    <p:sldId id="396" r:id="rId8"/>
    <p:sldId id="397" r:id="rId9"/>
    <p:sldId id="398" r:id="rId10"/>
    <p:sldId id="399" r:id="rId11"/>
    <p:sldId id="400" r:id="rId12"/>
    <p:sldId id="425" r:id="rId13"/>
    <p:sldId id="426" r:id="rId14"/>
    <p:sldId id="427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417" r:id="rId27"/>
    <p:sldId id="418" r:id="rId28"/>
    <p:sldId id="419" r:id="rId29"/>
    <p:sldId id="420" r:id="rId30"/>
    <p:sldId id="421" r:id="rId31"/>
    <p:sldId id="422" r:id="rId32"/>
    <p:sldId id="392" r:id="rId33"/>
    <p:sldId id="401" r:id="rId34"/>
    <p:sldId id="391" r:id="rId35"/>
    <p:sldId id="402" r:id="rId36"/>
    <p:sldId id="424" r:id="rId37"/>
    <p:sldId id="384" r:id="rId38"/>
    <p:sldId id="393" r:id="rId3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3BDD0B-29EF-474F-A2CF-FEBAE98DC662}">
          <p14:sldIdLst>
            <p14:sldId id="258"/>
            <p14:sldId id="297"/>
            <p14:sldId id="405"/>
            <p14:sldId id="395"/>
            <p14:sldId id="423"/>
            <p14:sldId id="403"/>
            <p14:sldId id="396"/>
            <p14:sldId id="397"/>
            <p14:sldId id="398"/>
            <p14:sldId id="399"/>
            <p14:sldId id="400"/>
            <p14:sldId id="425"/>
            <p14:sldId id="426"/>
            <p14:sldId id="427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392"/>
            <p14:sldId id="401"/>
            <p14:sldId id="391"/>
            <p14:sldId id="402"/>
            <p14:sldId id="424"/>
            <p14:sldId id="384"/>
            <p14:sldId id="3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roprietario" initials="P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7" autoAdjust="0"/>
    <p:restoredTop sz="94706" autoAdjust="0"/>
  </p:normalViewPr>
  <p:slideViewPr>
    <p:cSldViewPr>
      <p:cViewPr varScale="1">
        <p:scale>
          <a:sx n="70" d="100"/>
          <a:sy n="70" d="100"/>
        </p:scale>
        <p:origin x="-61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16T14:53:18.669" idx="1">
    <p:pos x="5210" y="1032"/>
    <p:text>Isso aqui entra em Alternativas e Concorrências.
Foque aqui no problema econtextualização além dis objetivos do trabalho.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16T14:52:08.782" idx="2">
    <p:pos x="4170" y="318"/>
    <p:text>Atendente de Balcão, analsita de exames e executor podem ser sub-tens de usuários:
Lembrar de na apresentação falar od ambiente do usuário. Se preferir, pode citar aspectos do ambiente do usuário num formato de lista não numerada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16T14:53:56.555" idx="3">
    <p:pos x="5485" y="1143"/>
    <p:text>Corrigir frase.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16T14:55:02.790" idx="4">
    <p:pos x="4419" y="318"/>
    <p:text>Aqui só colocar os guidelines de forma geral e não toda a tabela.
Os detalhes estão no documento e também vocês podem falar na apresentação.
Use uma tabela PowerPoint mesmo.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16T14:55:29.392" idx="5">
    <p:pos x="1118" y="791"/>
    <p:text>COlocar como subtitulo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16T14:57:06.708" idx="6">
    <p:pos x="4101" y="1032"/>
    <p:text>Colocar de forma geral e não tão detalhado. Mostrar em pontos principais.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72743-0C2A-4DA9-BF19-A9026375E57C}" type="datetimeFigureOut">
              <a:rPr lang="pt-BR" smtClean="0"/>
              <a:pPr/>
              <a:t>16/11/2014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38334-6292-4E5A-8061-BB795ABB3EF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3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38334-6292-4E5A-8061-BB795ABB3EFC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926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14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daniel.lima.SPVERIS\Desktop\Papelaria Metrocamp\Interno\PPT IBTANovo_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44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188913"/>
            <a:ext cx="1143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Título da apresentação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3AB1D-D8CD-4A8E-9F35-1C2255F6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188913"/>
            <a:ext cx="1143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3714750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5750" y="1447800"/>
            <a:ext cx="3716338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Título da apresentação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248A5-B1CD-4BB1-8D46-9B8B5D576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8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DC042-039A-4E80-A826-4614F83E09D2}" type="datetimeFigureOut">
              <a:rPr lang="pt-BR" smtClean="0"/>
              <a:pPr/>
              <a:t>16/11/2014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33073-5C0F-4B13-B3E3-2ADA7DBEA4A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6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>
            <a:normAutofit/>
          </a:bodyPr>
          <a:lstStyle/>
          <a:p>
            <a:r>
              <a:rPr lang="pt-BR" dirty="0" smtClean="0"/>
              <a:t>SISTEMA DE </a:t>
            </a:r>
            <a:r>
              <a:rPr lang="pt-BR" dirty="0"/>
              <a:t>GERENCIAMENTO DE </a:t>
            </a:r>
            <a:r>
              <a:rPr lang="pt-BR" dirty="0" smtClean="0"/>
              <a:t>EXAMES</a:t>
            </a:r>
            <a:endParaRPr lang="pt-B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1520" y="2924944"/>
            <a:ext cx="4020507" cy="1752600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Grupo 4</a:t>
            </a:r>
            <a:r>
              <a:rPr lang="pt-BR" smtClean="0"/>
              <a:t>:  Danilo </a:t>
            </a:r>
            <a:r>
              <a:rPr lang="pt-BR" dirty="0" smtClean="0"/>
              <a:t>Missio</a:t>
            </a:r>
          </a:p>
          <a:p>
            <a:r>
              <a:rPr lang="pt-BR" dirty="0" smtClean="0"/>
              <a:t>                    Gabriel Piccolo</a:t>
            </a:r>
          </a:p>
          <a:p>
            <a:r>
              <a:rPr lang="pt-BR" dirty="0" smtClean="0"/>
              <a:t>                     Pedro Gimenes</a:t>
            </a:r>
          </a:p>
          <a:p>
            <a:r>
              <a:rPr lang="pt-BR" dirty="0" smtClean="0"/>
              <a:t>                     Vinícius Romão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70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493" y="1417638"/>
            <a:ext cx="4969014" cy="4997654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004048" y="1772816"/>
            <a:ext cx="3863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*</a:t>
            </a:r>
            <a:r>
              <a:rPr lang="pt-BR" sz="2000" dirty="0">
                <a:solidFill>
                  <a:srgbClr val="FF0000"/>
                </a:solidFill>
              </a:rPr>
              <a:t>Os casos de uso do gestor podem ser melhor visualizados nos slides anterior.</a:t>
            </a:r>
          </a:p>
        </p:txBody>
      </p:sp>
    </p:spTree>
    <p:extLst>
      <p:ext uri="{BB962C8B-B14F-4D97-AF65-F5344CB8AC3E}">
        <p14:creationId xmlns:p14="http://schemas.microsoft.com/office/powerpoint/2010/main" val="295368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Sistema</a:t>
            </a:r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" y="1186090"/>
            <a:ext cx="9112206" cy="497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0" y="1340768"/>
            <a:ext cx="9144000" cy="477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8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478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8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132241" cy="432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4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575" y="1124744"/>
            <a:ext cx="6558849" cy="510594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Paciente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84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Paciente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42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Paciente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77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Paciente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8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Paciente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Projeto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 de gerenciamento, gestão e controle de exames, visando facilidade e praticidade para o paciente.</a:t>
            </a:r>
          </a:p>
          <a:p>
            <a:r>
              <a:rPr lang="pt-BR" dirty="0"/>
              <a:t>Usuários: Paciente, Gestor e Administrador.</a:t>
            </a:r>
          </a:p>
          <a:p>
            <a:r>
              <a:rPr lang="pt-BR" dirty="0"/>
              <a:t>Ambientes: WebSite.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58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Paciente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0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Gestor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81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Gestor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1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Gestor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40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Gestor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36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Gestor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Gestor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72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Gestor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60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Gestor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ADM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5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Projeto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pt-BR" sz="2800" dirty="0" smtClean="0">
                <a:ea typeface="Tahoma" panose="020B0604030504040204" pitchFamily="34" charset="0"/>
                <a:cs typeface="Tahoma" panose="020B0604030504040204" pitchFamily="34" charset="0"/>
              </a:rPr>
              <a:t>Analisando </a:t>
            </a:r>
            <a:r>
              <a:rPr lang="pt-BR" sz="2800" dirty="0">
                <a:ea typeface="Tahoma" panose="020B0604030504040204" pitchFamily="34" charset="0"/>
                <a:cs typeface="Tahoma" panose="020B0604030504040204" pitchFamily="34" charset="0"/>
              </a:rPr>
              <a:t>outros sistemas e interfaces (web) de gerenciamento de exames pudemos constatar que existem muitas falhas e </a:t>
            </a:r>
            <a:r>
              <a:rPr lang="pt-BR" sz="2800" dirty="0" smtClean="0">
                <a:ea typeface="Tahoma" panose="020B0604030504040204" pitchFamily="34" charset="0"/>
                <a:cs typeface="Tahoma" panose="020B0604030504040204" pitchFamily="34" charset="0"/>
              </a:rPr>
              <a:t>com isso </a:t>
            </a:r>
            <a:r>
              <a:rPr lang="pt-BR" sz="2800" dirty="0">
                <a:ea typeface="Tahoma" panose="020B0604030504040204" pitchFamily="34" charset="0"/>
                <a:cs typeface="Tahoma" panose="020B0604030504040204" pitchFamily="34" charset="0"/>
              </a:rPr>
              <a:t>resolvemos desenvolver um sistema que auxiliasse a resolução dessas falhas. O paciente poderá ter acesso ao sistema via website para verificar o andamento e resultado de exames.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478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0" y="1217583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ADM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7" y="1124744"/>
            <a:ext cx="6557385" cy="510480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0" y="1217583"/>
            <a:ext cx="1835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*Visão ADM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68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469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9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1612"/>
            <a:ext cx="9144000" cy="492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4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do Software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199"/>
            <a:ext cx="6203032" cy="4525963"/>
          </a:xfrm>
        </p:spPr>
        <p:txBody>
          <a:bodyPr>
            <a:normAutofit fontScale="92500"/>
          </a:bodyPr>
          <a:lstStyle/>
          <a:p>
            <a:pPr algn="just"/>
            <a:r>
              <a:rPr lang="pt-BR" sz="2800" dirty="0" smtClean="0"/>
              <a:t>A aplicação é iniciada com uma pagina JSP para montar o layout juntamente com as paginas HTML. </a:t>
            </a:r>
            <a:r>
              <a:rPr lang="pt-BR" sz="2800" dirty="0"/>
              <a:t>Com o surgimento de uma requisição de dados os SERVLET’S são chamados para atender os processos, utilizando os dados presentes no VO, que armazenam as informações contidas no Banco de Dados e as transportam, para atender as requisições solicitadas, enviando novamente às páginas JSP para ser exibida ao cliente.</a:t>
            </a:r>
          </a:p>
          <a:p>
            <a:endParaRPr lang="pt-B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198780" y="2652346"/>
            <a:ext cx="707705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25" name="Picture 1" descr="diagramabuni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039" y="2203946"/>
            <a:ext cx="2290961" cy="331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4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do Software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4531429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7504" y="1151310"/>
            <a:ext cx="7139136" cy="532656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Caso de Uso: UC02 – Cadastrar Paciente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877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Inspeção de Usabilidade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" y="1556792"/>
            <a:ext cx="9158371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00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Inspeção de Usabilidade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8153" y="1340768"/>
            <a:ext cx="8527694" cy="4027586"/>
          </a:xfrm>
        </p:spPr>
        <p:txBody>
          <a:bodyPr>
            <a:normAutofit fontScale="25000" lnSpcReduction="20000"/>
          </a:bodyPr>
          <a:lstStyle/>
          <a:p>
            <a:r>
              <a:rPr lang="pt-BR" sz="8000" dirty="0" smtClean="0"/>
              <a:t>3 - </a:t>
            </a:r>
            <a:r>
              <a:rPr lang="pt-BR" sz="8000" dirty="0"/>
              <a:t>Controle do usuário e </a:t>
            </a:r>
            <a:r>
              <a:rPr lang="pt-BR" sz="8000" dirty="0" smtClean="0"/>
              <a:t>liberdade: </a:t>
            </a:r>
            <a:r>
              <a:rPr lang="pt-BR" sz="8000" dirty="0"/>
              <a:t>Os usuários podem escolher funções do sistema por engano e precisarão de uma "saída de emergência" bem marcada para deixar o estado não desejado sem ter que passar por um extenso diálogo</a:t>
            </a:r>
            <a:r>
              <a:rPr lang="pt-BR" sz="8000" dirty="0" smtClean="0"/>
              <a:t>.</a:t>
            </a:r>
          </a:p>
          <a:p>
            <a:endParaRPr lang="pt-BR" sz="8000" dirty="0" smtClean="0"/>
          </a:p>
          <a:p>
            <a:r>
              <a:rPr lang="pt-BR" sz="8000" dirty="0" smtClean="0"/>
              <a:t>4 - Consistência </a:t>
            </a:r>
            <a:r>
              <a:rPr lang="pt-BR" sz="8000" dirty="0"/>
              <a:t>e </a:t>
            </a:r>
            <a:r>
              <a:rPr lang="pt-BR" sz="8000" dirty="0" smtClean="0"/>
              <a:t>padrões: </a:t>
            </a:r>
            <a:r>
              <a:rPr lang="pt-BR" sz="8000" dirty="0"/>
              <a:t>Usuários não devem ter que imaginar se palavras, situações, ou ações diferentes significam a mesma coisa. Devem se seguir as convenções da plataforma. Usar palavras de forma consistente no conteúdo e nos botões. Deve-se verificar os </a:t>
            </a:r>
            <a:r>
              <a:rPr lang="pt-BR" sz="8000" dirty="0" smtClean="0"/>
              <a:t>títulos e </a:t>
            </a:r>
            <a:r>
              <a:rPr lang="pt-BR" sz="8000" dirty="0"/>
              <a:t>cabeçalhos das páginas confrontando-os com os links que apontam para eles</a:t>
            </a:r>
            <a:r>
              <a:rPr lang="pt-BR" sz="8000" dirty="0" smtClean="0"/>
              <a:t>.</a:t>
            </a:r>
          </a:p>
          <a:p>
            <a:endParaRPr lang="pt-BR" sz="8000" dirty="0" smtClean="0"/>
          </a:p>
          <a:p>
            <a:r>
              <a:rPr lang="pt-BR" sz="8000" dirty="0" smtClean="0"/>
              <a:t>5 - </a:t>
            </a:r>
            <a:r>
              <a:rPr lang="pt-BR" sz="8000" dirty="0"/>
              <a:t>Prevenção de </a:t>
            </a:r>
            <a:r>
              <a:rPr lang="pt-BR" sz="8000" dirty="0" smtClean="0"/>
              <a:t>erro: </a:t>
            </a:r>
            <a:r>
              <a:rPr lang="pt-BR" sz="8000" dirty="0"/>
              <a:t>Muito melhor que boas mensagens de erro é um projeto cuidadoso que, em primeiro lugar, previna a ocorrência de problemas através de orientação e apresentação de recursos que facilitem a navegação</a:t>
            </a:r>
            <a:r>
              <a:rPr lang="pt-BR" sz="8000" dirty="0" smtClean="0"/>
              <a:t>.</a:t>
            </a:r>
          </a:p>
          <a:p>
            <a:endParaRPr lang="pt-BR" sz="8000" dirty="0" smtClean="0"/>
          </a:p>
          <a:p>
            <a:r>
              <a:rPr lang="pt-BR" sz="8000" dirty="0" smtClean="0"/>
              <a:t>9 - </a:t>
            </a:r>
            <a:r>
              <a:rPr lang="pt-BR" sz="8000" dirty="0"/>
              <a:t>Auxiliar usuários a reconhecer, diagnosticar e recuperar ações </a:t>
            </a:r>
            <a:r>
              <a:rPr lang="pt-BR" sz="8000" dirty="0" smtClean="0"/>
              <a:t>erradas: Mensagens </a:t>
            </a:r>
            <a:r>
              <a:rPr lang="pt-BR" sz="8000" dirty="0"/>
              <a:t>de erro devem ser expressas em linguagem clara (sem códigos), indicar precisamente o problema, e sugerir construtivamente uma solução.</a:t>
            </a:r>
            <a:endParaRPr lang="pt-BR" sz="8000" dirty="0" smtClean="0"/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037710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r>
              <a:rPr lang="pt-BR" sz="2400" dirty="0"/>
              <a:t>O ponto principal do sistema é a possibilidade de controle e gestão de exames para uma clínica, além de facilidade para o paciente que for realizar um exame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 smtClean="0"/>
              <a:t>Neste primeiro momento foram selecionadas apenas algumas funcionalidades com o objetivo de validar o sistema junto com o usuário final. No trabalho futuro serão incluídas novas funcionalidades.</a:t>
            </a:r>
          </a:p>
          <a:p>
            <a:pPr marL="0" indent="0">
              <a:buNone/>
            </a:pPr>
            <a:endParaRPr lang="pt-BR" sz="2400" dirty="0" smtClean="0"/>
          </a:p>
          <a:p>
            <a:r>
              <a:rPr lang="pt-BR" sz="2400" dirty="0"/>
              <a:t>No futuro poderá ser acrescentado uma funcionalidade de coleta domiciliar, agendamento de exames online no website da clínica e o ajuste do website para dispositivos mobile.</a:t>
            </a:r>
          </a:p>
        </p:txBody>
      </p:sp>
    </p:spTree>
    <p:extLst>
      <p:ext uri="{BB962C8B-B14F-4D97-AF65-F5344CB8AC3E}">
        <p14:creationId xmlns:p14="http://schemas.microsoft.com/office/powerpoint/2010/main" val="3284284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do Sistema</a:t>
            </a:r>
            <a:endParaRPr lang="pt-BR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Usuários: Atendente do Balcão, Analista de exames e </a:t>
            </a:r>
            <a:r>
              <a:rPr lang="pt-BR" dirty="0" smtClean="0"/>
              <a:t>Executor de exames.</a:t>
            </a:r>
            <a:endParaRPr lang="pt-BR" dirty="0"/>
          </a:p>
          <a:p>
            <a:r>
              <a:rPr lang="pt-BR" dirty="0" smtClean="0"/>
              <a:t>Atendente de Balcão: Atende pacientes, coleta exames que serão analisados, atendimento do telefone.</a:t>
            </a:r>
          </a:p>
          <a:p>
            <a:r>
              <a:rPr lang="pt-BR" dirty="0" smtClean="0"/>
              <a:t>Analista de exames: Analisa dos exames que são disponibilizados na clinica, armazena os resultados dos exames em um local da clinica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05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do Sistema</a:t>
            </a:r>
            <a:endParaRPr lang="pt-BR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Executor de exames: Realiza os exames, armazena os exames no local adequado.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Tendo em vista todo o ambiente atual que estamos analisando para propor nosso sistema, iremos realizar somente o gerenciamento de exames e não da clínica como um todo.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9535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Alternativas e Concorrências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sz="2400" dirty="0"/>
              <a:t>Concorrente analisado: Confiance Medicina </a:t>
            </a:r>
            <a:r>
              <a:rPr lang="pt-BR" sz="2400" dirty="0" smtClean="0"/>
              <a:t>Diagnóstica</a:t>
            </a:r>
          </a:p>
          <a:p>
            <a:pPr lvl="1"/>
            <a:r>
              <a:rPr lang="pt-BR" sz="2400" dirty="0" smtClean="0"/>
              <a:t>Botões </a:t>
            </a:r>
            <a:r>
              <a:rPr lang="pt-BR" sz="2400" dirty="0"/>
              <a:t>não trabalham da forma que deveriam e não atendem as expectativas do </a:t>
            </a:r>
            <a:r>
              <a:rPr lang="pt-BR" sz="2400" dirty="0" smtClean="0"/>
              <a:t>usuário</a:t>
            </a:r>
            <a:endParaRPr lang="pt-BR" sz="2400" dirty="0"/>
          </a:p>
          <a:p>
            <a:pPr lvl="1"/>
            <a:r>
              <a:rPr lang="pt-BR" sz="2400" dirty="0"/>
              <a:t>Falta de </a:t>
            </a:r>
            <a:r>
              <a:rPr lang="pt-BR" sz="2400" dirty="0" smtClean="0"/>
              <a:t>usabilidade</a:t>
            </a:r>
            <a:endParaRPr lang="pt-BR" sz="2400" dirty="0"/>
          </a:p>
          <a:p>
            <a:pPr lvl="1"/>
            <a:r>
              <a:rPr lang="pt-BR" sz="2400" dirty="0"/>
              <a:t>Problema de compatibilidade com os navegadores existentes, pois só funciona bem no Internet Explorer, dificultando o acesso e realização das tarefas do paciente</a:t>
            </a:r>
          </a:p>
          <a:p>
            <a:pPr lvl="1"/>
            <a:r>
              <a:rPr lang="pt-BR" sz="2400" dirty="0"/>
              <a:t>Não apresenta um sistema de prontuários digitais nem de fluxo de exames para o acompanhamento</a:t>
            </a:r>
          </a:p>
          <a:p>
            <a:pPr marL="0" lv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294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904" y="1417638"/>
            <a:ext cx="4530192" cy="486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8880"/>
            <a:ext cx="9140623" cy="240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6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499372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83568" y="6093296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pt-BR" sz="2400" dirty="0" smtClean="0">
                <a:solidFill>
                  <a:srgbClr val="FF0000"/>
                </a:solidFill>
              </a:rPr>
              <a:t>*Continuação </a:t>
            </a:r>
            <a:r>
              <a:rPr lang="pt-BR" sz="2400" dirty="0">
                <a:solidFill>
                  <a:srgbClr val="FF0000"/>
                </a:solidFill>
              </a:rPr>
              <a:t>da ligação de herança no slide seguinte</a:t>
            </a:r>
          </a:p>
        </p:txBody>
      </p:sp>
    </p:spTree>
    <p:extLst>
      <p:ext uri="{BB962C8B-B14F-4D97-AF65-F5344CB8AC3E}">
        <p14:creationId xmlns:p14="http://schemas.microsoft.com/office/powerpoint/2010/main" val="336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</TotalTime>
  <Words>794</Words>
  <Application>Microsoft Office PowerPoint</Application>
  <PresentationFormat>On-screen Show (4:3)</PresentationFormat>
  <Paragraphs>92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Tema do Office</vt:lpstr>
      <vt:lpstr>SISTEMA DE GERENCIAMENTO DE EXAMES</vt:lpstr>
      <vt:lpstr>Apresentação do Projeto</vt:lpstr>
      <vt:lpstr>Apresentação do Projeto</vt:lpstr>
      <vt:lpstr>Visão do Sistema</vt:lpstr>
      <vt:lpstr>Visão do Sistema</vt:lpstr>
      <vt:lpstr>Alternativas e Concorrências</vt:lpstr>
      <vt:lpstr>Casos de Uso</vt:lpstr>
      <vt:lpstr>Casos de Uso</vt:lpstr>
      <vt:lpstr>Casos de Uso</vt:lpstr>
      <vt:lpstr>Casos de Uso</vt:lpstr>
      <vt:lpstr>Escopo do Sistema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Banco de Dados</vt:lpstr>
      <vt:lpstr>Banco de Dados</vt:lpstr>
      <vt:lpstr>Arquitetura do Software</vt:lpstr>
      <vt:lpstr>Arquitetura do Software</vt:lpstr>
      <vt:lpstr>Inspeção de Usabilidade</vt:lpstr>
      <vt:lpstr>Inspeção de Usabilidade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Bezerra de Lima</dc:creator>
  <cp:lastModifiedBy>Proprietario</cp:lastModifiedBy>
  <cp:revision>114</cp:revision>
  <dcterms:created xsi:type="dcterms:W3CDTF">2013-01-18T12:57:42Z</dcterms:created>
  <dcterms:modified xsi:type="dcterms:W3CDTF">2014-11-16T16:57:21Z</dcterms:modified>
</cp:coreProperties>
</file>