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9" r:id="rId2"/>
    <p:sldId id="320" r:id="rId3"/>
    <p:sldId id="281" r:id="rId4"/>
    <p:sldId id="331" r:id="rId5"/>
    <p:sldId id="321" r:id="rId6"/>
    <p:sldId id="317" r:id="rId7"/>
    <p:sldId id="322" r:id="rId8"/>
    <p:sldId id="302" r:id="rId9"/>
    <p:sldId id="323" r:id="rId10"/>
    <p:sldId id="282" r:id="rId11"/>
    <p:sldId id="324" r:id="rId12"/>
    <p:sldId id="289" r:id="rId13"/>
    <p:sldId id="290" r:id="rId14"/>
    <p:sldId id="325" r:id="rId15"/>
    <p:sldId id="296" r:id="rId16"/>
    <p:sldId id="326" r:id="rId17"/>
    <p:sldId id="292" r:id="rId18"/>
    <p:sldId id="294" r:id="rId19"/>
    <p:sldId id="291" r:id="rId20"/>
    <p:sldId id="330" r:id="rId21"/>
    <p:sldId id="319" r:id="rId22"/>
    <p:sldId id="327" r:id="rId23"/>
    <p:sldId id="318" r:id="rId24"/>
    <p:sldId id="332" r:id="rId25"/>
    <p:sldId id="329" r:id="rId26"/>
    <p:sldId id="279" r:id="rId27"/>
  </p:sldIdLst>
  <p:sldSz cx="9144000" cy="6858000" type="screen4x3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707" autoAdjust="0"/>
  </p:normalViewPr>
  <p:slideViewPr>
    <p:cSldViewPr>
      <p:cViewPr varScale="1">
        <p:scale>
          <a:sx n="110" d="100"/>
          <a:sy n="110" d="100"/>
        </p:scale>
        <p:origin x="17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6AE93-340B-406A-850E-69083502E098}" type="datetimeFigureOut">
              <a:rPr lang="pt-BR" smtClean="0"/>
              <a:t>09/06/2015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51751-657A-419A-92B3-6D65F452F3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166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B3AC6-9B44-4B5C-8B25-D3008DB399E3}" type="datetimeFigureOut">
              <a:rPr lang="pt-BR" smtClean="0"/>
              <a:t>09/06/2015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4F886-580C-4471-933D-84EA2AD85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941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746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101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943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701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053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24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09/06/2015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142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09/06/2015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81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09/06/2015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2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09/06/2015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444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09/06/2015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64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09/06/2015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266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09/06/2015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59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09/06/2015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420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09/06/2015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570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09/06/2015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211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09/06/2015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09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DC042-039A-4E80-A826-4614F83E09D2}" type="datetimeFigureOut">
              <a:rPr lang="pt-BR" smtClean="0"/>
              <a:pPr/>
              <a:t>09/06/2015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6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Tecnólogo em ADS - Semestre 4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Gerenciamento de Projetos de Software</a:t>
            </a:r>
            <a:r>
              <a:rPr lang="pt-BR" dirty="0" smtClean="0">
                <a:solidFill>
                  <a:srgbClr val="0000CC"/>
                </a:solidFill>
              </a:rPr>
              <a:t/>
            </a:r>
            <a:br>
              <a:rPr lang="pt-BR" dirty="0" smtClean="0">
                <a:solidFill>
                  <a:srgbClr val="0000CC"/>
                </a:solidFill>
              </a:rPr>
            </a:br>
            <a:r>
              <a:rPr lang="pt-BR" dirty="0" smtClean="0">
                <a:solidFill>
                  <a:srgbClr val="0000CC"/>
                </a:solidFill>
              </a:rPr>
              <a:t/>
            </a:r>
            <a:br>
              <a:rPr lang="pt-BR" dirty="0" smtClean="0">
                <a:solidFill>
                  <a:srgbClr val="0000CC"/>
                </a:solidFill>
              </a:rPr>
            </a:br>
            <a:endParaRPr lang="pt-BR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372200" y="3768084"/>
            <a:ext cx="2633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defRPr/>
            </a:pPr>
            <a:r>
              <a:rPr lang="pt-BR" b="1" dirty="0" smtClean="0"/>
              <a:t>Grupo 4</a:t>
            </a:r>
            <a:endParaRPr lang="pt-BR" sz="1800" b="1" dirty="0" smtClean="0"/>
          </a:p>
          <a:p>
            <a:pPr algn="r">
              <a:spcBef>
                <a:spcPct val="20000"/>
              </a:spcBef>
              <a:defRPr/>
            </a:pPr>
            <a:r>
              <a:rPr lang="pt-BR" sz="1800" b="1" dirty="0" smtClean="0"/>
              <a:t>Danilo Missio</a:t>
            </a:r>
          </a:p>
          <a:p>
            <a:pPr algn="r">
              <a:spcBef>
                <a:spcPct val="20000"/>
              </a:spcBef>
              <a:defRPr/>
            </a:pPr>
            <a:r>
              <a:rPr lang="pt-BR" b="1" dirty="0" smtClean="0"/>
              <a:t>Gabriel Piccolo</a:t>
            </a:r>
            <a:endParaRPr lang="pt-BR" sz="1800" b="1" dirty="0" smtClean="0"/>
          </a:p>
          <a:p>
            <a:pPr algn="r">
              <a:spcBef>
                <a:spcPct val="20000"/>
              </a:spcBef>
              <a:defRPr/>
            </a:pPr>
            <a:r>
              <a:rPr lang="pt-BR" sz="1800" b="1" dirty="0" smtClean="0"/>
              <a:t>Pedro Gimenes</a:t>
            </a:r>
          </a:p>
          <a:p>
            <a:pPr algn="r">
              <a:spcBef>
                <a:spcPct val="20000"/>
              </a:spcBef>
              <a:defRPr/>
            </a:pPr>
            <a:r>
              <a:rPr lang="pt-BR" sz="1800" b="1" dirty="0" smtClean="0"/>
              <a:t>Vinícius Romão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645024"/>
            <a:ext cx="9144000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77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212976"/>
            <a:ext cx="8100392" cy="10606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 txBox="1">
            <a:spLocks noChangeArrowheads="1"/>
          </p:cNvSpPr>
          <p:nvPr/>
        </p:nvSpPr>
        <p:spPr>
          <a:xfrm>
            <a:off x="0" y="1210965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dirty="0" smtClean="0">
                <a:latin typeface="Tahoma" pitchFamily="34" charset="0"/>
              </a:rPr>
              <a:t>Planilhas</a:t>
            </a:r>
            <a:endParaRPr lang="pt-BR" sz="3600" dirty="0">
              <a:latin typeface="Tahom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708920"/>
            <a:ext cx="58578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1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895696"/>
              </p:ext>
            </p:extLst>
          </p:nvPr>
        </p:nvGraphicFramePr>
        <p:xfrm>
          <a:off x="611560" y="2132856"/>
          <a:ext cx="7992889" cy="3168352"/>
        </p:xfrm>
        <a:graphic>
          <a:graphicData uri="http://schemas.openxmlformats.org/drawingml/2006/table">
            <a:tbl>
              <a:tblPr>
                <a:effectLst>
                  <a:reflection endPos="0" dist="50800" dir="5400000" sy="-100000" algn="bl" rotWithShape="0"/>
                </a:effectLst>
                <a:tableStyleId>{D7AC3CCA-C797-4891-BE02-D94E43425B78}</a:tableStyleId>
              </a:tblPr>
              <a:tblGrid>
                <a:gridCol w="3637482"/>
                <a:gridCol w="1619102"/>
                <a:gridCol w="1368152"/>
                <a:gridCol w="1368153"/>
              </a:tblGrid>
              <a:tr h="79208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Entregáveis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1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Data </a:t>
                      </a:r>
                      <a:r>
                        <a:rPr lang="pt-BR" sz="1800" b="1" u="none" strike="noStrike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prevista </a:t>
                      </a:r>
                      <a:r>
                        <a:rPr lang="pt-BR" sz="1800" b="1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para conclusão</a:t>
                      </a:r>
                      <a:endParaRPr lang="pt-BR" sz="1800" b="1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1" i="0" u="none" strike="noStrike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Data da conclusão</a:t>
                      </a:r>
                      <a:endParaRPr lang="pt-BR" sz="1800" b="1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Situação dos entregáveis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Modulo Geração relatório de fluxo de exames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09/04/2015</a:t>
                      </a:r>
                      <a:endParaRPr lang="pt-BR" sz="18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09/04/2015</a:t>
                      </a:r>
                      <a:endParaRPr lang="pt-BR" sz="1800" b="0" i="0" u="none" strike="noStrike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 smtClean="0">
                          <a:effectLst/>
                          <a:latin typeface="+mn-lt"/>
                        </a:rPr>
                        <a:t>100%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Modulo Documentação do histórico dos pacientes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16/04/2015</a:t>
                      </a:r>
                      <a:endParaRPr lang="pt-BR" sz="18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20/04/2015</a:t>
                      </a:r>
                      <a:endParaRPr lang="pt-BR" sz="1800" b="0" i="0" u="none" strike="noStrike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 smtClean="0">
                          <a:effectLst/>
                          <a:latin typeface="+mn-lt"/>
                        </a:rPr>
                        <a:t>100</a:t>
                      </a:r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%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Modulo Geração prontuário digital para o paciente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04/05/2015</a:t>
                      </a:r>
                      <a:endParaRPr lang="pt-BR" sz="18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04/05/2015</a:t>
                      </a:r>
                      <a:endParaRPr lang="pt-BR" sz="1800" b="0" i="0" u="none" strike="noStrike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 smtClean="0">
                          <a:effectLst/>
                          <a:latin typeface="+mn-lt"/>
                        </a:rPr>
                        <a:t>100</a:t>
                      </a:r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%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13"/>
          <p:cNvSpPr txBox="1">
            <a:spLocks noChangeArrowheads="1"/>
          </p:cNvSpPr>
          <p:nvPr/>
        </p:nvSpPr>
        <p:spPr>
          <a:xfrm>
            <a:off x="0" y="1282973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>
                <a:latin typeface="Tahoma" pitchFamily="34" charset="0"/>
              </a:rPr>
              <a:t>Planilha dos Entregáveis</a:t>
            </a:r>
            <a:endParaRPr lang="pt-BR" sz="2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423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14240"/>
              </p:ext>
            </p:extLst>
          </p:nvPr>
        </p:nvGraphicFramePr>
        <p:xfrm>
          <a:off x="539552" y="1463819"/>
          <a:ext cx="7992889" cy="182116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074137"/>
                <a:gridCol w="1459376"/>
                <a:gridCol w="1459376"/>
              </a:tblGrid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Entregáveis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Indicadores de </a:t>
                      </a:r>
                      <a:r>
                        <a:rPr lang="pt-BR" sz="16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Qualidade</a:t>
                      </a:r>
                      <a:r>
                        <a:rPr lang="pt-BR" sz="16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– </a:t>
                      </a:r>
                      <a:r>
                        <a:rPr lang="pt-BR" sz="16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Entrega 3</a:t>
                      </a:r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Indicadores</a:t>
                      </a:r>
                      <a:r>
                        <a:rPr lang="pt-BR" sz="16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de Qualidade </a:t>
                      </a:r>
                      <a:r>
                        <a:rPr lang="pt-BR" sz="16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–</a:t>
                      </a:r>
                    </a:p>
                    <a:p>
                      <a:pPr algn="ctr" rtl="0" fontAlgn="ctr"/>
                      <a:r>
                        <a:rPr lang="pt-BR" sz="16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Final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Modulo Geração relatório de fluxo de exames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pt-BR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Modulo Documentação do histórico dos pacientes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pt-BR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Modulo Geração prontuário digital para o paciente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pt-BR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081467"/>
              </p:ext>
            </p:extLst>
          </p:nvPr>
        </p:nvGraphicFramePr>
        <p:xfrm>
          <a:off x="539552" y="3645024"/>
          <a:ext cx="7992888" cy="2520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074137"/>
                <a:gridCol w="2918751"/>
              </a:tblGrid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Indicadores de Qualidade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Descrição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Não implementado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Péssimo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Ruim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Médio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Bom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Ótimo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3"/>
          <p:cNvSpPr txBox="1">
            <a:spLocks noChangeArrowheads="1"/>
          </p:cNvSpPr>
          <p:nvPr/>
        </p:nvSpPr>
        <p:spPr>
          <a:xfrm>
            <a:off x="0" y="764704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>
                <a:latin typeface="Tahoma" pitchFamily="34" charset="0"/>
              </a:rPr>
              <a:t>Planilha da Qualidade dos Entregáveis</a:t>
            </a:r>
            <a:endParaRPr lang="pt-BR" sz="2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21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 txBox="1">
            <a:spLocks noChangeArrowheads="1"/>
          </p:cNvSpPr>
          <p:nvPr/>
        </p:nvSpPr>
        <p:spPr>
          <a:xfrm>
            <a:off x="-12347" y="4797152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dirty="0" smtClean="0">
                <a:latin typeface="Tahoma" pitchFamily="34" charset="0"/>
              </a:rPr>
              <a:t>Lições Aprendidas</a:t>
            </a:r>
            <a:endParaRPr lang="pt-BR" sz="3600" dirty="0">
              <a:latin typeface="Tahoma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931" y="1268760"/>
            <a:ext cx="5079365" cy="33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5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4422" y="1124744"/>
            <a:ext cx="914842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2300" lvl="2" algn="ctr">
              <a:buSzPct val="80000"/>
            </a:pPr>
            <a:r>
              <a:rPr lang="pt-BR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Lições Aprendidas</a:t>
            </a:r>
          </a:p>
          <a:p>
            <a:pPr marL="622300" lvl="2" algn="ctr">
              <a:buSzPct val="80000"/>
            </a:pPr>
            <a:endParaRPr lang="pt-BR" sz="3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Como 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agir em equipe respeitando diferenças/pensamentos.</a:t>
            </a:r>
          </a:p>
          <a:p>
            <a:pPr marL="901700" lvl="2" indent="-279400">
              <a:buSzPct val="80000"/>
            </a:pPr>
            <a:endParaRPr lang="pt-BR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Compreensão das praticas de Gerenciamento de Projetos.</a:t>
            </a:r>
          </a:p>
          <a:p>
            <a:pPr marL="901700" lvl="2" indent="-279400">
              <a:buSzPct val="80000"/>
            </a:pP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Organização da equipe utilizando um cronograma e o respeitando, como se estivéssemos realmente em uma situação do dia-a-dia dentro de uma empresa.</a:t>
            </a: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endParaRPr lang="pt-BR" sz="2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persistência e o trabalho em equipe são uma das chaves para o sucesso do projeto.</a:t>
            </a:r>
          </a:p>
        </p:txBody>
      </p:sp>
    </p:spTree>
    <p:extLst>
      <p:ext uri="{BB962C8B-B14F-4D97-AF65-F5344CB8AC3E}">
        <p14:creationId xmlns:p14="http://schemas.microsoft.com/office/powerpoint/2010/main" val="55016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 txBox="1">
            <a:spLocks noChangeArrowheads="1"/>
          </p:cNvSpPr>
          <p:nvPr/>
        </p:nvSpPr>
        <p:spPr>
          <a:xfrm>
            <a:off x="1404664" y="2348880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dirty="0" smtClean="0">
                <a:latin typeface="Tahoma" pitchFamily="34" charset="0"/>
              </a:rPr>
              <a:t>Escopo do Produto</a:t>
            </a:r>
            <a:endParaRPr lang="pt-BR" sz="3600" dirty="0">
              <a:latin typeface="Tahoma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2" t="3889" r="5502" b="4724"/>
          <a:stretch/>
        </p:blipFill>
        <p:spPr>
          <a:xfrm>
            <a:off x="683568" y="3473624"/>
            <a:ext cx="482453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4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46857"/>
            <a:ext cx="6078504" cy="570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3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" y="2106874"/>
            <a:ext cx="9140623" cy="240224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3634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503548" y="5851418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pt-BR" sz="2400" dirty="0" smtClean="0">
                <a:solidFill>
                  <a:srgbClr val="FF0000"/>
                </a:solidFill>
              </a:rPr>
              <a:t>*Continuação </a:t>
            </a:r>
            <a:r>
              <a:rPr lang="pt-BR" sz="2400" dirty="0">
                <a:solidFill>
                  <a:srgbClr val="FF0000"/>
                </a:solidFill>
              </a:rPr>
              <a:t>da ligação de herança no slide seguinte</a:t>
            </a:r>
          </a:p>
        </p:txBody>
      </p:sp>
      <p:sp>
        <p:nvSpPr>
          <p:cNvPr id="8" name="Retângulo 7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9679"/>
            <a:ext cx="9144000" cy="373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41602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97" y="1397254"/>
            <a:ext cx="6349206" cy="4063492"/>
          </a:xfrm>
          <a:prstGeom prst="rect">
            <a:avLst/>
          </a:prstGeom>
        </p:spPr>
      </p:pic>
      <p:sp>
        <p:nvSpPr>
          <p:cNvPr id="9" name="Rectangle 13"/>
          <p:cNvSpPr txBox="1">
            <a:spLocks noChangeArrowheads="1"/>
          </p:cNvSpPr>
          <p:nvPr/>
        </p:nvSpPr>
        <p:spPr>
          <a:xfrm>
            <a:off x="-108520" y="5460746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dirty="0" smtClean="0">
                <a:latin typeface="Tahoma" pitchFamily="34" charset="0"/>
              </a:rPr>
              <a:t>Integrantes</a:t>
            </a:r>
            <a:endParaRPr lang="pt-BR" sz="36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62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5946"/>
            <a:ext cx="9144000" cy="404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3580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-180528" y="834963"/>
            <a:ext cx="583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Banco de Dados – Modelo conceitual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43999" cy="507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 txBox="1">
            <a:spLocks noChangeArrowheads="1"/>
          </p:cNvSpPr>
          <p:nvPr/>
        </p:nvSpPr>
        <p:spPr>
          <a:xfrm>
            <a:off x="0" y="1498997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dirty="0" smtClean="0">
                <a:latin typeface="Tahoma" pitchFamily="34" charset="0"/>
              </a:rPr>
              <a:t>Conhecendo o Site</a:t>
            </a:r>
            <a:endParaRPr lang="pt-BR" sz="3600" dirty="0">
              <a:latin typeface="Tahom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6812"/>
            <a:ext cx="9144000" cy="36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257" y="1124744"/>
            <a:ext cx="6708071" cy="529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 txBox="1">
            <a:spLocks noChangeArrowheads="1"/>
          </p:cNvSpPr>
          <p:nvPr/>
        </p:nvSpPr>
        <p:spPr>
          <a:xfrm>
            <a:off x="0" y="1498997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dirty="0" smtClean="0">
                <a:latin typeface="Tahoma" pitchFamily="34" charset="0"/>
              </a:rPr>
              <a:t>Conclusão</a:t>
            </a:r>
            <a:endParaRPr lang="pt-BR" sz="3600" dirty="0">
              <a:latin typeface="Tahoma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445" y="2852936"/>
            <a:ext cx="3477110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20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052736"/>
            <a:ext cx="9144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2300" lvl="2" algn="ctr">
              <a:buSzPct val="80000"/>
            </a:pPr>
            <a:r>
              <a:rPr lang="pt-BR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Conclusão</a:t>
            </a: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endParaRPr lang="pt-BR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Todas </a:t>
            </a: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funcionalidades propostas foram implementadas dentro do cronograma esperado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sistema sempre estará apto a atender melhor o paciente.</a:t>
            </a: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futuro poderemos implementar:</a:t>
            </a:r>
          </a:p>
          <a:p>
            <a:pPr marL="1260475" lvl="3" indent="-18097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Agendamento online de exames</a:t>
            </a:r>
          </a:p>
          <a:p>
            <a:pPr marL="1260475" lvl="3" indent="-18097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Adaptação visual/funcional própria para Mobile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01700" lvl="2" indent="-279400">
              <a:buSzPct val="80000"/>
            </a:pP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3189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196752"/>
            <a:ext cx="3744416" cy="547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62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8" r="21258" b="17620"/>
          <a:stretch/>
        </p:blipFill>
        <p:spPr>
          <a:xfrm>
            <a:off x="6804400" y="1102568"/>
            <a:ext cx="1642366" cy="23537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149" y="4054896"/>
            <a:ext cx="1943371" cy="202910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068529" y="3463354"/>
            <a:ext cx="157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Gabriel Piccolo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108355" y="3456173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Danilo Missio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108355" y="6084004"/>
            <a:ext cx="161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Pedro Gimenes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836104" y="3463354"/>
            <a:ext cx="161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Vinícius Romão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4"/>
            <a:ext cx="2348880" cy="234888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965" y="1322104"/>
            <a:ext cx="2124314" cy="2124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65893" y="1700808"/>
            <a:ext cx="8812213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endParaRPr lang="pt-BR" sz="2800" dirty="0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6575" lvl="2" indent="-174625" defTabSz="630238">
              <a:buSzPct val="80000"/>
              <a:buFont typeface="Wingdings" pitchFamily="2" charset="2"/>
              <a:buChar char="§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Danilo 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Missio (</a:t>
            </a: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Gerente do 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Projeto)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Analise, Documentação e Codificação</a:t>
            </a:r>
          </a:p>
          <a:p>
            <a:pPr marL="1450975" lvl="4" indent="-174625" defTabSz="630238">
              <a:buSzPct val="80000"/>
              <a:buFont typeface="Wingdings" pitchFamily="2" charset="2"/>
              <a:buChar char="§"/>
            </a:pP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6575" lvl="2" indent="-174625" defTabSz="630238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Gabriel Piccolo 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Documentação, Codificação e Testes</a:t>
            </a:r>
            <a:endParaRPr lang="pt-BR" sz="24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6575" lvl="2" indent="-174625" defTabSz="630238">
              <a:buSzPct val="80000"/>
              <a:buFont typeface="Wingdings" pitchFamily="2" charset="2"/>
              <a:buChar char="§"/>
            </a:pP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6575" lvl="2" indent="-174625" defTabSz="630238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Pedro Gimenes 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Documentação, Codificação e Modelagem</a:t>
            </a:r>
          </a:p>
          <a:p>
            <a:pPr marL="819150" lvl="3" defTabSz="630238">
              <a:buSzPct val="80000"/>
            </a:pP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6575" lvl="2" indent="-174625" defTabSz="630238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Vinícius Romão 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Documentação, Codificação, Modelagem e Design do site</a:t>
            </a:r>
            <a:endParaRPr lang="pt-BR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3"/>
          <p:cNvSpPr txBox="1">
            <a:spLocks noChangeArrowheads="1"/>
          </p:cNvSpPr>
          <p:nvPr/>
        </p:nvSpPr>
        <p:spPr>
          <a:xfrm>
            <a:off x="0" y="1282973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>
                <a:latin typeface="Tahoma" pitchFamily="34" charset="0"/>
              </a:rPr>
              <a:t>Equipe e divisão do trabalho</a:t>
            </a:r>
            <a:endParaRPr lang="pt-BR" sz="36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174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0788"/>
            <a:ext cx="5419080" cy="3307212"/>
          </a:xfrm>
          <a:prstGeom prst="rect">
            <a:avLst/>
          </a:prstGeom>
        </p:spPr>
      </p:pic>
      <p:sp>
        <p:nvSpPr>
          <p:cNvPr id="4" name="Rectangle 13"/>
          <p:cNvSpPr txBox="1">
            <a:spLocks noChangeArrowheads="1"/>
          </p:cNvSpPr>
          <p:nvPr/>
        </p:nvSpPr>
        <p:spPr>
          <a:xfrm>
            <a:off x="0" y="2147069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dirty="0" smtClean="0">
                <a:latin typeface="Tahoma" pitchFamily="34" charset="0"/>
              </a:rPr>
              <a:t>Objetivos</a:t>
            </a:r>
            <a:endParaRPr lang="pt-BR" sz="36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608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52400" y="1124744"/>
            <a:ext cx="881221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pt-BR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Objetivos do </a:t>
            </a:r>
            <a:r>
              <a:rPr lang="pt-BR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Projeto</a:t>
            </a:r>
            <a:endParaRPr lang="pt-BR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buFont typeface="Webdings" pitchFamily="18" charset="2"/>
              <a:buNone/>
            </a:pPr>
            <a:endParaRPr lang="pt-BR" sz="2400" dirty="0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Máximo de praticidade para o paciente.</a:t>
            </a:r>
          </a:p>
          <a:p>
            <a:pPr marL="901700" lvl="2" indent="-279400" algn="l">
              <a:buSzPct val="80000"/>
              <a:buFont typeface="Wingdings" pitchFamily="2" charset="2"/>
              <a:buNone/>
            </a:pPr>
            <a:endParaRPr lang="pt-BR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Aprimoramento no gerenciamento de 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exames.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01700" lvl="2" indent="-279400" algn="l">
              <a:buSzPct val="80000"/>
              <a:buFont typeface="Wingdings" pitchFamily="2" charset="2"/>
              <a:buNone/>
            </a:pPr>
            <a:endParaRPr lang="pt-BR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Maior controle e histórico 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dos exames dos pacientes.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8022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86" y="2325474"/>
            <a:ext cx="8571428" cy="4532526"/>
          </a:xfrm>
          <a:prstGeom prst="rect">
            <a:avLst/>
          </a:prstGeom>
        </p:spPr>
      </p:pic>
      <p:sp>
        <p:nvSpPr>
          <p:cNvPr id="5" name="Rectangle 13"/>
          <p:cNvSpPr txBox="1">
            <a:spLocks noChangeArrowheads="1"/>
          </p:cNvSpPr>
          <p:nvPr/>
        </p:nvSpPr>
        <p:spPr>
          <a:xfrm>
            <a:off x="2340768" y="922933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dirty="0" smtClean="0">
                <a:latin typeface="Tahoma" pitchFamily="34" charset="0"/>
              </a:rPr>
              <a:t>Cronograma</a:t>
            </a:r>
            <a:endParaRPr lang="pt-BR" sz="36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8383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27584" y="5589240"/>
            <a:ext cx="7056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Duração total do projeto: </a:t>
            </a:r>
            <a:r>
              <a:rPr lang="pt-BR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262</a:t>
            </a:r>
            <a:r>
              <a:rPr lang="pt-BR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dias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do termino do projeto: </a:t>
            </a:r>
            <a:r>
              <a:rPr lang="pt-BR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02/06/2015</a:t>
            </a:r>
            <a:endParaRPr lang="pt-BR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C:\Users\Kokmz\Desktop\teste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6030"/>
            <a:ext cx="9144000" cy="4403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6308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 t="48688"/>
          <a:stretch/>
        </p:blipFill>
        <p:spPr>
          <a:xfrm>
            <a:off x="3923928" y="1700808"/>
            <a:ext cx="5220072" cy="3490864"/>
          </a:xfrm>
          <a:prstGeom prst="rect">
            <a:avLst/>
          </a:prstGeom>
        </p:spPr>
      </p:pic>
      <p:sp>
        <p:nvSpPr>
          <p:cNvPr id="6" name="Rectangle 13"/>
          <p:cNvSpPr txBox="1">
            <a:spLocks noChangeArrowheads="1"/>
          </p:cNvSpPr>
          <p:nvPr/>
        </p:nvSpPr>
        <p:spPr>
          <a:xfrm>
            <a:off x="-12346" y="4509120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dirty="0" smtClean="0">
                <a:latin typeface="Tahoma" pitchFamily="34" charset="0"/>
              </a:rPr>
              <a:t>Matriz de Riscos</a:t>
            </a:r>
            <a:endParaRPr lang="pt-BR" sz="36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089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359</Words>
  <Application>Microsoft Office PowerPoint</Application>
  <PresentationFormat>Apresentação na tela (4:3)</PresentationFormat>
  <Paragraphs>117</Paragraphs>
  <Slides>26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Arial</vt:lpstr>
      <vt:lpstr>Calibri</vt:lpstr>
      <vt:lpstr>Tahoma</vt:lpstr>
      <vt:lpstr>Times New Roman</vt:lpstr>
      <vt:lpstr>Webdings</vt:lpstr>
      <vt:lpstr>Wingdings</vt:lpstr>
      <vt:lpstr>Tema do Office</vt:lpstr>
      <vt:lpstr>Tecnólogo em ADS - Semestre 4  Gerenciamento de Projetos de Software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Escopo do produto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Bezerra de Lima</dc:creator>
  <cp:lastModifiedBy>Kokmz</cp:lastModifiedBy>
  <cp:revision>91</cp:revision>
  <cp:lastPrinted>2013-02-15T13:06:38Z</cp:lastPrinted>
  <dcterms:created xsi:type="dcterms:W3CDTF">2013-01-18T12:57:42Z</dcterms:created>
  <dcterms:modified xsi:type="dcterms:W3CDTF">2015-06-10T02:20:56Z</dcterms:modified>
</cp:coreProperties>
</file>