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8" r:id="rId3"/>
    <p:sldId id="264" r:id="rId4"/>
    <p:sldId id="265" r:id="rId5"/>
    <p:sldId id="266" r:id="rId6"/>
    <p:sldId id="267" r:id="rId7"/>
    <p:sldId id="269" r:id="rId8"/>
    <p:sldId id="268" r:id="rId9"/>
    <p:sldId id="259" r:id="rId10"/>
    <p:sldId id="270" r:id="rId11"/>
    <p:sldId id="271" r:id="rId12"/>
    <p:sldId id="272" r:id="rId13"/>
    <p:sldId id="273" r:id="rId14"/>
    <p:sldId id="274" r:id="rId15"/>
    <p:sldId id="278" r:id="rId16"/>
    <p:sldId id="281" r:id="rId17"/>
    <p:sldId id="276" r:id="rId18"/>
    <p:sldId id="277" r:id="rId19"/>
    <p:sldId id="279" r:id="rId20"/>
    <p:sldId id="275" r:id="rId21"/>
    <p:sldId id="280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63" r:id="rId3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008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 autoAdjust="0"/>
    <p:restoredTop sz="94483" autoAdjust="0"/>
  </p:normalViewPr>
  <p:slideViewPr>
    <p:cSldViewPr>
      <p:cViewPr>
        <p:scale>
          <a:sx n="100" d="100"/>
          <a:sy n="100" d="100"/>
        </p:scale>
        <p:origin x="-1932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1354" y="-82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C7E4-63C1-42C9-AC56-2D8DD4349572}" type="datetimeFigureOut">
              <a:rPr lang="pt-BR" smtClean="0"/>
              <a:pPr/>
              <a:t>20/09/2014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B6537-07AC-4177-B5F6-97A105396F3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9070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texto principal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5CDF747-6B03-43FD-890D-DE2B24B867D8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53547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0342A-3CF5-4641-AE73-53ED6E38460C}" type="slidenum">
              <a:rPr lang="pt-BR"/>
              <a:pPr/>
              <a:t>1</a:t>
            </a:fld>
            <a:endParaRPr lang="pt-B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pt-BR" dirty="0" smtClean="0"/>
              <a:t>“Nome do sistema”</a:t>
            </a:r>
            <a:endParaRPr lang="pt-B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000"/>
            </a:lvl1pPr>
          </a:lstStyle>
          <a:p>
            <a:r>
              <a:rPr lang="pt-BR" dirty="0" smtClean="0"/>
              <a:t>Grupo 1:</a:t>
            </a:r>
          </a:p>
          <a:p>
            <a:r>
              <a:rPr lang="pt-BR" dirty="0" smtClean="0"/>
              <a:t>Aluno1</a:t>
            </a:r>
          </a:p>
          <a:p>
            <a:r>
              <a:rPr lang="pt-BR" dirty="0" smtClean="0"/>
              <a:t>Aluno2</a:t>
            </a:r>
          </a:p>
          <a:p>
            <a:r>
              <a:rPr lang="pt-BR" dirty="0" smtClean="0"/>
              <a:t>Aluno3</a:t>
            </a:r>
          </a:p>
          <a:p>
            <a:r>
              <a:rPr lang="pt-BR" dirty="0" smtClean="0"/>
              <a:t>Aluno4</a:t>
            </a:r>
          </a:p>
          <a:p>
            <a:r>
              <a:rPr lang="pt-BR" dirty="0" smtClean="0"/>
              <a:t>Aluno5</a:t>
            </a:r>
          </a:p>
          <a:p>
            <a:endParaRPr lang="pt-B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DFEABE1-62D5-4319-9726-5E193DF406A5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909FE-0E52-4F65-AA73-038FBC40A12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6BFFE-D709-4F6A-AE5A-77CA40EA898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78E0408-3128-40C3-96D1-264D791C2AA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pt-BR" smtClean="0"/>
              <a:t>Clique no ícone para adicionar clip-art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EAC9DD1-678A-4219-9016-AE68202C0FB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476CB-12D4-456A-BCEE-8469A8C400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5AA3B-8CE8-4362-A7E6-8A1B06A7BAA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B5D27-F527-4F73-8065-6311621068F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95557-E7B0-4510-B5EF-16A2B7DD855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1C6CB-5731-462D-B772-81AA9D82DB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A81F6-8B5E-4806-8953-5BE925CFD9F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4081B-0C46-4C70-96C4-1644BA637DE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11DDEE-07A7-4DC2-8A7A-0E372E42DF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principal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texto principal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pt-BR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1322D7C-D5ED-4791-B72A-51B8CC4C8B8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 smtClean="0"/>
              <a:t>SISTEMA DE </a:t>
            </a:r>
            <a:r>
              <a:rPr lang="pt-BR" sz="5400" dirty="0" smtClean="0"/>
              <a:t>GERENCIAMENTO </a:t>
            </a:r>
            <a:r>
              <a:rPr lang="pt-BR" sz="5400" dirty="0" smtClean="0"/>
              <a:t>DE EXAMES</a:t>
            </a:r>
            <a:endParaRPr lang="pt-BR" sz="5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Grupo 4:  Danilo </a:t>
            </a:r>
            <a:r>
              <a:rPr lang="pt-BR" dirty="0" err="1" smtClean="0"/>
              <a:t>Missio</a:t>
            </a:r>
            <a:r>
              <a:rPr lang="pt-BR" dirty="0" smtClean="0"/>
              <a:t>	</a:t>
            </a:r>
          </a:p>
          <a:p>
            <a:r>
              <a:rPr lang="pt-BR" dirty="0" smtClean="0"/>
              <a:t>                Gabriel Piccolo</a:t>
            </a:r>
          </a:p>
          <a:p>
            <a:r>
              <a:rPr lang="pt-BR" dirty="0" smtClean="0"/>
              <a:t>                Pedro </a:t>
            </a:r>
            <a:r>
              <a:rPr lang="pt-BR" dirty="0" err="1" smtClean="0"/>
              <a:t>Gimenes</a:t>
            </a:r>
            <a:endParaRPr lang="pt-BR" dirty="0" smtClean="0"/>
          </a:p>
          <a:p>
            <a:r>
              <a:rPr lang="pt-BR" dirty="0" smtClean="0"/>
              <a:t>                Vinicius Romão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FEABE1-62D5-4319-9726-5E193DF406A5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smtClean="0"/>
              <a:t>IBTA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</a:t>
            </a:r>
            <a:r>
              <a:rPr lang="pt-BR" dirty="0" smtClean="0"/>
              <a:t>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tretch>
            <a:fillRect/>
          </a:stretch>
        </p:blipFill>
        <p:spPr>
          <a:xfrm>
            <a:off x="251520" y="2534659"/>
            <a:ext cx="8892480" cy="276654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</a:t>
            </a:r>
            <a:r>
              <a:rPr lang="pt-BR" dirty="0" smtClean="0"/>
              <a:t>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tretch>
            <a:fillRect/>
          </a:stretch>
        </p:blipFill>
        <p:spPr>
          <a:xfrm>
            <a:off x="234268" y="2204864"/>
            <a:ext cx="8913832" cy="3168352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539552" y="5517232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pt-BR" sz="2400" dirty="0" smtClean="0">
                <a:solidFill>
                  <a:srgbClr val="0070C0"/>
                </a:solidFill>
              </a:rPr>
              <a:t>Continuação da ligação de herança no slide seguinte</a:t>
            </a:r>
            <a:endParaRPr lang="pt-BR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</a:t>
            </a:r>
            <a:r>
              <a:rPr lang="pt-BR" dirty="0" smtClean="0"/>
              <a:t>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tretch>
            <a:fillRect/>
          </a:stretch>
        </p:blipFill>
        <p:spPr>
          <a:xfrm>
            <a:off x="228600" y="4443051"/>
            <a:ext cx="8686800" cy="172225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tretch>
            <a:fillRect/>
          </a:stretch>
        </p:blipFill>
        <p:spPr>
          <a:xfrm>
            <a:off x="827584" y="2197242"/>
            <a:ext cx="696828" cy="2383886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tretch>
            <a:fillRect/>
          </a:stretch>
        </p:blipFill>
        <p:spPr>
          <a:xfrm>
            <a:off x="1492908" y="2230742"/>
            <a:ext cx="2089462" cy="2188582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3923928" y="1916832"/>
            <a:ext cx="51125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*</a:t>
            </a:r>
            <a:r>
              <a:rPr lang="pt-BR" sz="2400" dirty="0" smtClean="0"/>
              <a:t>Os casos de uso do gestor podem ser melhor visualizados nos slides anterior.</a:t>
            </a:r>
            <a:endParaRPr lang="pt-BR" sz="2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 Sistema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</a:t>
            </a:r>
            <a:r>
              <a:rPr lang="pt-BR" dirty="0" smtClean="0"/>
              <a:t>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tretch>
            <a:fillRect/>
          </a:stretch>
        </p:blipFill>
        <p:spPr>
          <a:xfrm>
            <a:off x="281450" y="1798694"/>
            <a:ext cx="8805377" cy="417646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de Baixa Fidelidade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</a:t>
            </a:r>
            <a:r>
              <a:rPr lang="pt-BR" dirty="0" smtClean="0"/>
              <a:t>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pic>
        <p:nvPicPr>
          <p:cNvPr id="5122" name="Picture 2" descr="C:\Users\'\Desktop\Projeto de baixa fidelidade\Projeto de baixa fidelidade\Paciente\inicio.png"/>
          <p:cNvPicPr>
            <a:picLocks noChangeAspect="1" noChangeArrowheads="1"/>
          </p:cNvPicPr>
          <p:nvPr/>
        </p:nvPicPr>
        <p:blipFill>
          <a:blip r:embed="rId2" cstate="print"/>
          <a:srcRect l="4300" r="3041" b="6577"/>
          <a:stretch>
            <a:fillRect/>
          </a:stretch>
        </p:blipFill>
        <p:spPr bwMode="auto">
          <a:xfrm>
            <a:off x="1979712" y="1458906"/>
            <a:ext cx="5184576" cy="486929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de Baixa Fidelidade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</a:t>
            </a:r>
            <a:r>
              <a:rPr lang="pt-BR" dirty="0" smtClean="0"/>
              <a:t>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pic>
        <p:nvPicPr>
          <p:cNvPr id="8194" name="Picture 2" descr="C:\Users\'\Desktop\Projeto de baixa fidelidade\Projeto de baixa fidelidade\Paciente\consul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4338" y="1441351"/>
            <a:ext cx="5595324" cy="521208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de Baixa Fidelidade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</a:t>
            </a:r>
            <a:r>
              <a:rPr lang="pt-BR" dirty="0" smtClean="0"/>
              <a:t>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pic>
        <p:nvPicPr>
          <p:cNvPr id="11266" name="Picture 2" descr="C:\Users\'\Desktop\Projeto de baixa fidelidade\Projeto de baixa fidelidade\Paciente\exame_we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3814" y="1412776"/>
            <a:ext cx="5516373" cy="5138539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de Baixa Fidelidade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</a:t>
            </a:r>
            <a:r>
              <a:rPr lang="pt-BR" dirty="0" smtClean="0"/>
              <a:t>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pic>
        <p:nvPicPr>
          <p:cNvPr id="7171" name="Picture 3" descr="C:\Users\'\Desktop\Projeto de baixa fidelidade\Projeto de baixa fidelidade\Paciente\exam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4338" y="1457280"/>
            <a:ext cx="5595324" cy="521208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de Baixa Fidelidade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</a:t>
            </a:r>
            <a:r>
              <a:rPr lang="pt-BR" dirty="0" smtClean="0"/>
              <a:t>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pic>
        <p:nvPicPr>
          <p:cNvPr id="9218" name="Picture 2" descr="C:\Users\'\Desktop\Projeto de baixa fidelidade\Projeto de baixa fidelidade\Paciente\quem_somo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412776"/>
            <a:ext cx="5472608" cy="518457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de Baixa Fidelidade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</a:t>
            </a:r>
            <a:r>
              <a:rPr lang="pt-BR" dirty="0" smtClean="0"/>
              <a:t>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pic>
        <p:nvPicPr>
          <p:cNvPr id="10242" name="Picture 2" descr="C:\Users\'\Desktop\Projeto de baixa fidelidade\Projeto de baixa fidelidade\Paciente\contat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484784"/>
            <a:ext cx="5488492" cy="511256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Sistema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 smtClean="0"/>
              <a:t>Sistema de gerenciamento, gestão e controle </a:t>
            </a:r>
            <a:r>
              <a:rPr lang="pt-BR" sz="2400" dirty="0" smtClean="0"/>
              <a:t>de </a:t>
            </a:r>
            <a:r>
              <a:rPr lang="pt-BR" sz="2400" dirty="0" smtClean="0"/>
              <a:t>exames, visando facilidade e praticidade para o </a:t>
            </a:r>
            <a:r>
              <a:rPr lang="pt-BR" sz="2400" dirty="0" smtClean="0"/>
              <a:t>paciente.</a:t>
            </a:r>
            <a:endParaRPr lang="pt-BR" sz="2400" dirty="0" smtClean="0"/>
          </a:p>
          <a:p>
            <a:r>
              <a:rPr lang="pt-BR" sz="2400" dirty="0" smtClean="0"/>
              <a:t>Usuários</a:t>
            </a:r>
            <a:r>
              <a:rPr lang="pt-BR" sz="2400" dirty="0" smtClean="0"/>
              <a:t>: Paciente, Gestor e Administrador</a:t>
            </a:r>
            <a:r>
              <a:rPr lang="pt-BR" sz="2400" dirty="0" smtClean="0"/>
              <a:t>.</a:t>
            </a:r>
          </a:p>
          <a:p>
            <a:r>
              <a:rPr lang="pt-BR" sz="2400" dirty="0" smtClean="0"/>
              <a:t>Ambientes: </a:t>
            </a:r>
            <a:r>
              <a:rPr lang="pt-BR" sz="2400" dirty="0" smtClean="0"/>
              <a:t>WebSite.</a:t>
            </a:r>
            <a:endParaRPr lang="pt-BR" sz="2400" dirty="0" smtClean="0"/>
          </a:p>
          <a:p>
            <a:pPr>
              <a:buNone/>
            </a:pPr>
            <a:endParaRPr lang="pt-BR" dirty="0" smtClean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de Baixa Fidelidade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</a:t>
            </a:r>
            <a:r>
              <a:rPr lang="pt-BR" dirty="0" smtClean="0"/>
              <a:t>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pic>
        <p:nvPicPr>
          <p:cNvPr id="6146" name="Picture 2" descr="C:\Users\'\Desktop\Projeto de baixa fidelidade\Projeto de baixa fidelidade\Paciente\inicio - Erro.png"/>
          <p:cNvPicPr>
            <a:picLocks noChangeAspect="1" noChangeArrowheads="1"/>
          </p:cNvPicPr>
          <p:nvPr/>
        </p:nvPicPr>
        <p:blipFill>
          <a:blip r:embed="rId2" cstate="print"/>
          <a:srcRect l="4419" r="3970" b="6879"/>
          <a:stretch>
            <a:fillRect/>
          </a:stretch>
        </p:blipFill>
        <p:spPr bwMode="auto">
          <a:xfrm>
            <a:off x="2012844" y="1463000"/>
            <a:ext cx="5118313" cy="484632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de Baixa Fidelidade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</a:t>
            </a:r>
            <a:r>
              <a:rPr lang="pt-BR" dirty="0" smtClean="0"/>
              <a:t>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pic>
        <p:nvPicPr>
          <p:cNvPr id="12290" name="Picture 2" descr="C:\Users\'\Desktop\Projeto de baixa fidelidade\Projeto de baixa fidelidade\Paciente\Contato - Err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7754" y="1484784"/>
            <a:ext cx="5488492" cy="511256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de Baixa Fidelidade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</a:t>
            </a:r>
            <a:r>
              <a:rPr lang="pt-BR" dirty="0" smtClean="0"/>
              <a:t>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pic>
        <p:nvPicPr>
          <p:cNvPr id="13315" name="Picture 3" descr="C:\Users\'\Desktop\Projeto de baixa fidelidade\Projeto de baixa fidelidade\Gestor\inici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3130" y="1426493"/>
            <a:ext cx="5577741" cy="519570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de Baixa Fidelidade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</a:t>
            </a:r>
            <a:r>
              <a:rPr lang="pt-BR" dirty="0" smtClean="0"/>
              <a:t>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pic>
        <p:nvPicPr>
          <p:cNvPr id="14338" name="Picture 2" descr="C:\Users\'\Desktop\Projeto de baixa fidelidade\Projeto de baixa fidelidade\Gestor\Cadastrar Pacien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0451" y="1412776"/>
            <a:ext cx="5643098" cy="5256584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de Baixa Fidelidade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</a:t>
            </a:r>
            <a:r>
              <a:rPr lang="pt-BR" dirty="0" smtClean="0"/>
              <a:t>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pic>
        <p:nvPicPr>
          <p:cNvPr id="15362" name="Picture 2" descr="C:\Users\'\Desktop\Projeto de baixa fidelidade\Projeto de baixa fidelidade\Gestor\Cadastrar Paciente - Err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3165" y="1454671"/>
            <a:ext cx="5577671" cy="5195639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de Baixa Fidelidade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</a:t>
            </a:r>
            <a:r>
              <a:rPr lang="pt-BR" dirty="0" smtClean="0"/>
              <a:t>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pic>
        <p:nvPicPr>
          <p:cNvPr id="16386" name="Picture 2" descr="C:\Users\'\Desktop\Projeto de baixa fidelidade\Projeto de baixa fidelidade\Gestor\Pacientes Cadastrado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9103" y="1441351"/>
            <a:ext cx="5565795" cy="518457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de Baixa Fidelidade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</a:t>
            </a:r>
            <a:r>
              <a:rPr lang="pt-BR" dirty="0" smtClean="0"/>
              <a:t>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pic>
        <p:nvPicPr>
          <p:cNvPr id="17410" name="Picture 2" descr="C:\Users\'\Desktop\Projeto de baixa fidelidade\Projeto de baixa fidelidade\Admistrador\inici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9102" y="1412776"/>
            <a:ext cx="5565796" cy="518457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de Baixa Fidelidade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</a:t>
            </a:r>
            <a:r>
              <a:rPr lang="pt-BR" dirty="0" smtClean="0"/>
              <a:t>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pic>
        <p:nvPicPr>
          <p:cNvPr id="18434" name="Picture 2" descr="C:\Users\'\Desktop\Projeto de baixa fidelidade\Projeto de baixa fidelidade\Admistrador\Cadastrar Ges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7755" y="1484784"/>
            <a:ext cx="5488491" cy="511256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de Baixa Fidelidade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</a:t>
            </a:r>
            <a:r>
              <a:rPr lang="pt-BR" dirty="0" smtClean="0"/>
              <a:t>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pic>
        <p:nvPicPr>
          <p:cNvPr id="2" name="Picture 2" descr="C:\Users\'\Desktop\Projeto de baixa fidelidade\Projeto de baixa fidelidade\Admistrador\Cadastrar Gestor - Err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0855" y="1412378"/>
            <a:ext cx="5566220" cy="518497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de Baixa Fidelidade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</a:t>
            </a:r>
            <a:r>
              <a:rPr lang="pt-BR" dirty="0" smtClean="0"/>
              <a:t>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pic>
        <p:nvPicPr>
          <p:cNvPr id="20482" name="Picture 2" descr="C:\Users\'\Desktop\Projeto de baixa fidelidade\Projeto de baixa fidelidade\Admistrador\Usuarios Cadastrado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0427" y="1465734"/>
            <a:ext cx="5563147" cy="5182109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Contexto e Problematização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 smtClean="0"/>
              <a:t>Analisando outros sistemas e interfaces (web) de gerenciamento de exames pudemos constatar que existem muitas falhas </a:t>
            </a:r>
            <a:r>
              <a:rPr lang="pt-BR" sz="2400" dirty="0" smtClean="0"/>
              <a:t>e com resolvemos desenvolver um sistema que auxiliasse a resolução dessas falhas. O </a:t>
            </a:r>
            <a:r>
              <a:rPr lang="pt-BR" sz="2400" dirty="0" smtClean="0"/>
              <a:t>paciente poderá ter acesso ao sistema via </a:t>
            </a:r>
            <a:r>
              <a:rPr lang="pt-BR" sz="2400" dirty="0" err="1" smtClean="0"/>
              <a:t>website</a:t>
            </a:r>
            <a:r>
              <a:rPr lang="pt-BR" sz="2400" dirty="0" smtClean="0"/>
              <a:t> </a:t>
            </a:r>
            <a:r>
              <a:rPr lang="pt-BR" sz="2400" dirty="0" smtClean="0"/>
              <a:t>para verificar </a:t>
            </a:r>
            <a:r>
              <a:rPr lang="pt-BR" sz="2400" dirty="0" smtClean="0"/>
              <a:t>o andamento e resultado de exames</a:t>
            </a:r>
            <a:r>
              <a:rPr lang="pt-BR" sz="2400" dirty="0" smtClean="0"/>
              <a:t>.</a:t>
            </a:r>
          </a:p>
          <a:p>
            <a:r>
              <a:rPr lang="pt-BR" sz="2400" dirty="0" smtClean="0"/>
              <a:t>Website é controlado por gestores e administradores.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de Baixa Fidelidade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</a:t>
            </a:r>
            <a:r>
              <a:rPr lang="pt-BR" dirty="0" smtClean="0"/>
              <a:t>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pic>
        <p:nvPicPr>
          <p:cNvPr id="21506" name="Picture 2" descr="C:\Users\'\Desktop\Projeto de baixa fidelidade\Projeto de baixa fidelidade\inicio - Err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6879" y="1416968"/>
            <a:ext cx="5649293" cy="526235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 smtClean="0"/>
              <a:t>O ponto principal do sistema é a possibilidade de controle e gestão que ele oferece para a clínica, além de facilidade para o paciente que for realizar um exame.</a:t>
            </a:r>
          </a:p>
          <a:p>
            <a:r>
              <a:rPr lang="pt-BR" sz="2400" dirty="0" smtClean="0"/>
              <a:t>Um ponto a ser melhorado no sistema é a quantidade pequena de funcionalidades dele.</a:t>
            </a:r>
          </a:p>
          <a:p>
            <a:r>
              <a:rPr lang="pt-BR" sz="2400" dirty="0" smtClean="0"/>
              <a:t>No futuro poderá ser acrescentado um sistema de agendamento de exames online no </a:t>
            </a:r>
            <a:r>
              <a:rPr lang="pt-BR" sz="2400" dirty="0" err="1" smtClean="0"/>
              <a:t>website</a:t>
            </a:r>
            <a:r>
              <a:rPr lang="pt-BR" sz="2400" dirty="0" smtClean="0"/>
              <a:t> da clínica e o ajuste do </a:t>
            </a:r>
            <a:r>
              <a:rPr lang="pt-BR" sz="2400" dirty="0" err="1" smtClean="0"/>
              <a:t>website</a:t>
            </a:r>
            <a:r>
              <a:rPr lang="pt-BR" sz="2400" dirty="0" smtClean="0"/>
              <a:t> para dispositivos </a:t>
            </a:r>
            <a:r>
              <a:rPr lang="pt-BR" sz="2400" dirty="0" err="1" smtClean="0"/>
              <a:t>mobile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</a:t>
            </a:r>
            <a:r>
              <a:rPr lang="pt-BR" dirty="0" smtClean="0"/>
              <a:t>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Gerais do Sistema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 smtClean="0"/>
              <a:t>Máximo </a:t>
            </a:r>
            <a:r>
              <a:rPr lang="pt-BR" sz="2400" dirty="0" smtClean="0"/>
              <a:t>de praticidade para o paciente.</a:t>
            </a:r>
            <a:endParaRPr lang="en-US" sz="2400" dirty="0" smtClean="0"/>
          </a:p>
          <a:p>
            <a:r>
              <a:rPr lang="pt-BR" sz="2400" dirty="0" smtClean="0"/>
              <a:t>Aprimoramento no gerenciamento de um consultório clinico.</a:t>
            </a:r>
            <a:endParaRPr lang="en-US" sz="2400" dirty="0" smtClean="0"/>
          </a:p>
          <a:p>
            <a:r>
              <a:rPr lang="pt-BR" sz="2400" dirty="0" smtClean="0"/>
              <a:t>Maior controle e histórico de todas consultas de algum paciente</a:t>
            </a:r>
            <a:r>
              <a:rPr lang="pt-BR" dirty="0" smtClean="0"/>
              <a:t>.</a:t>
            </a:r>
            <a:endParaRPr lang="en-US" dirty="0" smtClean="0"/>
          </a:p>
          <a:p>
            <a:endParaRPr lang="pt-BR" dirty="0" smtClean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Específicos do Sistema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z="2400" dirty="0" smtClean="0"/>
              <a:t>Cadastrar pacientes no sistema</a:t>
            </a:r>
            <a:endParaRPr lang="en-US" sz="2400" dirty="0" smtClean="0"/>
          </a:p>
          <a:p>
            <a:pPr lvl="0"/>
            <a:r>
              <a:rPr lang="pt-BR" sz="2400" dirty="0" smtClean="0"/>
              <a:t>Gerar código para acompanhamento de resultado de exame online</a:t>
            </a:r>
            <a:endParaRPr lang="en-US" sz="2400" dirty="0" smtClean="0"/>
          </a:p>
          <a:p>
            <a:pPr lvl="0"/>
            <a:r>
              <a:rPr lang="pt-BR" sz="2400" dirty="0" smtClean="0"/>
              <a:t>Documentar histórico dos pacientes na clínica</a:t>
            </a:r>
            <a:endParaRPr lang="en-US" sz="2400" dirty="0" smtClean="0"/>
          </a:p>
          <a:p>
            <a:pPr lvl="0"/>
            <a:r>
              <a:rPr lang="pt-BR" sz="2400" dirty="0" smtClean="0"/>
              <a:t>Gerar prontuário digital para o paciente</a:t>
            </a:r>
            <a:endParaRPr lang="en-US" sz="2400" dirty="0" smtClean="0"/>
          </a:p>
          <a:p>
            <a:pPr lvl="0"/>
            <a:r>
              <a:rPr lang="pt-BR" sz="2400" dirty="0" smtClean="0"/>
              <a:t>Gerar relatórios diários, semanais ou mensais do fluxo de </a:t>
            </a:r>
            <a:r>
              <a:rPr lang="pt-BR" sz="2400" dirty="0" smtClean="0"/>
              <a:t>exames</a:t>
            </a:r>
            <a:endParaRPr lang="en-US" sz="2400" dirty="0" smtClean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Alternativas e Concorrência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z="2400" dirty="0" smtClean="0"/>
              <a:t>Concorrente analisado: </a:t>
            </a:r>
            <a:r>
              <a:rPr lang="pt-BR" sz="2400" dirty="0" err="1" smtClean="0"/>
              <a:t>Confiance</a:t>
            </a:r>
            <a:r>
              <a:rPr lang="pt-BR" sz="2400" dirty="0" smtClean="0"/>
              <a:t> Medicina Diagnóstica</a:t>
            </a:r>
            <a:endParaRPr lang="pt-BR" sz="2400" dirty="0" smtClean="0"/>
          </a:p>
          <a:p>
            <a:pPr lvl="0"/>
            <a:r>
              <a:rPr lang="pt-BR" sz="2400" dirty="0" smtClean="0"/>
              <a:t>Analisamos um sistema concorrente e percebemos alguns pontos no </a:t>
            </a:r>
            <a:r>
              <a:rPr lang="pt-BR" sz="2400" dirty="0" err="1" smtClean="0"/>
              <a:t>website</a:t>
            </a:r>
            <a:r>
              <a:rPr lang="pt-BR" sz="2400" dirty="0" smtClean="0"/>
              <a:t>.</a:t>
            </a:r>
          </a:p>
          <a:p>
            <a:pPr lvl="0"/>
            <a:r>
              <a:rPr lang="pt-BR" sz="2400" dirty="0" smtClean="0"/>
              <a:t>Pontos fortes: </a:t>
            </a:r>
            <a:r>
              <a:rPr lang="pt-BR" sz="2400" dirty="0" smtClean="0"/>
              <a:t>f</a:t>
            </a:r>
            <a:r>
              <a:rPr lang="pt-BR" sz="2400" dirty="0" smtClean="0"/>
              <a:t>luidez </a:t>
            </a:r>
            <a:r>
              <a:rPr lang="pt-BR" sz="2400" dirty="0" smtClean="0"/>
              <a:t>do </a:t>
            </a:r>
            <a:r>
              <a:rPr lang="pt-BR" sz="2400" dirty="0" err="1" smtClean="0"/>
              <a:t>website</a:t>
            </a:r>
            <a:r>
              <a:rPr lang="pt-BR" sz="2400" dirty="0" smtClean="0"/>
              <a:t> e da </a:t>
            </a:r>
            <a:r>
              <a:rPr lang="pt-BR" sz="2400" dirty="0" smtClean="0"/>
              <a:t>interface, </a:t>
            </a:r>
            <a:r>
              <a:rPr lang="pt-BR" sz="2400" dirty="0" smtClean="0"/>
              <a:t>formas de interação do sistema com o usuário e serviços e ferramentas que o sistema oferece para o usuário</a:t>
            </a:r>
            <a:r>
              <a:rPr lang="pt-BR" sz="2400" dirty="0" smtClean="0"/>
              <a:t>.</a:t>
            </a:r>
          </a:p>
          <a:p>
            <a:pPr lvl="0"/>
            <a:r>
              <a:rPr lang="pt-BR" sz="2400" dirty="0" smtClean="0"/>
              <a:t>Pontos Fracos: Botões que não trabalham da forma desejada no sistema, falta de usabilidade, problema de compatibilidade com alguns navegadores, falta de um controle de histórico de exames já realizados pelo paciente.</a:t>
            </a:r>
          </a:p>
          <a:p>
            <a:pPr lvl="0">
              <a:buNone/>
            </a:pPr>
            <a:endParaRPr lang="en-US" sz="2400" dirty="0" smtClean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Usuários Envolvidos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pic>
        <p:nvPicPr>
          <p:cNvPr id="2050" name="Picture 2" descr="C:\Users\'\Desktop\bundinh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2816"/>
            <a:ext cx="8754388" cy="371386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pic>
        <p:nvPicPr>
          <p:cNvPr id="1027" name="Picture 3" descr="C:\Users\'\Desktop\bundd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2816"/>
            <a:ext cx="8676672" cy="4104456"/>
          </a:xfrm>
          <a:prstGeom prst="rect">
            <a:avLst/>
          </a:prstGeom>
          <a:noFill/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dirty="0" smtClean="0"/>
              <a:t>Necessidade dos Envolvidos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</a:t>
            </a:r>
            <a:r>
              <a:rPr lang="pt-BR" dirty="0" smtClean="0"/>
              <a:t>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tretch>
            <a:fillRect/>
          </a:stretch>
        </p:blipFill>
        <p:spPr>
          <a:xfrm>
            <a:off x="3018171" y="1545160"/>
            <a:ext cx="3107657" cy="476416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_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presentation_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_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158</TotalTime>
  <Words>599</Words>
  <Application>Microsoft Office PowerPoint</Application>
  <PresentationFormat>Apresentação na tela (4:3)</PresentationFormat>
  <Paragraphs>182</Paragraphs>
  <Slides>31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Presentation</vt:lpstr>
      <vt:lpstr>SISTEMA DE GERENCIAMENTO DE EXAMES</vt:lpstr>
      <vt:lpstr>Apresentação do Sistema</vt:lpstr>
      <vt:lpstr>Contexto e Problematização</vt:lpstr>
      <vt:lpstr>Objetivos Gerais do Sistema</vt:lpstr>
      <vt:lpstr>Objetivos Específicos do Sistema</vt:lpstr>
      <vt:lpstr>Alternativas e Concorrência</vt:lpstr>
      <vt:lpstr>Usuários Envolvidos</vt:lpstr>
      <vt:lpstr>Necessidade dos Envolvidos</vt:lpstr>
      <vt:lpstr>Diagrama Caso Uso</vt:lpstr>
      <vt:lpstr>Diagrama Caso Uso</vt:lpstr>
      <vt:lpstr>Diagrama Caso Uso</vt:lpstr>
      <vt:lpstr>Diagrama Caso Uso</vt:lpstr>
      <vt:lpstr>Escopo do Sistema</vt:lpstr>
      <vt:lpstr>Protótipo de Baixa Fidelidade</vt:lpstr>
      <vt:lpstr>Protótipo de Baixa Fidelidade</vt:lpstr>
      <vt:lpstr>Protótipo de Baixa Fidelidade</vt:lpstr>
      <vt:lpstr>Protótipo de Baixa Fidelidade</vt:lpstr>
      <vt:lpstr>Protótipo de Baixa Fidelidade</vt:lpstr>
      <vt:lpstr>Protótipo de Baixa Fidelidade</vt:lpstr>
      <vt:lpstr>Protótipo de Baixa Fidelidade</vt:lpstr>
      <vt:lpstr>Protótipo de Baixa Fidelidade</vt:lpstr>
      <vt:lpstr>Protótipo de Baixa Fidelidade</vt:lpstr>
      <vt:lpstr>Protótipo de Baixa Fidelidade</vt:lpstr>
      <vt:lpstr>Protótipo de Baixa Fidelidade</vt:lpstr>
      <vt:lpstr>Protótipo de Baixa Fidelidade</vt:lpstr>
      <vt:lpstr>Protótipo de Baixa Fidelidade</vt:lpstr>
      <vt:lpstr>Protótipo de Baixa Fidelidade</vt:lpstr>
      <vt:lpstr>Protótipo de Baixa Fidelidade</vt:lpstr>
      <vt:lpstr>Protótipo de Baixa Fidelidade</vt:lpstr>
      <vt:lpstr>Protótipo de Baixa Fidelidade</vt:lpstr>
      <vt:lpstr>Conclusão</vt:lpstr>
    </vt:vector>
  </TitlesOfParts>
  <Manager/>
  <Company>CTI - Renanto Archer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Helio </dc:creator>
  <cp:keywords/>
  <dc:description/>
  <cp:lastModifiedBy>' Daanilo</cp:lastModifiedBy>
  <cp:revision>25</cp:revision>
  <dcterms:created xsi:type="dcterms:W3CDTF">2010-09-13T02:18:34Z</dcterms:created>
  <dcterms:modified xsi:type="dcterms:W3CDTF">2014-09-20T06:09:58Z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TC060874521046</vt:lpwstr>
  </property>
</Properties>
</file>