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81" r:id="rId3"/>
    <p:sldId id="282" r:id="rId4"/>
    <p:sldId id="298" r:id="rId5"/>
    <p:sldId id="289" r:id="rId6"/>
    <p:sldId id="290" r:id="rId7"/>
    <p:sldId id="296" r:id="rId8"/>
    <p:sldId id="297" r:id="rId9"/>
    <p:sldId id="292" r:id="rId10"/>
    <p:sldId id="294" r:id="rId11"/>
    <p:sldId id="291" r:id="rId12"/>
    <p:sldId id="293" r:id="rId13"/>
    <p:sldId id="295" r:id="rId14"/>
    <p:sldId id="299" r:id="rId15"/>
    <p:sldId id="300" r:id="rId16"/>
    <p:sldId id="301" r:id="rId17"/>
    <p:sldId id="302" r:id="rId18"/>
    <p:sldId id="303" r:id="rId19"/>
    <p:sldId id="304" r:id="rId20"/>
    <p:sldId id="279" r:id="rId21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4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4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9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64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00CC"/>
                </a:solidFill>
              </a:rPr>
              <a:t>Tecnólogo em ADS - Semestre 4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>Gerenciamento de Projetos de Software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para </a:t>
            </a:r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 de exames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2849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14501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/>
              <a:t>PLANO DE GERENCIAMENTO DO </a:t>
            </a:r>
            <a:r>
              <a:rPr lang="pt-BR" sz="2000" b="1" dirty="0" smtClean="0"/>
              <a:t>ESCOPO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    Sera criado um doumento que ira apresentar o plano do projeto.</a:t>
            </a:r>
          </a:p>
          <a:p>
            <a:pPr lvl="1"/>
            <a:r>
              <a:rPr lang="pt-BR" b="1" dirty="0" smtClean="0"/>
              <a:t>     </a:t>
            </a:r>
            <a:r>
              <a:rPr lang="pt-BR" dirty="0"/>
              <a:t>Mudanças no escopo devem ser solicitadas apenas pelo cliente onde ira solicitar uma reunião com o gerente do projeto</a:t>
            </a:r>
            <a:r>
              <a:rPr lang="pt-BR" sz="2000" b="1" dirty="0"/>
              <a:t>	</a:t>
            </a:r>
            <a:endParaRPr lang="pt-BR" sz="2000" b="1" dirty="0" smtClean="0"/>
          </a:p>
          <a:p>
            <a:pPr lvl="1"/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PLANO DE GERENCIAMENTO DO </a:t>
            </a:r>
            <a:r>
              <a:rPr lang="pt-BR" b="1" dirty="0" smtClean="0"/>
              <a:t>TEMPO</a:t>
            </a:r>
          </a:p>
          <a:p>
            <a:pPr lvl="1"/>
            <a:r>
              <a:rPr lang="pt-BR" b="1" dirty="0"/>
              <a:t> </a:t>
            </a:r>
            <a:r>
              <a:rPr lang="pt-BR" b="1" dirty="0" smtClean="0"/>
              <a:t>   </a:t>
            </a:r>
            <a:r>
              <a:rPr lang="pt-BR" dirty="0"/>
              <a:t>As mudanças que ocorrerem no cronograma serão documentadas pelo gerente do projeto.</a:t>
            </a:r>
          </a:p>
          <a:p>
            <a:pPr lvl="1"/>
            <a:r>
              <a:rPr lang="pt-BR" dirty="0"/>
              <a:t> </a:t>
            </a:r>
            <a:r>
              <a:rPr lang="pt-BR" dirty="0"/>
              <a:t>   Tecnicas para superar o problema de falta de tempo para conclusão do projeto:</a:t>
            </a:r>
          </a:p>
          <a:p>
            <a:r>
              <a:rPr lang="pt-BR" dirty="0"/>
              <a:t>	- </a:t>
            </a:r>
            <a:r>
              <a:rPr lang="pt-BR" dirty="0"/>
              <a:t>Adicionar recursos as atividades(</a:t>
            </a:r>
            <a:r>
              <a:rPr lang="pt-BR" i="1" dirty="0"/>
              <a:t>Crashing</a:t>
            </a:r>
            <a:r>
              <a:rPr lang="pt-BR" dirty="0"/>
              <a:t>)</a:t>
            </a:r>
          </a:p>
          <a:p>
            <a:r>
              <a:rPr lang="pt-BR" dirty="0"/>
              <a:t>	- </a:t>
            </a:r>
            <a:r>
              <a:rPr lang="pt-BR" dirty="0"/>
              <a:t>Aumentar as horas de trabalho</a:t>
            </a:r>
          </a:p>
          <a:p>
            <a:r>
              <a:rPr lang="pt-BR" dirty="0"/>
              <a:t>	- Executa atividades em paralelo(Paralelismo)</a:t>
            </a:r>
          </a:p>
          <a:p>
            <a:r>
              <a:rPr lang="pt-BR" dirty="0"/>
              <a:t> 	- Redução do escopo do projeto(Com acordo do cliente)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PLANO DE GERENCIAMENTO DOS </a:t>
            </a:r>
            <a:r>
              <a:rPr lang="pt-BR" b="1" dirty="0" smtClean="0"/>
              <a:t>CUSTOS</a:t>
            </a:r>
          </a:p>
          <a:p>
            <a:pPr lvl="1"/>
            <a:r>
              <a:rPr lang="pt-BR" b="1" dirty="0" smtClean="0"/>
              <a:t>  </a:t>
            </a:r>
            <a:r>
              <a:rPr lang="pt-BR" dirty="0"/>
              <a:t>Todo custo do projeto sera levantado em uma reunião com toda equipe do projeto.</a:t>
            </a:r>
          </a:p>
          <a:p>
            <a:pPr lvl="1"/>
            <a:r>
              <a:rPr lang="pt-BR" dirty="0"/>
              <a:t> </a:t>
            </a:r>
            <a:r>
              <a:rPr lang="pt-BR" dirty="0"/>
              <a:t> Verifica-se com o gerente do projeto se o custo realmente é necessário ou não para o andamento do projeto.</a:t>
            </a:r>
          </a:p>
          <a:p>
            <a:r>
              <a:rPr lang="pt-BR" dirty="0"/>
              <a:t> </a:t>
            </a:r>
          </a:p>
          <a:p>
            <a:pPr lvl="1"/>
            <a:endParaRPr lang="pt-BR" b="1" dirty="0" smtClean="0"/>
          </a:p>
          <a:p>
            <a:r>
              <a:rPr lang="pt-BR" dirty="0"/>
              <a:t> </a:t>
            </a:r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428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324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</a:t>
            </a:r>
            <a:r>
              <a:rPr lang="pt-BR" b="1" dirty="0"/>
              <a:t>DE GERENCIAMENTO DA </a:t>
            </a:r>
            <a:r>
              <a:rPr lang="pt-BR" b="1" dirty="0" smtClean="0"/>
              <a:t>QUALIDADE</a:t>
            </a:r>
          </a:p>
          <a:p>
            <a:pPr lvl="1"/>
            <a:r>
              <a:rPr lang="pt-BR" b="1" dirty="0"/>
              <a:t> </a:t>
            </a:r>
            <a:r>
              <a:rPr lang="pt-BR" b="1" dirty="0" smtClean="0"/>
              <a:t> </a:t>
            </a:r>
            <a:r>
              <a:rPr lang="pt-BR" dirty="0"/>
              <a:t>Garantir a qualidade durante toda o desenvolvimento do projeto.</a:t>
            </a:r>
          </a:p>
          <a:p>
            <a:pPr lvl="1"/>
            <a:r>
              <a:rPr lang="pt-BR" dirty="0"/>
              <a:t> </a:t>
            </a:r>
            <a:r>
              <a:rPr lang="pt-BR" dirty="0"/>
              <a:t>Padrões de qualidade impostos pela equipe: </a:t>
            </a:r>
            <a:r>
              <a:rPr lang="pt-BR" dirty="0"/>
              <a:t>Site </a:t>
            </a:r>
            <a:r>
              <a:rPr lang="pt-BR" dirty="0"/>
              <a:t>responsivo, Site com </a:t>
            </a:r>
            <a:r>
              <a:rPr lang="pt-BR" dirty="0" smtClean="0"/>
              <a:t>funcionalidades </a:t>
            </a:r>
            <a:r>
              <a:rPr lang="pt-BR" dirty="0"/>
              <a:t>intuitivas, Boa visibilidade do website, barra de menus em todas paginas do website, verificação de todos os links de acesso</a:t>
            </a:r>
            <a:endParaRPr lang="pt-BR" dirty="0"/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PLANO DE GERENCIAMENTO DOS RECURSOS </a:t>
            </a:r>
            <a:r>
              <a:rPr lang="pt-BR" b="1" dirty="0" smtClean="0"/>
              <a:t>HUMANOS</a:t>
            </a:r>
          </a:p>
          <a:p>
            <a:pPr lvl="1"/>
            <a:r>
              <a:rPr lang="pt-BR" b="1" dirty="0" smtClean="0"/>
              <a:t> </a:t>
            </a:r>
            <a:r>
              <a:rPr lang="pt-BR" dirty="0"/>
              <a:t>Deve-se identificar as funcões de todos os membros da equipe do projeto e também as relações hierarquicas na </a:t>
            </a:r>
            <a:r>
              <a:rPr lang="pt-BR" dirty="0" smtClean="0"/>
              <a:t>equipe.</a:t>
            </a:r>
          </a:p>
          <a:p>
            <a:pPr lvl="1"/>
            <a:r>
              <a:rPr lang="pt-BR" dirty="0"/>
              <a:t>O gerente do projeto será o responsável por mobilizar a equipe e por uma melhor interação entre todos </a:t>
            </a:r>
            <a:r>
              <a:rPr lang="pt-BR" dirty="0" smtClean="0"/>
              <a:t>os </a:t>
            </a:r>
            <a:r>
              <a:rPr lang="pt-BR" dirty="0"/>
              <a:t>membros da </a:t>
            </a:r>
            <a:r>
              <a:rPr lang="pt-BR" dirty="0" smtClean="0"/>
              <a:t>equipe.</a:t>
            </a:r>
            <a:endParaRPr lang="pt-BR" b="1" dirty="0"/>
          </a:p>
          <a:p>
            <a:pPr lvl="1"/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PLANO DE GERENCIAMENTO DAS COMUNICAÇÕES</a:t>
            </a:r>
          </a:p>
          <a:p>
            <a:pPr lvl="1"/>
            <a:r>
              <a:rPr lang="pt-BR" dirty="0"/>
              <a:t>O gerente do projeto deve garantir a comunicação entre todas partes envolventes do projeto</a:t>
            </a:r>
            <a:endParaRPr lang="pt-BR" dirty="0"/>
          </a:p>
          <a:p>
            <a:pPr lvl="1"/>
            <a:r>
              <a:rPr lang="pt-BR" dirty="0"/>
              <a:t>Serão realizadas reuniões semanais com o patrocinador e 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9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324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GERENCIAMENTO DOS RISCOS</a:t>
            </a:r>
          </a:p>
          <a:p>
            <a:pPr lvl="1"/>
            <a:r>
              <a:rPr lang="pt-BR" b="1" dirty="0"/>
              <a:t> </a:t>
            </a:r>
            <a:r>
              <a:rPr lang="pt-BR" b="1" dirty="0" smtClean="0"/>
              <a:t>   </a:t>
            </a:r>
            <a:r>
              <a:rPr lang="pt-BR" dirty="0"/>
              <a:t>Possuir um plano de ação para quaisquer riscos que possam surgir.</a:t>
            </a:r>
          </a:p>
          <a:p>
            <a:pPr lvl="1"/>
            <a:r>
              <a:rPr lang="pt-BR" dirty="0"/>
              <a:t>    Gerente </a:t>
            </a:r>
            <a:r>
              <a:rPr lang="pt-BR" dirty="0" smtClean="0"/>
              <a:t>do </a:t>
            </a:r>
            <a:r>
              <a:rPr lang="pt-BR" dirty="0"/>
              <a:t>projeto deve verificar se o risco </a:t>
            </a:r>
            <a:r>
              <a:rPr lang="pt-BR" dirty="0" smtClean="0"/>
              <a:t>exige </a:t>
            </a:r>
            <a:r>
              <a:rPr lang="pt-BR" dirty="0"/>
              <a:t>resposta de curto ou longo prazo.</a:t>
            </a:r>
          </a:p>
          <a:p>
            <a:pPr lvl="1"/>
            <a:r>
              <a:rPr lang="pt-BR" dirty="0"/>
              <a:t> </a:t>
            </a:r>
            <a:r>
              <a:rPr lang="pt-BR" dirty="0"/>
              <a:t>   Riscos de grande impacto para o projeto devem ser reportados para o cliente.</a:t>
            </a:r>
          </a:p>
          <a:p>
            <a:r>
              <a:rPr lang="pt-BR" dirty="0" smtClean="0"/>
              <a:t> </a:t>
            </a: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GERENCIAMENTO DAS AQUISIÇÕES</a:t>
            </a:r>
          </a:p>
          <a:p>
            <a:pPr lvl="1"/>
            <a:r>
              <a:rPr lang="pt-BR" dirty="0"/>
              <a:t> </a:t>
            </a:r>
            <a:r>
              <a:rPr lang="pt-BR" dirty="0"/>
              <a:t>    Novas necessidades de aquisições devem ser reportadas ao Gerente do projeto pelos membros da equipe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623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Cronograma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Planilha dos entregaveis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Sistema </a:t>
            </a:r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para </a:t>
            </a:r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gerenciamento de exames</a:t>
            </a:r>
            <a:endParaRPr lang="pt-BR" sz="3600" dirty="0" smtClean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38350" y="2636912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Duvidas?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5893" y="836613"/>
            <a:ext cx="881221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Piccolo</a:t>
            </a:r>
            <a:endPara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de Cadastro de paciente no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exames da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relatório de fluxo de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(será feito)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Gimenes 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geração de código de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acompanhamento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de resultado de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contato </a:t>
            </a:r>
            <a:endParaRPr lang="pt-BR" sz="20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Vinícius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Romão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</a:t>
            </a:r>
            <a:r>
              <a:rPr lang="pt-BR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Cadastro de gestores no </a:t>
            </a:r>
            <a:r>
              <a:rPr lang="pt-BR" sz="20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Documentação histórico dos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</a:t>
            </a: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prontuário digital para o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 </a:t>
            </a: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pt-BR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Equipe e divisão do trabalho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Funcionais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já estão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Verificar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do exame online 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no sistema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Gestores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Responder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</a:t>
            </a: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de exames realizados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Funcionais</a:t>
            </a:r>
          </a:p>
          <a:p>
            <a:pPr marL="536575" lvl="2" indent="-174625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serão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prontuário digital para o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relatórios diários, semanais ou mensais do fluxo de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Documentar </a:t>
            </a:r>
            <a:r>
              <a:rPr lang="pt-BR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histórico dos pacientes na clínica</a:t>
            </a:r>
          </a:p>
          <a:p>
            <a:pPr marL="361950" lvl="2">
              <a:buSzPct val="80000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</a:t>
            </a: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Funcionais</a:t>
            </a:r>
            <a:endParaRPr lang="pt-B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>
              <a:buSzPct val="80000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Requisitos do Sistema: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O Sistema deverá permitir ao paciente o acesso aos resultados dos exames de forma impressa através da atendente do laboratório e no site do laboratório através de um código que será gerado no ato do cadastro do paciente.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Requisitos de Suportabilidade/Ambiente: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O Sistema deverá permitir o acesso através do ambiente Intranet e Internet do laboratório.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Os resultados e status dos exames serão encaminhados também para um banco de dados do site do laboratório.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Requisitos de Usabilidade: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O Site do laboratório deverá ter uma interface bem clara e um bom direcionamento para o acesso do paciente</a:t>
            </a:r>
            <a:r>
              <a:rPr lang="pt-BR" sz="2400" dirty="0" smtClean="0"/>
              <a:t>.</a:t>
            </a:r>
            <a:endParaRPr lang="pt-BR" sz="32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</a:t>
            </a: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Funcionais</a:t>
            </a:r>
          </a:p>
          <a:p>
            <a:pPr marL="79375" lvl="1" indent="-174625">
              <a:buSzPct val="80000"/>
            </a:pP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Requisitos de Confiabilidade: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O Sistema (site) deve estar disponível 24hs por dia para o acesso do paciente.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Requisitos de Segurança: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Todo o acesso tanto ao sistema interno do laboratório quanto ao acesso ao site, deve ser controlado através de autenticação de usuário e senha - no caso do sistema interno, o acesso ao mesmo está atrelado à um nível hierárquico de acesso às diversas funções.</a:t>
            </a:r>
          </a:p>
          <a:p>
            <a:r>
              <a:rPr lang="pt-BR" sz="2000" dirty="0"/>
              <a:t> 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Já o paciente irá acessar a área de resultado do exame via código gerado na hora do exame, pelo website. Esse código terá uma complexidade de caracteres alta e o paciente além do código deverá preencher outro campo com algum dado pessoal para que seja seguro que ninguém além do próprio paciente, consiga verificar o resultado do seu exame.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561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708</Words>
  <Application>Microsoft Office PowerPoint</Application>
  <PresentationFormat>On-screen Show (4:3)</PresentationFormat>
  <Paragraphs>136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Webdings</vt:lpstr>
      <vt:lpstr>Wingdings</vt:lpstr>
      <vt:lpstr>Tema do Office</vt:lpstr>
      <vt:lpstr>Tecnólogo em ADS - Semestre 4  Gerenciamento de Projetos de Software  Sistema para gerenciamento de exames</vt:lpstr>
      <vt:lpstr>Sistema para gerenciamento de exames</vt:lpstr>
      <vt:lpstr>Equipe e divisão do trabalho</vt:lpstr>
      <vt:lpstr>Escopo do projeto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Plano de gerenciamento do projeto</vt:lpstr>
      <vt:lpstr>Plano de gerenciamento do projeto</vt:lpstr>
      <vt:lpstr>Plano de gerenciamento do projeto</vt:lpstr>
      <vt:lpstr>Cronograma</vt:lpstr>
      <vt:lpstr>Cronograma</vt:lpstr>
      <vt:lpstr>Planilha dos entregaveis do projeto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' Daanilo</cp:lastModifiedBy>
  <cp:revision>39</cp:revision>
  <cp:lastPrinted>2013-02-15T13:06:38Z</cp:lastPrinted>
  <dcterms:created xsi:type="dcterms:W3CDTF">2013-01-18T12:57:42Z</dcterms:created>
  <dcterms:modified xsi:type="dcterms:W3CDTF">2015-03-10T04:37:36Z</dcterms:modified>
</cp:coreProperties>
</file>