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320" r:id="rId3"/>
    <p:sldId id="281" r:id="rId4"/>
    <p:sldId id="321" r:id="rId5"/>
    <p:sldId id="317" r:id="rId6"/>
    <p:sldId id="322" r:id="rId7"/>
    <p:sldId id="302" r:id="rId8"/>
    <p:sldId id="323" r:id="rId9"/>
    <p:sldId id="282" r:id="rId10"/>
    <p:sldId id="324" r:id="rId11"/>
    <p:sldId id="289" r:id="rId12"/>
    <p:sldId id="290" r:id="rId13"/>
    <p:sldId id="325" r:id="rId14"/>
    <p:sldId id="296" r:id="rId15"/>
    <p:sldId id="326" r:id="rId16"/>
    <p:sldId id="292" r:id="rId17"/>
    <p:sldId id="294" r:id="rId18"/>
    <p:sldId id="291" r:id="rId19"/>
    <p:sldId id="293" r:id="rId20"/>
    <p:sldId id="295" r:id="rId21"/>
    <p:sldId id="319" r:id="rId22"/>
    <p:sldId id="327" r:id="rId23"/>
    <p:sldId id="318" r:id="rId24"/>
    <p:sldId id="279" r:id="rId25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07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AE93-340B-406A-850E-69083502E098}" type="datetimeFigureOut">
              <a:rPr lang="pt-BR" smtClean="0"/>
              <a:t>05/05/2015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1751-657A-419A-92B3-6D65F452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16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B3AC6-9B44-4B5C-8B25-D3008DB399E3}" type="datetimeFigureOut">
              <a:rPr lang="pt-BR" smtClean="0"/>
              <a:t>05/05/2015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4F886-580C-4471-933D-84EA2AD85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74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94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0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30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48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4F886-580C-4471-933D-84EA2AD852A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4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14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2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44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66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9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2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1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9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C042-039A-4E80-A826-4614F83E09D2}" type="datetimeFigureOut">
              <a:rPr lang="pt-BR" smtClean="0"/>
              <a:pPr/>
              <a:t>05/05/2015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3073-5C0F-4B13-B3E3-2ADA7DBEA4A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clinicalab.com.br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ronograma_Template.m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hyperlink" Target="PIGP_2015_Template_MATRIZ%20DE%20RISCOS.xl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Tecnólogo em ADS - Semestre 4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Gerenciamento de Projetos de Software</a:t>
            </a: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r>
              <a:rPr lang="pt-BR" dirty="0" smtClean="0">
                <a:solidFill>
                  <a:srgbClr val="0000CC"/>
                </a:solidFill>
              </a:rPr>
              <a:t/>
            </a:r>
            <a:br>
              <a:rPr lang="pt-BR" dirty="0" smtClean="0">
                <a:solidFill>
                  <a:srgbClr val="0000CC"/>
                </a:solidFill>
              </a:rPr>
            </a:b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372200" y="3768084"/>
            <a:ext cx="26336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Grupo 4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Danilo Missio</a:t>
            </a:r>
          </a:p>
          <a:p>
            <a:pPr algn="r">
              <a:spcBef>
                <a:spcPct val="20000"/>
              </a:spcBef>
              <a:defRPr/>
            </a:pPr>
            <a:r>
              <a:rPr lang="pt-BR" b="1" dirty="0" smtClean="0"/>
              <a:t>Gabriel Piccolo</a:t>
            </a:r>
            <a:endParaRPr lang="pt-BR" sz="1800" b="1" dirty="0" smtClean="0"/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Pedro Gimenes</a:t>
            </a:r>
          </a:p>
          <a:p>
            <a:pPr algn="r">
              <a:spcBef>
                <a:spcPct val="20000"/>
              </a:spcBef>
              <a:defRPr/>
            </a:pPr>
            <a:r>
              <a:rPr lang="pt-BR" sz="1800" b="1" dirty="0" smtClean="0"/>
              <a:t>Vinícius Romão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9144000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7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210965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Planilhas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58578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67110"/>
              </p:ext>
            </p:extLst>
          </p:nvPr>
        </p:nvGraphicFramePr>
        <p:xfrm>
          <a:off x="611560" y="2132856"/>
          <a:ext cx="7992889" cy="3168352"/>
        </p:xfrm>
        <a:graphic>
          <a:graphicData uri="http://schemas.openxmlformats.org/drawingml/2006/table">
            <a:tbl>
              <a:tblPr>
                <a:effectLst>
                  <a:reflection endPos="0" dist="50800" dir="5400000" sy="-100000" algn="bl" rotWithShape="0"/>
                </a:effectLst>
                <a:tableStyleId>{D7AC3CCA-C797-4891-BE02-D94E43425B78}</a:tableStyleId>
              </a:tblPr>
              <a:tblGrid>
                <a:gridCol w="3637482"/>
                <a:gridCol w="1619102"/>
                <a:gridCol w="1368152"/>
                <a:gridCol w="1368153"/>
              </a:tblGrid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</a:t>
                      </a:r>
                      <a:r>
                        <a:rPr lang="pt-BR" sz="1800" b="1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prevista </a:t>
                      </a:r>
                      <a:r>
                        <a:rPr lang="pt-BR" sz="1800" b="1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para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b="1" i="0" u="none" strike="noStrike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Data da conclusão</a:t>
                      </a:r>
                      <a:endParaRPr lang="pt-BR" sz="1800" b="1" i="0" u="none" strike="noStrike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Situação dos 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20/04/2015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04/05/2015</a:t>
                      </a:r>
                      <a:endParaRPr lang="pt-BR" sz="1800" b="0" i="0" u="none" strike="noStrike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100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128297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76436"/>
              </p:ext>
            </p:extLst>
          </p:nvPr>
        </p:nvGraphicFramePr>
        <p:xfrm>
          <a:off x="539552" y="1463819"/>
          <a:ext cx="7992889" cy="18211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1459376"/>
                <a:gridCol w="1459376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Entregáveis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</a:t>
                      </a:r>
                      <a:r>
                        <a:rPr lang="pt-BR" sz="16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Qualidade</a:t>
                      </a:r>
                      <a:r>
                        <a:rPr lang="pt-BR" sz="1600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– Entrega 2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Indicadores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de Qualidade – Entrega 3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relatório de fluxo de exames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Documentação do histórico dos pacientes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Modulo Geração prontuário digital para o paciente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81467"/>
              </p:ext>
            </p:extLst>
          </p:nvPr>
        </p:nvGraphicFramePr>
        <p:xfrm>
          <a:off x="539552" y="3645024"/>
          <a:ext cx="7992888" cy="2520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74137"/>
                <a:gridCol w="291875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Indicadores de Qualidade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Não implementado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Péssimo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Ruim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Médio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Bom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Ótimo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0" y="764704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>
                <a:latin typeface="Tahoma" pitchFamily="34" charset="0"/>
              </a:rPr>
              <a:t>Planilha da Qualidade dos Entregáveis</a:t>
            </a:r>
            <a:endParaRPr lang="pt-B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7" y="4797152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Lições Aprendidas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31" y="1268760"/>
            <a:ext cx="5079365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752" y="126876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agir em equipe respeitando diferenças/pensamentos.</a:t>
            </a:r>
          </a:p>
          <a:p>
            <a:pPr marL="901700" lvl="2" indent="-279400">
              <a:buSzPct val="80000"/>
            </a:pPr>
            <a:endParaRPr lang="pt-BR" sz="24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Compreensão das praticas de Gerenciamento de Projetos.</a:t>
            </a:r>
          </a:p>
          <a:p>
            <a:pPr marL="901700" lvl="2" indent="-279400">
              <a:buSzPct val="80000"/>
            </a:pP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da equipe utilizando um cronograma e o respeitando, como se estivéssemos realmente em uma situação do dia-a-dia dentro de uma empresa.</a:t>
            </a: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persistência e o trabalho em equipe são uma das chaves para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55016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1404664" y="234888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Escopo do Produto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2" t="3889" r="5502" b="4724"/>
          <a:stretch/>
        </p:blipFill>
        <p:spPr>
          <a:xfrm>
            <a:off x="683568" y="3473624"/>
            <a:ext cx="482453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2" y="764704"/>
            <a:ext cx="5027936" cy="540373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95536" y="6168439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*O modelo final do caso de uso ainda será atualizado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3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" y="2106874"/>
            <a:ext cx="9140623" cy="240224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634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614"/>
            <a:ext cx="9144000" cy="49937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03548" y="585141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2400" dirty="0" smtClean="0">
                <a:solidFill>
                  <a:srgbClr val="FF0000"/>
                </a:solidFill>
              </a:rPr>
              <a:t>*Continuação </a:t>
            </a:r>
            <a:r>
              <a:rPr lang="pt-BR" sz="2400" dirty="0">
                <a:solidFill>
                  <a:srgbClr val="FF0000"/>
                </a:solidFill>
              </a:rPr>
              <a:t>da ligação de herança no slide seguinte</a:t>
            </a: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416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835085"/>
            <a:ext cx="5473532" cy="55050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600" y="1105128"/>
            <a:ext cx="386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</a:t>
            </a:r>
            <a:r>
              <a:rPr lang="pt-BR" sz="2000" dirty="0">
                <a:solidFill>
                  <a:srgbClr val="FF0000"/>
                </a:solidFill>
              </a:rPr>
              <a:t>Os casos de uso do gestor podem ser </a:t>
            </a:r>
            <a:r>
              <a:rPr lang="pt-BR" sz="2000" dirty="0" smtClean="0">
                <a:solidFill>
                  <a:srgbClr val="FF0000"/>
                </a:solidFill>
              </a:rPr>
              <a:t>visualizados no slide anterior.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296820" y="692696"/>
            <a:ext cx="235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de uso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593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397254"/>
            <a:ext cx="6349206" cy="4063492"/>
          </a:xfrm>
          <a:prstGeom prst="rect">
            <a:avLst/>
          </a:prstGeom>
        </p:spPr>
      </p:pic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-108520" y="5460746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Integrantes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2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 - </a:t>
            </a:r>
            <a:r>
              <a:rPr lang="pt-BR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Entrega 2</a:t>
            </a:r>
            <a:endParaRPr lang="pt-BR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" y="1412776"/>
            <a:ext cx="9132981" cy="468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600" dirty="0">
                <a:solidFill>
                  <a:srgbClr val="0000CC"/>
                </a:solidFill>
                <a:latin typeface="Tahoma" pitchFamily="34" charset="0"/>
              </a:rPr>
              <a:t>Escopo do produto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-180528" y="834963"/>
            <a:ext cx="5832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2" indent="-174625">
              <a:buSzPct val="80000"/>
              <a:buFont typeface="Wingdings" pitchFamily="2" charset="2"/>
              <a:buChar char="§"/>
            </a:pP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Banco de Dados – Modelo conceitual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" y="1412776"/>
            <a:ext cx="908679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0" y="1498997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Conhecendo o Site</a:t>
            </a:r>
            <a:endParaRPr lang="pt-BR" sz="3600" dirty="0">
              <a:latin typeface="Tahom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812"/>
            <a:ext cx="9144000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12103"/>
            <a:ext cx="6630745" cy="516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196752"/>
            <a:ext cx="3744416" cy="54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2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10"/>
          <a:stretch/>
        </p:blipFill>
        <p:spPr>
          <a:xfrm>
            <a:off x="3830309" y="1102468"/>
            <a:ext cx="2135052" cy="2353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r="21258" b="17620"/>
          <a:stretch/>
        </p:blipFill>
        <p:spPr>
          <a:xfrm>
            <a:off x="6804400" y="1102568"/>
            <a:ext cx="1642366" cy="235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49" y="4054896"/>
            <a:ext cx="1943371" cy="20291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68529" y="346335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Gabriel Piccolo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108355" y="34561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Danilo Missio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08355" y="6084004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Pedro Gimenes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36104" y="3463354"/>
            <a:ext cx="161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Vinícius Romão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2348880" cy="234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0788"/>
            <a:ext cx="5419080" cy="3307212"/>
          </a:xfrm>
          <a:prstGeom prst="rect">
            <a:avLst/>
          </a:prstGeom>
        </p:spPr>
      </p:pic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0" y="2147069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Objetivos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0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52400" y="1124744"/>
            <a:ext cx="881221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pt-B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 do </a:t>
            </a:r>
            <a:r>
              <a:rPr lang="pt-B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Projeto</a:t>
            </a:r>
            <a:endParaRPr lang="pt-B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buFont typeface="Webdings" pitchFamily="18" charset="2"/>
              <a:buNone/>
            </a:pPr>
            <a:endParaRPr lang="pt-BR" sz="2400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Máximo de praticidade para o paciente.</a:t>
            </a: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Aprimoramento no gerenciamento de 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exames.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01700" lvl="2" indent="-279400" algn="l">
              <a:buSzPct val="80000"/>
              <a:buFont typeface="Wingdings" pitchFamily="2" charset="2"/>
              <a:buNone/>
            </a:pPr>
            <a:endParaRPr lang="pt-BR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3275" lvl="2" indent="-180975">
              <a:buSzPct val="80000"/>
              <a:buFont typeface="Wingdings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Maior controle e histórico de todas consultas de algum paciente</a:t>
            </a:r>
            <a:r>
              <a:rPr lang="pt-B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2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" y="2325474"/>
            <a:ext cx="8571428" cy="4532526"/>
          </a:xfrm>
          <a:prstGeom prst="rect">
            <a:avLst/>
          </a:prstGeom>
        </p:spPr>
      </p:pic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2340768" y="922933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Cronograma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8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3" action="ppaction://hlinkfile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" y="1340768"/>
            <a:ext cx="8287248" cy="403244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27584" y="5589240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Duração total do projeto: </a:t>
            </a:r>
            <a:r>
              <a:rPr lang="pt-B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  <a:r>
              <a:rPr lang="pt-B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dias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do termino do projeto: </a:t>
            </a:r>
            <a:r>
              <a:rPr lang="pt-BR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29/05/2015</a:t>
            </a:r>
            <a:endParaRPr lang="pt-BR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0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 t="48688"/>
          <a:stretch/>
        </p:blipFill>
        <p:spPr>
          <a:xfrm>
            <a:off x="3923928" y="1700808"/>
            <a:ext cx="5220072" cy="3490864"/>
          </a:xfrm>
          <a:prstGeom prst="rect">
            <a:avLst/>
          </a:prstGeom>
        </p:spPr>
      </p:pic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-12346" y="4509120"/>
            <a:ext cx="91440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500" dirty="0" smtClean="0">
                <a:latin typeface="Tahoma" pitchFamily="34" charset="0"/>
              </a:rPr>
              <a:t>Matriz de Riscos</a:t>
            </a:r>
            <a:endParaRPr lang="pt-BR" sz="3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9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068960"/>
            <a:ext cx="7824896" cy="104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317</Words>
  <Application>Microsoft Office PowerPoint</Application>
  <PresentationFormat>Apresentação na tela (4:3)</PresentationFormat>
  <Paragraphs>96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Webdings</vt:lpstr>
      <vt:lpstr>Wingdings</vt:lpstr>
      <vt:lpstr>Tema do Office</vt:lpstr>
      <vt:lpstr>Tecnólogo em ADS - Semestre 4  Gerenciamento de Projetos de Software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Escopo do produto</vt:lpstr>
      <vt:lpstr>Escopo do produto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Bezerra de Lima</dc:creator>
  <cp:lastModifiedBy>Kokmz</cp:lastModifiedBy>
  <cp:revision>82</cp:revision>
  <cp:lastPrinted>2013-02-15T13:06:38Z</cp:lastPrinted>
  <dcterms:created xsi:type="dcterms:W3CDTF">2013-01-18T12:57:42Z</dcterms:created>
  <dcterms:modified xsi:type="dcterms:W3CDTF">2015-05-05T14:42:19Z</dcterms:modified>
</cp:coreProperties>
</file>