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281" r:id="rId3"/>
    <p:sldId id="298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282" r:id="rId14"/>
    <p:sldId id="289" r:id="rId15"/>
    <p:sldId id="290" r:id="rId16"/>
    <p:sldId id="296" r:id="rId17"/>
    <p:sldId id="297" r:id="rId18"/>
    <p:sldId id="292" r:id="rId19"/>
    <p:sldId id="294" r:id="rId20"/>
    <p:sldId id="291" r:id="rId21"/>
    <p:sldId id="293" r:id="rId22"/>
    <p:sldId id="295" r:id="rId23"/>
    <p:sldId id="299" r:id="rId24"/>
    <p:sldId id="300" r:id="rId25"/>
    <p:sldId id="301" r:id="rId26"/>
    <p:sldId id="302" r:id="rId27"/>
    <p:sldId id="303" r:id="rId28"/>
    <p:sldId id="314" r:id="rId29"/>
    <p:sldId id="315" r:id="rId30"/>
    <p:sldId id="316" r:id="rId31"/>
    <p:sldId id="304" r:id="rId32"/>
    <p:sldId id="279" r:id="rId33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4" y="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B3AC6-9B44-4B5C-8B25-D3008DB399E3}" type="datetimeFigureOut">
              <a:rPr lang="pt-BR" smtClean="0"/>
              <a:t>10/03/2015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F886-580C-4471-933D-84EA2AD85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94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10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142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373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60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079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18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4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0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30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48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340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498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64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4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8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aniel.lima.SPVERIS\Desktop\Papelaria Metrocamp\Interno\PPT IBTANovo_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6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2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9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10/03/2015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836712"/>
            <a:ext cx="8640960" cy="1470025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00CC"/>
                </a:solidFill>
              </a:rPr>
              <a:t>Tecnólogo em ADS - Semestre 4</a:t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>Gerenciamento de Projetos de Software</a:t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para </a:t>
            </a:r>
            <a:r>
              <a:rPr lang="pt-B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gerenciamento de exames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372200" y="3284984"/>
            <a:ext cx="2633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Grupo 4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Danilo Missio</a:t>
            </a:r>
          </a:p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Gabriel Piccolo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Pedro Gimenes</a:t>
            </a:r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Vinícius Romão</a:t>
            </a:r>
          </a:p>
        </p:txBody>
      </p:sp>
    </p:spTree>
    <p:extLst>
      <p:ext uri="{BB962C8B-B14F-4D97-AF65-F5344CB8AC3E}">
        <p14:creationId xmlns:p14="http://schemas.microsoft.com/office/powerpoint/2010/main" val="17978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6" y="1700808"/>
            <a:ext cx="899496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83" y="1484784"/>
            <a:ext cx="7018045" cy="41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" y="1988840"/>
            <a:ext cx="9083266" cy="315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65893" y="836613"/>
            <a:ext cx="8812213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Gabriel Piccolo</a:t>
            </a:r>
            <a:endParaRPr lang="pt-B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Modulo de Cadastro de paciente no </a:t>
            </a: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cadastro exames da </a:t>
            </a: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clinica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Geração relatório de fluxo de </a:t>
            </a:r>
            <a:r>
              <a:rPr lang="pt-BR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 (será feito)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endParaRPr lang="pt-BR" sz="20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Pedro Gimenes </a:t>
            </a:r>
            <a:endParaRPr lang="pt-BR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de geração de código de </a:t>
            </a: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acompanhamento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cadastro de resultado de </a:t>
            </a: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 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de contato </a:t>
            </a:r>
            <a:endParaRPr lang="pt-BR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endParaRPr lang="pt-BR" sz="20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Vinícius </a:t>
            </a: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Romão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Modulo 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Cadastro de gestores no </a:t>
            </a:r>
            <a:r>
              <a:rPr lang="pt-B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Documentação histórico dos </a:t>
            </a:r>
            <a:r>
              <a:rPr lang="pt-BR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pacientes </a:t>
            </a:r>
            <a:r>
              <a:rPr lang="pt-B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(será feito</a:t>
            </a:r>
            <a:r>
              <a:rPr lang="pt-BR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993775" lvl="3" indent="-174625" defTabSz="630238">
              <a:buSzPct val="80000"/>
              <a:buFont typeface="Wingdings" pitchFamily="2" charset="2"/>
              <a:buChar char="§"/>
            </a:pPr>
            <a:r>
              <a:rPr lang="pt-B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Módulo Geração prontuário digital para o </a:t>
            </a:r>
            <a:r>
              <a:rPr lang="pt-BR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paciente </a:t>
            </a:r>
            <a:r>
              <a:rPr lang="pt-B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(será feito</a:t>
            </a:r>
            <a:r>
              <a:rPr lang="pt-BR" sz="2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pt-BR" sz="2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Equipe e divisão do trabalho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Funcionais</a:t>
            </a: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 algn="l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Funcionalidades que já estão implementadas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Verificar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 do exame online 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Cadastrar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pacientes no sistema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Cadastrar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Gestores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Tirar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duvidas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Responder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Duvidas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endParaRPr lang="pt-BR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Logout</a:t>
            </a:r>
            <a:endParaRPr lang="pt-BR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Cadastrar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Cadastrar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 de exames realizados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7504" y="836613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Funcionais</a:t>
            </a:r>
          </a:p>
          <a:p>
            <a:pPr marL="536575" lvl="2" indent="-174625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Funcionalidades que serão implementadas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Gerar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prontuário digital para o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paciente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relatórios diários, semanais ou mensais do fluxo de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</a:t>
            </a: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Documentar 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histórico dos pacientes na clínica</a:t>
            </a:r>
          </a:p>
          <a:p>
            <a:pPr marL="361950" lvl="2">
              <a:buSzPct val="80000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1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7504" y="836613"/>
            <a:ext cx="91440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75" lvl="1" indent="-174625">
              <a:buSzPct val="80000"/>
            </a:pPr>
            <a:r>
              <a:rPr lang="pt-BR" sz="2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</a:t>
            </a:r>
            <a:r>
              <a:rPr lang="pt-BR" sz="23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Não Funcionais</a:t>
            </a:r>
            <a:endParaRPr lang="pt-BR" sz="23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>
              <a:buSzPct val="80000"/>
            </a:pPr>
            <a:endParaRPr lang="pt-BR" sz="23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do Sistema: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Sistema deverá permitir ao paciente o acesso aos resultados dos exames de forma impressa através da atendente do laboratório e no site do laboratório através de um código que será gerado no ato do cadastro do paciente.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de Suportabilidade/Ambiente: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Sistema deverá permitir o acesso através do ambiente Intranet e Internet do laboratório.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resultados e status dos exames serão encaminhados também para um banco de dados do site do laboratório.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de Usabilidade: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Site do laboratório deverá ter uma interface bem clara e um bom direcionamento para o acesso do paciente</a:t>
            </a:r>
            <a:r>
              <a:rPr lang="pt-BR" sz="2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sz="23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7504" y="836613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</a:t>
            </a: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Não Funcionais</a:t>
            </a:r>
          </a:p>
          <a:p>
            <a:pPr marL="79375" lvl="1" indent="-174625">
              <a:buSzPct val="80000"/>
            </a:pPr>
            <a:endParaRPr lang="pt-BR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de Confiabilidade: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Sistema (site) deve estar disponível 24hs por dia para o acesso do paciente.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Requisitos de Segurança: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Todo o acesso tanto ao sistema interno do laboratório quanto ao acesso ao site, deve ser controlado através de autenticação de usuário e senha - no caso do sistema interno, o acesso ao mesmo está atrelado à um nível hierárquico de acesso às diversas funções.</a:t>
            </a:r>
          </a:p>
          <a:p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Já o paciente irá acessar a área de resultado do exame via código gerado na hora do exame, pelo website. Esse código terá uma complexidade de caracteres alta e o paciente além do código deverá preencher outro campo com algum dado pessoal para que seja seguro que ninguém além do próprio paciente, consiga verificar o resultado do seu exame.</a:t>
            </a:r>
          </a:p>
        </p:txBody>
      </p:sp>
    </p:spTree>
    <p:extLst>
      <p:ext uri="{BB962C8B-B14F-4D97-AF65-F5344CB8AC3E}">
        <p14:creationId xmlns:p14="http://schemas.microsoft.com/office/powerpoint/2010/main" val="20561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32" y="764704"/>
            <a:ext cx="5027936" cy="540373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" y="2106874"/>
            <a:ext cx="9140623" cy="24022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Objetivos do </a:t>
            </a:r>
            <a:r>
              <a:rPr lang="pt-B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</a:t>
            </a:r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Webdings" pitchFamily="18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Máximo de praticidade para o paciente.</a:t>
            </a: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Aprimoramento no gerenciamento de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 controle e histórico de todas consultas de algum paciente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Sistema </a:t>
            </a:r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para </a:t>
            </a:r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gerenciamento de exames</a:t>
            </a:r>
            <a:endParaRPr lang="pt-BR" sz="3600" dirty="0" smtClean="0">
              <a:solidFill>
                <a:srgbClr val="0000CC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14"/>
            <a:ext cx="9144000" cy="499372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3548" y="585141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*Continuação </a:t>
            </a:r>
            <a:r>
              <a:rPr lang="pt-BR" sz="2400" dirty="0">
                <a:solidFill>
                  <a:srgbClr val="FF0000"/>
                </a:solidFill>
              </a:rPr>
              <a:t>da ligação de herança no slide seguinte</a:t>
            </a: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35085"/>
            <a:ext cx="5473532" cy="550508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280600" y="1105128"/>
            <a:ext cx="386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</a:t>
            </a:r>
            <a:r>
              <a:rPr lang="pt-BR" sz="2000" dirty="0">
                <a:solidFill>
                  <a:srgbClr val="FF0000"/>
                </a:solidFill>
              </a:rPr>
              <a:t>Os casos de uso do gestor podem ser melhor visualizados nos slides anterior.</a:t>
            </a: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 – Modelo conceitual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69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Plano de gerenciamento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9145016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DE GERENCIAMENTO DO </a:t>
            </a:r>
            <a:r>
              <a:rPr lang="pt-BR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ESCOPO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Será criado um documento que ira apresentar o plano do projeto.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Mudanças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escopo devem ser solicitadas apenas pelo cliente onde ira solicitar uma reunião com o gerente do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pt-B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DE 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GERENCIAMENTO DO </a:t>
            </a: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mudanças que ocorrerem no cronograma serão documentadas pelo gerente do projeto.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Técnicas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superar o problema de falta de tempo para conclusão do projeto: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Adicionar recursos as atividades(</a:t>
            </a:r>
            <a:r>
              <a:rPr lang="pt-BR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Crashing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Aumentar as horas de trabalho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Executa atividades em paralelo(Paralelismo)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-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Redução do escopo do projeto(Com acordo do cliente)</a:t>
            </a:r>
          </a:p>
          <a:p>
            <a:pPr lvl="1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DE GERENCIAMENTO DOS </a:t>
            </a: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Todo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 do projeto sera levantado em uma reunião com toda equipe do projeto.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Verifica-se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o gerente do projeto se o custo realmente é necessário ou não para o andamento do projeto.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lvl="1"/>
            <a:endParaRPr lang="pt-BR" b="1" dirty="0" smtClean="0"/>
          </a:p>
          <a:p>
            <a:r>
              <a:rPr lang="pt-BR" dirty="0"/>
              <a:t> </a:t>
            </a:r>
            <a:endParaRPr lang="pt-BR" b="1" dirty="0"/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428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Plano de gerenciamento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9324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GERENCIAMENTO DA </a:t>
            </a: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QUALIDADE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Garantir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qualidade durante toda o desenvolvimento do projeto.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Padrões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qualidade impostos pela equipe: Site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responsivo;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Site com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funcionalidades intuitivas;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 visibilidade do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website;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barra de menus em todas paginas do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website;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verificação de todos os links de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acesso.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DE GERENCIAMENTO DOS RECURSOS </a:t>
            </a: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HUMANOS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Deve-se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identificar as funcões de todos os membros da equipe do projeto e também as relações hierarquicas na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equipe.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gerente do projeto será o responsável por mobilizar a equipe e por uma melhor interação entre todos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membros da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equipe.</a:t>
            </a:r>
            <a:endParaRPr lang="pt-B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pt-B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DE GERENCIAMENTO DAS COMUNICAÇÕES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gerente do projeto deve garantir a comunicação entre todas partes envolventes do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projeto.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Serão realizadas reuniões semanais com o patrocinador e o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cliente.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Plano de gerenciamento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93245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DE GERENCIAMENTO DOS RISCOS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Possuir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 plano de ação para quaisquer riscos que possam surgir.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Gerente do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 deve verificar se o risco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exige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resposta de curto ou longo prazo.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Riscos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grande impacto para o projeto devem ser reportados para o cliente.</a:t>
            </a:r>
          </a:p>
          <a:p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pt-BR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DE GERENCIAMENTO DAS AQUISIÇÕES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Novas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necessidades de aquisições devem ser reportadas ao Gerente do projeto pelos membros da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equipe.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pt-BR" b="1" dirty="0"/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623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Cronograma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06008"/>
            <a:ext cx="9078692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Cronograma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2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Cronograma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44" y="1150822"/>
            <a:ext cx="9144000" cy="4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Cronograma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" y="1484685"/>
            <a:ext cx="9115332" cy="396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9914"/>
            <a:ext cx="9144000" cy="15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Cronograma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" y="1412776"/>
            <a:ext cx="9144295" cy="24482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95" y="4293096"/>
            <a:ext cx="9324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Duração total do projeto: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319,88 dias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do termino do projeto: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22/05/2015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 para conclusão dos Entregáveis</a:t>
            </a:r>
            <a:r>
              <a:rPr lang="pt-B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t-B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 dias (A partir de 04/05/2015)</a:t>
            </a:r>
          </a:p>
          <a:p>
            <a:pPr lvl="2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013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Planilha dos entregaveis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34869"/>
              </p:ext>
            </p:extLst>
          </p:nvPr>
        </p:nvGraphicFramePr>
        <p:xfrm>
          <a:off x="251520" y="1340768"/>
          <a:ext cx="8640960" cy="4392488"/>
        </p:xfrm>
        <a:graphic>
          <a:graphicData uri="http://schemas.openxmlformats.org/drawingml/2006/table">
            <a:tbl>
              <a:tblPr/>
              <a:tblGrid>
                <a:gridCol w="5498793"/>
                <a:gridCol w="3142167"/>
              </a:tblGrid>
              <a:tr h="109812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Entregáveis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prevista para conclusão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098122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Modulo Documentação do </a:t>
                      </a:r>
                      <a:r>
                        <a:rPr lang="pt-B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histórico </a:t>
                      </a:r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dos pacientes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22/05/2015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8122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Modulo Geração </a:t>
                      </a:r>
                      <a:r>
                        <a:rPr lang="pt-B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prontuário </a:t>
                      </a:r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digital para o paciente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10/04/2015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8122"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Modulo Geração </a:t>
                      </a:r>
                      <a:r>
                        <a:rPr lang="pt-B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relatório </a:t>
                      </a:r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 fluxo de exames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01/06/2015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0" y="5805264"/>
            <a:ext cx="86999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 para conclusão dos Entregáveis: 30 </a:t>
            </a:r>
            <a:r>
              <a:rPr lang="pt-BR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dias </a:t>
            </a:r>
            <a:r>
              <a:rPr lang="pt-B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 partir de 04/05/2015)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038350" y="2636912"/>
            <a:ext cx="510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5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Duvidas?</a:t>
            </a:r>
            <a:endParaRPr lang="pt-BR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" y="2426892"/>
            <a:ext cx="889702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" y="2434516"/>
            <a:ext cx="9032340" cy="26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4" y="1585076"/>
            <a:ext cx="9107486" cy="407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59589"/>
            <a:ext cx="8812213" cy="40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7198"/>
            <a:ext cx="9040028" cy="34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91440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 smtClean="0">
                <a:solidFill>
                  <a:srgbClr val="0000CC"/>
                </a:solidFill>
                <a:latin typeface="Tahoma" pitchFamily="34" charset="0"/>
              </a:rPr>
              <a:t>Escopo do projeto</a:t>
            </a:r>
            <a:endParaRPr lang="pt-BR" sz="36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857232"/>
            <a:ext cx="88122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" lvl="1" indent="-174625">
              <a:buSzPct val="80000"/>
            </a:pPr>
            <a:r>
              <a:rPr lang="pt-BR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EAP/WBS</a:t>
            </a:r>
          </a:p>
          <a:p>
            <a:pPr marL="79375" lvl="1" indent="-174625">
              <a:buSzPct val="80000"/>
            </a:pPr>
            <a:endParaRPr lang="pt-BR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1950" lvl="2" algn="l">
              <a:buSzPct val="80000"/>
            </a:pPr>
            <a:endParaRPr lang="pt-BR" sz="2400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3775" lvl="3" indent="-174625">
              <a:buSzPct val="80000"/>
              <a:buFont typeface="Wingdings" pitchFamily="2" charset="2"/>
              <a:buChar char="§"/>
            </a:pPr>
            <a:endParaRPr lang="pt-BR" sz="2400" dirty="0" smtClean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" y="1988840"/>
            <a:ext cx="902274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849</Words>
  <Application>Microsoft Office PowerPoint</Application>
  <PresentationFormat>Apresentação na tela (4:3)</PresentationFormat>
  <Paragraphs>184</Paragraphs>
  <Slides>32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Tahoma</vt:lpstr>
      <vt:lpstr>Webdings</vt:lpstr>
      <vt:lpstr>Wingdings</vt:lpstr>
      <vt:lpstr>Tema do Office</vt:lpstr>
      <vt:lpstr>Tecnólogo em ADS - Semestre 4  Gerenciamento de Projetos de Software  Sistema para gerenciamento de exames</vt:lpstr>
      <vt:lpstr>Sistema para gerenciamento de exames</vt:lpstr>
      <vt:lpstr>Escopo do projeto</vt:lpstr>
      <vt:lpstr>Escopo do projeto</vt:lpstr>
      <vt:lpstr>Escopo do projeto</vt:lpstr>
      <vt:lpstr>Escopo do projeto</vt:lpstr>
      <vt:lpstr>Escopo do projeto</vt:lpstr>
      <vt:lpstr>Escopo do projeto</vt:lpstr>
      <vt:lpstr>Escopo do projeto</vt:lpstr>
      <vt:lpstr>Escopo do projeto</vt:lpstr>
      <vt:lpstr>Escopo do projeto</vt:lpstr>
      <vt:lpstr>Escopo do projeto</vt:lpstr>
      <vt:lpstr>Equipe e divisão do trabalho</vt:lpstr>
      <vt:lpstr>Escopo do produto</vt:lpstr>
      <vt:lpstr>Escopo do produto</vt:lpstr>
      <vt:lpstr>Escopo do produto</vt:lpstr>
      <vt:lpstr>Escopo do produto</vt:lpstr>
      <vt:lpstr>Escopo do produto</vt:lpstr>
      <vt:lpstr>Escopo do produto</vt:lpstr>
      <vt:lpstr>Escopo do produto</vt:lpstr>
      <vt:lpstr>Escopo do produto</vt:lpstr>
      <vt:lpstr>Escopo do produto</vt:lpstr>
      <vt:lpstr>Plano de gerenciamento do projeto</vt:lpstr>
      <vt:lpstr>Plano de gerenciamento do projeto</vt:lpstr>
      <vt:lpstr>Plano de gerenciamento do projeto</vt:lpstr>
      <vt:lpstr>Cronograma</vt:lpstr>
      <vt:lpstr>Cronograma</vt:lpstr>
      <vt:lpstr>Cronograma</vt:lpstr>
      <vt:lpstr>Cronograma</vt:lpstr>
      <vt:lpstr>Cronograma</vt:lpstr>
      <vt:lpstr>Planilha dos entregaveis do projeto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Kokmz</cp:lastModifiedBy>
  <cp:revision>49</cp:revision>
  <cp:lastPrinted>2013-02-15T13:06:38Z</cp:lastPrinted>
  <dcterms:created xsi:type="dcterms:W3CDTF">2013-01-18T12:57:42Z</dcterms:created>
  <dcterms:modified xsi:type="dcterms:W3CDTF">2015-03-10T19:42:08Z</dcterms:modified>
</cp:coreProperties>
</file>