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8" r:id="rId2"/>
    <p:sldId id="297" r:id="rId3"/>
    <p:sldId id="395" r:id="rId4"/>
    <p:sldId id="423" r:id="rId5"/>
    <p:sldId id="429" r:id="rId6"/>
    <p:sldId id="403" r:id="rId7"/>
    <p:sldId id="396" r:id="rId8"/>
    <p:sldId id="397" r:id="rId9"/>
    <p:sldId id="398" r:id="rId10"/>
    <p:sldId id="399" r:id="rId11"/>
    <p:sldId id="400" r:id="rId12"/>
    <p:sldId id="428" r:id="rId13"/>
    <p:sldId id="425" r:id="rId14"/>
    <p:sldId id="406" r:id="rId15"/>
    <p:sldId id="433" r:id="rId16"/>
    <p:sldId id="435" r:id="rId17"/>
    <p:sldId id="436" r:id="rId18"/>
    <p:sldId id="437" r:id="rId19"/>
    <p:sldId id="438" r:id="rId20"/>
    <p:sldId id="434" r:id="rId21"/>
    <p:sldId id="439" r:id="rId22"/>
    <p:sldId id="440" r:id="rId23"/>
    <p:sldId id="441" r:id="rId24"/>
    <p:sldId id="442" r:id="rId25"/>
    <p:sldId id="443" r:id="rId26"/>
    <p:sldId id="444" r:id="rId27"/>
    <p:sldId id="445" r:id="rId28"/>
    <p:sldId id="446" r:id="rId29"/>
    <p:sldId id="432" r:id="rId30"/>
    <p:sldId id="431" r:id="rId31"/>
    <p:sldId id="447" r:id="rId32"/>
    <p:sldId id="407" r:id="rId33"/>
    <p:sldId id="408" r:id="rId34"/>
    <p:sldId id="409" r:id="rId35"/>
    <p:sldId id="410" r:id="rId36"/>
    <p:sldId id="411" r:id="rId37"/>
    <p:sldId id="412" r:id="rId38"/>
    <p:sldId id="413" r:id="rId39"/>
    <p:sldId id="414" r:id="rId40"/>
    <p:sldId id="415" r:id="rId41"/>
    <p:sldId id="416" r:id="rId42"/>
    <p:sldId id="417" r:id="rId43"/>
    <p:sldId id="418" r:id="rId44"/>
    <p:sldId id="419" r:id="rId45"/>
    <p:sldId id="420" r:id="rId46"/>
    <p:sldId id="421" r:id="rId47"/>
    <p:sldId id="422" r:id="rId48"/>
    <p:sldId id="392" r:id="rId49"/>
    <p:sldId id="401" r:id="rId50"/>
    <p:sldId id="430" r:id="rId51"/>
    <p:sldId id="402" r:id="rId52"/>
    <p:sldId id="424" r:id="rId53"/>
    <p:sldId id="384" r:id="rId54"/>
    <p:sldId id="393" r:id="rId5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3BDD0B-29EF-474F-A2CF-FEBAE98DC662}">
          <p14:sldIdLst>
            <p14:sldId id="258"/>
            <p14:sldId id="297"/>
            <p14:sldId id="395"/>
            <p14:sldId id="423"/>
            <p14:sldId id="429"/>
            <p14:sldId id="403"/>
            <p14:sldId id="396"/>
            <p14:sldId id="397"/>
            <p14:sldId id="398"/>
            <p14:sldId id="399"/>
            <p14:sldId id="400"/>
            <p14:sldId id="428"/>
            <p14:sldId id="425"/>
            <p14:sldId id="406"/>
            <p14:sldId id="433"/>
            <p14:sldId id="435"/>
            <p14:sldId id="436"/>
            <p14:sldId id="437"/>
            <p14:sldId id="438"/>
            <p14:sldId id="434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32"/>
            <p14:sldId id="431"/>
            <p14:sldId id="447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392"/>
            <p14:sldId id="401"/>
            <p14:sldId id="430"/>
            <p14:sldId id="402"/>
            <p14:sldId id="424"/>
            <p14:sldId id="384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oprietario" initials="P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0" autoAdjust="0"/>
    <p:restoredTop sz="94706" autoAdjust="0"/>
  </p:normalViewPr>
  <p:slideViewPr>
    <p:cSldViewPr>
      <p:cViewPr varScale="1">
        <p:scale>
          <a:sx n="110" d="100"/>
          <a:sy n="110" d="100"/>
        </p:scale>
        <p:origin x="133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72743-0C2A-4DA9-BF19-A9026375E57C}" type="datetimeFigureOut">
              <a:rPr lang="pt-BR" smtClean="0"/>
              <a:pPr/>
              <a:t>03/12/2014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38334-6292-4E5A-8061-BB795ABB3EF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3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38334-6292-4E5A-8061-BB795ABB3EFC}" type="slidenum">
              <a:rPr lang="pt-BR" smtClean="0"/>
              <a:pPr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926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03/12/2014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14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daniel.lima.SPVERIS\Desktop\Papelaria Metrocamp\Interno\PPT IBTANovo_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03/12/2014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44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188913"/>
            <a:ext cx="1143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Título da apresentação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3AB1D-D8CD-4A8E-9F35-1C2255F625D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188913"/>
            <a:ext cx="1143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714750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5750" y="1447800"/>
            <a:ext cx="3716338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Título da apresentação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248A5-B1CD-4BB1-8D46-9B8B5D57633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8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DC042-039A-4E80-A826-4614F83E09D2}" type="datetimeFigureOut">
              <a:rPr lang="pt-BR" smtClean="0"/>
              <a:pPr/>
              <a:t>03/12/2014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6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>
            <a:normAutofit/>
          </a:bodyPr>
          <a:lstStyle/>
          <a:p>
            <a:r>
              <a:rPr lang="pt-BR" dirty="0" smtClean="0"/>
              <a:t>SISTEMA DE </a:t>
            </a:r>
            <a:r>
              <a:rPr lang="pt-BR" dirty="0"/>
              <a:t>GERENCIAMENTO DE </a:t>
            </a:r>
            <a:r>
              <a:rPr lang="pt-BR" dirty="0" smtClean="0"/>
              <a:t>EXAMES</a:t>
            </a:r>
            <a:endParaRPr lang="pt-B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1520" y="2924944"/>
            <a:ext cx="4020507" cy="1752600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Grupo 4</a:t>
            </a:r>
            <a:r>
              <a:rPr lang="pt-BR" smtClean="0"/>
              <a:t>:  Danilo </a:t>
            </a:r>
            <a:r>
              <a:rPr lang="pt-BR" dirty="0" smtClean="0"/>
              <a:t>Missio</a:t>
            </a:r>
          </a:p>
          <a:p>
            <a:r>
              <a:rPr lang="pt-BR" dirty="0" smtClean="0"/>
              <a:t>                    Gabriel Piccolo</a:t>
            </a:r>
          </a:p>
          <a:p>
            <a:r>
              <a:rPr lang="pt-BR" dirty="0" smtClean="0"/>
              <a:t>                     Pedro Gimenes</a:t>
            </a:r>
          </a:p>
          <a:p>
            <a:r>
              <a:rPr lang="pt-BR" dirty="0" smtClean="0"/>
              <a:t>                     Vinícius Romão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70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493" y="1417638"/>
            <a:ext cx="4969014" cy="4997654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004048" y="1772816"/>
            <a:ext cx="386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*</a:t>
            </a:r>
            <a:r>
              <a:rPr lang="pt-BR" sz="2000" dirty="0">
                <a:solidFill>
                  <a:srgbClr val="FF0000"/>
                </a:solidFill>
              </a:rPr>
              <a:t>Os casos de uso do gestor podem ser </a:t>
            </a:r>
            <a:r>
              <a:rPr lang="pt-BR" sz="2000" dirty="0" smtClean="0">
                <a:solidFill>
                  <a:srgbClr val="FF0000"/>
                </a:solidFill>
              </a:rPr>
              <a:t>visualizados no slide anterior.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68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Sistema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765501"/>
              </p:ext>
            </p:extLst>
          </p:nvPr>
        </p:nvGraphicFramePr>
        <p:xfrm>
          <a:off x="0" y="1446964"/>
          <a:ext cx="9144000" cy="457432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19872"/>
                <a:gridCol w="5724128"/>
              </a:tblGrid>
              <a:tr h="347018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Caso</a:t>
                      </a:r>
                      <a:r>
                        <a:rPr lang="pt-BR" sz="1600" baseline="0" dirty="0" smtClean="0"/>
                        <a:t> de Uso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Razão da Escolha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9394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UC01- Verificar resultado do exame online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Praticidade para o paciente.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7018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UC02 - Cadastrar pacientes no sistema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Controle de pacientes para a clínica.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7018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UC05 - Cadastrar Gestores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Permitir o acesso a funcionários.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7018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UC06 - Tirar duvidas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Disponibilizar meio de contato para o cliente tirar as dúvidas.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7018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UC07 - Responder Duvidas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Permitir aos gestores a consulta de dúvidas enviadas para resposta.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9394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UC08 - Gerar código de verificação de exame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Permitir ao paciente acesso e acompanhamento online aos resultados de exames.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7018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UC09 - Login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Logar no sistema.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7018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UC10 - Logout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Finalizar sessão do usuário.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7018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UC11 – Cadastrar exames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Permitir um controle de todos os exames que a clínica oferece.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9394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UC12 – Cadastrar resultado de exames realizados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Permitir que o paciente visualize os resultados dos seus exames online.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971600" y="1939705"/>
            <a:ext cx="8460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Uma </a:t>
            </a:r>
            <a:r>
              <a:rPr lang="pt-BR" sz="2400" dirty="0" err="1"/>
              <a:t>guideline</a:t>
            </a:r>
            <a:r>
              <a:rPr lang="pt-BR" sz="2400" dirty="0"/>
              <a:t> é uma regra ou </a:t>
            </a:r>
            <a:r>
              <a:rPr lang="pt-BR" sz="2400" dirty="0" smtClean="0"/>
              <a:t>princípio validado </a:t>
            </a:r>
            <a:r>
              <a:rPr lang="pt-BR" sz="2400" dirty="0"/>
              <a:t>ou já </a:t>
            </a:r>
            <a:endParaRPr lang="pt-BR" sz="2400" dirty="0" smtClean="0"/>
          </a:p>
          <a:p>
            <a:r>
              <a:rPr lang="pt-BR" sz="2400" dirty="0" smtClean="0"/>
              <a:t>testado</a:t>
            </a: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 smtClean="0"/>
              <a:t>Guideline</a:t>
            </a:r>
            <a:r>
              <a:rPr lang="pt-BR" sz="2400" dirty="0" smtClean="0"/>
              <a:t> </a:t>
            </a:r>
            <a:r>
              <a:rPr lang="pt-BR" sz="2400" dirty="0"/>
              <a:t>= recomendação ergonômica</a:t>
            </a:r>
          </a:p>
        </p:txBody>
      </p:sp>
      <p:sp>
        <p:nvSpPr>
          <p:cNvPr id="4" name="Retângulo 3"/>
          <p:cNvSpPr/>
          <p:nvPr/>
        </p:nvSpPr>
        <p:spPr>
          <a:xfrm>
            <a:off x="971600" y="3429000"/>
            <a:ext cx="84604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Do ponto de vista do </a:t>
            </a:r>
            <a:r>
              <a:rPr lang="pt-BR" sz="2400" b="1" dirty="0"/>
              <a:t>usuário</a:t>
            </a:r>
            <a:r>
              <a:rPr lang="pt-BR" sz="2400" dirty="0"/>
              <a:t>:</a:t>
            </a:r>
          </a:p>
          <a:p>
            <a:pPr lvl="1"/>
            <a:r>
              <a:rPr lang="pt-BR" sz="2400" dirty="0"/>
              <a:t>– Asseguram um nível de </a:t>
            </a:r>
            <a:r>
              <a:rPr lang="pt-BR" sz="2400" dirty="0" smtClean="0"/>
              <a:t>qualidade/usabilidade aceitável</a:t>
            </a: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Do </a:t>
            </a:r>
            <a:r>
              <a:rPr lang="pt-BR" sz="2400" dirty="0"/>
              <a:t>ponto de vista do </a:t>
            </a:r>
            <a:r>
              <a:rPr lang="pt-BR" sz="2400" b="1" dirty="0"/>
              <a:t>designer/desenvolvedor</a:t>
            </a:r>
            <a:r>
              <a:rPr lang="pt-BR" sz="2400" dirty="0"/>
              <a:t>:</a:t>
            </a:r>
          </a:p>
          <a:p>
            <a:pPr lvl="1"/>
            <a:r>
              <a:rPr lang="pt-BR" sz="2400" dirty="0"/>
              <a:t>– Reduz custos, pois não é preciso pesquisa </a:t>
            </a:r>
            <a:r>
              <a:rPr lang="pt-BR" sz="2400" dirty="0" smtClean="0"/>
              <a:t>extensa sobre </a:t>
            </a:r>
          </a:p>
          <a:p>
            <a:r>
              <a:rPr lang="pt-BR" sz="2400" dirty="0" smtClean="0"/>
              <a:t>como </a:t>
            </a:r>
            <a:r>
              <a:rPr lang="pt-BR" sz="2400" dirty="0"/>
              <a:t>desenvolver (ou gastar </a:t>
            </a:r>
            <a:r>
              <a:rPr lang="pt-BR" sz="2400" dirty="0" smtClean="0"/>
              <a:t>recursos resolvendo problemas</a:t>
            </a:r>
          </a:p>
          <a:p>
            <a:r>
              <a:rPr lang="pt-BR" sz="2400" dirty="0" smtClean="0"/>
              <a:t>de </a:t>
            </a:r>
            <a:r>
              <a:rPr lang="pt-BR" sz="2400" dirty="0"/>
              <a:t>usabilidade)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83568" y="1417638"/>
            <a:ext cx="1760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err="1" smtClean="0"/>
              <a:t>Guidelines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98373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51784"/>
              </p:ext>
            </p:extLst>
          </p:nvPr>
        </p:nvGraphicFramePr>
        <p:xfrm>
          <a:off x="0" y="1916832"/>
          <a:ext cx="9144000" cy="42250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915816"/>
                <a:gridCol w="6228184"/>
              </a:tblGrid>
              <a:tr h="497066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Guideline</a:t>
                      </a:r>
                      <a:r>
                        <a:rPr lang="pt-BR" sz="2400" baseline="0" dirty="0" smtClean="0"/>
                        <a:t> nr: 1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Espaço</a:t>
                      </a:r>
                      <a:r>
                        <a:rPr lang="pt-BR" sz="2400" baseline="0" dirty="0" smtClean="0"/>
                        <a:t> Branco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2667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Exemplo: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Utilizado na maioria dos Websites, normalmente entre textos grandes (conteúdo</a:t>
                      </a:r>
                      <a:r>
                        <a:rPr lang="pt-BR" sz="2400" baseline="0" dirty="0" smtClean="0"/>
                        <a:t> principal na página) e/ou imagens.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5468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Exceção (se</a:t>
                      </a:r>
                      <a:r>
                        <a:rPr lang="pt-BR" sz="2400" baseline="0" dirty="0" smtClean="0"/>
                        <a:t> houver):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Caso o desenvolvedor web optar por este espaço</a:t>
                      </a:r>
                      <a:r>
                        <a:rPr lang="pt-BR" sz="2400" baseline="0" dirty="0" smtClean="0"/>
                        <a:t> de outra cor, ele deve utilizar uma cor de texto compatível, porém é sempre recomendado o branco.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9867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Justificativa: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Para uma maior compreensão, buscando uma maior visibilidade do conteúdo</a:t>
                      </a:r>
                      <a:r>
                        <a:rPr lang="pt-BR" sz="2400" baseline="0" dirty="0" smtClean="0"/>
                        <a:t> pelo usuário.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0" y="1052736"/>
            <a:ext cx="8172400" cy="9312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  <a:ea typeface="+mj-ea"/>
                <a:cs typeface="+mj-cs"/>
              </a:rPr>
              <a:t>Uma das </a:t>
            </a:r>
            <a:r>
              <a:rPr lang="pt-BR" sz="2400" dirty="0" err="1" smtClean="0">
                <a:latin typeface="+mj-lt"/>
                <a:ea typeface="+mj-ea"/>
                <a:cs typeface="+mj-cs"/>
              </a:rPr>
              <a:t>Guidelines</a:t>
            </a:r>
            <a:r>
              <a:rPr lang="pt-BR" sz="2400" dirty="0" smtClean="0">
                <a:latin typeface="+mj-lt"/>
                <a:ea typeface="+mj-ea"/>
                <a:cs typeface="+mj-cs"/>
              </a:rPr>
              <a:t> usadas no desenvolvimento</a:t>
            </a:r>
            <a:endParaRPr lang="pt-BR" sz="2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5628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57200" y="1124744"/>
            <a:ext cx="2339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Visão </a:t>
            </a:r>
            <a:r>
              <a:rPr lang="pt-BR" sz="2400" b="1" dirty="0" smtClean="0"/>
              <a:t>Paciente</a:t>
            </a:r>
            <a:endParaRPr lang="pt-BR" sz="2800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30" y="1417638"/>
            <a:ext cx="5775340" cy="537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4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64" y="1417638"/>
            <a:ext cx="5773871" cy="53784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57200" y="1124744"/>
            <a:ext cx="2339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Visão </a:t>
            </a:r>
            <a:r>
              <a:rPr lang="pt-BR" sz="2400" b="1" dirty="0" smtClean="0"/>
              <a:t>Paciente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199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64" y="1417638"/>
            <a:ext cx="5773871" cy="537840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57200" y="1124744"/>
            <a:ext cx="2339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Visão </a:t>
            </a:r>
            <a:r>
              <a:rPr lang="pt-BR" sz="2400" b="1" dirty="0" smtClean="0"/>
              <a:t>Paciente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64590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64" y="1417638"/>
            <a:ext cx="5773871" cy="537840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57200" y="1124744"/>
            <a:ext cx="2339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Visão </a:t>
            </a:r>
            <a:r>
              <a:rPr lang="pt-BR" sz="2400" b="1" dirty="0" smtClean="0"/>
              <a:t>Paciente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55059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64" y="1417638"/>
            <a:ext cx="5773871" cy="53784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57200" y="1124744"/>
            <a:ext cx="2339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Visão </a:t>
            </a:r>
            <a:r>
              <a:rPr lang="pt-BR" sz="2400" b="1" dirty="0" smtClean="0"/>
              <a:t>Paciente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08632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64" y="1417638"/>
            <a:ext cx="5773871" cy="53784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57200" y="1124744"/>
            <a:ext cx="2339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Visão </a:t>
            </a:r>
            <a:r>
              <a:rPr lang="pt-BR" sz="2400" b="1" dirty="0" smtClean="0"/>
              <a:t>Paciente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65995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 de gerenciamento, gestão e controle de exames, visando facilidade e praticidade para o paciente.</a:t>
            </a:r>
          </a:p>
          <a:p>
            <a:r>
              <a:rPr lang="pt-BR" dirty="0"/>
              <a:t>Usuários: Paciente, Gestor e Administrador.</a:t>
            </a:r>
          </a:p>
          <a:p>
            <a:r>
              <a:rPr lang="pt-BR" dirty="0"/>
              <a:t>Ambientes: WebSite.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58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64" y="1417638"/>
            <a:ext cx="5773871" cy="53784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57200" y="1124744"/>
            <a:ext cx="2339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Visão </a:t>
            </a:r>
            <a:r>
              <a:rPr lang="pt-BR" sz="2400" b="1" dirty="0" smtClean="0"/>
              <a:t>Paciente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72238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64" y="1417638"/>
            <a:ext cx="5773871" cy="537840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57200" y="1124744"/>
            <a:ext cx="2339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Visão Gestor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36058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64" y="1417638"/>
            <a:ext cx="5773871" cy="537840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57200" y="1124744"/>
            <a:ext cx="2339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Visão Gestor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89822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64" y="1417638"/>
            <a:ext cx="5773871" cy="537840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57200" y="1124744"/>
            <a:ext cx="2339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Visão Gestor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2087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64" y="1415853"/>
            <a:ext cx="5773871" cy="537840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57200" y="1124744"/>
            <a:ext cx="2339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Visão Gestor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5778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64" y="1417638"/>
            <a:ext cx="5773871" cy="537840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57200" y="1124744"/>
            <a:ext cx="2339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Visão Gestor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81560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64" y="1417638"/>
            <a:ext cx="5773871" cy="537840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57200" y="1124744"/>
            <a:ext cx="2339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Visão Gestor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189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64" y="1417638"/>
            <a:ext cx="5773871" cy="53784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57200" y="1124744"/>
            <a:ext cx="2339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Visão ADM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62516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64" y="1417638"/>
            <a:ext cx="5773871" cy="537840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57200" y="1124744"/>
            <a:ext cx="2339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Visão ADM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88963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47" y="1196752"/>
            <a:ext cx="6548106" cy="51048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2008" y="1052736"/>
            <a:ext cx="2339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Visão Paciente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474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do Sistema</a:t>
            </a:r>
            <a:endParaRPr lang="pt-BR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22356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Usuários: </a:t>
            </a:r>
          </a:p>
          <a:p>
            <a:pPr lvl="1"/>
            <a:r>
              <a:rPr lang="pt-BR" dirty="0" smtClean="0"/>
              <a:t>Atendente do Balcão.</a:t>
            </a:r>
          </a:p>
          <a:p>
            <a:pPr lvl="1"/>
            <a:r>
              <a:rPr lang="pt-BR" dirty="0" smtClean="0"/>
              <a:t>Analista de exames.</a:t>
            </a:r>
          </a:p>
          <a:p>
            <a:pPr lvl="1"/>
            <a:r>
              <a:rPr lang="pt-BR" dirty="0" smtClean="0"/>
              <a:t>Executor de exames.</a:t>
            </a:r>
          </a:p>
          <a:p>
            <a:r>
              <a:rPr lang="pt-BR" dirty="0" smtClean="0"/>
              <a:t>Atendente de Balcão: Atende pacientes, coleta exames que serão analisados, atendimento do telefone.</a:t>
            </a:r>
          </a:p>
          <a:p>
            <a:r>
              <a:rPr lang="pt-BR" dirty="0" smtClean="0"/>
              <a:t>Analista de exames: Analisa dos exames que são disponibilizados na clinica, armazena os resultados dos exames em um local da clinica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0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48" y="1196752"/>
            <a:ext cx="6548104" cy="51048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72008" y="1052736"/>
            <a:ext cx="2339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Visão Paciente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92257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48" y="1196752"/>
            <a:ext cx="6548104" cy="51048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2008" y="1052736"/>
            <a:ext cx="2339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Visão Paciente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72408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204520"/>
            <a:ext cx="6557385" cy="51048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2008" y="1052736"/>
            <a:ext cx="2339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Visão Paciente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5734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400" y="1195870"/>
            <a:ext cx="6559200" cy="511345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2008" y="1052736"/>
            <a:ext cx="2339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Visão Paciente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34277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204520"/>
            <a:ext cx="6557385" cy="51048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2008" y="1052736"/>
            <a:ext cx="2339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Visão Paciente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7818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204520"/>
            <a:ext cx="6557385" cy="51048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2008" y="1052736"/>
            <a:ext cx="2339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Visão Paciente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932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204520"/>
            <a:ext cx="6557385" cy="51048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2008" y="1052736"/>
            <a:ext cx="2339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Visão Paciente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2350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400" y="1195871"/>
            <a:ext cx="6559200" cy="511344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72008" y="1052736"/>
            <a:ext cx="2339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Visão Gestor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31681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204520"/>
            <a:ext cx="6557385" cy="5104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72008" y="1052736"/>
            <a:ext cx="2339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Visão Gestor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5761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400" y="1195870"/>
            <a:ext cx="6559200" cy="511345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2008" y="1052736"/>
            <a:ext cx="2339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Visão Gestor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12240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do Sistema</a:t>
            </a:r>
            <a:endParaRPr lang="pt-BR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Executor de exames: Realiza os exames, armazena os exames no local adequado.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Tendo em vista todo o ambiente atual que estamos analisando para propor nosso sistema, iremos realizar somente o gerenciamento de exames e não da clínica como um todo.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95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204520"/>
            <a:ext cx="6557385" cy="51048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2008" y="1052736"/>
            <a:ext cx="2339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Visão Gestor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59836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204520"/>
            <a:ext cx="6557385" cy="51048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2008" y="1052736"/>
            <a:ext cx="2339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Visão Gestor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5106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48" y="1204520"/>
            <a:ext cx="6548104" cy="51048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2008" y="1052736"/>
            <a:ext cx="2339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Visão Gestor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78472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204520"/>
            <a:ext cx="6557385" cy="510480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72008" y="1052736"/>
            <a:ext cx="2339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Visão Gestor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42860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204520"/>
            <a:ext cx="6557385" cy="510480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72008" y="1052736"/>
            <a:ext cx="2339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Visão Gestor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7297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48" y="1204520"/>
            <a:ext cx="6548104" cy="51048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2008" y="1052736"/>
            <a:ext cx="2339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Visão ADM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2715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204520"/>
            <a:ext cx="6557385" cy="5104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72008" y="1052736"/>
            <a:ext cx="2339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Visão ADM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858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48" y="1204520"/>
            <a:ext cx="6548104" cy="51048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2008" y="1052736"/>
            <a:ext cx="2339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Visão ADM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22568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69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97" y="1196752"/>
            <a:ext cx="7956376" cy="498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4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Alternativas e Concorrências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pt-BR" sz="2800" dirty="0">
                <a:ea typeface="Tahoma" panose="020B0604030504040204" pitchFamily="34" charset="0"/>
                <a:cs typeface="Tahoma" panose="020B0604030504040204" pitchFamily="34" charset="0"/>
              </a:rPr>
              <a:t>Analisando outros sistemas e interfaces (web) de gerenciamento de exames pudemos constatar que existem muitas falhas e com isso resolvemos desenvolver um sistema que auxiliasse a resolução dessas falhas. O paciente poderá ter acesso ao sistema via website para verificar o andamento e resultado de exames.</a:t>
            </a:r>
          </a:p>
          <a:p>
            <a:pPr marL="0" lv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48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do Software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199"/>
            <a:ext cx="6203032" cy="4525963"/>
          </a:xfrm>
        </p:spPr>
        <p:txBody>
          <a:bodyPr>
            <a:normAutofit/>
          </a:bodyPr>
          <a:lstStyle/>
          <a:p>
            <a:r>
              <a:rPr lang="pt-BR" sz="2800" dirty="0" smtClean="0"/>
              <a:t>Aplicação iniciada com o JSP</a:t>
            </a:r>
          </a:p>
          <a:p>
            <a:r>
              <a:rPr lang="pt-BR" sz="2800" dirty="0" smtClean="0"/>
              <a:t>Layout é montado juntamente com o HTML</a:t>
            </a:r>
          </a:p>
          <a:p>
            <a:r>
              <a:rPr lang="pt-BR" sz="2800" dirty="0" err="1" smtClean="0"/>
              <a:t>Servlets</a:t>
            </a:r>
            <a:r>
              <a:rPr lang="pt-BR" sz="2800" dirty="0" smtClean="0"/>
              <a:t> são chamados para o atendimento dos processos utilizando dados do VO</a:t>
            </a:r>
          </a:p>
          <a:p>
            <a:r>
              <a:rPr lang="pt-BR" sz="2800" dirty="0" smtClean="0"/>
              <a:t>VO traz informações que são armazenadas no banco de dados para atender a solicitação desejada</a:t>
            </a:r>
            <a:endParaRPr lang="pt-BR" sz="2800" dirty="0"/>
          </a:p>
          <a:p>
            <a:endParaRPr lang="pt-B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98780" y="2652346"/>
            <a:ext cx="707705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25" name="Picture 1" descr="diagramabun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560" y="2203946"/>
            <a:ext cx="2290961" cy="331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65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do Software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4531429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7504" y="1151310"/>
            <a:ext cx="7139136" cy="53265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Caso de Uso: UC02 – Cadastrar Paciente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877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Inspeção de Usabilidade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" y="1556792"/>
            <a:ext cx="9158371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0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Inspeção de Usabilidade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8153" y="1340768"/>
            <a:ext cx="8527694" cy="4680520"/>
          </a:xfrm>
        </p:spPr>
        <p:txBody>
          <a:bodyPr>
            <a:normAutofit fontScale="25000" lnSpcReduction="20000"/>
          </a:bodyPr>
          <a:lstStyle/>
          <a:p>
            <a:pPr marL="400050" lvl="1" indent="0">
              <a:buNone/>
            </a:pPr>
            <a:r>
              <a:rPr lang="pt-BR" sz="7600" dirty="0" smtClean="0"/>
              <a:t>3 - </a:t>
            </a:r>
            <a:r>
              <a:rPr lang="pt-BR" sz="7600" dirty="0"/>
              <a:t>Controle do usuário e </a:t>
            </a:r>
            <a:r>
              <a:rPr lang="pt-BR" sz="7600" dirty="0" smtClean="0"/>
              <a:t>liberdade: </a:t>
            </a:r>
            <a:r>
              <a:rPr lang="pt-BR" sz="7600" dirty="0"/>
              <a:t>Os usuários podem escolher funções do sistema por engano e precisarão de uma "saída de emergência" bem marcada para deixar o estado não desejado sem ter que passar por um extenso diálogo</a:t>
            </a:r>
            <a:r>
              <a:rPr lang="pt-BR" sz="7600" dirty="0" smtClean="0"/>
              <a:t>.</a:t>
            </a:r>
          </a:p>
          <a:p>
            <a:endParaRPr lang="pt-BR" sz="8000" dirty="0" smtClean="0"/>
          </a:p>
          <a:p>
            <a:pPr marL="400050" lvl="1" indent="0">
              <a:buNone/>
            </a:pPr>
            <a:r>
              <a:rPr lang="pt-BR" sz="7600" dirty="0" smtClean="0"/>
              <a:t>4 - Consistência </a:t>
            </a:r>
            <a:r>
              <a:rPr lang="pt-BR" sz="7600" dirty="0"/>
              <a:t>e </a:t>
            </a:r>
            <a:r>
              <a:rPr lang="pt-BR" sz="7600" dirty="0" smtClean="0"/>
              <a:t>padrões: </a:t>
            </a:r>
            <a:r>
              <a:rPr lang="pt-BR" sz="7600" dirty="0"/>
              <a:t>Usuários não devem ter que imaginar se palavras, situações, ou ações diferentes significam a mesma coisa. Devem se seguir as convenções da plataforma. Usar palavras de forma consistente no conteúdo e nos botões. Deve-se verificar os </a:t>
            </a:r>
            <a:r>
              <a:rPr lang="pt-BR" sz="7600" dirty="0" smtClean="0"/>
              <a:t>títulos e </a:t>
            </a:r>
            <a:r>
              <a:rPr lang="pt-BR" sz="7600" dirty="0"/>
              <a:t>cabeçalhos das páginas confrontando-os com os links que apontam para eles</a:t>
            </a:r>
            <a:r>
              <a:rPr lang="pt-BR" sz="7600" dirty="0" smtClean="0"/>
              <a:t>.</a:t>
            </a:r>
          </a:p>
          <a:p>
            <a:endParaRPr lang="pt-BR" sz="8000" dirty="0" smtClean="0"/>
          </a:p>
          <a:p>
            <a:pPr marL="400050" lvl="1" indent="0">
              <a:buNone/>
            </a:pPr>
            <a:r>
              <a:rPr lang="pt-BR" sz="7600" dirty="0" smtClean="0"/>
              <a:t>5 - </a:t>
            </a:r>
            <a:r>
              <a:rPr lang="pt-BR" sz="7600" dirty="0"/>
              <a:t>Prevenção de </a:t>
            </a:r>
            <a:r>
              <a:rPr lang="pt-BR" sz="7600" dirty="0" smtClean="0"/>
              <a:t>erro: </a:t>
            </a:r>
            <a:r>
              <a:rPr lang="pt-BR" sz="7600" dirty="0"/>
              <a:t>Muito melhor que boas mensagens de erro é um projeto cuidadoso que, em primeiro lugar, previna a ocorrência de problemas através de orientação e apresentação de recursos que facilitem a navegação</a:t>
            </a:r>
            <a:r>
              <a:rPr lang="pt-BR" sz="7600" dirty="0" smtClean="0"/>
              <a:t>.</a:t>
            </a:r>
          </a:p>
          <a:p>
            <a:endParaRPr lang="pt-BR" sz="8000" dirty="0" smtClean="0"/>
          </a:p>
          <a:p>
            <a:pPr marL="400050" lvl="1" indent="0">
              <a:buNone/>
            </a:pPr>
            <a:r>
              <a:rPr lang="pt-BR" sz="7600" dirty="0" smtClean="0"/>
              <a:t>9 - </a:t>
            </a:r>
            <a:r>
              <a:rPr lang="pt-BR" sz="7600" dirty="0"/>
              <a:t>Auxiliar usuários a reconhecer, diagnosticar e recuperar ações </a:t>
            </a:r>
            <a:r>
              <a:rPr lang="pt-BR" sz="7600" dirty="0" smtClean="0"/>
              <a:t>erradas: Mensagens </a:t>
            </a:r>
            <a:r>
              <a:rPr lang="pt-BR" sz="7600" dirty="0"/>
              <a:t>de erro devem ser expressas em linguagem clara (sem códigos), indicar precisamente o problema, e sugerir construtivamente uma solução.</a:t>
            </a:r>
            <a:endParaRPr lang="pt-BR" sz="7600" dirty="0" smtClean="0"/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0377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r>
              <a:rPr lang="pt-BR" sz="2400" dirty="0"/>
              <a:t>O ponto principal do sistema é a possibilidade de controle e gestão de exames para uma clínica, além de facilidade para o paciente que for realizar um exame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 smtClean="0"/>
              <a:t>Neste primeiro momento foram selecionadas apenas algumas funcionalidades com o objetivo de validar o sistema junto com o usuário final. No trabalho futuro serão incluídas novas funcionalidades.</a:t>
            </a:r>
          </a:p>
          <a:p>
            <a:pPr marL="0" indent="0">
              <a:buNone/>
            </a:pPr>
            <a:endParaRPr lang="pt-BR" sz="2400" dirty="0" smtClean="0"/>
          </a:p>
          <a:p>
            <a:r>
              <a:rPr lang="pt-BR" sz="2400" dirty="0"/>
              <a:t>No futuro poderá ser acrescentado uma funcionalidade de coleta domiciliar, agendamento de exames online no website da clínica e o ajuste do website para dispositivos mobile.</a:t>
            </a:r>
          </a:p>
        </p:txBody>
      </p:sp>
    </p:spTree>
    <p:extLst>
      <p:ext uri="{BB962C8B-B14F-4D97-AF65-F5344CB8AC3E}">
        <p14:creationId xmlns:p14="http://schemas.microsoft.com/office/powerpoint/2010/main" val="328428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Alternativas e Concorrências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pt-BR" sz="2400" dirty="0"/>
              <a:t>Concorrente analisado: Confiance Medicina </a:t>
            </a:r>
            <a:r>
              <a:rPr lang="pt-BR" sz="2400" dirty="0" smtClean="0"/>
              <a:t>Diagnóstica</a:t>
            </a:r>
          </a:p>
          <a:p>
            <a:pPr lvl="1"/>
            <a:r>
              <a:rPr lang="pt-BR" sz="2400" dirty="0" smtClean="0"/>
              <a:t>Botões </a:t>
            </a:r>
            <a:r>
              <a:rPr lang="pt-BR" sz="2400" dirty="0"/>
              <a:t>não trabalham da forma que deveriam e não atendem as expectativas do </a:t>
            </a:r>
            <a:r>
              <a:rPr lang="pt-BR" sz="2400" dirty="0" smtClean="0"/>
              <a:t>usuário</a:t>
            </a:r>
            <a:endParaRPr lang="pt-BR" sz="2400" dirty="0"/>
          </a:p>
          <a:p>
            <a:pPr lvl="1"/>
            <a:r>
              <a:rPr lang="pt-BR" sz="2400" dirty="0"/>
              <a:t>Falta de </a:t>
            </a:r>
            <a:r>
              <a:rPr lang="pt-BR" sz="2400" dirty="0" smtClean="0"/>
              <a:t>usabilidade</a:t>
            </a:r>
            <a:endParaRPr lang="pt-BR" sz="2400" dirty="0"/>
          </a:p>
          <a:p>
            <a:pPr lvl="1"/>
            <a:r>
              <a:rPr lang="pt-BR" sz="2400" dirty="0"/>
              <a:t>Problema de compatibilidade com os navegadores existentes, pois só funciona bem no Internet Explorer, dificultando o acesso e realização das tarefas do paciente</a:t>
            </a:r>
          </a:p>
          <a:p>
            <a:pPr lvl="1"/>
            <a:r>
              <a:rPr lang="pt-BR" sz="2400" dirty="0"/>
              <a:t>Não apresenta um sistema de prontuários digitais nem de fluxo de exames para o acompanhamento</a:t>
            </a:r>
          </a:p>
          <a:p>
            <a:pPr marL="0" lv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294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904" y="1417638"/>
            <a:ext cx="4530192" cy="486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8880"/>
            <a:ext cx="9140623" cy="240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499372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83568" y="6093296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pt-BR" sz="2400" dirty="0" smtClean="0">
                <a:solidFill>
                  <a:srgbClr val="FF0000"/>
                </a:solidFill>
              </a:rPr>
              <a:t>*Continuação </a:t>
            </a:r>
            <a:r>
              <a:rPr lang="pt-BR" sz="2400" dirty="0">
                <a:solidFill>
                  <a:srgbClr val="FF0000"/>
                </a:solidFill>
              </a:rPr>
              <a:t>da ligação de herança no slide seguinte</a:t>
            </a:r>
          </a:p>
        </p:txBody>
      </p:sp>
    </p:spTree>
    <p:extLst>
      <p:ext uri="{BB962C8B-B14F-4D97-AF65-F5344CB8AC3E}">
        <p14:creationId xmlns:p14="http://schemas.microsoft.com/office/powerpoint/2010/main" val="336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2371</TotalTime>
  <Words>1106</Words>
  <Application>Microsoft Office PowerPoint</Application>
  <PresentationFormat>Apresentação na tela (4:3)</PresentationFormat>
  <Paragraphs>172</Paragraphs>
  <Slides>54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58" baseType="lpstr">
      <vt:lpstr>Arial</vt:lpstr>
      <vt:lpstr>Calibri</vt:lpstr>
      <vt:lpstr>Tahoma</vt:lpstr>
      <vt:lpstr>Tema do Office</vt:lpstr>
      <vt:lpstr>SISTEMA DE GERENCIAMENTO DE EXAMES</vt:lpstr>
      <vt:lpstr>Apresentação do Projeto</vt:lpstr>
      <vt:lpstr>Visão do Sistema</vt:lpstr>
      <vt:lpstr>Visão do Sistema</vt:lpstr>
      <vt:lpstr>Alternativas e Concorrências</vt:lpstr>
      <vt:lpstr>Alternativas e Concorrências</vt:lpstr>
      <vt:lpstr>Casos de Uso</vt:lpstr>
      <vt:lpstr>Casos de Uso</vt:lpstr>
      <vt:lpstr>Casos de Uso</vt:lpstr>
      <vt:lpstr>Casos de Uso</vt:lpstr>
      <vt:lpstr>Escopo do Sistema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Banco de Dados</vt:lpstr>
      <vt:lpstr>Banco de Dados</vt:lpstr>
      <vt:lpstr>Arquitetura do Software</vt:lpstr>
      <vt:lpstr>Arquitetura do Software</vt:lpstr>
      <vt:lpstr>Inspeção de Usabilidade</vt:lpstr>
      <vt:lpstr>Inspeção de Usabilidade</vt:lpstr>
      <vt:lpstr>Conclusão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Bezerra de Lima</dc:creator>
  <cp:lastModifiedBy>Vinícius Romão</cp:lastModifiedBy>
  <cp:revision>141</cp:revision>
  <dcterms:created xsi:type="dcterms:W3CDTF">2013-01-18T12:57:42Z</dcterms:created>
  <dcterms:modified xsi:type="dcterms:W3CDTF">2014-12-04T14:38:20Z</dcterms:modified>
</cp:coreProperties>
</file>