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Arial Narrow"/>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alNarrow-bold.fntdata"/><Relationship Id="rId16" Type="http://schemas.openxmlformats.org/officeDocument/2006/relationships/font" Target="fonts/ArialNarrow-regular.fntdata"/><Relationship Id="rId5" Type="http://schemas.openxmlformats.org/officeDocument/2006/relationships/notesMaster" Target="notesMasters/notesMaster1.xml"/><Relationship Id="rId19" Type="http://schemas.openxmlformats.org/officeDocument/2006/relationships/font" Target="fonts/ArialNarrow-boldItalic.fntdata"/><Relationship Id="rId6" Type="http://schemas.openxmlformats.org/officeDocument/2006/relationships/slide" Target="slides/slide1.xml"/><Relationship Id="rId18" Type="http://schemas.openxmlformats.org/officeDocument/2006/relationships/font" Target="fonts/ArialNarrow-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bg-BG">
                <a:solidFill>
                  <a:schemeClr val="dk1"/>
                </a:solidFill>
                <a:latin typeface="Arial Narrow"/>
                <a:ea typeface="Arial Narrow"/>
                <a:cs typeface="Arial Narrow"/>
                <a:sym typeface="Arial Narrow"/>
              </a:rPr>
              <a:t>"            Проектът Интелигентен туристически гид  ще създаде мобилно приложение за туристически маршрути в различни български географски райони с културна значимост</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b6bcb11a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bg-BG">
                <a:solidFill>
                  <a:schemeClr val="dk1"/>
                </a:solidFill>
                <a:latin typeface="Arial Narrow"/>
                <a:ea typeface="Arial Narrow"/>
                <a:cs typeface="Arial Narrow"/>
                <a:sym typeface="Arial Narrow"/>
              </a:rPr>
              <a:t>С 	Време за въпроси и отговори </a:t>
            </a:r>
            <a:endParaRPr>
              <a:solidFill>
                <a:schemeClr val="dk1"/>
              </a:solidFill>
              <a:latin typeface="Arial Narrow"/>
              <a:ea typeface="Arial Narrow"/>
              <a:cs typeface="Arial Narrow"/>
              <a:sym typeface="Arial Narrow"/>
            </a:endParaRPr>
          </a:p>
          <a:p>
            <a:pPr indent="-457200" lvl="0" marL="0" rtl="0" algn="l">
              <a:spcBef>
                <a:spcPts val="0"/>
              </a:spcBef>
              <a:spcAft>
                <a:spcPts val="0"/>
              </a:spcAft>
              <a:buNone/>
            </a:pPr>
            <a:r>
              <a:rPr lang="bg-BG">
                <a:solidFill>
                  <a:schemeClr val="dk1"/>
                </a:solidFill>
                <a:latin typeface="Arial Narrow"/>
                <a:ea typeface="Arial Narrow"/>
                <a:cs typeface="Arial Narrow"/>
                <a:sym typeface="Arial Narrow"/>
              </a:rPr>
              <a:t>Въ в </a:t>
            </a:r>
            <a:br>
              <a:rPr lang="bg-BG">
                <a:solidFill>
                  <a:schemeClr val="dk1"/>
                </a:solidFill>
                <a:latin typeface="Arial Narrow"/>
                <a:ea typeface="Arial Narrow"/>
                <a:cs typeface="Arial Narrow"/>
                <a:sym typeface="Arial Narrow"/>
              </a:rPr>
            </a:br>
            <a:endParaRPr/>
          </a:p>
        </p:txBody>
      </p:sp>
      <p:sp>
        <p:nvSpPr>
          <p:cNvPr id="179" name="Google Shape;179;g3b6bcb11a4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999cfed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BG"/>
              <a:t>Основните цели, които авторите си поставят са изграждането на мобилно приложение за платформите Андроид и iOS. Приложението ще играе ролята на умен персонален гид, като ще се цели въвличане на културни и неправителствени организации, занаятчии, държавни институции, младежта и други. Основната цел на приложението е както да помага на туристите така и да промотира значими културно исторически обекти в България</a:t>
            </a:r>
            <a:endParaRPr/>
          </a:p>
        </p:txBody>
      </p:sp>
      <p:sp>
        <p:nvSpPr>
          <p:cNvPr id="93" name="Google Shape;93;g5999cfedbb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993121c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BG"/>
              <a:t>Архитектура на приложението</a:t>
            </a:r>
            <a:endParaRPr/>
          </a:p>
        </p:txBody>
      </p:sp>
      <p:sp>
        <p:nvSpPr>
          <p:cNvPr id="108" name="Google Shape;108;g5993121c0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b6bcb11a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BG"/>
              <a:t>Авторите смятат да използват технологията реакт нейтив, създадена от фейсбук, която позволява унифицирането на кода и предоставя възможност за създаване на едно приложение, което може да бъде експортнато както за андроид, така и за </a:t>
            </a:r>
            <a:r>
              <a:rPr lang="bg-BG"/>
              <a:t>iOS</a:t>
            </a:r>
            <a:r>
              <a:rPr lang="bg-BG"/>
              <a:t>. По този начин се покриват над 90% от мобилните устройства, които се използват по света.</a:t>
            </a:r>
            <a:endParaRPr/>
          </a:p>
        </p:txBody>
      </p:sp>
      <p:sp>
        <p:nvSpPr>
          <p:cNvPr id="113" name="Google Shape;113;g3b6bcb11a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b6bcb11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BG"/>
              <a:t>Основната група потребители на приложението са туристите. Ще е възможно търсене на обекти и маршути. Търсенето на обекти ще се извършва по категории и локация. В режим на търсене, спрямо текущата геолокация на потребителя, той ще получава най-близките до него резултати в зависимост от зададени критерии на търсене (музеи, галерии, монументи, археологически обекти и други). Обектите ще бъдат категоризирани посредством онтологии. При търсене на маршрути, потребителят ще открива туристически маршрути в близост до него, създадени от други потребители (първоначално от администратори), които ще показват и продължителността на обиколката. Всеки обект ще съдържа полезна информация на няколко езика. Предвижда се някои от обектите да предоставят и виртуални разходки. По този начин туристите, които нямат физическата възможност да достигнат даден обект, ще могат да се запознаят с него. При изминаването на даден маршрут, потребителят ще има възможност да го сподели сред приятелския си кръг в социалните мрежи. По този начин авторите предвиждат популяризиране на приложението.</a:t>
            </a:r>
            <a:endParaRPr/>
          </a:p>
        </p:txBody>
      </p:sp>
      <p:sp>
        <p:nvSpPr>
          <p:cNvPr id="126" name="Google Shape;126;g3b6bcb11a4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b6bcb11a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BG"/>
              <a:t>Приложението ще играе ролята на персонален асистент в качеството </a:t>
            </a:r>
            <a:r>
              <a:rPr lang="bg-BG"/>
              <a:t>си </a:t>
            </a:r>
            <a:r>
              <a:rPr lang="bg-BG"/>
              <a:t>на туристически гид. Анализът на потребителските данни ще се извършва спрямо различни критерии - езикова настройка на телефона, геолокация, предпочитани търсения. Ролята на асистента е да предоставя полезна информация на потребителя спрямо неговите предпочитания.</a:t>
            </a:r>
            <a:br>
              <a:rPr lang="bg-BG"/>
            </a:br>
            <a:r>
              <a:rPr lang="bg-BG"/>
              <a:t>Проактивността на приложението ще позволява потребителите да бъдат уведомявани, когато наближат обект, който представлява интерес за тях, въз основа на анализ на предишни търсения на туриста. Предвидено е уведомителните съобщения и информацията, която потребителят получава, да може да бъде филтрирана и от настройките на приложението. </a:t>
            </a:r>
            <a:endParaRPr/>
          </a:p>
        </p:txBody>
      </p:sp>
      <p:sp>
        <p:nvSpPr>
          <p:cNvPr id="141" name="Google Shape;141;g3b6bcb11a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b6bcb11a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BG"/>
              <a:t>Освен основната група потребители - туристи, в приложението ще има и други потребителски роли. Както споменахме, за първоначалните данни ще се погрижат администраторите.  Авторите си поставят за цел да въвлечат занаятчии, собственици на галерии, съдържатели на музеи, които ще имат правата да създават обекти, като ще трябва да предоставят необходимата информация, снимки и желателно виртуална разходка. За да бъдат стимулирани в обогатяването на данните на приложението, тяхните обекти ще бъдат промотирани в резултатите от търсенията. </a:t>
            </a:r>
            <a:endParaRPr/>
          </a:p>
        </p:txBody>
      </p:sp>
      <p:sp>
        <p:nvSpPr>
          <p:cNvPr id="149" name="Google Shape;149;g3b6bcb11a4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b6bcb11a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bg-BG">
                <a:solidFill>
                  <a:schemeClr val="dk1"/>
                </a:solidFill>
                <a:latin typeface="Arial Narrow"/>
                <a:ea typeface="Arial Narrow"/>
                <a:cs typeface="Arial Narrow"/>
                <a:sym typeface="Arial Narrow"/>
              </a:rPr>
              <a:t>С           Популяризирането на туристическите обекти ще става посредством споделянето на маршрутите през социални сайтове като това ще увеличи значително интереса и използването на интелигентния туристически гид от все повече и повече туристи, които ще споделят един с друг </a:t>
            </a:r>
            <a:r>
              <a:rPr lang="bg-BG">
                <a:solidFill>
                  <a:schemeClr val="dk1"/>
                </a:solidFill>
                <a:latin typeface="Arial Narrow"/>
                <a:ea typeface="Arial Narrow"/>
                <a:cs typeface="Arial Narrow"/>
                <a:sym typeface="Arial Narrow"/>
              </a:rPr>
              <a:t>маршрутите, които са изминали и ще коментират местата, които са посетили. Потен</a:t>
            </a:r>
            <a:r>
              <a:rPr lang="bg-BG">
                <a:solidFill>
                  <a:schemeClr val="dk1"/>
                </a:solidFill>
                <a:latin typeface="Arial Narrow"/>
                <a:ea typeface="Arial Narrow"/>
                <a:cs typeface="Arial Narrow"/>
                <a:sym typeface="Arial Narrow"/>
              </a:rPr>
              <a:t>циалът на пазара за мобилни приложения и притежанието на смартфон от голямото мнозинство туристи, особено от по-младите поколения, допринасят за изключително голяма целева група и лесно разпространение на приложението.</a:t>
            </a:r>
            <a:endParaRPr/>
          </a:p>
        </p:txBody>
      </p:sp>
      <p:sp>
        <p:nvSpPr>
          <p:cNvPr id="157" name="Google Shape;157;g3b6bcb11a4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b6bcb11a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bg-BG">
                <a:solidFill>
                  <a:schemeClr val="dk1"/>
                </a:solidFill>
                <a:latin typeface="Arial Narrow"/>
                <a:ea typeface="Arial Narrow"/>
                <a:cs typeface="Arial Narrow"/>
                <a:sym typeface="Arial Narrow"/>
              </a:rPr>
              <a:t>С            След оформянето на техническите изисквания и изборът на технологиите,  авторите са предвидили конкретни стъпки за изпълнения на задачите като са разделили процеса на 4 основни фази като първият район, който ще  бъде дигитализиран, е Старият град на Пловдив и по-специално - улицата на занаятите. </a:t>
            </a:r>
            <a:endParaRPr>
              <a:solidFill>
                <a:schemeClr val="dk1"/>
              </a:solidFill>
              <a:latin typeface="Arial Narrow"/>
              <a:ea typeface="Arial Narrow"/>
              <a:cs typeface="Arial Narrow"/>
              <a:sym typeface="Arial Narrow"/>
            </a:endParaRPr>
          </a:p>
          <a:p>
            <a:pPr indent="-457200" lvl="0" marL="0" rtl="0" algn="l">
              <a:spcBef>
                <a:spcPts val="0"/>
              </a:spcBef>
              <a:spcAft>
                <a:spcPts val="0"/>
              </a:spcAft>
              <a:buNone/>
            </a:pPr>
            <a:br>
              <a:rPr lang="bg-BG">
                <a:solidFill>
                  <a:schemeClr val="dk1"/>
                </a:solidFill>
                <a:latin typeface="Arial Narrow"/>
                <a:ea typeface="Arial Narrow"/>
                <a:cs typeface="Arial Narrow"/>
                <a:sym typeface="Arial Narrow"/>
              </a:rPr>
            </a:br>
            <a:r>
              <a:rPr lang="bg-BG">
                <a:solidFill>
                  <a:schemeClr val="dk1"/>
                </a:solidFill>
                <a:latin typeface="Arial Narrow"/>
                <a:ea typeface="Arial Narrow"/>
                <a:cs typeface="Arial Narrow"/>
                <a:sym typeface="Arial Narrow"/>
              </a:rPr>
              <a:t>Във фаза едно на проекта ще бъде изградена прототипна версия на приложението, в което да може да се въвеждат обекти от администратори. Ще се изградят онтологии, с които ще се постигне категоризацията  на обектите и те ще могат да бъдат откривани от потребителите. </a:t>
            </a:r>
            <a:endParaRPr>
              <a:solidFill>
                <a:schemeClr val="dk1"/>
              </a:solidFill>
              <a:latin typeface="Arial Narrow"/>
              <a:ea typeface="Arial Narrow"/>
              <a:cs typeface="Arial Narrow"/>
              <a:sym typeface="Arial Narrow"/>
            </a:endParaRPr>
          </a:p>
          <a:p>
            <a:pPr indent="-457200" lvl="0" marL="0" rtl="0" algn="l">
              <a:spcBef>
                <a:spcPts val="0"/>
              </a:spcBef>
              <a:spcAft>
                <a:spcPts val="0"/>
              </a:spcAft>
              <a:buNone/>
            </a:pPr>
            <a:r>
              <a:rPr lang="bg-BG">
                <a:solidFill>
                  <a:schemeClr val="dk1"/>
                </a:solidFill>
                <a:latin typeface="Arial Narrow"/>
                <a:ea typeface="Arial Narrow"/>
                <a:cs typeface="Arial Narrow"/>
                <a:sym typeface="Arial Narrow"/>
              </a:rPr>
              <a:t>	Във фаза две ще се реализира търсенето по геолокация, създаването на маршрути от обекти и възможността за споделяне на маршрути в социалните мрежи.</a:t>
            </a:r>
            <a:endParaRPr>
              <a:solidFill>
                <a:schemeClr val="dk1"/>
              </a:solidFill>
              <a:latin typeface="Arial Narrow"/>
              <a:ea typeface="Arial Narrow"/>
              <a:cs typeface="Arial Narrow"/>
              <a:sym typeface="Arial Narrow"/>
            </a:endParaRPr>
          </a:p>
          <a:p>
            <a:pPr indent="-457200" lvl="0" marL="0" rtl="0" algn="l">
              <a:spcBef>
                <a:spcPts val="0"/>
              </a:spcBef>
              <a:spcAft>
                <a:spcPts val="0"/>
              </a:spcAft>
              <a:buNone/>
            </a:pPr>
            <a:r>
              <a:rPr lang="bg-BG">
                <a:solidFill>
                  <a:schemeClr val="dk1"/>
                </a:solidFill>
                <a:latin typeface="Arial Narrow"/>
                <a:ea typeface="Arial Narrow"/>
                <a:cs typeface="Arial Narrow"/>
                <a:sym typeface="Arial Narrow"/>
              </a:rPr>
              <a:t>              Във фаза три на проекта ще бъде реализиран персоналния асистент, който ще прави анализ на данните и ще играе ролята на виртуален гид.  </a:t>
            </a:r>
            <a:endParaRPr>
              <a:solidFill>
                <a:schemeClr val="dk1"/>
              </a:solidFill>
              <a:latin typeface="Arial Narrow"/>
              <a:ea typeface="Arial Narrow"/>
              <a:cs typeface="Arial Narrow"/>
              <a:sym typeface="Arial Narrow"/>
            </a:endParaRPr>
          </a:p>
          <a:p>
            <a:pPr indent="-457200" lvl="0" marL="0" rtl="0" algn="l">
              <a:spcBef>
                <a:spcPts val="0"/>
              </a:spcBef>
              <a:spcAft>
                <a:spcPts val="0"/>
              </a:spcAft>
              <a:buNone/>
            </a:pPr>
            <a:r>
              <a:rPr lang="bg-BG">
                <a:solidFill>
                  <a:schemeClr val="dk1"/>
                </a:solidFill>
                <a:latin typeface="Arial Narrow"/>
                <a:ea typeface="Arial Narrow"/>
                <a:cs typeface="Arial Narrow"/>
                <a:sym typeface="Arial Narrow"/>
              </a:rPr>
              <a:t>         	В последната фаза ще се въведат данните необходими за успешното стартиране на проекта, които включват координати, имена, информация, снимков материал и виртуална разходка на обектите. След въвеждането на данните приложението ще бъде пуснато за свободен достъп на андроид и епъл магазините.</a:t>
            </a:r>
            <a:endParaRPr>
              <a:solidFill>
                <a:schemeClr val="dk1"/>
              </a:solidFill>
              <a:latin typeface="Arial Narrow"/>
              <a:ea typeface="Arial Narrow"/>
              <a:cs typeface="Arial Narrow"/>
              <a:sym typeface="Arial Narrow"/>
            </a:endParaRPr>
          </a:p>
          <a:p>
            <a:pPr indent="-457200" lvl="0" marL="0" rtl="0" algn="l">
              <a:spcBef>
                <a:spcPts val="0"/>
              </a:spcBef>
              <a:spcAft>
                <a:spcPts val="0"/>
              </a:spcAft>
              <a:buNone/>
            </a:pPr>
            <a:r>
              <a:rPr lang="bg-BG">
                <a:solidFill>
                  <a:schemeClr val="dk1"/>
                </a:solidFill>
                <a:latin typeface="Arial Narrow"/>
                <a:ea typeface="Arial Narrow"/>
                <a:cs typeface="Arial Narrow"/>
                <a:sym typeface="Arial Narrow"/>
              </a:rPr>
              <a:t>Въ в </a:t>
            </a:r>
            <a:br>
              <a:rPr lang="bg-BG">
                <a:solidFill>
                  <a:schemeClr val="dk1"/>
                </a:solidFill>
                <a:latin typeface="Arial Narrow"/>
                <a:ea typeface="Arial Narrow"/>
                <a:cs typeface="Arial Narrow"/>
                <a:sym typeface="Arial Narrow"/>
              </a:rPr>
            </a:br>
            <a:endParaRPr/>
          </a:p>
        </p:txBody>
      </p:sp>
      <p:sp>
        <p:nvSpPr>
          <p:cNvPr id="171" name="Google Shape;171;g3b6bcb11a4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4.jpg"/><Relationship Id="rId9" Type="http://schemas.openxmlformats.org/officeDocument/2006/relationships/image" Target="../media/image4.png"/><Relationship Id="rId5" Type="http://schemas.openxmlformats.org/officeDocument/2006/relationships/image" Target="../media/image11.jpg"/><Relationship Id="rId6" Type="http://schemas.openxmlformats.org/officeDocument/2006/relationships/image" Target="../media/image5.jpg"/><Relationship Id="rId7" Type="http://schemas.openxmlformats.org/officeDocument/2006/relationships/image" Target="../media/image9.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0" y="0"/>
            <a:ext cx="9144000" cy="2286000"/>
          </a:xfrm>
          <a:prstGeom prst="rect">
            <a:avLst/>
          </a:prstGeom>
          <a:solidFill>
            <a:srgbClr val="333C4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phone_gps.jpg" id="85" name="Google Shape;85;p13"/>
          <p:cNvPicPr preferRelativeResize="0"/>
          <p:nvPr/>
        </p:nvPicPr>
        <p:blipFill rotWithShape="1">
          <a:blip r:embed="rId3">
            <a:alphaModFix/>
          </a:blip>
          <a:srcRect b="0" l="0" r="0" t="0"/>
          <a:stretch/>
        </p:blipFill>
        <p:spPr>
          <a:xfrm>
            <a:off x="304800" y="2669175"/>
            <a:ext cx="3987625" cy="3124225"/>
          </a:xfrm>
          <a:prstGeom prst="rect">
            <a:avLst/>
          </a:prstGeom>
          <a:noFill/>
          <a:ln>
            <a:noFill/>
          </a:ln>
        </p:spPr>
      </p:pic>
      <p:sp>
        <p:nvSpPr>
          <p:cNvPr id="86" name="Google Shape;86;p13"/>
          <p:cNvSpPr txBox="1"/>
          <p:nvPr>
            <p:ph type="ctrTitle"/>
          </p:nvPr>
        </p:nvSpPr>
        <p:spPr>
          <a:xfrm>
            <a:off x="0" y="228600"/>
            <a:ext cx="9144000" cy="16224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3600"/>
              <a:buFont typeface="Arial"/>
              <a:buNone/>
            </a:pPr>
            <a:r>
              <a:rPr b="1" i="0" lang="bg-BG" sz="3600" u="none" cap="none" strike="noStrike">
                <a:solidFill>
                  <a:srgbClr val="FFFFFF"/>
                </a:solidFill>
                <a:latin typeface="Arial"/>
                <a:ea typeface="Arial"/>
                <a:cs typeface="Arial"/>
                <a:sym typeface="Arial"/>
              </a:rPr>
              <a:t>Smart Guide </a:t>
            </a:r>
            <a:br>
              <a:rPr b="1" i="0" lang="bg-BG" sz="3600" u="none" cap="none" strike="noStrike">
                <a:solidFill>
                  <a:srgbClr val="FFFFFF"/>
                </a:solidFill>
                <a:latin typeface="Arial"/>
                <a:ea typeface="Arial"/>
                <a:cs typeface="Arial"/>
                <a:sym typeface="Arial"/>
              </a:rPr>
            </a:br>
            <a:r>
              <a:rPr b="1" i="0" lang="bg-BG" sz="3600" u="none" cap="none" strike="noStrike">
                <a:solidFill>
                  <a:srgbClr val="FFFFFF"/>
                </a:solidFill>
                <a:latin typeface="Arial"/>
                <a:ea typeface="Arial"/>
                <a:cs typeface="Arial"/>
                <a:sym typeface="Arial"/>
              </a:rPr>
              <a:t>The Internet of Cultural Things</a:t>
            </a:r>
            <a:endParaRPr b="0" i="0" sz="3600" u="none" cap="none" strike="noStrike">
              <a:solidFill>
                <a:srgbClr val="FFFFFF"/>
              </a:solidFill>
              <a:latin typeface="Arial"/>
              <a:ea typeface="Arial"/>
              <a:cs typeface="Arial"/>
              <a:sym typeface="Arial"/>
            </a:endParaRPr>
          </a:p>
        </p:txBody>
      </p:sp>
      <p:sp>
        <p:nvSpPr>
          <p:cNvPr id="87" name="Google Shape;87;p13"/>
          <p:cNvSpPr/>
          <p:nvPr/>
        </p:nvSpPr>
        <p:spPr>
          <a:xfrm>
            <a:off x="0" y="6019800"/>
            <a:ext cx="9144000" cy="1066800"/>
          </a:xfrm>
          <a:prstGeom prst="rect">
            <a:avLst/>
          </a:prstGeom>
          <a:solidFill>
            <a:schemeClr val="accent5"/>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7F7F7F"/>
              </a:solidFill>
              <a:latin typeface="Calibri"/>
              <a:ea typeface="Calibri"/>
              <a:cs typeface="Calibri"/>
              <a:sym typeface="Calibri"/>
            </a:endParaRPr>
          </a:p>
        </p:txBody>
      </p:sp>
      <p:sp>
        <p:nvSpPr>
          <p:cNvPr id="88" name="Google Shape;88;p13"/>
          <p:cNvSpPr txBox="1"/>
          <p:nvPr/>
        </p:nvSpPr>
        <p:spPr>
          <a:xfrm>
            <a:off x="5029200" y="3429000"/>
            <a:ext cx="2057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bg-BG" sz="1800" u="none" cap="none" strike="noStrike">
                <a:solidFill>
                  <a:srgbClr val="404040"/>
                </a:solidFill>
                <a:latin typeface="Calibri"/>
                <a:ea typeface="Calibri"/>
                <a:cs typeface="Calibri"/>
                <a:sym typeface="Calibri"/>
              </a:rPr>
              <a:t>Автори:</a:t>
            </a:r>
            <a:endParaRPr sz="1800">
              <a:solidFill>
                <a:srgbClr val="404040"/>
              </a:solidFill>
              <a:latin typeface="Calibri"/>
              <a:ea typeface="Calibri"/>
              <a:cs typeface="Calibri"/>
              <a:sym typeface="Calibri"/>
            </a:endParaRPr>
          </a:p>
        </p:txBody>
      </p:sp>
      <p:sp>
        <p:nvSpPr>
          <p:cNvPr id="89" name="Google Shape;89;p13"/>
          <p:cNvSpPr txBox="1"/>
          <p:nvPr/>
        </p:nvSpPr>
        <p:spPr>
          <a:xfrm>
            <a:off x="5029200" y="4038600"/>
            <a:ext cx="4114800" cy="8309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bg-BG" sz="2400">
                <a:solidFill>
                  <a:srgbClr val="404040"/>
                </a:solidFill>
                <a:latin typeface="Calibri"/>
                <a:ea typeface="Calibri"/>
                <a:cs typeface="Calibri"/>
                <a:sym typeface="Calibri"/>
              </a:rPr>
              <a:t>Андрей Петров</a:t>
            </a:r>
            <a:endParaRPr b="1" sz="2400">
              <a:solidFill>
                <a:srgbClr val="404040"/>
              </a:solidFill>
              <a:latin typeface="Calibri"/>
              <a:ea typeface="Calibri"/>
              <a:cs typeface="Calibri"/>
              <a:sym typeface="Calibri"/>
            </a:endParaRPr>
          </a:p>
          <a:p>
            <a:pPr indent="0" lvl="0" marL="0" marR="0" rtl="0" algn="l">
              <a:spcBef>
                <a:spcPts val="0"/>
              </a:spcBef>
              <a:spcAft>
                <a:spcPts val="0"/>
              </a:spcAft>
              <a:buNone/>
            </a:pPr>
            <a:r>
              <a:rPr b="1" lang="bg-BG" sz="2400">
                <a:solidFill>
                  <a:srgbClr val="404040"/>
                </a:solidFill>
                <a:latin typeface="Calibri"/>
                <a:ea typeface="Calibri"/>
                <a:cs typeface="Calibri"/>
                <a:sym typeface="Calibri"/>
              </a:rPr>
              <a:t>Александър Петров</a:t>
            </a:r>
            <a:endParaRPr b="1" sz="2400">
              <a:solidFill>
                <a:srgbClr val="40404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404040"/>
              </a:solidFill>
              <a:latin typeface="Calibri"/>
              <a:ea typeface="Calibri"/>
              <a:cs typeface="Calibri"/>
              <a:sym typeface="Calibri"/>
            </a:endParaRPr>
          </a:p>
        </p:txBody>
      </p:sp>
      <p:sp>
        <p:nvSpPr>
          <p:cNvPr id="90" name="Google Shape;90;p13"/>
          <p:cNvSpPr txBox="1"/>
          <p:nvPr/>
        </p:nvSpPr>
        <p:spPr>
          <a:xfrm>
            <a:off x="0" y="5867400"/>
            <a:ext cx="8991600" cy="1295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bg-BG" sz="2400">
                <a:solidFill>
                  <a:schemeClr val="lt1"/>
                </a:solidFill>
                <a:latin typeface="Calibri"/>
                <a:ea typeface="Calibri"/>
                <a:cs typeface="Calibri"/>
                <a:sym typeface="Calibri"/>
              </a:rPr>
              <a:t>Пловдивски университет "Паисий Хилендарски"</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p:nvPr/>
        </p:nvSpPr>
        <p:spPr>
          <a:xfrm>
            <a:off x="0" y="1066800"/>
            <a:ext cx="9144000" cy="5791200"/>
          </a:xfrm>
          <a:prstGeom prst="rect">
            <a:avLst/>
          </a:prstGeom>
          <a:solidFill>
            <a:srgbClr val="3AA1D7">
              <a:alpha val="85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0" y="0"/>
            <a:ext cx="9144000" cy="1066800"/>
          </a:xfrm>
          <a:prstGeom prst="rect">
            <a:avLst/>
          </a:prstGeom>
          <a:solidFill>
            <a:srgbClr val="333C47"/>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2"/>
          <p:cNvSpPr txBox="1"/>
          <p:nvPr>
            <p:ph type="ctrTitle"/>
          </p:nvPr>
        </p:nvSpPr>
        <p:spPr>
          <a:xfrm>
            <a:off x="0" y="152401"/>
            <a:ext cx="9144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bg-BG" sz="2400">
                <a:solidFill>
                  <a:srgbClr val="FFFFFF"/>
                </a:solidFill>
                <a:latin typeface="Arial"/>
                <a:ea typeface="Arial"/>
                <a:cs typeface="Arial"/>
                <a:sym typeface="Arial"/>
              </a:rPr>
              <a:t>Дискусия и въпроси</a:t>
            </a:r>
            <a:endParaRPr b="1" sz="2400">
              <a:solidFill>
                <a:srgbClr val="FFFFFF"/>
              </a:solidFill>
              <a:latin typeface="Arial"/>
              <a:ea typeface="Arial"/>
              <a:cs typeface="Arial"/>
              <a:sym typeface="Arial"/>
            </a:endParaRPr>
          </a:p>
        </p:txBody>
      </p:sp>
      <p:pic>
        <p:nvPicPr>
          <p:cNvPr id="184" name="Google Shape;184;p22"/>
          <p:cNvPicPr preferRelativeResize="0"/>
          <p:nvPr/>
        </p:nvPicPr>
        <p:blipFill>
          <a:blip r:embed="rId3">
            <a:alphaModFix/>
          </a:blip>
          <a:stretch>
            <a:fillRect/>
          </a:stretch>
        </p:blipFill>
        <p:spPr>
          <a:xfrm>
            <a:off x="3192663" y="2858000"/>
            <a:ext cx="2758675" cy="182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p:nvPr/>
        </p:nvSpPr>
        <p:spPr>
          <a:xfrm>
            <a:off x="0" y="1292075"/>
            <a:ext cx="9144000" cy="5565900"/>
          </a:xfrm>
          <a:prstGeom prst="rect">
            <a:avLst/>
          </a:prstGeom>
          <a:solidFill>
            <a:srgbClr val="3AA1D7">
              <a:alpha val="85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0" y="0"/>
            <a:ext cx="9144000" cy="1295400"/>
          </a:xfrm>
          <a:prstGeom prst="rect">
            <a:avLst/>
          </a:prstGeom>
          <a:solidFill>
            <a:srgbClr val="333C47"/>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4"/>
          <p:cNvSpPr txBox="1"/>
          <p:nvPr>
            <p:ph type="ctrTitle"/>
          </p:nvPr>
        </p:nvSpPr>
        <p:spPr>
          <a:xfrm>
            <a:off x="0" y="228601"/>
            <a:ext cx="91440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3600"/>
              <a:buFont typeface="Arial"/>
              <a:buNone/>
            </a:pPr>
            <a:r>
              <a:rPr b="1" i="0" lang="bg-BG" sz="2400" u="none" cap="none" strike="noStrike">
                <a:solidFill>
                  <a:srgbClr val="FFFFFF"/>
                </a:solidFill>
                <a:latin typeface="Arial"/>
                <a:ea typeface="Arial"/>
                <a:cs typeface="Arial"/>
                <a:sym typeface="Arial"/>
              </a:rPr>
              <a:t>Основни цели</a:t>
            </a:r>
            <a:endParaRPr b="0" i="0" sz="2400" u="none" cap="none" strike="noStrike">
              <a:solidFill>
                <a:srgbClr val="FFFFFF"/>
              </a:solidFill>
              <a:latin typeface="Arial"/>
              <a:ea typeface="Arial"/>
              <a:cs typeface="Arial"/>
              <a:sym typeface="Arial"/>
            </a:endParaRPr>
          </a:p>
        </p:txBody>
      </p:sp>
      <p:sp>
        <p:nvSpPr>
          <p:cNvPr id="98" name="Google Shape;98;p14"/>
          <p:cNvSpPr/>
          <p:nvPr/>
        </p:nvSpPr>
        <p:spPr>
          <a:xfrm>
            <a:off x="533400" y="2540001"/>
            <a:ext cx="652800" cy="435000"/>
          </a:xfrm>
          <a:prstGeom prst="rightArrow">
            <a:avLst>
              <a:gd fmla="val 50000" name="adj1"/>
              <a:gd fmla="val 50000" name="adj2"/>
            </a:avLst>
          </a:prstGeom>
          <a:solidFill>
            <a:srgbClr val="FFFFFF"/>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4"/>
          <p:cNvSpPr txBox="1"/>
          <p:nvPr/>
        </p:nvSpPr>
        <p:spPr>
          <a:xfrm>
            <a:off x="1609951" y="2482663"/>
            <a:ext cx="6043200" cy="49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bg-BG" sz="2600">
                <a:solidFill>
                  <a:schemeClr val="dk1"/>
                </a:solidFill>
                <a:latin typeface="Calibri"/>
                <a:ea typeface="Calibri"/>
                <a:cs typeface="Calibri"/>
                <a:sym typeface="Calibri"/>
              </a:rPr>
              <a:t>Мобилно приложение за Android и iOS</a:t>
            </a:r>
            <a:endParaRPr sz="2600">
              <a:solidFill>
                <a:schemeClr val="dk1"/>
              </a:solidFill>
              <a:latin typeface="Calibri"/>
              <a:ea typeface="Calibri"/>
              <a:cs typeface="Calibri"/>
              <a:sym typeface="Calibri"/>
            </a:endParaRPr>
          </a:p>
        </p:txBody>
      </p:sp>
      <p:sp>
        <p:nvSpPr>
          <p:cNvPr id="100" name="Google Shape;100;p14"/>
          <p:cNvSpPr/>
          <p:nvPr/>
        </p:nvSpPr>
        <p:spPr>
          <a:xfrm>
            <a:off x="533400" y="3356113"/>
            <a:ext cx="685800" cy="457200"/>
          </a:xfrm>
          <a:prstGeom prst="rightArrow">
            <a:avLst>
              <a:gd fmla="val 50000" name="adj1"/>
              <a:gd fmla="val 50000" name="adj2"/>
            </a:avLst>
          </a:prstGeom>
          <a:solidFill>
            <a:srgbClr val="FFFFFF"/>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4"/>
          <p:cNvSpPr txBox="1"/>
          <p:nvPr/>
        </p:nvSpPr>
        <p:spPr>
          <a:xfrm>
            <a:off x="1609944" y="3320870"/>
            <a:ext cx="7123500" cy="49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bg-BG" sz="2600">
                <a:solidFill>
                  <a:schemeClr val="dk1"/>
                </a:solidFill>
                <a:latin typeface="Calibri"/>
                <a:ea typeface="Calibri"/>
                <a:cs typeface="Calibri"/>
                <a:sym typeface="Calibri"/>
              </a:rPr>
              <a:t>Превръщане на приложението в персонален гид</a:t>
            </a:r>
            <a:endParaRPr sz="2600">
              <a:solidFill>
                <a:schemeClr val="dk1"/>
              </a:solidFill>
              <a:latin typeface="Calibri"/>
              <a:ea typeface="Calibri"/>
              <a:cs typeface="Calibri"/>
              <a:sym typeface="Calibri"/>
            </a:endParaRPr>
          </a:p>
        </p:txBody>
      </p:sp>
      <p:sp>
        <p:nvSpPr>
          <p:cNvPr id="102" name="Google Shape;102;p14"/>
          <p:cNvSpPr/>
          <p:nvPr/>
        </p:nvSpPr>
        <p:spPr>
          <a:xfrm>
            <a:off x="533400" y="4194313"/>
            <a:ext cx="685800" cy="457200"/>
          </a:xfrm>
          <a:prstGeom prst="rightArrow">
            <a:avLst>
              <a:gd fmla="val 50000" name="adj1"/>
              <a:gd fmla="val 50000" name="adj2"/>
            </a:avLst>
          </a:prstGeom>
          <a:solidFill>
            <a:srgbClr val="F3F3F3"/>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4"/>
          <p:cNvSpPr txBox="1"/>
          <p:nvPr/>
        </p:nvSpPr>
        <p:spPr>
          <a:xfrm>
            <a:off x="1609944" y="4159070"/>
            <a:ext cx="5996700" cy="49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bg-BG" sz="2600">
                <a:solidFill>
                  <a:schemeClr val="dk1"/>
                </a:solidFill>
                <a:latin typeface="Calibri"/>
                <a:ea typeface="Calibri"/>
                <a:cs typeface="Calibri"/>
                <a:sym typeface="Calibri"/>
              </a:rPr>
              <a:t>Въвличане на общността</a:t>
            </a:r>
            <a:endParaRPr sz="2600">
              <a:solidFill>
                <a:schemeClr val="dk1"/>
              </a:solidFill>
              <a:latin typeface="Calibri"/>
              <a:ea typeface="Calibri"/>
              <a:cs typeface="Calibri"/>
              <a:sym typeface="Calibri"/>
            </a:endParaRPr>
          </a:p>
        </p:txBody>
      </p:sp>
      <p:sp>
        <p:nvSpPr>
          <p:cNvPr id="104" name="Google Shape;104;p14"/>
          <p:cNvSpPr/>
          <p:nvPr/>
        </p:nvSpPr>
        <p:spPr>
          <a:xfrm>
            <a:off x="533400" y="5012038"/>
            <a:ext cx="685800" cy="457200"/>
          </a:xfrm>
          <a:prstGeom prst="rightArrow">
            <a:avLst>
              <a:gd fmla="val 50000" name="adj1"/>
              <a:gd fmla="val 50000" name="adj2"/>
            </a:avLst>
          </a:prstGeom>
          <a:solidFill>
            <a:srgbClr val="FFFFFF"/>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4"/>
          <p:cNvSpPr txBox="1"/>
          <p:nvPr/>
        </p:nvSpPr>
        <p:spPr>
          <a:xfrm>
            <a:off x="1609907" y="4976870"/>
            <a:ext cx="5996700" cy="49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bg-BG" sz="2600">
                <a:solidFill>
                  <a:schemeClr val="dk1"/>
                </a:solidFill>
                <a:latin typeface="Calibri"/>
                <a:ea typeface="Calibri"/>
                <a:cs typeface="Calibri"/>
                <a:sym typeface="Calibri"/>
              </a:rPr>
              <a:t>Популяризиране на туристически обекти</a:t>
            </a:r>
            <a:endParaRPr sz="2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15"/>
          <p:cNvPicPr preferRelativeResize="0"/>
          <p:nvPr/>
        </p:nvPicPr>
        <p:blipFill>
          <a:blip r:embed="rId3">
            <a:alphaModFix/>
          </a:blip>
          <a:stretch>
            <a:fillRect/>
          </a:stretch>
        </p:blipFill>
        <p:spPr>
          <a:xfrm>
            <a:off x="722951" y="0"/>
            <a:ext cx="7698088"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p:nvPr/>
        </p:nvSpPr>
        <p:spPr>
          <a:xfrm>
            <a:off x="0" y="1292075"/>
            <a:ext cx="9144000" cy="5565900"/>
          </a:xfrm>
          <a:prstGeom prst="rect">
            <a:avLst/>
          </a:prstGeom>
          <a:solidFill>
            <a:srgbClr val="3AA1D7">
              <a:alpha val="85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0" y="0"/>
            <a:ext cx="9144000" cy="1295400"/>
          </a:xfrm>
          <a:prstGeom prst="rect">
            <a:avLst/>
          </a:prstGeom>
          <a:solidFill>
            <a:srgbClr val="333C47"/>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6"/>
          <p:cNvSpPr txBox="1"/>
          <p:nvPr>
            <p:ph type="ctrTitle"/>
          </p:nvPr>
        </p:nvSpPr>
        <p:spPr>
          <a:xfrm>
            <a:off x="0" y="228601"/>
            <a:ext cx="9144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bg-BG" sz="2400">
                <a:solidFill>
                  <a:srgbClr val="FFFFFF"/>
                </a:solidFill>
                <a:latin typeface="Arial"/>
                <a:ea typeface="Arial"/>
                <a:cs typeface="Arial"/>
                <a:sym typeface="Arial"/>
              </a:rPr>
              <a:t>Мобилно приложение за Android и iOS</a:t>
            </a:r>
            <a:endParaRPr i="0" sz="2400" u="none" cap="none" strike="noStrike">
              <a:solidFill>
                <a:srgbClr val="FFFFFF"/>
              </a:solidFill>
              <a:latin typeface="Arial"/>
              <a:ea typeface="Arial"/>
              <a:cs typeface="Arial"/>
              <a:sym typeface="Arial"/>
            </a:endParaRPr>
          </a:p>
        </p:txBody>
      </p:sp>
      <p:pic>
        <p:nvPicPr>
          <p:cNvPr id="118" name="Google Shape;118;p16"/>
          <p:cNvPicPr preferRelativeResize="0"/>
          <p:nvPr/>
        </p:nvPicPr>
        <p:blipFill>
          <a:blip r:embed="rId3">
            <a:alphaModFix/>
          </a:blip>
          <a:stretch>
            <a:fillRect/>
          </a:stretch>
        </p:blipFill>
        <p:spPr>
          <a:xfrm>
            <a:off x="660988" y="3400893"/>
            <a:ext cx="1720108" cy="3188019"/>
          </a:xfrm>
          <a:prstGeom prst="rect">
            <a:avLst/>
          </a:prstGeom>
          <a:noFill/>
          <a:ln>
            <a:noFill/>
          </a:ln>
        </p:spPr>
      </p:pic>
      <p:pic>
        <p:nvPicPr>
          <p:cNvPr id="119" name="Google Shape;119;p16"/>
          <p:cNvPicPr preferRelativeResize="0"/>
          <p:nvPr/>
        </p:nvPicPr>
        <p:blipFill>
          <a:blip r:embed="rId4">
            <a:alphaModFix/>
          </a:blip>
          <a:stretch>
            <a:fillRect/>
          </a:stretch>
        </p:blipFill>
        <p:spPr>
          <a:xfrm>
            <a:off x="6868979" y="3400887"/>
            <a:ext cx="1720108" cy="3188019"/>
          </a:xfrm>
          <a:prstGeom prst="rect">
            <a:avLst/>
          </a:prstGeom>
          <a:noFill/>
          <a:ln>
            <a:noFill/>
          </a:ln>
        </p:spPr>
      </p:pic>
      <p:sp>
        <p:nvSpPr>
          <p:cNvPr id="120" name="Google Shape;120;p16"/>
          <p:cNvSpPr/>
          <p:nvPr/>
        </p:nvSpPr>
        <p:spPr>
          <a:xfrm rot="-3357462">
            <a:off x="2643753" y="2501975"/>
            <a:ext cx="636114" cy="83814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flipH="1" rot="2880044">
            <a:off x="5756014" y="2501944"/>
            <a:ext cx="636208" cy="838235"/>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6"/>
          <p:cNvPicPr preferRelativeResize="0"/>
          <p:nvPr/>
        </p:nvPicPr>
        <p:blipFill>
          <a:blip r:embed="rId5">
            <a:alphaModFix/>
          </a:blip>
          <a:stretch>
            <a:fillRect/>
          </a:stretch>
        </p:blipFill>
        <p:spPr>
          <a:xfrm>
            <a:off x="3073496" y="3749086"/>
            <a:ext cx="3099734" cy="2504585"/>
          </a:xfrm>
          <a:prstGeom prst="rect">
            <a:avLst/>
          </a:prstGeom>
          <a:noFill/>
          <a:ln>
            <a:noFill/>
          </a:ln>
        </p:spPr>
      </p:pic>
      <p:pic>
        <p:nvPicPr>
          <p:cNvPr id="123" name="Google Shape;123;p16"/>
          <p:cNvPicPr preferRelativeResize="0"/>
          <p:nvPr/>
        </p:nvPicPr>
        <p:blipFill>
          <a:blip r:embed="rId6">
            <a:alphaModFix/>
          </a:blip>
          <a:stretch>
            <a:fillRect/>
          </a:stretch>
        </p:blipFill>
        <p:spPr>
          <a:xfrm>
            <a:off x="1758775" y="1570400"/>
            <a:ext cx="5153346" cy="83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p:nvPr/>
        </p:nvSpPr>
        <p:spPr>
          <a:xfrm>
            <a:off x="0" y="1292075"/>
            <a:ext cx="9144000" cy="5565900"/>
          </a:xfrm>
          <a:prstGeom prst="rect">
            <a:avLst/>
          </a:prstGeom>
          <a:solidFill>
            <a:srgbClr val="3AA1D7">
              <a:alpha val="85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0" y="0"/>
            <a:ext cx="9144000" cy="1295400"/>
          </a:xfrm>
          <a:prstGeom prst="rect">
            <a:avLst/>
          </a:prstGeom>
          <a:solidFill>
            <a:srgbClr val="333C47"/>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7"/>
          <p:cNvSpPr txBox="1"/>
          <p:nvPr>
            <p:ph type="ctrTitle"/>
          </p:nvPr>
        </p:nvSpPr>
        <p:spPr>
          <a:xfrm>
            <a:off x="0" y="228601"/>
            <a:ext cx="91440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3600"/>
              <a:buFont typeface="Arial"/>
              <a:buNone/>
            </a:pPr>
            <a:r>
              <a:rPr b="1" lang="bg-BG" sz="2400">
                <a:solidFill>
                  <a:srgbClr val="FFFFFF"/>
                </a:solidFill>
                <a:latin typeface="Arial"/>
                <a:ea typeface="Arial"/>
                <a:cs typeface="Arial"/>
                <a:sym typeface="Arial"/>
              </a:rPr>
              <a:t>Основни функционалности</a:t>
            </a:r>
            <a:endParaRPr b="0" i="0" sz="2400" u="none" cap="none" strike="noStrike">
              <a:solidFill>
                <a:srgbClr val="FFFFFF"/>
              </a:solidFill>
              <a:latin typeface="Arial"/>
              <a:ea typeface="Arial"/>
              <a:cs typeface="Arial"/>
              <a:sym typeface="Arial"/>
            </a:endParaRPr>
          </a:p>
        </p:txBody>
      </p:sp>
      <p:sp>
        <p:nvSpPr>
          <p:cNvPr id="131" name="Google Shape;131;p17"/>
          <p:cNvSpPr/>
          <p:nvPr/>
        </p:nvSpPr>
        <p:spPr>
          <a:xfrm>
            <a:off x="533400" y="2540001"/>
            <a:ext cx="652800" cy="435000"/>
          </a:xfrm>
          <a:prstGeom prst="rightArrow">
            <a:avLst>
              <a:gd fmla="val 50000" name="adj1"/>
              <a:gd fmla="val 50000" name="adj2"/>
            </a:avLst>
          </a:prstGeom>
          <a:solidFill>
            <a:srgbClr val="FFFFFF"/>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7"/>
          <p:cNvSpPr txBox="1"/>
          <p:nvPr/>
        </p:nvSpPr>
        <p:spPr>
          <a:xfrm>
            <a:off x="1609951" y="2482663"/>
            <a:ext cx="6043200" cy="49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bg-BG" sz="2600">
                <a:solidFill>
                  <a:schemeClr val="dk1"/>
                </a:solidFill>
                <a:latin typeface="Calibri"/>
                <a:ea typeface="Calibri"/>
                <a:cs typeface="Calibri"/>
                <a:sym typeface="Calibri"/>
              </a:rPr>
              <a:t>Търсене на обекти и маршрути</a:t>
            </a:r>
            <a:endParaRPr sz="2600">
              <a:solidFill>
                <a:schemeClr val="dk1"/>
              </a:solidFill>
              <a:latin typeface="Calibri"/>
              <a:ea typeface="Calibri"/>
              <a:cs typeface="Calibri"/>
              <a:sym typeface="Calibri"/>
            </a:endParaRPr>
          </a:p>
        </p:txBody>
      </p:sp>
      <p:sp>
        <p:nvSpPr>
          <p:cNvPr id="133" name="Google Shape;133;p17"/>
          <p:cNvSpPr/>
          <p:nvPr/>
        </p:nvSpPr>
        <p:spPr>
          <a:xfrm>
            <a:off x="533400" y="3356113"/>
            <a:ext cx="685800" cy="457200"/>
          </a:xfrm>
          <a:prstGeom prst="rightArrow">
            <a:avLst>
              <a:gd fmla="val 50000" name="adj1"/>
              <a:gd fmla="val 50000" name="adj2"/>
            </a:avLst>
          </a:prstGeom>
          <a:solidFill>
            <a:srgbClr val="FFFFFF"/>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7"/>
          <p:cNvSpPr txBox="1"/>
          <p:nvPr/>
        </p:nvSpPr>
        <p:spPr>
          <a:xfrm>
            <a:off x="1609944" y="3320870"/>
            <a:ext cx="7123500" cy="49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bg-BG" sz="2600">
                <a:solidFill>
                  <a:schemeClr val="dk1"/>
                </a:solidFill>
                <a:latin typeface="Calibri"/>
                <a:ea typeface="Calibri"/>
                <a:cs typeface="Calibri"/>
                <a:sym typeface="Calibri"/>
              </a:rPr>
              <a:t>Възможност за виртуални разходки</a:t>
            </a:r>
            <a:endParaRPr sz="2600">
              <a:solidFill>
                <a:schemeClr val="dk1"/>
              </a:solidFill>
              <a:latin typeface="Calibri"/>
              <a:ea typeface="Calibri"/>
              <a:cs typeface="Calibri"/>
              <a:sym typeface="Calibri"/>
            </a:endParaRPr>
          </a:p>
        </p:txBody>
      </p:sp>
      <p:sp>
        <p:nvSpPr>
          <p:cNvPr id="135" name="Google Shape;135;p17"/>
          <p:cNvSpPr/>
          <p:nvPr/>
        </p:nvSpPr>
        <p:spPr>
          <a:xfrm>
            <a:off x="533400" y="4194313"/>
            <a:ext cx="685800" cy="457200"/>
          </a:xfrm>
          <a:prstGeom prst="rightArrow">
            <a:avLst>
              <a:gd fmla="val 50000" name="adj1"/>
              <a:gd fmla="val 50000" name="adj2"/>
            </a:avLst>
          </a:prstGeom>
          <a:solidFill>
            <a:srgbClr val="F3F3F3"/>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7"/>
          <p:cNvSpPr txBox="1"/>
          <p:nvPr/>
        </p:nvSpPr>
        <p:spPr>
          <a:xfrm>
            <a:off x="1609944" y="4159070"/>
            <a:ext cx="5996700" cy="49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bg-BG" sz="2600">
                <a:solidFill>
                  <a:schemeClr val="dk1"/>
                </a:solidFill>
                <a:latin typeface="Calibri"/>
                <a:ea typeface="Calibri"/>
                <a:cs typeface="Calibri"/>
                <a:sym typeface="Calibri"/>
              </a:rPr>
              <a:t>Информация за значими обекти</a:t>
            </a:r>
            <a:endParaRPr sz="2600">
              <a:solidFill>
                <a:schemeClr val="dk1"/>
              </a:solidFill>
              <a:latin typeface="Calibri"/>
              <a:ea typeface="Calibri"/>
              <a:cs typeface="Calibri"/>
              <a:sym typeface="Calibri"/>
            </a:endParaRPr>
          </a:p>
        </p:txBody>
      </p:sp>
      <p:sp>
        <p:nvSpPr>
          <p:cNvPr id="137" name="Google Shape;137;p17"/>
          <p:cNvSpPr/>
          <p:nvPr/>
        </p:nvSpPr>
        <p:spPr>
          <a:xfrm>
            <a:off x="533400" y="5012038"/>
            <a:ext cx="685800" cy="457200"/>
          </a:xfrm>
          <a:prstGeom prst="rightArrow">
            <a:avLst>
              <a:gd fmla="val 50000" name="adj1"/>
              <a:gd fmla="val 50000" name="adj2"/>
            </a:avLst>
          </a:prstGeom>
          <a:solidFill>
            <a:srgbClr val="FFFFFF"/>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7"/>
          <p:cNvSpPr txBox="1"/>
          <p:nvPr/>
        </p:nvSpPr>
        <p:spPr>
          <a:xfrm>
            <a:off x="1609907" y="4976870"/>
            <a:ext cx="5996700" cy="49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bg-BG" sz="2600">
                <a:solidFill>
                  <a:schemeClr val="dk1"/>
                </a:solidFill>
                <a:latin typeface="Calibri"/>
                <a:ea typeface="Calibri"/>
                <a:cs typeface="Calibri"/>
                <a:sym typeface="Calibri"/>
              </a:rPr>
              <a:t>Споделяне в социалните мрежи</a:t>
            </a:r>
            <a:endParaRPr sz="2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p:nvPr/>
        </p:nvSpPr>
        <p:spPr>
          <a:xfrm>
            <a:off x="0" y="1292075"/>
            <a:ext cx="9144000" cy="5565900"/>
          </a:xfrm>
          <a:prstGeom prst="rect">
            <a:avLst/>
          </a:prstGeom>
          <a:solidFill>
            <a:srgbClr val="3AA1D7">
              <a:alpha val="85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0" y="0"/>
            <a:ext cx="9144000" cy="1295400"/>
          </a:xfrm>
          <a:prstGeom prst="rect">
            <a:avLst/>
          </a:prstGeom>
          <a:solidFill>
            <a:srgbClr val="333C47"/>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8"/>
          <p:cNvSpPr txBox="1"/>
          <p:nvPr>
            <p:ph type="ctrTitle"/>
          </p:nvPr>
        </p:nvSpPr>
        <p:spPr>
          <a:xfrm>
            <a:off x="0" y="228601"/>
            <a:ext cx="9144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bg-BG" sz="2400">
                <a:solidFill>
                  <a:srgbClr val="FFFFFF"/>
                </a:solidFill>
                <a:latin typeface="Arial"/>
                <a:ea typeface="Arial"/>
                <a:cs typeface="Arial"/>
                <a:sym typeface="Arial"/>
              </a:rPr>
              <a:t>Превръщане на приложението в персонален гид</a:t>
            </a:r>
            <a:endParaRPr sz="2400">
              <a:solidFill>
                <a:srgbClr val="FFFFFF"/>
              </a:solidFill>
              <a:latin typeface="Arial"/>
              <a:ea typeface="Arial"/>
              <a:cs typeface="Arial"/>
              <a:sym typeface="Arial"/>
            </a:endParaRPr>
          </a:p>
        </p:txBody>
      </p:sp>
      <p:pic>
        <p:nvPicPr>
          <p:cNvPr id="146" name="Google Shape;146;p18"/>
          <p:cNvPicPr preferRelativeResize="0"/>
          <p:nvPr/>
        </p:nvPicPr>
        <p:blipFill>
          <a:blip r:embed="rId3">
            <a:alphaModFix/>
          </a:blip>
          <a:stretch>
            <a:fillRect/>
          </a:stretch>
        </p:blipFill>
        <p:spPr>
          <a:xfrm>
            <a:off x="1712750" y="1766375"/>
            <a:ext cx="5718500" cy="501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p:nvPr/>
        </p:nvSpPr>
        <p:spPr>
          <a:xfrm>
            <a:off x="9275" y="1295400"/>
            <a:ext cx="9144000" cy="5565900"/>
          </a:xfrm>
          <a:prstGeom prst="rect">
            <a:avLst/>
          </a:prstGeom>
          <a:solidFill>
            <a:srgbClr val="3AA1D7">
              <a:alpha val="85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0" y="0"/>
            <a:ext cx="9144000" cy="1295400"/>
          </a:xfrm>
          <a:prstGeom prst="rect">
            <a:avLst/>
          </a:prstGeom>
          <a:solidFill>
            <a:srgbClr val="333C47"/>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9"/>
          <p:cNvSpPr txBox="1"/>
          <p:nvPr>
            <p:ph type="ctrTitle"/>
          </p:nvPr>
        </p:nvSpPr>
        <p:spPr>
          <a:xfrm>
            <a:off x="0" y="228601"/>
            <a:ext cx="91440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3600"/>
              <a:buFont typeface="Arial"/>
              <a:buNone/>
            </a:pPr>
            <a:r>
              <a:rPr b="1" lang="bg-BG" sz="2400">
                <a:solidFill>
                  <a:srgbClr val="FFFFFF"/>
                </a:solidFill>
                <a:latin typeface="Arial"/>
                <a:ea typeface="Arial"/>
                <a:cs typeface="Arial"/>
                <a:sym typeface="Arial"/>
              </a:rPr>
              <a:t>Въвличане на общността</a:t>
            </a:r>
            <a:endParaRPr b="0" i="0" sz="2400" u="none" cap="none" strike="noStrike">
              <a:solidFill>
                <a:srgbClr val="FFFFFF"/>
              </a:solidFill>
              <a:latin typeface="Arial"/>
              <a:ea typeface="Arial"/>
              <a:cs typeface="Arial"/>
              <a:sym typeface="Arial"/>
            </a:endParaRPr>
          </a:p>
        </p:txBody>
      </p:sp>
      <p:pic>
        <p:nvPicPr>
          <p:cNvPr id="154" name="Google Shape;154;p19"/>
          <p:cNvPicPr preferRelativeResize="0"/>
          <p:nvPr/>
        </p:nvPicPr>
        <p:blipFill>
          <a:blip r:embed="rId3">
            <a:alphaModFix/>
          </a:blip>
          <a:stretch>
            <a:fillRect/>
          </a:stretch>
        </p:blipFill>
        <p:spPr>
          <a:xfrm>
            <a:off x="2042588" y="2223850"/>
            <a:ext cx="5058825" cy="464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0"/>
          <p:cNvSpPr/>
          <p:nvPr/>
        </p:nvSpPr>
        <p:spPr>
          <a:xfrm>
            <a:off x="0" y="1066800"/>
            <a:ext cx="9144000" cy="5791200"/>
          </a:xfrm>
          <a:prstGeom prst="rect">
            <a:avLst/>
          </a:prstGeom>
          <a:solidFill>
            <a:srgbClr val="3AA1D7">
              <a:alpha val="85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0" y="0"/>
            <a:ext cx="9144000" cy="1066800"/>
          </a:xfrm>
          <a:prstGeom prst="rect">
            <a:avLst/>
          </a:prstGeom>
          <a:solidFill>
            <a:srgbClr val="333C47"/>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20"/>
          <p:cNvSpPr txBox="1"/>
          <p:nvPr>
            <p:ph type="ctrTitle"/>
          </p:nvPr>
        </p:nvSpPr>
        <p:spPr>
          <a:xfrm>
            <a:off x="0" y="152401"/>
            <a:ext cx="9144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bg-BG" sz="2400">
                <a:solidFill>
                  <a:srgbClr val="FFFFFF"/>
                </a:solidFill>
                <a:latin typeface="Arial"/>
                <a:ea typeface="Arial"/>
                <a:cs typeface="Arial"/>
                <a:sym typeface="Arial"/>
              </a:rPr>
              <a:t>Популяризиране на туристически обекти</a:t>
            </a:r>
            <a:endParaRPr b="1" sz="2400">
              <a:solidFill>
                <a:srgbClr val="FFFFFF"/>
              </a:solidFill>
              <a:latin typeface="Arial"/>
              <a:ea typeface="Arial"/>
              <a:cs typeface="Arial"/>
              <a:sym typeface="Arial"/>
            </a:endParaRPr>
          </a:p>
        </p:txBody>
      </p:sp>
      <p:pic>
        <p:nvPicPr>
          <p:cNvPr id="162" name="Google Shape;162;p20"/>
          <p:cNvPicPr preferRelativeResize="0"/>
          <p:nvPr/>
        </p:nvPicPr>
        <p:blipFill>
          <a:blip r:embed="rId3">
            <a:alphaModFix/>
          </a:blip>
          <a:stretch>
            <a:fillRect/>
          </a:stretch>
        </p:blipFill>
        <p:spPr>
          <a:xfrm>
            <a:off x="132100" y="3533997"/>
            <a:ext cx="3180575" cy="3186154"/>
          </a:xfrm>
          <a:prstGeom prst="rect">
            <a:avLst/>
          </a:prstGeom>
          <a:noFill/>
          <a:ln>
            <a:noFill/>
          </a:ln>
        </p:spPr>
      </p:pic>
      <p:pic>
        <p:nvPicPr>
          <p:cNvPr id="163" name="Google Shape;163;p20"/>
          <p:cNvPicPr preferRelativeResize="0"/>
          <p:nvPr/>
        </p:nvPicPr>
        <p:blipFill>
          <a:blip r:embed="rId4">
            <a:alphaModFix/>
          </a:blip>
          <a:stretch>
            <a:fillRect/>
          </a:stretch>
        </p:blipFill>
        <p:spPr>
          <a:xfrm>
            <a:off x="5632750" y="3352800"/>
            <a:ext cx="3429000" cy="3429000"/>
          </a:xfrm>
          <a:prstGeom prst="rect">
            <a:avLst/>
          </a:prstGeom>
          <a:noFill/>
          <a:ln>
            <a:noFill/>
          </a:ln>
        </p:spPr>
      </p:pic>
      <p:pic>
        <p:nvPicPr>
          <p:cNvPr id="164" name="Google Shape;164;p20"/>
          <p:cNvPicPr preferRelativeResize="0"/>
          <p:nvPr/>
        </p:nvPicPr>
        <p:blipFill>
          <a:blip r:embed="rId5">
            <a:alphaModFix/>
          </a:blip>
          <a:stretch>
            <a:fillRect/>
          </a:stretch>
        </p:blipFill>
        <p:spPr>
          <a:xfrm>
            <a:off x="1596425" y="1150149"/>
            <a:ext cx="3180567" cy="3027274"/>
          </a:xfrm>
          <a:prstGeom prst="rect">
            <a:avLst/>
          </a:prstGeom>
          <a:noFill/>
          <a:ln>
            <a:noFill/>
          </a:ln>
        </p:spPr>
      </p:pic>
      <p:pic>
        <p:nvPicPr>
          <p:cNvPr id="165" name="Google Shape;165;p20"/>
          <p:cNvPicPr preferRelativeResize="0"/>
          <p:nvPr/>
        </p:nvPicPr>
        <p:blipFill>
          <a:blip r:embed="rId6">
            <a:alphaModFix/>
          </a:blip>
          <a:stretch>
            <a:fillRect/>
          </a:stretch>
        </p:blipFill>
        <p:spPr>
          <a:xfrm>
            <a:off x="4203025" y="2223250"/>
            <a:ext cx="3429000" cy="3429000"/>
          </a:xfrm>
          <a:prstGeom prst="rect">
            <a:avLst/>
          </a:prstGeom>
          <a:noFill/>
          <a:ln>
            <a:noFill/>
          </a:ln>
        </p:spPr>
      </p:pic>
      <p:pic>
        <p:nvPicPr>
          <p:cNvPr id="166" name="Google Shape;166;p20"/>
          <p:cNvPicPr preferRelativeResize="0"/>
          <p:nvPr/>
        </p:nvPicPr>
        <p:blipFill>
          <a:blip r:embed="rId7">
            <a:alphaModFix/>
          </a:blip>
          <a:stretch>
            <a:fillRect/>
          </a:stretch>
        </p:blipFill>
        <p:spPr>
          <a:xfrm>
            <a:off x="6991475" y="2677450"/>
            <a:ext cx="1219200" cy="1219200"/>
          </a:xfrm>
          <a:prstGeom prst="rect">
            <a:avLst/>
          </a:prstGeom>
          <a:noFill/>
          <a:ln>
            <a:noFill/>
          </a:ln>
        </p:spPr>
      </p:pic>
      <p:pic>
        <p:nvPicPr>
          <p:cNvPr id="167" name="Google Shape;167;p20"/>
          <p:cNvPicPr preferRelativeResize="0"/>
          <p:nvPr/>
        </p:nvPicPr>
        <p:blipFill>
          <a:blip r:embed="rId8">
            <a:alphaModFix/>
          </a:blip>
          <a:stretch>
            <a:fillRect/>
          </a:stretch>
        </p:blipFill>
        <p:spPr>
          <a:xfrm>
            <a:off x="4929400" y="5083525"/>
            <a:ext cx="1219200" cy="1219200"/>
          </a:xfrm>
          <a:prstGeom prst="rect">
            <a:avLst/>
          </a:prstGeom>
          <a:noFill/>
          <a:ln>
            <a:noFill/>
          </a:ln>
        </p:spPr>
      </p:pic>
      <p:pic>
        <p:nvPicPr>
          <p:cNvPr id="168" name="Google Shape;168;p20"/>
          <p:cNvPicPr preferRelativeResize="0"/>
          <p:nvPr/>
        </p:nvPicPr>
        <p:blipFill>
          <a:blip r:embed="rId9">
            <a:alphaModFix/>
          </a:blip>
          <a:stretch>
            <a:fillRect/>
          </a:stretch>
        </p:blipFill>
        <p:spPr>
          <a:xfrm>
            <a:off x="1047050" y="2811450"/>
            <a:ext cx="1219200" cy="121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1"/>
          <p:cNvSpPr/>
          <p:nvPr/>
        </p:nvSpPr>
        <p:spPr>
          <a:xfrm>
            <a:off x="0" y="1066800"/>
            <a:ext cx="9144000" cy="5791200"/>
          </a:xfrm>
          <a:prstGeom prst="rect">
            <a:avLst/>
          </a:prstGeom>
          <a:solidFill>
            <a:srgbClr val="3AA1D7">
              <a:alpha val="85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0" y="0"/>
            <a:ext cx="9144000" cy="1066800"/>
          </a:xfrm>
          <a:prstGeom prst="rect">
            <a:avLst/>
          </a:prstGeom>
          <a:solidFill>
            <a:srgbClr val="333C47"/>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1"/>
          <p:cNvSpPr txBox="1"/>
          <p:nvPr>
            <p:ph type="ctrTitle"/>
          </p:nvPr>
        </p:nvSpPr>
        <p:spPr>
          <a:xfrm>
            <a:off x="0" y="152401"/>
            <a:ext cx="9144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bg-BG" sz="2400">
                <a:solidFill>
                  <a:srgbClr val="FFFFFF"/>
                </a:solidFill>
                <a:latin typeface="Arial"/>
                <a:ea typeface="Arial"/>
                <a:cs typeface="Arial"/>
                <a:sym typeface="Arial"/>
              </a:rPr>
              <a:t>Стартиране на проекта</a:t>
            </a:r>
            <a:endParaRPr b="1" sz="2400">
              <a:solidFill>
                <a:srgbClr val="FFFFFF"/>
              </a:solidFill>
              <a:latin typeface="Arial"/>
              <a:ea typeface="Arial"/>
              <a:cs typeface="Arial"/>
              <a:sym typeface="Arial"/>
            </a:endParaRPr>
          </a:p>
        </p:txBody>
      </p:sp>
      <p:pic>
        <p:nvPicPr>
          <p:cNvPr id="176" name="Google Shape;176;p21"/>
          <p:cNvPicPr preferRelativeResize="0"/>
          <p:nvPr/>
        </p:nvPicPr>
        <p:blipFill>
          <a:blip r:embed="rId3">
            <a:alphaModFix/>
          </a:blip>
          <a:stretch>
            <a:fillRect/>
          </a:stretch>
        </p:blipFill>
        <p:spPr>
          <a:xfrm>
            <a:off x="14300" y="1015087"/>
            <a:ext cx="9144001" cy="58762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