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B1702-74C0-4E1B-AE9D-32E742619B00}" type="datetimeFigureOut">
              <a:rPr lang="en-CA" smtClean="0"/>
              <a:t>2019-12-10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CD8CC-7FAB-4D52-98A1-22AA3D8C93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93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CD8CC-7FAB-4D52-98A1-22AA3D8C9321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736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23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38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562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679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73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2019-12-10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053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2019-12-10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51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365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69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39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29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53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2019-12-10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20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2019-12-10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37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2019-12-10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37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2019-12-10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21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F36-A11D-4F16-96EF-CEA0021B2F0A}" type="datetimeFigureOut">
              <a:rPr lang="en-CA" smtClean="0"/>
              <a:t>2019-12-10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32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FA37F36-A11D-4F16-96EF-CEA0021B2F0A}" type="datetimeFigureOut">
              <a:rPr lang="en-CA" smtClean="0"/>
              <a:t>2019-12-10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39733-E301-4042-A036-E3ACCC490F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432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wntoearth.org.in/blog/waste/divide-and-conquer-segregation-is-the-key-60597" TargetMode="External"/><Relationship Id="rId2" Type="http://schemas.openxmlformats.org/officeDocument/2006/relationships/hyperlink" Target="https://economictimes.indiatimes.com/news/politics-and-nation/for-effective-waste-disposal-segregation-is-the-key/articleshow/62490740.cms?from=md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bc.ca/news/canada/toronto/uoft-ai-waste-disposal-1.5324156?fbclid=IwAR2PZAvwwVgWqngJpX57ZmCtMae90z_lgQ8AihUL6PaGbq9BN2uYzkPJml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516C-76D0-4C84-8C0D-D50D51C2A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				EECS 4422</a:t>
            </a:r>
            <a:br>
              <a:rPr lang="en-US" dirty="0"/>
            </a:br>
            <a:r>
              <a:rPr lang="en-US" dirty="0"/>
              <a:t> Garbage Classifier</a:t>
            </a:r>
            <a:br>
              <a:rPr lang="en-US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BF23D-B6F5-481E-BC6F-90A2502AB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cap="none" dirty="0">
                <a:ln/>
                <a:solidFill>
                  <a:schemeClr val="accent4"/>
                </a:solidFill>
              </a:rPr>
              <a:t>Koko Nanahji</a:t>
            </a:r>
            <a:endParaRPr lang="en-CA" b="1" cap="none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3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C14B-D027-45E9-854E-808C8A71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FAB9-0B6B-496E-A29E-870D3641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Correlation on </a:t>
            </a:r>
            <a:r>
              <a:rPr lang="en-US"/>
              <a:t>the available data.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085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07FB-3F1B-4259-B684-F2A36492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85" y="2215662"/>
            <a:ext cx="9404723" cy="1400530"/>
          </a:xfrm>
        </p:spPr>
        <p:txBody>
          <a:bodyPr/>
          <a:lstStyle/>
          <a:p>
            <a:r>
              <a:rPr lang="en-US" dirty="0"/>
              <a:t>Demo (hopefully goes well)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600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D961-B373-41FE-AD60-35CEF2E1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7E7D-8653-4AD3-89C0-5A7045882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Scalability of the items.</a:t>
            </a:r>
          </a:p>
          <a:p>
            <a:pPr lvl="1"/>
            <a:r>
              <a:rPr lang="en-US" dirty="0"/>
              <a:t>Data shortage.</a:t>
            </a:r>
          </a:p>
          <a:p>
            <a:pPr lvl="2"/>
            <a:r>
              <a:rPr lang="en-US" dirty="0"/>
              <a:t>Although, It requires much less data compared to a CNN approach.</a:t>
            </a:r>
          </a:p>
          <a:p>
            <a:pPr lvl="1"/>
            <a:r>
              <a:rPr lang="en-US" dirty="0"/>
              <a:t>Difficulty of distinguishing similar objects without adding other features into the feature vector.</a:t>
            </a:r>
          </a:p>
          <a:p>
            <a:pPr lvl="1"/>
            <a:r>
              <a:rPr lang="en-US" dirty="0"/>
              <a:t>Difficulty of distinguishing between real and fake objects which could lead to classification errors.</a:t>
            </a:r>
          </a:p>
          <a:p>
            <a:pPr lvl="2"/>
            <a:r>
              <a:rPr lang="en-US" dirty="0"/>
              <a:t>For example, apple vs plastic apple</a:t>
            </a:r>
          </a:p>
          <a:p>
            <a:pPr lvl="2"/>
            <a:r>
              <a:rPr lang="en-US" dirty="0"/>
              <a:t>Possible solution could be to add other measurements such as weight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 descr="A close up of a red apple&#10;&#10;Description automatically generated">
            <a:extLst>
              <a:ext uri="{FF2B5EF4-FFF2-40B4-BE49-F238E27FC236}">
                <a16:creationId xmlns:a16="http://schemas.microsoft.com/office/drawing/2014/main" id="{D5B8C519-8AE6-4C69-9FA0-A0E669767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171" y="4275759"/>
            <a:ext cx="2405096" cy="251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8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B42D-FC15-422E-9245-9C77DA99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(Until The Deadline)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98F4-70DF-41DD-812A-A7587433D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images</a:t>
            </a:r>
          </a:p>
          <a:p>
            <a:pPr lvl="1"/>
            <a:r>
              <a:rPr lang="en-US" dirty="0"/>
              <a:t>Specifically images of deformed objects.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851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0D40-8581-43D5-98C7-C2EA4FC1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361" y="2667705"/>
            <a:ext cx="4955698" cy="761295"/>
          </a:xfrm>
        </p:spPr>
        <p:txBody>
          <a:bodyPr/>
          <a:lstStyle/>
          <a:p>
            <a:r>
              <a:rPr lang="en-US" dirty="0"/>
              <a:t>Any Questions 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033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7D95-CA2E-4B95-A0AB-BC1117D6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4FA6-7806-4892-962C-E812C80B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Motivation</a:t>
            </a:r>
          </a:p>
          <a:p>
            <a:r>
              <a:rPr lang="en-US" dirty="0"/>
              <a:t>2) </a:t>
            </a:r>
            <a:r>
              <a:rPr lang="en-CA" dirty="0"/>
              <a:t>Context </a:t>
            </a:r>
          </a:p>
          <a:p>
            <a:r>
              <a:rPr lang="en-CA" dirty="0"/>
              <a:t>3) Summary Of The Methods Used</a:t>
            </a:r>
          </a:p>
          <a:p>
            <a:r>
              <a:rPr lang="en-CA" dirty="0"/>
              <a:t>4) Dataset Description</a:t>
            </a:r>
          </a:p>
          <a:p>
            <a:r>
              <a:rPr lang="en-CA" dirty="0"/>
              <a:t>5) Evaluation Method</a:t>
            </a:r>
          </a:p>
          <a:p>
            <a:r>
              <a:rPr lang="en-CA" dirty="0"/>
              <a:t>6) Demonstration</a:t>
            </a:r>
          </a:p>
          <a:p>
            <a:r>
              <a:rPr lang="en-CA" dirty="0"/>
              <a:t>7) Restrictions</a:t>
            </a:r>
          </a:p>
        </p:txBody>
      </p:sp>
    </p:spTree>
    <p:extLst>
      <p:ext uri="{BB962C8B-B14F-4D97-AF65-F5344CB8AC3E}">
        <p14:creationId xmlns:p14="http://schemas.microsoft.com/office/powerpoint/2010/main" val="33301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14E4-5F9F-4FA8-8A20-6AA78116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Motivation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FE52C-D426-4BCF-87A7-9D5F519C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177148"/>
            <a:ext cx="8946541" cy="28276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Why garbage classification ? </a:t>
            </a:r>
          </a:p>
          <a:p>
            <a:pPr lvl="1"/>
            <a:r>
              <a:rPr lang="en-CA" dirty="0"/>
              <a:t>Environmental Pollution.</a:t>
            </a:r>
          </a:p>
          <a:p>
            <a:pPr lvl="1"/>
            <a:r>
              <a:rPr lang="en-CA" dirty="0"/>
              <a:t>Effective waste management infrastructure can help clean up the environment.</a:t>
            </a:r>
          </a:p>
          <a:p>
            <a:pPr lvl="1"/>
            <a:r>
              <a:rPr lang="en-CA" dirty="0"/>
              <a:t>Effective waste management starts from the time that the object makes it to disposal. </a:t>
            </a:r>
          </a:p>
          <a:p>
            <a:pPr lvl="1"/>
            <a:r>
              <a:rPr lang="en-CA" dirty="0"/>
              <a:t>There are tons of articles that stress the importance of garbage segregation. For example: </a:t>
            </a:r>
            <a:r>
              <a:rPr lang="en-CA" dirty="0">
                <a:hlinkClick r:id="rId2"/>
              </a:rPr>
              <a:t>Article</a:t>
            </a:r>
            <a:r>
              <a:rPr lang="en-CA" dirty="0"/>
              <a:t>, </a:t>
            </a:r>
            <a:r>
              <a:rPr lang="en-CA" dirty="0">
                <a:hlinkClick r:id="rId3"/>
              </a:rPr>
              <a:t>article</a:t>
            </a:r>
            <a:r>
              <a:rPr lang="en-CA" dirty="0"/>
              <a:t>. </a:t>
            </a:r>
          </a:p>
          <a:p>
            <a:pPr lvl="1"/>
            <a:r>
              <a:rPr lang="en-CA" dirty="0"/>
              <a:t>However, separating waste into proper categories can be challenging. </a:t>
            </a:r>
          </a:p>
        </p:txBody>
      </p:sp>
    </p:spTree>
    <p:extLst>
      <p:ext uri="{BB962C8B-B14F-4D97-AF65-F5344CB8AC3E}">
        <p14:creationId xmlns:p14="http://schemas.microsoft.com/office/powerpoint/2010/main" val="402340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F34490-0F67-4F7A-8AAD-5C5B5CB7D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2782" y="452718"/>
            <a:ext cx="4906435" cy="59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4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B932-83AE-4CE4-AFA0-AF77A5E3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A8D6-8EEC-4B04-B10D-7FD2FF6EC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1514"/>
            <a:ext cx="8946541" cy="46868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aim of this project is to develop an application that classifies garbage in a three-bin system for the garbage bins on the street.</a:t>
            </a:r>
          </a:p>
          <a:p>
            <a:pPr lvl="1"/>
            <a:r>
              <a:rPr lang="en-CA" dirty="0"/>
              <a:t>Develop an object classification tool that is focused on objects that typically go in the garbage. </a:t>
            </a:r>
          </a:p>
          <a:p>
            <a:pPr lvl="2"/>
            <a:r>
              <a:rPr lang="en-CA" dirty="0"/>
              <a:t>Such as apples and soda cans but does not need to classify other things such as rockets.</a:t>
            </a:r>
          </a:p>
          <a:p>
            <a:r>
              <a:rPr lang="en-CA" dirty="0"/>
              <a:t>Additional requirements:</a:t>
            </a:r>
          </a:p>
          <a:p>
            <a:pPr lvl="1"/>
            <a:r>
              <a:rPr lang="en-CA" dirty="0"/>
              <a:t>New hardware for garbage bins.</a:t>
            </a:r>
          </a:p>
          <a:p>
            <a:pPr lvl="2"/>
            <a:r>
              <a:rPr lang="en-CA" dirty="0"/>
              <a:t>Capture an image of the object and feed the image to this application. </a:t>
            </a:r>
          </a:p>
          <a:p>
            <a:pPr lvl="2"/>
            <a:r>
              <a:rPr lang="en-CA" dirty="0"/>
              <a:t>Drop the object into the correct bin based on the output from this application.</a:t>
            </a:r>
          </a:p>
          <a:p>
            <a:r>
              <a:rPr lang="en-CA" dirty="0"/>
              <a:t>Note: There is a start-up company in Toronto that is basically trying to do this. </a:t>
            </a:r>
          </a:p>
          <a:p>
            <a:pPr lvl="2"/>
            <a:r>
              <a:rPr lang="en-CA" dirty="0">
                <a:hlinkClick r:id="rId2"/>
              </a:rPr>
              <a:t>Link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42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6426-DDC2-4DB3-83AC-45A8860E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Of The Methods Used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7E59-AEC5-43ED-B4BA-9982736FC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 main methods in development</a:t>
            </a:r>
          </a:p>
          <a:p>
            <a:pPr lvl="1"/>
            <a:r>
              <a:rPr lang="en-US" dirty="0"/>
              <a:t>Histogram of Oriented Gradients (HOG)</a:t>
            </a:r>
          </a:p>
          <a:p>
            <a:pPr lvl="1"/>
            <a:r>
              <a:rPr lang="en-US" dirty="0"/>
              <a:t>Support Vector Machines (SVM)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121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294C-19D2-4EEC-8D04-BF3DA38B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Oriented Gradients (HOG)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505A-FAF2-4345-9A0C-213293092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Why use HOG ?</a:t>
            </a:r>
          </a:p>
          <a:p>
            <a:pPr lvl="1"/>
            <a:r>
              <a:rPr lang="en-US" dirty="0"/>
              <a:t>HOG gives us a feature vector for each image that can be used for image comparison.</a:t>
            </a:r>
          </a:p>
          <a:p>
            <a:r>
              <a:rPr lang="en-US" dirty="0"/>
              <a:t>2) How does HOG work ?</a:t>
            </a:r>
          </a:p>
          <a:p>
            <a:pPr lvl="1"/>
            <a:r>
              <a:rPr lang="en-CA" dirty="0"/>
              <a:t>compute the gradient of the image in both x and y directions.</a:t>
            </a:r>
          </a:p>
          <a:p>
            <a:pPr lvl="1"/>
            <a:r>
              <a:rPr lang="en-CA" dirty="0"/>
              <a:t>compute a histogram of oriented gradients for small patches of the image (using magnitude and orientation).</a:t>
            </a:r>
          </a:p>
          <a:p>
            <a:pPr lvl="1"/>
            <a:r>
              <a:rPr lang="en-CA" dirty="0"/>
              <a:t>normalise the histograms (decrease sensitivity to overall lighting).</a:t>
            </a:r>
          </a:p>
          <a:p>
            <a:pPr lvl="1"/>
            <a:r>
              <a:rPr lang="en-CA" dirty="0"/>
              <a:t>create the feature vector by combining all of the normalized histograms.</a:t>
            </a:r>
          </a:p>
        </p:txBody>
      </p:sp>
    </p:spTree>
    <p:extLst>
      <p:ext uri="{BB962C8B-B14F-4D97-AF65-F5344CB8AC3E}">
        <p14:creationId xmlns:p14="http://schemas.microsoft.com/office/powerpoint/2010/main" val="6115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C060-1240-487E-8FD7-410A417E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 (SVM)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45179-A545-4623-B482-12F67A852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 What is SVM?</a:t>
            </a:r>
          </a:p>
          <a:p>
            <a:pPr lvl="1"/>
            <a:r>
              <a:rPr lang="en-US" dirty="0"/>
              <a:t>Supervised classification method.</a:t>
            </a:r>
          </a:p>
          <a:p>
            <a:r>
              <a:rPr lang="en-US" dirty="0"/>
              <a:t>2) Why use SVM ?</a:t>
            </a:r>
          </a:p>
          <a:p>
            <a:pPr lvl="1"/>
            <a:r>
              <a:rPr lang="en-US" dirty="0"/>
              <a:t>Performed better than the other methods that I tired (KNN and Logistic Regression).</a:t>
            </a:r>
          </a:p>
          <a:p>
            <a:r>
              <a:rPr lang="en-US" dirty="0"/>
              <a:t>3) How does SVM work ?</a:t>
            </a:r>
          </a:p>
          <a:p>
            <a:pPr lvl="1"/>
            <a:r>
              <a:rPr lang="en-CA" dirty="0"/>
              <a:t>Finds the hyperplane that has the largest distance to the nearest training data point of any class. </a:t>
            </a:r>
          </a:p>
          <a:p>
            <a:pPr lvl="1"/>
            <a:r>
              <a:rPr lang="en-CA" dirty="0"/>
              <a:t>Since, in general the larger the margin (the distance from the hyperplane to the nearest training data point of any class), the lower the error of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97462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3A89-C476-4670-B99F-2703FB8D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E6F0-1159-4FFD-9477-71EE513B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application is developed for three bin system</a:t>
            </a:r>
          </a:p>
          <a:p>
            <a:pPr lvl="1"/>
            <a:r>
              <a:rPr lang="en-CA" dirty="0"/>
              <a:t>One bin for recyclables,</a:t>
            </a:r>
          </a:p>
          <a:p>
            <a:pPr lvl="1"/>
            <a:r>
              <a:rPr lang="en-CA" dirty="0"/>
              <a:t>One bin for organics </a:t>
            </a:r>
          </a:p>
          <a:p>
            <a:pPr lvl="1"/>
            <a:r>
              <a:rPr lang="en-CA" dirty="0"/>
              <a:t>One bin for non-recyclables. </a:t>
            </a:r>
          </a:p>
          <a:p>
            <a:r>
              <a:rPr lang="en-CA" dirty="0"/>
              <a:t>I focused on classifying a few items only (due to time restriction). </a:t>
            </a:r>
          </a:p>
          <a:p>
            <a:pPr lvl="1"/>
            <a:r>
              <a:rPr lang="en-CA" dirty="0"/>
              <a:t>Apple and banana in the organic category.</a:t>
            </a:r>
          </a:p>
          <a:p>
            <a:pPr lvl="1"/>
            <a:r>
              <a:rPr lang="en-CA" dirty="0"/>
              <a:t>Cans and juice boxes in the recyclable category.</a:t>
            </a:r>
          </a:p>
          <a:p>
            <a:pPr lvl="1"/>
            <a:r>
              <a:rPr lang="en-CA" dirty="0"/>
              <a:t>Light bulbs in the non-recyclable category.</a:t>
            </a:r>
          </a:p>
          <a:p>
            <a:r>
              <a:rPr lang="en-CA" dirty="0"/>
              <a:t>Most of the dataset consists of real images and a few synthetic ones.</a:t>
            </a:r>
          </a:p>
        </p:txBody>
      </p:sp>
    </p:spTree>
    <p:extLst>
      <p:ext uri="{BB962C8B-B14F-4D97-AF65-F5344CB8AC3E}">
        <p14:creationId xmlns:p14="http://schemas.microsoft.com/office/powerpoint/2010/main" val="640097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769</TotalTime>
  <Words>615</Words>
  <Application>Microsoft Office PowerPoint</Application>
  <PresentationFormat>Widescreen</PresentationFormat>
  <Paragraphs>73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     EECS 4422  Garbage Classifier </vt:lpstr>
      <vt:lpstr>Overview:</vt:lpstr>
      <vt:lpstr>Main Motivation </vt:lpstr>
      <vt:lpstr>PowerPoint Presentation</vt:lpstr>
      <vt:lpstr>Context</vt:lpstr>
      <vt:lpstr>Summary Of The Methods Used </vt:lpstr>
      <vt:lpstr>Histogram of Oriented Gradients (HOG) </vt:lpstr>
      <vt:lpstr>Support Vector Machines (SVM)</vt:lpstr>
      <vt:lpstr>The Dataset</vt:lpstr>
      <vt:lpstr>Evaluation Method</vt:lpstr>
      <vt:lpstr>Demo (hopefully goes well)</vt:lpstr>
      <vt:lpstr>Restrictions</vt:lpstr>
      <vt:lpstr>Future Work (Until The Deadline)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EECS 4422  Garbage Classifier </dc:title>
  <dc:creator>Koko Nanahji</dc:creator>
  <cp:lastModifiedBy>Koko Nanahji</cp:lastModifiedBy>
  <cp:revision>50</cp:revision>
  <dcterms:created xsi:type="dcterms:W3CDTF">2019-11-19T23:44:12Z</dcterms:created>
  <dcterms:modified xsi:type="dcterms:W3CDTF">2019-12-11T03:22:28Z</dcterms:modified>
</cp:coreProperties>
</file>