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669" r:id="rId2"/>
    <p:sldId id="670" r:id="rId3"/>
    <p:sldId id="671" r:id="rId4"/>
    <p:sldId id="673" r:id="rId5"/>
    <p:sldId id="674" r:id="rId6"/>
    <p:sldId id="675" r:id="rId7"/>
    <p:sldId id="676" r:id="rId8"/>
    <p:sldId id="677" r:id="rId9"/>
    <p:sldId id="678" r:id="rId10"/>
    <p:sldId id="679" r:id="rId11"/>
    <p:sldId id="680" r:id="rId12"/>
    <p:sldId id="682" r:id="rId13"/>
    <p:sldId id="683" r:id="rId14"/>
    <p:sldId id="684" r:id="rId15"/>
    <p:sldId id="685" r:id="rId16"/>
    <p:sldId id="686" r:id="rId17"/>
    <p:sldId id="687" r:id="rId18"/>
    <p:sldId id="689" r:id="rId19"/>
    <p:sldId id="688" r:id="rId20"/>
    <p:sldId id="690" r:id="rId21"/>
    <p:sldId id="67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39A999"/>
    <a:srgbClr val="F9AD67"/>
    <a:srgbClr val="FBC392"/>
    <a:srgbClr val="ECC19C"/>
    <a:srgbClr val="F78B15"/>
    <a:srgbClr val="59C7B6"/>
    <a:srgbClr val="E5A977"/>
    <a:srgbClr val="5F3C36"/>
    <a:srgbClr val="579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94" y="9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982538" y="4143405"/>
            <a:ext cx="6123667" cy="1596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i="1" dirty="0">
                <a:solidFill>
                  <a:schemeClr val="tx2">
                    <a:lumMod val="75000"/>
                  </a:schemeClr>
                </a:solidFill>
              </a:rPr>
              <a:t>이미지 분류를 활용한</a:t>
            </a:r>
            <a:r>
              <a:rPr lang="en-US" altLang="ko-KR" sz="24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>
                    <a:lumMod val="75000"/>
                  </a:schemeClr>
                </a:solidFill>
              </a:rPr>
              <a:t>코로나 보조진단 프로그램</a:t>
            </a:r>
            <a:endParaRPr lang="en-US" altLang="ko-KR" sz="3200" b="1" i="1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기원우</a:t>
            </a:r>
            <a:r>
              <a:rPr lang="en-US" altLang="ko-KR" sz="105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sz="1050" dirty="0" err="1">
                <a:solidFill>
                  <a:schemeClr val="tx2">
                    <a:lumMod val="75000"/>
                  </a:schemeClr>
                </a:solidFill>
              </a:rPr>
              <a:t>고병표</a:t>
            </a:r>
            <a:r>
              <a:rPr lang="en-US" altLang="ko-KR" sz="105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강혜지</a:t>
            </a:r>
            <a:r>
              <a:rPr lang="en-US" altLang="ko-KR" sz="105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sz="1050" dirty="0" err="1">
                <a:solidFill>
                  <a:schemeClr val="tx2">
                    <a:lumMod val="75000"/>
                  </a:schemeClr>
                </a:solidFill>
              </a:rPr>
              <a:t>주하영</a:t>
            </a:r>
            <a:r>
              <a:rPr lang="en-US" altLang="ko-KR" sz="105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정성훈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55116" y="6216871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10Class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4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66469"/>
            <a:ext cx="6123667" cy="1036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rgbClr val="44546A">
                    <a:lumMod val="75000"/>
                  </a:srgbClr>
                </a:solidFill>
              </a:rPr>
              <a:t>이미지 분류를 활용한 </a:t>
            </a:r>
            <a:endParaRPr lang="en-US" altLang="ko-KR" sz="2000" i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코로나 보조진단 프로그램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0958DD-FCD9-4A16-A33D-512E8527DEAE}"/>
              </a:ext>
            </a:extLst>
          </p:cNvPr>
          <p:cNvSpPr txBox="1"/>
          <p:nvPr/>
        </p:nvSpPr>
        <p:spPr>
          <a:xfrm>
            <a:off x="3006669" y="3197478"/>
            <a:ext cx="6123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 환자의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Xray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사진을 학습시켜 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정상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/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코로나를 구분하도록 모델을 만들자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084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89209" y="510679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66469"/>
            <a:ext cx="6123667" cy="1036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rgbClr val="44546A">
                    <a:lumMod val="75000"/>
                  </a:srgbClr>
                </a:solidFill>
              </a:rPr>
              <a:t>이미지 분류를 활용한 </a:t>
            </a:r>
            <a:endParaRPr lang="en-US" altLang="ko-KR" sz="2000" i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코로나 보조진단 프로그램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AAA442B-39BD-4149-8FE6-A7BA7CAA3A15}"/>
              </a:ext>
            </a:extLst>
          </p:cNvPr>
          <p:cNvSpPr txBox="1"/>
          <p:nvPr/>
        </p:nvSpPr>
        <p:spPr>
          <a:xfrm>
            <a:off x="763398" y="6135240"/>
            <a:ext cx="770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r>
              <a:rPr lang="ko-KR" altLang="en-US" dirty="0"/>
              <a:t>는 </a:t>
            </a:r>
            <a:r>
              <a:rPr lang="en-US" altLang="ko-KR" dirty="0"/>
              <a:t>Kaggle</a:t>
            </a:r>
            <a:r>
              <a:rPr lang="ko-KR" altLang="en-US" dirty="0"/>
              <a:t>의 </a:t>
            </a:r>
            <a:r>
              <a:rPr lang="en-US" altLang="ko-KR" dirty="0"/>
              <a:t>Chest X-ray (Covid19 &amp; Pneumonia)</a:t>
            </a:r>
            <a:r>
              <a:rPr lang="ko-KR" altLang="en-US" dirty="0"/>
              <a:t> 이용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E68252-A2C8-4231-B5AC-41767723B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14" y="2496490"/>
            <a:ext cx="5115884" cy="3391667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B875358-CFA1-474C-A514-D8FDBF7A8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6" y="1256822"/>
            <a:ext cx="3612584" cy="1077207"/>
          </a:xfrm>
          <a:prstGeom prst="rect">
            <a:avLst/>
          </a:prstGeom>
        </p:spPr>
      </p:pic>
      <p:pic>
        <p:nvPicPr>
          <p:cNvPr id="10" name="그림 9" descr="사진, 다른, 많은, 채운이(가) 표시된 사진&#10;&#10;자동 생성된 설명">
            <a:extLst>
              <a:ext uri="{FF2B5EF4-FFF2-40B4-BE49-F238E27FC236}">
                <a16:creationId xmlns:a16="http://schemas.microsoft.com/office/drawing/2014/main" id="{E72BD2A8-DD8A-4D92-8BB9-70DF1FB81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704" y="2496490"/>
            <a:ext cx="5101812" cy="33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6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66469"/>
            <a:ext cx="6123667" cy="1036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rgbClr val="44546A">
                    <a:lumMod val="75000"/>
                  </a:srgbClr>
                </a:solidFill>
              </a:rPr>
              <a:t>이미지 분류를 활용한 </a:t>
            </a:r>
            <a:endParaRPr lang="en-US" altLang="ko-KR" sz="2000" i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코로나 보조진단 프로그램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9601874-93D2-4DC4-BFF2-1F911AFF5254}"/>
              </a:ext>
            </a:extLst>
          </p:cNvPr>
          <p:cNvSpPr txBox="1"/>
          <p:nvPr/>
        </p:nvSpPr>
        <p:spPr>
          <a:xfrm>
            <a:off x="1895912" y="1544244"/>
            <a:ext cx="855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CNN, VGG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등등 사용하여 정확도 탐색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2F7889-53EF-466A-82D0-AE5B3A503F42}"/>
              </a:ext>
            </a:extLst>
          </p:cNvPr>
          <p:cNvSpPr txBox="1"/>
          <p:nvPr/>
        </p:nvSpPr>
        <p:spPr>
          <a:xfrm>
            <a:off x="872454" y="6165720"/>
            <a:ext cx="675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분류</a:t>
            </a:r>
            <a:r>
              <a:rPr lang="en-US" altLang="ko-KR" dirty="0"/>
              <a:t>(</a:t>
            </a:r>
            <a:r>
              <a:rPr lang="ko-KR" altLang="en-US" dirty="0" err="1"/>
              <a:t>라벨링</a:t>
            </a:r>
            <a:r>
              <a:rPr lang="en-US" altLang="ko-KR" dirty="0"/>
              <a:t>)</a:t>
            </a:r>
            <a:r>
              <a:rPr lang="ko-KR" altLang="en-US" dirty="0"/>
              <a:t>는 끝났기 때문에 데이터 분류 기법 탐색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B9941B43-4D26-4A97-B759-2B069B2DDB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828" y="2692865"/>
            <a:ext cx="3691854" cy="23360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DAAB30-6526-49C9-BF27-2FF9D4616002}"/>
              </a:ext>
            </a:extLst>
          </p:cNvPr>
          <p:cNvSpPr txBox="1"/>
          <p:nvPr/>
        </p:nvSpPr>
        <p:spPr>
          <a:xfrm>
            <a:off x="3253067" y="3148871"/>
            <a:ext cx="1367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및 정확도 사진</a:t>
            </a:r>
            <a:endParaRPr lang="en-US" altLang="ko-KR" dirty="0"/>
          </a:p>
          <a:p>
            <a:r>
              <a:rPr lang="en-US" altLang="ko-KR" dirty="0"/>
              <a:t>&gt;&gt;&gt;</a:t>
            </a:r>
          </a:p>
          <a:p>
            <a:r>
              <a:rPr lang="ko-KR" altLang="en-US" dirty="0" err="1"/>
              <a:t>저런거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80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66469"/>
            <a:ext cx="6123667" cy="1036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rgbClr val="44546A">
                    <a:lumMod val="75000"/>
                  </a:srgbClr>
                </a:solidFill>
              </a:rPr>
              <a:t>이미지 분류를 활용한 </a:t>
            </a:r>
            <a:endParaRPr lang="en-US" altLang="ko-KR" sz="2000" i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코로나 보조진단 프로그램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0A09217-B883-4C05-B781-F90560370DC4}"/>
              </a:ext>
            </a:extLst>
          </p:cNvPr>
          <p:cNvSpPr txBox="1"/>
          <p:nvPr/>
        </p:nvSpPr>
        <p:spPr>
          <a:xfrm>
            <a:off x="3863131" y="3301745"/>
            <a:ext cx="4370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우수한 성능을 보여준 기법 비교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1228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66469"/>
            <a:ext cx="6123667" cy="1036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rgbClr val="44546A">
                    <a:lumMod val="75000"/>
                  </a:srgbClr>
                </a:solidFill>
              </a:rPr>
              <a:t>이미지 분류를 활용한 </a:t>
            </a:r>
            <a:endParaRPr lang="en-US" altLang="ko-KR" sz="2000" i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코로나 보조진단 프로그램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B8180C7-0881-4372-A064-030D638B4867}"/>
              </a:ext>
            </a:extLst>
          </p:cNvPr>
          <p:cNvSpPr txBox="1"/>
          <p:nvPr/>
        </p:nvSpPr>
        <p:spPr>
          <a:xfrm>
            <a:off x="4732789" y="3275161"/>
            <a:ext cx="2726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서비스는 어떻게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1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89209" y="616671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14126" y="175526"/>
            <a:ext cx="6123667" cy="1036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rgbClr val="44546A">
                    <a:lumMod val="75000"/>
                  </a:srgbClr>
                </a:solidFill>
              </a:rPr>
              <a:t>이미지 분류를 활용한 </a:t>
            </a:r>
            <a:endParaRPr lang="en-US" altLang="ko-KR" sz="2000" i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코로나 보조진단 프로그램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80113" y="457275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3014126" y="462485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B908D1-D019-4E69-8B33-CD62D73C09FE}"/>
              </a:ext>
            </a:extLst>
          </p:cNvPr>
          <p:cNvSpPr txBox="1"/>
          <p:nvPr/>
        </p:nvSpPr>
        <p:spPr>
          <a:xfrm>
            <a:off x="4765112" y="2937204"/>
            <a:ext cx="4152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환자 중심</a:t>
            </a:r>
            <a:endParaRPr lang="en-US" altLang="ko-KR" sz="32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병원 중심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대학 중심</a:t>
            </a:r>
          </a:p>
        </p:txBody>
      </p:sp>
    </p:spTree>
    <p:extLst>
      <p:ext uri="{BB962C8B-B14F-4D97-AF65-F5344CB8AC3E}">
        <p14:creationId xmlns:p14="http://schemas.microsoft.com/office/powerpoint/2010/main" val="10664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66469"/>
            <a:ext cx="6123667" cy="1036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rgbClr val="44546A">
                    <a:lumMod val="75000"/>
                  </a:srgbClr>
                </a:solidFill>
              </a:rPr>
              <a:t>이미지 분류를 활용한 </a:t>
            </a:r>
            <a:endParaRPr lang="en-US" altLang="ko-KR" sz="2000" i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코로나 보조진단 프로그램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5" name="그림 4" descr="스크린샷, 컴퓨터, 모니터, 앉아있는이(가) 표시된 사진&#10;&#10;자동 생성된 설명">
            <a:extLst>
              <a:ext uri="{FF2B5EF4-FFF2-40B4-BE49-F238E27FC236}">
                <a16:creationId xmlns:a16="http://schemas.microsoft.com/office/drawing/2014/main" id="{8EAC4507-A1C3-4E5B-8917-3A44CA1A1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42" y="1536874"/>
            <a:ext cx="10717121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8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66469"/>
            <a:ext cx="6123667" cy="1036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rgbClr val="44546A">
                    <a:lumMod val="75000"/>
                  </a:srgbClr>
                </a:solidFill>
              </a:rPr>
              <a:t>이미지 분류를 활용한 </a:t>
            </a:r>
            <a:endParaRPr lang="en-US" altLang="ko-KR" sz="2000" i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코로나 보조진단 프로그램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5" name="그림 4" descr="스크린샷, 실내, 모니터, 컴퓨터이(가) 표시된 사진&#10;&#10;자동 생성된 설명">
            <a:extLst>
              <a:ext uri="{FF2B5EF4-FFF2-40B4-BE49-F238E27FC236}">
                <a16:creationId xmlns:a16="http://schemas.microsoft.com/office/drawing/2014/main" id="{F5E67060-1895-4EF7-AEEC-C9B6D92E0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10" y="1481429"/>
            <a:ext cx="9787986" cy="270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0F1E67-99FF-42FA-A7D1-74B2DD5B04B1}"/>
              </a:ext>
            </a:extLst>
          </p:cNvPr>
          <p:cNvSpPr txBox="1"/>
          <p:nvPr/>
        </p:nvSpPr>
        <p:spPr>
          <a:xfrm>
            <a:off x="4144031" y="4744422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의사를 만나지 않아도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직접 설명을 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듣는것처럼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77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66469"/>
            <a:ext cx="6123667" cy="1036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rgbClr val="44546A">
                    <a:lumMod val="75000"/>
                  </a:srgbClr>
                </a:solidFill>
              </a:rPr>
              <a:t>이미지 분류를 활용한 </a:t>
            </a:r>
            <a:endParaRPr lang="en-US" altLang="ko-KR" sz="2000" i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코로나 보조진단 프로그램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A1B52C8-0591-4E76-8EE4-FE6EDE24887E}"/>
              </a:ext>
            </a:extLst>
          </p:cNvPr>
          <p:cNvSpPr txBox="1"/>
          <p:nvPr/>
        </p:nvSpPr>
        <p:spPr>
          <a:xfrm>
            <a:off x="3973856" y="3114715"/>
            <a:ext cx="4400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병원은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X-ray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촬영 즉시 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 적용</a:t>
            </a:r>
          </a:p>
        </p:txBody>
      </p:sp>
    </p:spTree>
    <p:extLst>
      <p:ext uri="{BB962C8B-B14F-4D97-AF65-F5344CB8AC3E}">
        <p14:creationId xmlns:p14="http://schemas.microsoft.com/office/powerpoint/2010/main" val="1532038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66469"/>
            <a:ext cx="6123667" cy="1036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rgbClr val="44546A">
                    <a:lumMod val="75000"/>
                  </a:srgbClr>
                </a:solidFill>
              </a:rPr>
              <a:t>이미지 분류를 활용한 </a:t>
            </a:r>
            <a:endParaRPr lang="en-US" altLang="ko-KR" sz="2000" i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코로나 보조진단 프로그램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86DF070-8C2A-4675-A241-A58B9BE1DE42}"/>
              </a:ext>
            </a:extLst>
          </p:cNvPr>
          <p:cNvSpPr txBox="1"/>
          <p:nvPr/>
        </p:nvSpPr>
        <p:spPr>
          <a:xfrm>
            <a:off x="4539842" y="3036815"/>
            <a:ext cx="3112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대학은 서비스 제공 중 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습득된 데이터를 통해 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학습용 자료를 제공</a:t>
            </a:r>
          </a:p>
        </p:txBody>
      </p:sp>
    </p:spTree>
    <p:extLst>
      <p:ext uri="{BB962C8B-B14F-4D97-AF65-F5344CB8AC3E}">
        <p14:creationId xmlns:p14="http://schemas.microsoft.com/office/powerpoint/2010/main" val="178045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>
                <a:solidFill>
                  <a:srgbClr val="44546A">
                    <a:lumMod val="75000"/>
                  </a:srgbClr>
                </a:solidFill>
              </a:rPr>
              <a:t>이미지분류를 활용한 코로나 보조진단 프로그램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ABBEE-619C-40EB-9B75-A1B893786148}"/>
              </a:ext>
            </a:extLst>
          </p:cNvPr>
          <p:cNvSpPr txBox="1"/>
          <p:nvPr/>
        </p:nvSpPr>
        <p:spPr>
          <a:xfrm>
            <a:off x="1409350" y="2827090"/>
            <a:ext cx="3556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왜 필요할까</a:t>
            </a:r>
            <a:r>
              <a:rPr lang="en-US" altLang="ko-KR" dirty="0"/>
              <a:t>? (</a:t>
            </a:r>
            <a:r>
              <a:rPr lang="ko-KR" altLang="en-US" dirty="0"/>
              <a:t>문제는</a:t>
            </a:r>
            <a:r>
              <a:rPr lang="en-US" altLang="ko-KR" dirty="0"/>
              <a:t>?)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어떻게 </a:t>
            </a:r>
            <a:r>
              <a:rPr lang="ko-KR" altLang="en-US" dirty="0" err="1"/>
              <a:t>만들건가</a:t>
            </a:r>
            <a:r>
              <a:rPr lang="en-US" altLang="ko-KR" dirty="0"/>
              <a:t>? (</a:t>
            </a:r>
            <a:r>
              <a:rPr lang="ko-KR" altLang="en-US" dirty="0"/>
              <a:t>해결은 어떻게</a:t>
            </a:r>
            <a:r>
              <a:rPr lang="en-US" altLang="ko-KR" dirty="0"/>
              <a:t>?)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어떤 효과를 가지게 될까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응용 가능분야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결론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9180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66469"/>
            <a:ext cx="6123667" cy="1036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rgbClr val="44546A">
                    <a:lumMod val="75000"/>
                  </a:srgbClr>
                </a:solidFill>
              </a:rPr>
              <a:t>이미지 분류를 활용한 </a:t>
            </a:r>
            <a:endParaRPr lang="en-US" altLang="ko-KR" sz="2000" i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코로나 보조진단 프로그램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80E58DB-05A6-49B0-B740-196EDA983149}"/>
              </a:ext>
            </a:extLst>
          </p:cNvPr>
          <p:cNvSpPr txBox="1"/>
          <p:nvPr/>
        </p:nvSpPr>
        <p:spPr>
          <a:xfrm>
            <a:off x="4076299" y="3263317"/>
            <a:ext cx="3944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마지막은 서비스 데모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 영상 및 링크로 마무리</a:t>
            </a:r>
          </a:p>
        </p:txBody>
      </p:sp>
    </p:spTree>
    <p:extLst>
      <p:ext uri="{BB962C8B-B14F-4D97-AF65-F5344CB8AC3E}">
        <p14:creationId xmlns:p14="http://schemas.microsoft.com/office/powerpoint/2010/main" val="539193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C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6086637" y="0"/>
            <a:ext cx="5862053" cy="3548506"/>
            <a:chOff x="690854" y="-26752"/>
            <a:chExt cx="4488821" cy="2717241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custGeom>
              <a:avLst/>
              <a:gdLst>
                <a:gd name="connsiteX0" fmla="*/ 0 w 3252494"/>
                <a:gd name="connsiteY0" fmla="*/ 3542447 h 3542447"/>
                <a:gd name="connsiteX1" fmla="*/ 1626247 w 3252494"/>
                <a:gd name="connsiteY1" fmla="*/ 0 h 3542447"/>
                <a:gd name="connsiteX2" fmla="*/ 3252494 w 3252494"/>
                <a:gd name="connsiteY2" fmla="*/ 3542447 h 3542447"/>
                <a:gd name="connsiteX3" fmla="*/ 0 w 3252494"/>
                <a:gd name="connsiteY3" fmla="*/ 3542447 h 3542447"/>
                <a:gd name="connsiteX0" fmla="*/ 0 w 3252494"/>
                <a:gd name="connsiteY0" fmla="*/ 3542447 h 3542447"/>
                <a:gd name="connsiteX1" fmla="*/ 1626247 w 3252494"/>
                <a:gd name="connsiteY1" fmla="*/ 0 h 3542447"/>
                <a:gd name="connsiteX2" fmla="*/ 3252494 w 3252494"/>
                <a:gd name="connsiteY2" fmla="*/ 3542447 h 3542447"/>
                <a:gd name="connsiteX3" fmla="*/ 0 w 3252494"/>
                <a:gd name="connsiteY3" fmla="*/ 3542447 h 3542447"/>
                <a:gd name="connsiteX0" fmla="*/ 0 w 3252494"/>
                <a:gd name="connsiteY0" fmla="*/ 3542447 h 3542447"/>
                <a:gd name="connsiteX1" fmla="*/ 1626247 w 3252494"/>
                <a:gd name="connsiteY1" fmla="*/ 0 h 3542447"/>
                <a:gd name="connsiteX2" fmla="*/ 3252494 w 3252494"/>
                <a:gd name="connsiteY2" fmla="*/ 3542447 h 3542447"/>
                <a:gd name="connsiteX3" fmla="*/ 0 w 3252494"/>
                <a:gd name="connsiteY3" fmla="*/ 3542447 h 3542447"/>
                <a:gd name="connsiteX0" fmla="*/ 0 w 3252494"/>
                <a:gd name="connsiteY0" fmla="*/ 3542447 h 3542447"/>
                <a:gd name="connsiteX1" fmla="*/ 1626247 w 3252494"/>
                <a:gd name="connsiteY1" fmla="*/ 0 h 3542447"/>
                <a:gd name="connsiteX2" fmla="*/ 3252494 w 3252494"/>
                <a:gd name="connsiteY2" fmla="*/ 3542447 h 3542447"/>
                <a:gd name="connsiteX3" fmla="*/ 0 w 3252494"/>
                <a:gd name="connsiteY3" fmla="*/ 3542447 h 3542447"/>
                <a:gd name="connsiteX0" fmla="*/ 0 w 3252494"/>
                <a:gd name="connsiteY0" fmla="*/ 3542447 h 3542447"/>
                <a:gd name="connsiteX1" fmla="*/ 1626247 w 3252494"/>
                <a:gd name="connsiteY1" fmla="*/ 0 h 3542447"/>
                <a:gd name="connsiteX2" fmla="*/ 3252494 w 3252494"/>
                <a:gd name="connsiteY2" fmla="*/ 3542447 h 3542447"/>
                <a:gd name="connsiteX3" fmla="*/ 0 w 3252494"/>
                <a:gd name="connsiteY3" fmla="*/ 3542447 h 354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494" h="3542447">
                  <a:moveTo>
                    <a:pt x="0" y="3542447"/>
                  </a:moveTo>
                  <a:cubicBezTo>
                    <a:pt x="199182" y="2285431"/>
                    <a:pt x="207865" y="1790416"/>
                    <a:pt x="1626247" y="0"/>
                  </a:cubicBezTo>
                  <a:cubicBezTo>
                    <a:pt x="3006529" y="1695166"/>
                    <a:pt x="3072362" y="2209231"/>
                    <a:pt x="3252494" y="3542447"/>
                  </a:cubicBezTo>
                  <a:lnTo>
                    <a:pt x="0" y="3542447"/>
                  </a:lnTo>
                  <a:close/>
                </a:path>
              </a:pathLst>
            </a:custGeom>
            <a:solidFill>
              <a:srgbClr val="FBC392"/>
            </a:solidFill>
            <a:ln>
              <a:noFill/>
            </a:ln>
            <a:effectLst>
              <a:innerShdw blurRad="165100" dist="50800" dir="16200000">
                <a:srgbClr val="F78B15">
                  <a:alpha val="77000"/>
                </a:srgb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0" y="2482960"/>
            <a:ext cx="5968978" cy="12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you!</a:t>
            </a:r>
            <a:endParaRPr lang="en-US" altLang="ko-KR" sz="10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565142" y="4120380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39A999"/>
                </a:solidFill>
              </a:rPr>
              <a:t>10Class</a:t>
            </a:r>
            <a:endParaRPr lang="ko-KR" altLang="en-US" sz="1400" dirty="0">
              <a:solidFill>
                <a:srgbClr val="39A999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565142" y="4722679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39A999"/>
                </a:solidFill>
              </a:rPr>
              <a:t>기원우</a:t>
            </a:r>
            <a:r>
              <a:rPr lang="en-US" altLang="ko-KR" sz="1050" dirty="0">
                <a:solidFill>
                  <a:srgbClr val="39A999"/>
                </a:solidFill>
              </a:rPr>
              <a:t>, </a:t>
            </a:r>
            <a:r>
              <a:rPr lang="ko-KR" altLang="en-US" sz="1050" dirty="0" err="1">
                <a:solidFill>
                  <a:srgbClr val="39A999"/>
                </a:solidFill>
              </a:rPr>
              <a:t>고병표</a:t>
            </a:r>
            <a:r>
              <a:rPr lang="en-US" altLang="ko-KR" sz="1050" dirty="0">
                <a:solidFill>
                  <a:srgbClr val="39A999"/>
                </a:solidFill>
              </a:rPr>
              <a:t>, </a:t>
            </a:r>
            <a:r>
              <a:rPr lang="ko-KR" altLang="en-US" sz="1050" dirty="0">
                <a:solidFill>
                  <a:srgbClr val="39A999"/>
                </a:solidFill>
              </a:rPr>
              <a:t>강혜지</a:t>
            </a:r>
            <a:r>
              <a:rPr lang="en-US" altLang="ko-KR" sz="1050" dirty="0">
                <a:solidFill>
                  <a:srgbClr val="39A999"/>
                </a:solidFill>
              </a:rPr>
              <a:t>, </a:t>
            </a:r>
            <a:r>
              <a:rPr lang="ko-KR" altLang="en-US" sz="1050" dirty="0" err="1">
                <a:solidFill>
                  <a:srgbClr val="39A999"/>
                </a:solidFill>
              </a:rPr>
              <a:t>주하영</a:t>
            </a:r>
            <a:r>
              <a:rPr lang="en-US" altLang="ko-KR" sz="1050" dirty="0">
                <a:solidFill>
                  <a:srgbClr val="39A999"/>
                </a:solidFill>
              </a:rPr>
              <a:t>, </a:t>
            </a:r>
            <a:r>
              <a:rPr lang="ko-KR" altLang="en-US" sz="1050" dirty="0">
                <a:solidFill>
                  <a:srgbClr val="39A999"/>
                </a:solidFill>
              </a:rPr>
              <a:t>정성훈</a:t>
            </a:r>
          </a:p>
        </p:txBody>
      </p:sp>
      <p:sp>
        <p:nvSpPr>
          <p:cNvPr id="2" name="자유형 1"/>
          <p:cNvSpPr/>
          <p:nvPr/>
        </p:nvSpPr>
        <p:spPr>
          <a:xfrm>
            <a:off x="8585926" y="180340"/>
            <a:ext cx="541020" cy="147320"/>
          </a:xfrm>
          <a:custGeom>
            <a:avLst/>
            <a:gdLst>
              <a:gd name="connsiteX0" fmla="*/ 0 w 482600"/>
              <a:gd name="connsiteY0" fmla="*/ 0 h 203342"/>
              <a:gd name="connsiteX1" fmla="*/ 241300 w 482600"/>
              <a:gd name="connsiteY1" fmla="*/ 203200 h 203342"/>
              <a:gd name="connsiteX2" fmla="*/ 482600 w 482600"/>
              <a:gd name="connsiteY2" fmla="*/ 25400 h 20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600" h="203342">
                <a:moveTo>
                  <a:pt x="0" y="0"/>
                </a:moveTo>
                <a:cubicBezTo>
                  <a:pt x="80433" y="99483"/>
                  <a:pt x="160867" y="198967"/>
                  <a:pt x="241300" y="203200"/>
                </a:cubicBezTo>
                <a:cubicBezTo>
                  <a:pt x="321733" y="207433"/>
                  <a:pt x="402166" y="116416"/>
                  <a:pt x="482600" y="25400"/>
                </a:cubicBezTo>
              </a:path>
            </a:pathLst>
          </a:custGeom>
          <a:noFill/>
          <a:ln w="57150" cap="rnd">
            <a:solidFill>
              <a:srgbClr val="F9A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 rot="441844">
            <a:off x="7542985" y="1078193"/>
            <a:ext cx="850900" cy="209550"/>
          </a:xfrm>
          <a:prstGeom prst="roundRect">
            <a:avLst>
              <a:gd name="adj" fmla="val 50000"/>
            </a:avLst>
          </a:prstGeom>
          <a:solidFill>
            <a:srgbClr val="FBC392"/>
          </a:solidFill>
          <a:ln>
            <a:noFill/>
          </a:ln>
          <a:effectLst>
            <a:outerShdw dist="127000" dir="18900000" algn="bl" rotWithShape="0">
              <a:srgbClr val="F9AD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 rot="21158156" flipH="1">
            <a:off x="9286883" y="1078192"/>
            <a:ext cx="850900" cy="209550"/>
          </a:xfrm>
          <a:prstGeom prst="roundRect">
            <a:avLst>
              <a:gd name="adj" fmla="val 50000"/>
            </a:avLst>
          </a:prstGeom>
          <a:solidFill>
            <a:srgbClr val="FBC392"/>
          </a:solidFill>
          <a:ln>
            <a:noFill/>
          </a:ln>
          <a:effectLst>
            <a:outerShdw dist="127000" dir="13200000" algn="bl" rotWithShape="0">
              <a:srgbClr val="F9AD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8131629" y="3550104"/>
            <a:ext cx="712334" cy="3300639"/>
          </a:xfrm>
          <a:custGeom>
            <a:avLst/>
            <a:gdLst>
              <a:gd name="connsiteX0" fmla="*/ 783771 w 783771"/>
              <a:gd name="connsiteY0" fmla="*/ 0 h 3367314"/>
              <a:gd name="connsiteX1" fmla="*/ 304800 w 783771"/>
              <a:gd name="connsiteY1" fmla="*/ 551542 h 3367314"/>
              <a:gd name="connsiteX2" fmla="*/ 58057 w 783771"/>
              <a:gd name="connsiteY2" fmla="*/ 1233714 h 3367314"/>
              <a:gd name="connsiteX3" fmla="*/ 0 w 783771"/>
              <a:gd name="connsiteY3" fmla="*/ 3367314 h 3367314"/>
              <a:gd name="connsiteX0" fmla="*/ 712334 w 712334"/>
              <a:gd name="connsiteY0" fmla="*/ 0 h 3300639"/>
              <a:gd name="connsiteX1" fmla="*/ 304800 w 712334"/>
              <a:gd name="connsiteY1" fmla="*/ 484867 h 3300639"/>
              <a:gd name="connsiteX2" fmla="*/ 58057 w 712334"/>
              <a:gd name="connsiteY2" fmla="*/ 1167039 h 3300639"/>
              <a:gd name="connsiteX3" fmla="*/ 0 w 712334"/>
              <a:gd name="connsiteY3" fmla="*/ 3300639 h 330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334" h="3300639">
                <a:moveTo>
                  <a:pt x="712334" y="0"/>
                </a:moveTo>
                <a:cubicBezTo>
                  <a:pt x="533324" y="172961"/>
                  <a:pt x="413846" y="290361"/>
                  <a:pt x="304800" y="484867"/>
                </a:cubicBezTo>
                <a:cubicBezTo>
                  <a:pt x="195754" y="679374"/>
                  <a:pt x="108857" y="697744"/>
                  <a:pt x="58057" y="1167039"/>
                </a:cubicBezTo>
                <a:cubicBezTo>
                  <a:pt x="7257" y="1636334"/>
                  <a:pt x="3628" y="2468486"/>
                  <a:pt x="0" y="3300639"/>
                </a:cubicBezTo>
              </a:path>
            </a:pathLst>
          </a:custGeom>
          <a:noFill/>
          <a:ln>
            <a:solidFill>
              <a:srgbClr val="39A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37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66469"/>
            <a:ext cx="6123667" cy="1036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rgbClr val="44546A">
                    <a:lumMod val="75000"/>
                  </a:srgbClr>
                </a:solidFill>
              </a:rPr>
              <a:t>이미지 분류를 활용한 </a:t>
            </a:r>
            <a:endParaRPr lang="en-US" altLang="ko-KR" sz="2000" i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코로나 보조진단 프로그램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3FA85CE-D246-470D-B284-BBB6D69FD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41" y="1103099"/>
            <a:ext cx="9951517" cy="516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6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66469"/>
            <a:ext cx="6123667" cy="1036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rgbClr val="44546A">
                    <a:lumMod val="75000"/>
                  </a:srgbClr>
                </a:solidFill>
              </a:rPr>
              <a:t>이미지 분류를 활용한 </a:t>
            </a:r>
            <a:endParaRPr lang="en-US" altLang="ko-KR" sz="2000" i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코로나 보조진단 프로그램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5840461-A7E2-4D35-B8B1-656E11A4E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15" y="1400526"/>
            <a:ext cx="9776696" cy="442490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E23592F-6EF3-4CF7-A879-5D1A5FB7BC66}"/>
              </a:ext>
            </a:extLst>
          </p:cNvPr>
          <p:cNvCxnSpPr/>
          <p:nvPr/>
        </p:nvCxnSpPr>
        <p:spPr>
          <a:xfrm>
            <a:off x="9764785" y="3011648"/>
            <a:ext cx="59561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29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66469"/>
            <a:ext cx="6123667" cy="1036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rgbClr val="44546A">
                    <a:lumMod val="75000"/>
                  </a:srgbClr>
                </a:solidFill>
              </a:rPr>
              <a:t>이미지 분류를 활용한 </a:t>
            </a:r>
            <a:endParaRPr lang="en-US" altLang="ko-KR" sz="2000" i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코로나 보조진단 프로그램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45A9C25-3296-47A8-B3EC-FAD45BA918E1}"/>
              </a:ext>
            </a:extLst>
          </p:cNvPr>
          <p:cNvSpPr txBox="1"/>
          <p:nvPr/>
        </p:nvSpPr>
        <p:spPr>
          <a:xfrm>
            <a:off x="3846353" y="2930049"/>
            <a:ext cx="4404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 검사인원</a:t>
            </a:r>
            <a:endParaRPr lang="en-US" altLang="ko-KR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2,200,000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58880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66469"/>
            <a:ext cx="6123667" cy="1036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rgbClr val="44546A">
                    <a:lumMod val="75000"/>
                  </a:srgbClr>
                </a:solidFill>
              </a:rPr>
              <a:t>이미지 분류를 활용한 </a:t>
            </a:r>
            <a:endParaRPr lang="en-US" altLang="ko-KR" sz="2000" i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코로나 보조진단 프로그램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BF22E44-B690-47CA-8BD6-68CF94DA5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4" y="1976445"/>
            <a:ext cx="4753546" cy="3682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65E30C-8051-4671-A1C1-91841F36F0FC}"/>
              </a:ext>
            </a:extLst>
          </p:cNvPr>
          <p:cNvSpPr txBox="1"/>
          <p:nvPr/>
        </p:nvSpPr>
        <p:spPr>
          <a:xfrm>
            <a:off x="7266676" y="3278846"/>
            <a:ext cx="45636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220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만명 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 16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만원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 3,520</a:t>
            </a:r>
            <a:r>
              <a:rPr lang="ko-KR" altLang="en-US" sz="3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억여원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95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66469"/>
            <a:ext cx="6123667" cy="1036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rgbClr val="44546A">
                    <a:lumMod val="75000"/>
                  </a:srgbClr>
                </a:solidFill>
              </a:rPr>
              <a:t>이미지 분류를 활용한 </a:t>
            </a:r>
            <a:endParaRPr lang="en-US" altLang="ko-KR" sz="2000" i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코로나 보조진단 프로그램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8C81AD5-5B55-42DD-9252-A60A9D9D8E52}"/>
              </a:ext>
            </a:extLst>
          </p:cNvPr>
          <p:cNvSpPr txBox="1"/>
          <p:nvPr/>
        </p:nvSpPr>
        <p:spPr>
          <a:xfrm>
            <a:off x="3242781" y="2428037"/>
            <a:ext cx="569612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검사 소요시간은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pPr algn="ctr"/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검체 분석은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이나 전문분석기관으로 이동하는 시간까지 합하면 </a:t>
            </a:r>
            <a:r>
              <a:rPr lang="en-US" altLang="ko-KR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1~2</a:t>
            </a:r>
            <a:r>
              <a:rPr lang="ko-KR" altLang="en-US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</a:t>
            </a:r>
            <a:endParaRPr lang="en-US" altLang="ko-KR" sz="20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 줄일 수 없을까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45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89209" y="510679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66469"/>
            <a:ext cx="6123667" cy="1036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rgbClr val="44546A">
                    <a:lumMod val="75000"/>
                  </a:srgbClr>
                </a:solidFill>
              </a:rPr>
              <a:t>이미지 분류를 활용한 </a:t>
            </a:r>
            <a:endParaRPr lang="en-US" altLang="ko-KR" sz="2000" i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코로나 보조진단 프로그램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881023A-29AD-434F-87EF-6218750AA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85" y="1599704"/>
            <a:ext cx="5334000" cy="3867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156A4-4953-4767-92C0-B9641608525B}"/>
              </a:ext>
            </a:extLst>
          </p:cNvPr>
          <p:cNvSpPr txBox="1"/>
          <p:nvPr/>
        </p:nvSpPr>
        <p:spPr>
          <a:xfrm>
            <a:off x="7373776" y="2798901"/>
            <a:ext cx="38589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코로나에 감염될 경우 대부분 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폐손상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 같이 진행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</a:p>
          <a:p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u="sng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Xray </a:t>
            </a:r>
            <a:r>
              <a:rPr lang="ko-KR" altLang="en-US" sz="2000" u="sng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사진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같은 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이미지를 이용하여 빠르게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선별진료가 가능하지 않을까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97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66469"/>
            <a:ext cx="6123667" cy="1036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rgbClr val="44546A">
                    <a:lumMod val="75000"/>
                  </a:srgbClr>
                </a:solidFill>
              </a:rPr>
              <a:t>이미지 분류를 활용한 </a:t>
            </a:r>
            <a:endParaRPr lang="en-US" altLang="ko-KR" sz="2000" i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코로나 보조진단 프로그램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DBAC5F-5997-424C-8313-15A9B36A81FE}"/>
              </a:ext>
            </a:extLst>
          </p:cNvPr>
          <p:cNvSpPr txBox="1"/>
          <p:nvPr/>
        </p:nvSpPr>
        <p:spPr>
          <a:xfrm>
            <a:off x="3212993" y="2745384"/>
            <a:ext cx="5978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Xray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비용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평균 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만원 전후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</a:p>
          <a:p>
            <a:pPr algn="ctr"/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검사소요시간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1~5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82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4364</TotalTime>
  <Words>327</Words>
  <Application>Microsoft Office PowerPoint</Application>
  <PresentationFormat>와이드스크린</PresentationFormat>
  <Paragraphs>91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Gi WonU</cp:lastModifiedBy>
  <cp:revision>694</cp:revision>
  <dcterms:created xsi:type="dcterms:W3CDTF">2018-08-02T07:05:36Z</dcterms:created>
  <dcterms:modified xsi:type="dcterms:W3CDTF">2020-09-20T07:37:18Z</dcterms:modified>
</cp:coreProperties>
</file>