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70" r:id="rId4"/>
    <p:sldId id="263" r:id="rId5"/>
    <p:sldId id="271" r:id="rId6"/>
    <p:sldId id="272" r:id="rId7"/>
    <p:sldId id="264" r:id="rId8"/>
    <p:sldId id="267" r:id="rId9"/>
    <p:sldId id="265" r:id="rId10"/>
    <p:sldId id="273" r:id="rId11"/>
    <p:sldId id="266" r:id="rId12"/>
    <p:sldId id="274" r:id="rId13"/>
    <p:sldId id="268" r:id="rId14"/>
    <p:sldId id="275" r:id="rId15"/>
    <p:sldId id="277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574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E6975-590C-4BC0-BF21-A6BFC4385C5A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DA0B-E7E9-4B64-8E30-8D4EBB48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7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서울의 </a:t>
            </a:r>
            <a:r>
              <a:rPr lang="ko-KR" altLang="en-US" dirty="0" err="1"/>
              <a:t>확진자와</a:t>
            </a:r>
            <a:r>
              <a:rPr lang="ko-KR" altLang="en-US" dirty="0"/>
              <a:t> 그에 따른 유동인구의 변화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세계적인 대유행 </a:t>
            </a:r>
            <a:r>
              <a:rPr lang="en-US" altLang="ko-KR" dirty="0"/>
              <a:t>'</a:t>
            </a:r>
            <a:r>
              <a:rPr lang="ko-KR" altLang="en-US" dirty="0" err="1"/>
              <a:t>팬데믹</a:t>
            </a:r>
            <a:r>
              <a:rPr lang="en-US" altLang="ko-KR" dirty="0"/>
              <a:t>'</a:t>
            </a:r>
            <a:r>
              <a:rPr lang="ko-KR" altLang="en-US" dirty="0"/>
              <a:t>이 지속되고 있는 이 시기에 </a:t>
            </a:r>
          </a:p>
          <a:p>
            <a:r>
              <a:rPr lang="ko-KR" altLang="en-US" dirty="0"/>
              <a:t>그동안의 코로나 데이터를 분석하는 것은 </a:t>
            </a:r>
          </a:p>
          <a:p>
            <a:r>
              <a:rPr lang="ko-KR" altLang="en-US" dirty="0"/>
              <a:t>앞으로의 코로나 유행을 대비할 수 있는 중요한 지표로 활용할 수 있을 것이라고 생각한다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 팀은 우리나라에서 가장 인구가 많은 도시인 서울의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5</a:t>
            </a:r>
            <a:r>
              <a:rPr lang="ko-KR" altLang="en-US" dirty="0"/>
              <a:t>월까지의 데이터를 활용하여 </a:t>
            </a:r>
          </a:p>
          <a:p>
            <a:r>
              <a:rPr lang="ko-KR" altLang="en-US" dirty="0"/>
              <a:t>코로나 확산에 따른 유동인구의 상관관계에 대한 가설들을 세워보고 이를 검증해보며 인사이트를 도출해보았다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6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6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네번째는 정책에 따른 유동인구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경보수준에 따라 색을 구분하여 나타나 있고 경보수준</a:t>
            </a:r>
            <a:r>
              <a:rPr lang="en-US" altLang="ko-KR" dirty="0"/>
              <a:t>level2</a:t>
            </a:r>
            <a:r>
              <a:rPr lang="ko-KR" altLang="en-US" dirty="0"/>
              <a:t>에 유동인구가 급격하게 감소한걸 볼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9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14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confirmed_date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infection_case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groupby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하고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sum()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값이 없는 날도 데이터 프레임 형태를 만들어 주기 위한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unstack(), </a:t>
            </a:r>
          </a:p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멀티 인덱스를 해결하기 위한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reset_index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결측값을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채워주는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fillna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13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다섯번째는</a:t>
            </a:r>
            <a:r>
              <a:rPr lang="ko-KR" altLang="en-US" dirty="0"/>
              <a:t> 서울시의 유동인구와 </a:t>
            </a:r>
            <a:r>
              <a:rPr lang="ko-KR" altLang="en-US" dirty="0" err="1"/>
              <a:t>확진자들의</a:t>
            </a:r>
            <a:r>
              <a:rPr lang="ko-KR" altLang="en-US" dirty="0"/>
              <a:t> 감염경로 그래프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막대그래프는 감염경로들을 누적 그래프로 </a:t>
            </a:r>
            <a:r>
              <a:rPr lang="ko-KR" altLang="en-US" dirty="0" err="1"/>
              <a:t>나타낸것입니다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월부터 </a:t>
            </a:r>
            <a:r>
              <a:rPr lang="en-US" altLang="ko-KR" dirty="0"/>
              <a:t>5</a:t>
            </a:r>
            <a:r>
              <a:rPr lang="ko-KR" altLang="en-US" dirty="0"/>
              <a:t>월까지의 서울시 </a:t>
            </a:r>
            <a:r>
              <a:rPr lang="ko-KR" altLang="en-US" dirty="0" err="1"/>
              <a:t>확진자가</a:t>
            </a:r>
            <a:r>
              <a:rPr lang="ko-KR" altLang="en-US" dirty="0"/>
              <a:t> 나온 날짜 가운데 </a:t>
            </a:r>
            <a:r>
              <a:rPr lang="ko-KR" altLang="en-US" dirty="0" err="1"/>
              <a:t>확진자가</a:t>
            </a:r>
            <a:r>
              <a:rPr lang="ko-KR" altLang="en-US" dirty="0"/>
              <a:t> 많았던 </a:t>
            </a:r>
            <a:r>
              <a:rPr lang="en-US" altLang="ko-KR" dirty="0"/>
              <a:t>6</a:t>
            </a:r>
            <a:r>
              <a:rPr lang="ko-KR" altLang="en-US" dirty="0"/>
              <a:t>개를 추출하여</a:t>
            </a:r>
          </a:p>
          <a:p>
            <a:r>
              <a:rPr lang="ko-KR" altLang="en-US" dirty="0"/>
              <a:t>	비교를 해보았습니다</a:t>
            </a:r>
            <a:r>
              <a:rPr lang="en-US" altLang="ko-KR" dirty="0"/>
              <a:t>. 3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일에 </a:t>
            </a:r>
            <a:r>
              <a:rPr lang="ko-KR" altLang="en-US" dirty="0" err="1"/>
              <a:t>확진자가</a:t>
            </a:r>
            <a:r>
              <a:rPr lang="ko-KR" altLang="en-US" dirty="0"/>
              <a:t> 가장 많이 나왔는데 유동인구는 </a:t>
            </a:r>
            <a:r>
              <a:rPr lang="ko-KR" altLang="en-US" dirty="0" err="1"/>
              <a:t>감소한것으로</a:t>
            </a:r>
            <a:r>
              <a:rPr lang="ko-KR" altLang="en-US" dirty="0"/>
              <a:t> 보아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확진자가</a:t>
            </a:r>
            <a:r>
              <a:rPr lang="ko-KR" altLang="en-US" dirty="0"/>
              <a:t> </a:t>
            </a:r>
            <a:r>
              <a:rPr lang="ko-KR" altLang="en-US" dirty="0" err="1"/>
              <a:t>증가했다는것을</a:t>
            </a:r>
            <a:r>
              <a:rPr lang="ko-KR" altLang="en-US" dirty="0"/>
              <a:t> 본 사람들이 코로나 감염에 대한 우려로 경각심이 높아져 </a:t>
            </a:r>
          </a:p>
          <a:p>
            <a:r>
              <a:rPr lang="ko-KR" altLang="en-US" dirty="0"/>
              <a:t>	이동이 </a:t>
            </a:r>
            <a:r>
              <a:rPr lang="ko-KR" altLang="en-US" dirty="0" err="1"/>
              <a:t>감소한게</a:t>
            </a:r>
            <a:r>
              <a:rPr lang="ko-KR" altLang="en-US" dirty="0"/>
              <a:t> 아닐까 추측해보았습니다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9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코로나가 유행한지 </a:t>
            </a:r>
            <a:r>
              <a:rPr lang="en-US" altLang="ko-KR" dirty="0"/>
              <a:t>9</a:t>
            </a:r>
            <a:r>
              <a:rPr lang="ko-KR" altLang="en-US" dirty="0"/>
              <a:t>개월 가까이 되가는 시점에 계속해서 사회적 거리두기를 시행하고 </a:t>
            </a:r>
          </a:p>
          <a:p>
            <a:r>
              <a:rPr lang="ko-KR" altLang="en-US" dirty="0"/>
              <a:t>수업도 온라인으로 대체하는 등 국가와 개인 모두 </a:t>
            </a:r>
            <a:r>
              <a:rPr lang="ko-KR" altLang="en-US" dirty="0" err="1"/>
              <a:t>사람들과의</a:t>
            </a:r>
            <a:r>
              <a:rPr lang="ko-KR" altLang="en-US" dirty="0"/>
              <a:t> 접촉을 피해하기 위해 많은 노력들을 기울이고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코로나 </a:t>
            </a:r>
            <a:r>
              <a:rPr lang="ko-KR" altLang="en-US" dirty="0" err="1"/>
              <a:t>확진자와의</a:t>
            </a:r>
            <a:r>
              <a:rPr lang="ko-KR" altLang="en-US" dirty="0"/>
              <a:t> 밀접한 접촉은 코로나 감염이 확산이 되는 가장 큰 원인이라고 생각한다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저희는 </a:t>
            </a:r>
            <a:r>
              <a:rPr lang="en-US" altLang="ko-KR" dirty="0"/>
              <a:t>2</a:t>
            </a:r>
            <a:r>
              <a:rPr lang="ko-KR" altLang="en-US" dirty="0"/>
              <a:t>가지의 가설을 세워보았다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1. </a:t>
            </a:r>
            <a:r>
              <a:rPr lang="ko-KR" altLang="en-US" dirty="0"/>
              <a:t>유동인구가 증가하면 밀접 접촉의 가능성이 증가할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3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서울시 전체 일별 </a:t>
            </a:r>
            <a:r>
              <a:rPr lang="ko-KR" altLang="en-US" dirty="0" err="1"/>
              <a:t>유동인구수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2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</a:t>
            </a:r>
            <a:r>
              <a:rPr lang="en-US" altLang="ko-KR" dirty="0"/>
              <a:t>. </a:t>
            </a:r>
            <a:r>
              <a:rPr lang="ko-KR" altLang="en-US" dirty="0"/>
              <a:t>서울시의 지역별 유동인구 변화입니다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그래프로만 보니 잘 모름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3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서울시의 지역별 유동인구와 </a:t>
            </a:r>
            <a:r>
              <a:rPr lang="ko-KR" altLang="en-US" dirty="0" err="1"/>
              <a:t>확진자</a:t>
            </a:r>
            <a:r>
              <a:rPr lang="ko-KR" altLang="en-US" dirty="0"/>
              <a:t> 수를 한눈에 비교할 수 있는 지도 그래프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초록색이 밝을 수록 유동인구가 적고 어두울수록 많다고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(</a:t>
            </a:r>
            <a:r>
              <a:rPr lang="ko-KR" altLang="en-US" dirty="0"/>
              <a:t>세번째 그래프에 색에 대한 설명과 어느 지역인지 표시나 설명 필요할듯하다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하지만 유동인구와 </a:t>
            </a:r>
            <a:r>
              <a:rPr lang="ko-KR" altLang="en-US" dirty="0" err="1"/>
              <a:t>확진자수의</a:t>
            </a:r>
            <a:r>
              <a:rPr lang="ko-KR" altLang="en-US" dirty="0"/>
              <a:t> 연관성은 크게 보이지 않음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1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서울시의 지역별 유동인구와 </a:t>
            </a:r>
            <a:r>
              <a:rPr lang="ko-KR" altLang="en-US" dirty="0" err="1"/>
              <a:t>확진자</a:t>
            </a:r>
            <a:r>
              <a:rPr lang="ko-KR" altLang="en-US" dirty="0"/>
              <a:t> 수를 한눈에 비교할 수 있는 지도 그래프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초록색이 밝을 수록 유동인구가 적고 어두울수록 많다고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(</a:t>
            </a:r>
            <a:r>
              <a:rPr lang="ko-KR" altLang="en-US" dirty="0"/>
              <a:t>세번째 그래프에 색에 대한 설명과 어느 지역인지 표시나 설명 필요할듯하다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하지만 유동인구와 </a:t>
            </a:r>
            <a:r>
              <a:rPr lang="ko-KR" altLang="en-US" dirty="0" err="1"/>
              <a:t>확진자수의</a:t>
            </a:r>
            <a:r>
              <a:rPr lang="ko-KR" altLang="en-US" dirty="0"/>
              <a:t> 연관성은 크게 보이지 않음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0DA0B-E7E9-4B64-8E30-8D4EBB48D3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2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0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0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9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5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2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3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1035370" y="3476438"/>
            <a:ext cx="628118" cy="26988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B4E55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070739" y="4406083"/>
            <a:ext cx="7371587" cy="734118"/>
            <a:chOff x="2337439" y="4406083"/>
            <a:chExt cx="7371587" cy="734118"/>
          </a:xfrm>
        </p:grpSpPr>
        <p:sp>
          <p:nvSpPr>
            <p:cNvPr id="39" name="타원 38"/>
            <p:cNvSpPr/>
            <p:nvPr/>
          </p:nvSpPr>
          <p:spPr>
            <a:xfrm>
              <a:off x="2337439" y="4511808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6B5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8044974" y="4511806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6B5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37712" y="4512083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6B5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291305" y="4511806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6B5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32022" y="4679946"/>
              <a:ext cx="1035934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</a:rPr>
                <a:t>강혜지</a:t>
              </a:r>
              <a:endParaRPr lang="en-US" altLang="ko-KR" sz="1200" b="1" dirty="0">
                <a:solidFill>
                  <a:srgbClr val="4B454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673092" y="4659056"/>
              <a:ext cx="1035934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</a:rPr>
                <a:t>정성훈</a:t>
              </a:r>
              <a:endParaRPr lang="en-US" altLang="ko-KR" sz="1200" b="1" dirty="0">
                <a:solidFill>
                  <a:srgbClr val="4B454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65830" y="4679946"/>
              <a:ext cx="1035934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rgbClr val="4B4541"/>
                  </a:solidFill>
                </a:rPr>
                <a:t>고병표</a:t>
              </a:r>
              <a:endParaRPr lang="en-US" altLang="ko-KR" sz="1200" b="1" dirty="0">
                <a:solidFill>
                  <a:srgbClr val="4B454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19915" y="4406083"/>
              <a:ext cx="1513595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>
                  <a:solidFill>
                    <a:srgbClr val="4B4541"/>
                  </a:solidFill>
                </a:rPr>
                <a:t>팀장</a:t>
              </a:r>
              <a:endParaRPr lang="en-US" altLang="ko-KR" sz="1200" b="1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rgbClr val="4B4541"/>
                  </a:solidFill>
                </a:rPr>
                <a:t>기원우</a:t>
              </a:r>
              <a:r>
                <a:rPr lang="ko-KR" altLang="en-US" sz="1200" b="1" dirty="0">
                  <a:solidFill>
                    <a:srgbClr val="4B4541"/>
                  </a:solidFill>
                </a:rPr>
                <a:t> </a:t>
              </a:r>
              <a:endParaRPr lang="en-US" altLang="ko-KR" sz="900" dirty="0">
                <a:solidFill>
                  <a:srgbClr val="4B454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9951" y="4658779"/>
            <a:ext cx="958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TEAM :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48000" y="165841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B4E5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유동인구와</a:t>
            </a:r>
            <a:endParaRPr lang="en-US" altLang="ko-KR" sz="6000" b="1" dirty="0">
              <a:solidFill>
                <a:srgbClr val="5B4E55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6000" b="1" dirty="0">
                <a:solidFill>
                  <a:srgbClr val="5B4E5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코로나</a:t>
            </a:r>
            <a:endParaRPr lang="en-US" altLang="ko-KR" sz="1200" dirty="0">
              <a:solidFill>
                <a:srgbClr val="5B4E55"/>
              </a:solidFill>
            </a:endParaRPr>
          </a:p>
        </p:txBody>
      </p:sp>
      <p:pic>
        <p:nvPicPr>
          <p:cNvPr id="3" name="그림 2" descr="음식, 표지판, 방이(가) 표시된 사진&#10;&#10;자동 생성된 설명">
            <a:extLst>
              <a:ext uri="{FF2B5EF4-FFF2-40B4-BE49-F238E27FC236}">
                <a16:creationId xmlns:a16="http://schemas.microsoft.com/office/drawing/2014/main" id="{5628169F-46D6-4347-87B2-4FF19685D7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39" y="4490820"/>
            <a:ext cx="669993" cy="6699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AAF0451-BFB8-459F-85E8-78E15D1E89DB}"/>
              </a:ext>
            </a:extLst>
          </p:cNvPr>
          <p:cNvSpPr/>
          <p:nvPr/>
        </p:nvSpPr>
        <p:spPr>
          <a:xfrm>
            <a:off x="9442326" y="4511806"/>
            <a:ext cx="628118" cy="6281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6B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FC3C66-29DA-4A02-B6D1-5B464A79DDBC}"/>
              </a:ext>
            </a:extLst>
          </p:cNvPr>
          <p:cNvSpPr/>
          <p:nvPr/>
        </p:nvSpPr>
        <p:spPr>
          <a:xfrm>
            <a:off x="10070444" y="4659056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4B4541"/>
                </a:solidFill>
              </a:rPr>
              <a:t>주하영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pic>
        <p:nvPicPr>
          <p:cNvPr id="8" name="그림 7" descr="음식, 방이(가) 표시된 사진&#10;&#10;자동 생성된 설명">
            <a:extLst>
              <a:ext uri="{FF2B5EF4-FFF2-40B4-BE49-F238E27FC236}">
                <a16:creationId xmlns:a16="http://schemas.microsoft.com/office/drawing/2014/main" id="{ECB0E6AC-67C6-4E4B-B76D-8AD110CA88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36" y="4490818"/>
            <a:ext cx="669994" cy="669994"/>
          </a:xfrm>
          <a:prstGeom prst="rect">
            <a:avLst/>
          </a:prstGeom>
        </p:spPr>
      </p:pic>
      <p:pic>
        <p:nvPicPr>
          <p:cNvPr id="10" name="그림 9" descr="시계, 표지판, 방이(가) 표시된 사진&#10;&#10;자동 생성된 설명">
            <a:extLst>
              <a:ext uri="{FF2B5EF4-FFF2-40B4-BE49-F238E27FC236}">
                <a16:creationId xmlns:a16="http://schemas.microsoft.com/office/drawing/2014/main" id="{0F4B5A81-1AA4-4B1C-B804-97878367EA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73" y="4511806"/>
            <a:ext cx="669993" cy="6699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3A152-D446-4E61-B80E-6D733875B1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07" y="4490819"/>
            <a:ext cx="669993" cy="669993"/>
          </a:xfrm>
          <a:prstGeom prst="rect">
            <a:avLst/>
          </a:prstGeom>
        </p:spPr>
      </p:pic>
      <p:pic>
        <p:nvPicPr>
          <p:cNvPr id="14" name="그림 13" descr="음식, 방이(가) 표시된 사진&#10;&#10;자동 생성된 설명">
            <a:extLst>
              <a:ext uri="{FF2B5EF4-FFF2-40B4-BE49-F238E27FC236}">
                <a16:creationId xmlns:a16="http://schemas.microsoft.com/office/drawing/2014/main" id="{49C94560-284D-4716-9F77-08132E74D7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89" y="4490819"/>
            <a:ext cx="669993" cy="6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schemeClr val="bg1"/>
                </a:solidFill>
              </a:rPr>
              <a:t>지도로 보는 지역별 유동인구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F063C-62F5-42B3-9957-A094E7F68DCC}"/>
              </a:ext>
            </a:extLst>
          </p:cNvPr>
          <p:cNvSpPr txBox="1"/>
          <p:nvPr/>
        </p:nvSpPr>
        <p:spPr>
          <a:xfrm>
            <a:off x="1808038" y="5609457"/>
            <a:ext cx="8575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Pydeck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이용하여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차원 지도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지역별 유동인구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확진자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수 한눈에 비교가능 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C512B28-8879-4C36-8565-60C4B3FC5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80" y="1574254"/>
            <a:ext cx="7210838" cy="37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재난경보 단계에 따른 유동인구 변화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D3BF8-299B-4FE8-81E5-0EFC56A1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51" y="1682629"/>
            <a:ext cx="9356298" cy="3193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69EF6-981F-487A-B780-B3121A5EF2C6}"/>
              </a:ext>
            </a:extLst>
          </p:cNvPr>
          <p:cNvSpPr txBox="1"/>
          <p:nvPr/>
        </p:nvSpPr>
        <p:spPr>
          <a:xfrm>
            <a:off x="693004" y="5355557"/>
            <a:ext cx="10805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전날대비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유동인구 그래프에 정책을 표현 경보수준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_level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따라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정책 구역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날짜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그래프에 표현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0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재난경보 단계에 따른 유동인구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D16AA-056E-4671-A695-30272314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03" y="1358183"/>
            <a:ext cx="7785594" cy="4500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22E2D-CE26-45E8-9D3B-ED4416121DFA}"/>
              </a:ext>
            </a:extLst>
          </p:cNvPr>
          <p:cNvSpPr txBox="1"/>
          <p:nvPr/>
        </p:nvSpPr>
        <p:spPr>
          <a:xfrm>
            <a:off x="693004" y="5925312"/>
            <a:ext cx="10805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pyecharts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Overlap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사용해 두 그래프를 합침</a:t>
            </a:r>
          </a:p>
        </p:txBody>
      </p:sp>
    </p:spTree>
    <p:extLst>
      <p:ext uri="{BB962C8B-B14F-4D97-AF65-F5344CB8AC3E}">
        <p14:creationId xmlns:p14="http://schemas.microsoft.com/office/powerpoint/2010/main" val="332384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 err="1">
                <a:solidFill>
                  <a:schemeClr val="bg1"/>
                </a:solidFill>
              </a:rPr>
              <a:t>확진자들의</a:t>
            </a:r>
            <a:r>
              <a:rPr lang="ko-KR" altLang="en-US" sz="3200" b="1" kern="0" dirty="0">
                <a:solidFill>
                  <a:schemeClr val="bg1"/>
                </a:solidFill>
              </a:rPr>
              <a:t> 감염사례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01A74-5C56-4D61-B418-3F1DC6E9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0" y="1336430"/>
            <a:ext cx="5018799" cy="5240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FBC7-1719-4EA3-B397-2F8585D904D0}"/>
              </a:ext>
            </a:extLst>
          </p:cNvPr>
          <p:cNvSpPr txBox="1"/>
          <p:nvPr/>
        </p:nvSpPr>
        <p:spPr>
          <a:xfrm>
            <a:off x="6371638" y="3725706"/>
            <a:ext cx="5018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감염사례별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확진자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수 추출</a:t>
            </a:r>
          </a:p>
        </p:txBody>
      </p:sp>
    </p:spTree>
    <p:extLst>
      <p:ext uri="{BB962C8B-B14F-4D97-AF65-F5344CB8AC3E}">
        <p14:creationId xmlns:p14="http://schemas.microsoft.com/office/powerpoint/2010/main" val="339374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 err="1">
                <a:solidFill>
                  <a:schemeClr val="bg1"/>
                </a:solidFill>
              </a:rPr>
              <a:t>확진자들의</a:t>
            </a:r>
            <a:r>
              <a:rPr lang="ko-KR" altLang="en-US" sz="3200" b="1" kern="0" dirty="0">
                <a:solidFill>
                  <a:schemeClr val="bg1"/>
                </a:solidFill>
              </a:rPr>
              <a:t> 감염사례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B9256-ED8A-4BFE-B0BA-BDA1384E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6" y="1526930"/>
            <a:ext cx="6810375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FF948-DE25-4758-9689-20EC7B9D130A}"/>
              </a:ext>
            </a:extLst>
          </p:cNvPr>
          <p:cNvSpPr txBox="1"/>
          <p:nvPr/>
        </p:nvSpPr>
        <p:spPr>
          <a:xfrm>
            <a:off x="7020801" y="3429000"/>
            <a:ext cx="5018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일일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확진자수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 이상인 날의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감염사례별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확진자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140030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 err="1">
                <a:solidFill>
                  <a:schemeClr val="bg1"/>
                </a:solidFill>
              </a:rPr>
              <a:t>확진자들의</a:t>
            </a:r>
            <a:r>
              <a:rPr lang="ko-KR" altLang="en-US" sz="3200" b="1" kern="0" dirty="0">
                <a:solidFill>
                  <a:schemeClr val="bg1"/>
                </a:solidFill>
              </a:rPr>
              <a:t> 감염사례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BFB07-F9FC-4CEC-B4D4-47BD5485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9" y="2049437"/>
            <a:ext cx="1188885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 err="1">
                <a:solidFill>
                  <a:schemeClr val="bg1"/>
                </a:solidFill>
              </a:rPr>
              <a:t>확진자들의</a:t>
            </a:r>
            <a:r>
              <a:rPr lang="ko-KR" altLang="en-US" sz="3200" b="1" kern="0" dirty="0">
                <a:solidFill>
                  <a:schemeClr val="bg1"/>
                </a:solidFill>
              </a:rPr>
              <a:t> 감염사례 분석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78E3862-3F3A-46BB-A5C4-FF3F0C0B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44" y="1637348"/>
            <a:ext cx="6425711" cy="3855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5B8A2-9341-4D36-A551-F51811E47491}"/>
              </a:ext>
            </a:extLst>
          </p:cNvPr>
          <p:cNvSpPr txBox="1"/>
          <p:nvPr/>
        </p:nvSpPr>
        <p:spPr>
          <a:xfrm>
            <a:off x="2596294" y="5824987"/>
            <a:ext cx="6999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확진자들의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감염사례와 유동인구 비교 그래프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95ECB4-3E0F-49DC-A3BD-B79CEFF76201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schemeClr val="bg1"/>
                </a:solidFill>
              </a:rPr>
              <a:t>코로나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7FD0A-AFE8-4AD6-A94E-22E891011778}"/>
              </a:ext>
            </a:extLst>
          </p:cNvPr>
          <p:cNvSpPr txBox="1"/>
          <p:nvPr/>
        </p:nvSpPr>
        <p:spPr>
          <a:xfrm>
            <a:off x="3048000" y="55836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밀접 접촉이 코로나 확산에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영향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메디칼타임즈 : 비접촉 확진자 발생에 불안한 개원가...새국면 맞나">
            <a:extLst>
              <a:ext uri="{FF2B5EF4-FFF2-40B4-BE49-F238E27FC236}">
                <a16:creationId xmlns:a16="http://schemas.microsoft.com/office/drawing/2014/main" id="{9C5E4848-D899-4597-A685-32439306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38" y="2143540"/>
            <a:ext cx="4406218" cy="256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방, 시계이(가) 표시된 사진&#10;&#10;자동 생성된 설명">
            <a:extLst>
              <a:ext uri="{FF2B5EF4-FFF2-40B4-BE49-F238E27FC236}">
                <a16:creationId xmlns:a16="http://schemas.microsoft.com/office/drawing/2014/main" id="{BFCC4DB9-125B-4B54-AE41-2E19F89D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78" y="2143539"/>
            <a:ext cx="2569165" cy="25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schemeClr val="bg1"/>
                </a:solidFill>
              </a:rPr>
              <a:t>가설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E17B3-C044-4E93-94E8-BAEDE8F9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5" y="1638244"/>
            <a:ext cx="8505825" cy="270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2A0A3-AD19-4080-A327-9F577560D70B}"/>
              </a:ext>
            </a:extLst>
          </p:cNvPr>
          <p:cNvSpPr txBox="1"/>
          <p:nvPr/>
        </p:nvSpPr>
        <p:spPr>
          <a:xfrm>
            <a:off x="3047997" y="49889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유동인구 증가 → 밀접접촉 가능성 증가</a:t>
            </a:r>
          </a:p>
        </p:txBody>
      </p:sp>
    </p:spTree>
    <p:extLst>
      <p:ext uri="{BB962C8B-B14F-4D97-AF65-F5344CB8AC3E}">
        <p14:creationId xmlns:p14="http://schemas.microsoft.com/office/powerpoint/2010/main" val="23599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dirty="0">
                <a:solidFill>
                  <a:schemeClr val="bg1"/>
                </a:solidFill>
              </a:rPr>
              <a:t>서울시 유동인구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9B87C-91B2-4C87-8D81-65A62B6E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25" y="2303222"/>
            <a:ext cx="4907434" cy="22515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9F1587-F06F-4AA9-9A19-20ECECDB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650" y="2000249"/>
            <a:ext cx="4772025" cy="28575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42F7083-D809-4AC0-98EF-6D5FF28B1760}"/>
              </a:ext>
            </a:extLst>
          </p:cNvPr>
          <p:cNvSpPr/>
          <p:nvPr/>
        </p:nvSpPr>
        <p:spPr>
          <a:xfrm>
            <a:off x="5599134" y="3031299"/>
            <a:ext cx="1129141" cy="814191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3CD6E-7BDF-4034-BD54-B6FE58622C16}"/>
              </a:ext>
            </a:extLst>
          </p:cNvPr>
          <p:cNvSpPr txBox="1"/>
          <p:nvPr/>
        </p:nvSpPr>
        <p:spPr>
          <a:xfrm>
            <a:off x="-90958" y="52695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 유동인구 데이터 불러오기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3DAF-5A15-4768-8E84-3E40BB230593}"/>
              </a:ext>
            </a:extLst>
          </p:cNvPr>
          <p:cNvSpPr txBox="1"/>
          <p:nvPr/>
        </p:nvSpPr>
        <p:spPr>
          <a:xfrm>
            <a:off x="6254662" y="5269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 전체 일별 유동인구 </a:t>
            </a:r>
          </a:p>
        </p:txBody>
      </p:sp>
    </p:spTree>
    <p:extLst>
      <p:ext uri="{BB962C8B-B14F-4D97-AF65-F5344CB8AC3E}">
        <p14:creationId xmlns:p14="http://schemas.microsoft.com/office/powerpoint/2010/main" val="251703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dirty="0">
                <a:solidFill>
                  <a:schemeClr val="bg1"/>
                </a:solidFill>
              </a:rPr>
              <a:t>서울시 유동인구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455B9-DE90-48B6-B23D-0A985771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60" y="1814000"/>
            <a:ext cx="7415480" cy="3220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84E861-6DD1-4E02-92C2-8577A03552F5}"/>
              </a:ext>
            </a:extLst>
          </p:cNvPr>
          <p:cNvSpPr txBox="1"/>
          <p:nvPr/>
        </p:nvSpPr>
        <p:spPr>
          <a:xfrm>
            <a:off x="2728525" y="5214965"/>
            <a:ext cx="673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유동인구의 증감을 알아보기 위해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전날 대비 유동인구 리스트 만들기</a:t>
            </a:r>
          </a:p>
        </p:txBody>
      </p:sp>
    </p:spTree>
    <p:extLst>
      <p:ext uri="{BB962C8B-B14F-4D97-AF65-F5344CB8AC3E}">
        <p14:creationId xmlns:p14="http://schemas.microsoft.com/office/powerpoint/2010/main" val="39405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dirty="0">
                <a:solidFill>
                  <a:schemeClr val="bg1"/>
                </a:solidFill>
              </a:rPr>
              <a:t>서울시 유동인구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4E861-6DD1-4E02-92C2-8577A03552F5}"/>
              </a:ext>
            </a:extLst>
          </p:cNvPr>
          <p:cNvSpPr txBox="1"/>
          <p:nvPr/>
        </p:nvSpPr>
        <p:spPr>
          <a:xfrm>
            <a:off x="2656377" y="5565160"/>
            <a:ext cx="673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pyecharts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사용하여 그래프를 그림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값에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date, y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값에 전날대비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유동인구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C8E7A9C-CB12-4E63-AA5C-8D2D8318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77" y="1408070"/>
            <a:ext cx="6879246" cy="40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2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dirty="0">
                <a:solidFill>
                  <a:schemeClr val="bg1"/>
                </a:solidFill>
              </a:rPr>
              <a:t>지역별 유동인구 </a:t>
            </a:r>
            <a:endParaRPr lang="ko-KR" altLang="en-US" sz="3200" b="1" kern="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24D81-B1FC-479C-9A65-E30596B9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12" y="1582536"/>
            <a:ext cx="7721576" cy="3692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D59F3-122D-4695-97E7-8C4B23186BEC}"/>
              </a:ext>
            </a:extLst>
          </p:cNvPr>
          <p:cNvSpPr txBox="1"/>
          <p:nvPr/>
        </p:nvSpPr>
        <p:spPr>
          <a:xfrm>
            <a:off x="2656377" y="5565160"/>
            <a:ext cx="673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유동인구가 가장 많은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지역별 그래프</a:t>
            </a:r>
          </a:p>
        </p:txBody>
      </p:sp>
    </p:spTree>
    <p:extLst>
      <p:ext uri="{BB962C8B-B14F-4D97-AF65-F5344CB8AC3E}">
        <p14:creationId xmlns:p14="http://schemas.microsoft.com/office/powerpoint/2010/main" val="113184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E1E3DE"/>
          </a:fgClr>
          <a:bgClr>
            <a:srgbClr val="F4F6F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D3E181-F929-4B37-A2D3-F5E2D3826C4D}"/>
              </a:ext>
            </a:extLst>
          </p:cNvPr>
          <p:cNvSpPr/>
          <p:nvPr/>
        </p:nvSpPr>
        <p:spPr>
          <a:xfrm>
            <a:off x="0" y="1"/>
            <a:ext cx="12192000" cy="1074302"/>
          </a:xfrm>
          <a:prstGeom prst="rect">
            <a:avLst/>
          </a:prstGeom>
          <a:solidFill>
            <a:srgbClr val="5B4E55"/>
          </a:solidFill>
          <a:ln>
            <a:noFill/>
          </a:ln>
          <a:effectLst>
            <a:outerShdw dist="381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schemeClr val="bg1"/>
                </a:solidFill>
              </a:rPr>
              <a:t>지도로 보는 지역별 유동인구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BC3E4-B59E-4810-9C6E-6C5CAD7E0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82"/>
          <a:stretch/>
        </p:blipFill>
        <p:spPr>
          <a:xfrm>
            <a:off x="564050" y="1279499"/>
            <a:ext cx="6188442" cy="2500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D30E89-5279-4B21-9FCE-EAB1072BB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9"/>
          <a:stretch/>
        </p:blipFill>
        <p:spPr>
          <a:xfrm>
            <a:off x="564050" y="3886551"/>
            <a:ext cx="6188442" cy="2599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F063C-62F5-42B3-9957-A094E7F68DCC}"/>
              </a:ext>
            </a:extLst>
          </p:cNvPr>
          <p:cNvSpPr txBox="1"/>
          <p:nvPr/>
        </p:nvSpPr>
        <p:spPr>
          <a:xfrm>
            <a:off x="6518031" y="2299000"/>
            <a:ext cx="5855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 지역별 유동인구 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710D4-56F3-4CF8-AC13-7708E8ECFC16}"/>
              </a:ext>
            </a:extLst>
          </p:cNvPr>
          <p:cNvSpPr txBox="1"/>
          <p:nvPr/>
        </p:nvSpPr>
        <p:spPr>
          <a:xfrm>
            <a:off x="6518030" y="4955458"/>
            <a:ext cx="5855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유동인구 정규화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44E6990-209C-478E-A454-439CA3329298}"/>
              </a:ext>
            </a:extLst>
          </p:cNvPr>
          <p:cNvSpPr/>
          <p:nvPr/>
        </p:nvSpPr>
        <p:spPr>
          <a:xfrm rot="5400000">
            <a:off x="8881267" y="3479454"/>
            <a:ext cx="1129141" cy="814191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23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557</Words>
  <Application>Microsoft Office PowerPoint</Application>
  <PresentationFormat>와이드스크린</PresentationFormat>
  <Paragraphs>97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 혜지</cp:lastModifiedBy>
  <cp:revision>32</cp:revision>
  <dcterms:created xsi:type="dcterms:W3CDTF">2020-08-20T02:46:20Z</dcterms:created>
  <dcterms:modified xsi:type="dcterms:W3CDTF">2020-09-07T11:48:50Z</dcterms:modified>
</cp:coreProperties>
</file>