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4" r:id="rId3"/>
    <p:sldId id="352" r:id="rId4"/>
    <p:sldId id="353" r:id="rId5"/>
    <p:sldId id="322" r:id="rId6"/>
    <p:sldId id="355" r:id="rId7"/>
    <p:sldId id="362" r:id="rId8"/>
    <p:sldId id="356" r:id="rId9"/>
    <p:sldId id="357" r:id="rId10"/>
    <p:sldId id="358" r:id="rId11"/>
    <p:sldId id="359" r:id="rId12"/>
    <p:sldId id="360" r:id="rId13"/>
    <p:sldId id="361" r:id="rId14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0E5"/>
    <a:srgbClr val="FC0128"/>
    <a:srgbClr val="618FFD"/>
    <a:srgbClr val="DADADA"/>
    <a:srgbClr val="C1CEFF"/>
    <a:srgbClr val="C8FEC8"/>
    <a:srgbClr val="790015"/>
    <a:srgbClr val="CF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02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44850" y="9145588"/>
            <a:ext cx="827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1" tIns="46985" rIns="92291" bIns="46985">
            <a:spAutoFit/>
          </a:bodyPr>
          <a:lstStyle/>
          <a:p>
            <a:pPr algn="ctr" defTabSz="917449">
              <a:lnSpc>
                <a:spcPct val="90000"/>
              </a:lnSpc>
              <a:defRPr/>
            </a:pPr>
            <a:r>
              <a:rPr lang="en-US" sz="1300" dirty="0"/>
              <a:t>Page </a:t>
            </a:r>
            <a:fld id="{A00AC011-B1BA-42AB-9A5E-9D8E6D54AE80}" type="slidenum">
              <a:rPr lang="en-US" sz="1300"/>
              <a:pPr algn="ctr" defTabSz="917449">
                <a:lnSpc>
                  <a:spcPct val="90000"/>
                </a:lnSpc>
                <a:defRPr/>
              </a:pPr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9887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244850" y="9145588"/>
            <a:ext cx="827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1" tIns="46985" rIns="92291" bIns="46985">
            <a:spAutoFit/>
          </a:bodyPr>
          <a:lstStyle/>
          <a:p>
            <a:pPr algn="ctr" defTabSz="917449">
              <a:lnSpc>
                <a:spcPct val="90000"/>
              </a:lnSpc>
              <a:defRPr/>
            </a:pPr>
            <a:r>
              <a:rPr lang="en-US" sz="1300" dirty="0"/>
              <a:t>Page </a:t>
            </a:r>
            <a:fld id="{E7EC0A68-1695-42FD-8A77-5C1D83299F51}" type="slidenum">
              <a:rPr lang="en-US" sz="1300"/>
              <a:pPr algn="ctr" defTabSz="917449">
                <a:lnSpc>
                  <a:spcPct val="90000"/>
                </a:lnSpc>
                <a:defRPr/>
              </a:pPr>
              <a:t>‹#›</a:t>
            </a:fld>
            <a:endParaRPr lang="en-US" sz="1300" dirty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8" tIns="46985" rIns="95648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966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010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5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9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1374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733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6667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2147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8913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366713"/>
            <a:ext cx="4876800" cy="3657600"/>
          </a:xfrm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776" y="3475383"/>
            <a:ext cx="7679648" cy="32915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851" tIns="47425" rIns="94851" bIns="474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6645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804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7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18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0663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0663"/>
            <a:ext cx="6019800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6831" y="6553200"/>
            <a:ext cx="2035814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600" b="1" dirty="0">
                <a:solidFill>
                  <a:schemeClr val="tx2"/>
                </a:solidFill>
              </a:rPr>
              <a:t>© Louis D. Nel 2017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610600" y="6573838"/>
            <a:ext cx="4064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r">
              <a:lnSpc>
                <a:spcPct val="85000"/>
              </a:lnSpc>
              <a:defRPr/>
            </a:pPr>
            <a:fld id="{B0F61252-F7C3-435F-8743-BCC5A66E923C}" type="slidenum">
              <a:rPr lang="en-US" sz="1800" b="1"/>
              <a:pPr algn="r">
                <a:lnSpc>
                  <a:spcPct val="85000"/>
                </a:lnSpc>
                <a:defRPr/>
              </a:pPr>
              <a:t>‹#›</a:t>
            </a:fld>
            <a:endParaRPr lang="en-US" sz="1800" b="1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20650" y="6413500"/>
            <a:ext cx="886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2550" y="88900"/>
            <a:ext cx="8958263" cy="58261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63950" y="220663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602916" y="6573838"/>
            <a:ext cx="1538883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800" b="1" dirty="0">
                <a:solidFill>
                  <a:schemeClr val="tx2"/>
                </a:solidFill>
              </a:rPr>
              <a:t>JSON basics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719599" y="6573838"/>
            <a:ext cx="1393650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1800" b="1" dirty="0">
                <a:solidFill>
                  <a:schemeClr val="tx2"/>
                </a:solidFill>
              </a:rPr>
              <a:t>COMP 2406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63950" y="220663"/>
            <a:ext cx="2478088" cy="368300"/>
          </a:xfrm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39184" y="1828800"/>
            <a:ext cx="5483297" cy="249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JSON basics</a:t>
            </a:r>
          </a:p>
          <a:p>
            <a:pPr algn="ctr"/>
            <a:endParaRPr lang="en-US" sz="4000" b="1" dirty="0"/>
          </a:p>
          <a:p>
            <a:pPr algn="ctr"/>
            <a:r>
              <a:rPr lang="en-US" sz="1800" b="1" dirty="0"/>
              <a:t>learn more at:</a:t>
            </a:r>
          </a:p>
          <a:p>
            <a:pPr algn="ctr"/>
            <a:r>
              <a:rPr lang="en-US" sz="1800" b="1" dirty="0">
                <a:hlinkClick r:id="rId3"/>
              </a:rPr>
              <a:t>https://www.w3schools.com/js/js_json_intro.asp</a:t>
            </a:r>
            <a:endParaRPr lang="en-US" sz="18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4215898" cy="372603"/>
          </a:xfrm>
        </p:spPr>
        <p:txBody>
          <a:bodyPr/>
          <a:lstStyle/>
          <a:p>
            <a:r>
              <a:rPr lang="en-CA" dirty="0"/>
              <a:t>XML vs JSON –JSON trick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0" y="734885"/>
            <a:ext cx="3352800" cy="4525963"/>
          </a:xfrm>
        </p:spPr>
        <p:txBody>
          <a:bodyPr/>
          <a:lstStyle/>
          <a:p>
            <a:pPr marL="0" indent="0">
              <a:buNone/>
            </a:pPr>
            <a:r>
              <a:rPr lang="en-CA" sz="1100" dirty="0"/>
              <a:t>{"song", </a:t>
            </a:r>
          </a:p>
          <a:p>
            <a:pPr marL="0" indent="0">
              <a:buNone/>
            </a:pPr>
            <a:r>
              <a:rPr lang="en-CA" sz="1100" dirty="0"/>
              <a:t>  {</a:t>
            </a:r>
          </a:p>
          <a:p>
            <a:pPr marL="0" indent="0">
              <a:buNone/>
            </a:pPr>
            <a:r>
              <a:rPr lang="en-CA" sz="1100" dirty="0"/>
              <a:t>   "title": "26-2",</a:t>
            </a:r>
          </a:p>
          <a:p>
            <a:pPr marL="0" indent="0">
              <a:buNone/>
            </a:pPr>
            <a:r>
              <a:rPr lang="en-CA" sz="1100" dirty="0"/>
              <a:t>   "composer": "John Coltrane",</a:t>
            </a:r>
          </a:p>
          <a:p>
            <a:pPr marL="0" indent="0">
              <a:buNone/>
            </a:pPr>
            <a:r>
              <a:rPr lang="en-CA" sz="1100" dirty="0"/>
              <a:t>   "</a:t>
            </a:r>
            <a:r>
              <a:rPr lang="en-CA" sz="1100" dirty="0" err="1"/>
              <a:t>musicalStyle</a:t>
            </a:r>
            <a:r>
              <a:rPr lang="en-CA" sz="1100" dirty="0"/>
              <a:t>": "Medium Up Swing",</a:t>
            </a:r>
          </a:p>
          <a:p>
            <a:pPr marL="0" indent="0">
              <a:buNone/>
            </a:pPr>
            <a:r>
              <a:rPr lang="en-CA" sz="1100" dirty="0"/>
              <a:t>   "key": "F",</a:t>
            </a:r>
          </a:p>
          <a:p>
            <a:pPr marL="0" indent="0">
              <a:buNone/>
            </a:pPr>
            <a:r>
              <a:rPr lang="en-CA" sz="1100" dirty="0"/>
              <a:t>      "bars": [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timeSignature</a:t>
            </a:r>
            <a:r>
              <a:rPr lang="en-CA" sz="1100" dirty="0"/>
              <a:t>": "4/4",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rehearsalLetter</a:t>
            </a:r>
            <a:r>
              <a:rPr lang="en-CA" sz="1100" dirty="0"/>
              <a:t>": "A",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leftDoubleBarLine</a:t>
            </a:r>
            <a:r>
              <a:rPr lang="en-CA" sz="1100" dirty="0"/>
              <a:t>": "true",</a:t>
            </a:r>
          </a:p>
          <a:p>
            <a:pPr marL="0" indent="0">
              <a:buNone/>
            </a:pPr>
            <a:r>
              <a:rPr lang="en-CA" sz="1100" dirty="0"/>
              <a:t>         "chords": "Fmaj7 / Ab7",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"chords": "Dbmaj7 / E7",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   "chords": "Amaj7 / C7",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  "chords": "Cm7 / F7",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finalBarLine</a:t>
            </a:r>
            <a:r>
              <a:rPr lang="en-CA" sz="1100" dirty="0"/>
              <a:t>": "true",</a:t>
            </a:r>
          </a:p>
          <a:p>
            <a:pPr marL="0" indent="0">
              <a:buNone/>
            </a:pPr>
            <a:r>
              <a:rPr lang="en-CA" sz="1100" dirty="0"/>
              <a:t>         "chords": "Fmaj7",</a:t>
            </a:r>
          </a:p>
          <a:p>
            <a:pPr marL="0" indent="0">
              <a:buNone/>
            </a:pPr>
            <a:r>
              <a:rPr lang="en-CA" sz="1100" dirty="0"/>
              <a:t>       }</a:t>
            </a:r>
          </a:p>
          <a:p>
            <a:pPr marL="0" indent="0">
              <a:buNone/>
            </a:pPr>
            <a:r>
              <a:rPr lang="en-CA" sz="1100" dirty="0"/>
              <a:t>      ]</a:t>
            </a:r>
          </a:p>
          <a:p>
            <a:pPr marL="0" indent="0">
              <a:buNone/>
            </a:pPr>
            <a:r>
              <a:rPr lang="en-CA" sz="1100" dirty="0"/>
              <a:t>}</a:t>
            </a:r>
          </a:p>
          <a:p>
            <a:pPr marL="0" indent="0">
              <a:buNone/>
            </a:pPr>
            <a:r>
              <a:rPr lang="en-CA" sz="11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14400"/>
            <a:ext cx="33528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CA" sz="1100" kern="0" dirty="0"/>
              <a:t>song&gt;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&lt;title&gt; 26-2 &lt;/title&gt;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&lt;composer&gt; John Coltrane &lt;/composer&gt;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 Medium Up Swing &lt;/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&lt;key&gt; F &lt;/key&gt;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 4/4 &lt;/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 A &lt;/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leftDoubleBarLine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/ Ab7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&lt;chords&gt; Dbmaj7 / E7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 &lt;chords&gt; Amaj7 / C7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&lt;chords&gt; Cm7 / F7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finalBarLine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&lt;/song&gt;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916674"/>
            <a:ext cx="18288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How do we know this is</a:t>
            </a:r>
          </a:p>
          <a:p>
            <a:r>
              <a:rPr lang="en-CA" sz="1200" dirty="0"/>
              <a:t>a song?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 flipV="1">
            <a:off x="4572000" y="855119"/>
            <a:ext cx="2057400" cy="2923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53200" y="5030016"/>
            <a:ext cx="22860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What is the implication of</a:t>
            </a: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finalBarLine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"false"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flipH="1">
            <a:off x="5715000" y="5260849"/>
            <a:ext cx="838200" cy="1692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58000" y="2832908"/>
            <a:ext cx="18288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How do we know this is</a:t>
            </a:r>
          </a:p>
          <a:p>
            <a:r>
              <a:rPr lang="en-CA" sz="1200" dirty="0"/>
              <a:t>a bar?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4343400" y="3063741"/>
            <a:ext cx="2514600" cy="365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5811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4215898" cy="372603"/>
          </a:xfrm>
        </p:spPr>
        <p:txBody>
          <a:bodyPr/>
          <a:lstStyle/>
          <a:p>
            <a:r>
              <a:rPr lang="en-CA" dirty="0"/>
              <a:t>XML vs JSON –JSON trick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098" y="639303"/>
            <a:ext cx="3352800" cy="4525963"/>
          </a:xfrm>
        </p:spPr>
        <p:txBody>
          <a:bodyPr/>
          <a:lstStyle/>
          <a:p>
            <a:pPr marL="0" indent="0">
              <a:buNone/>
            </a:pPr>
            <a:r>
              <a:rPr lang="en-CA" sz="1050" dirty="0"/>
              <a:t>{"songs": [</a:t>
            </a:r>
          </a:p>
          <a:p>
            <a:pPr marL="0" indent="0">
              <a:buNone/>
            </a:pPr>
            <a:r>
              <a:rPr lang="en-CA" sz="1050" dirty="0"/>
              <a:t>   {</a:t>
            </a:r>
          </a:p>
          <a:p>
            <a:pPr marL="0" indent="0">
              <a:buNone/>
            </a:pPr>
            <a:r>
              <a:rPr lang="en-CA" sz="1050" dirty="0"/>
              <a:t>   title: "26-2",</a:t>
            </a:r>
          </a:p>
          <a:p>
            <a:pPr marL="0" indent="0">
              <a:buNone/>
            </a:pPr>
            <a:r>
              <a:rPr lang="en-CA" sz="1050" dirty="0"/>
              <a:t>   composer: "John Coltrane",</a:t>
            </a:r>
          </a:p>
          <a:p>
            <a:pPr marL="0" indent="0">
              <a:buNone/>
            </a:pPr>
            <a:r>
              <a:rPr lang="en-CA" sz="1050" dirty="0"/>
              <a:t>   </a:t>
            </a:r>
            <a:r>
              <a:rPr lang="en-CA" sz="1050" dirty="0" err="1"/>
              <a:t>musicalStyle</a:t>
            </a:r>
            <a:r>
              <a:rPr lang="en-CA" sz="1050" dirty="0"/>
              <a:t>: "Medium Up Swing",</a:t>
            </a:r>
          </a:p>
          <a:p>
            <a:pPr marL="0" indent="0">
              <a:buNone/>
            </a:pPr>
            <a:r>
              <a:rPr lang="en-CA" sz="1050" dirty="0"/>
              <a:t>   key: "F",</a:t>
            </a:r>
          </a:p>
          <a:p>
            <a:pPr marL="0" indent="0">
              <a:buNone/>
            </a:pPr>
            <a:r>
              <a:rPr lang="en-CA" sz="1050" dirty="0"/>
              <a:t>      bars: [</a:t>
            </a:r>
          </a:p>
          <a:p>
            <a:pPr marL="0" indent="0">
              <a:buNone/>
            </a:pPr>
            <a:r>
              <a:rPr lang="en-CA" sz="1050" dirty="0"/>
              <a:t>      {</a:t>
            </a:r>
          </a:p>
          <a:p>
            <a:pPr marL="0" indent="0">
              <a:buNone/>
            </a:pPr>
            <a:r>
              <a:rPr lang="en-CA" sz="1050" dirty="0"/>
              <a:t>         </a:t>
            </a:r>
            <a:r>
              <a:rPr lang="en-CA" sz="1050" dirty="0" err="1"/>
              <a:t>timeSignature</a:t>
            </a:r>
            <a:r>
              <a:rPr lang="en-CA" sz="1050" dirty="0"/>
              <a:t>: "4/4",</a:t>
            </a:r>
          </a:p>
          <a:p>
            <a:pPr marL="0" indent="0">
              <a:buNone/>
            </a:pPr>
            <a:r>
              <a:rPr lang="en-CA" sz="1050" dirty="0"/>
              <a:t>         </a:t>
            </a:r>
            <a:r>
              <a:rPr lang="en-CA" sz="1050" dirty="0" err="1"/>
              <a:t>rehearsalLetter</a:t>
            </a:r>
            <a:r>
              <a:rPr lang="en-CA" sz="1050" dirty="0"/>
              <a:t>: "A",</a:t>
            </a:r>
          </a:p>
          <a:p>
            <a:pPr marL="0" indent="0">
              <a:buNone/>
            </a:pPr>
            <a:r>
              <a:rPr lang="en-CA" sz="1050" dirty="0"/>
              <a:t>         </a:t>
            </a:r>
            <a:r>
              <a:rPr lang="en-CA" sz="1050" dirty="0" err="1"/>
              <a:t>leftDoubleBarLine</a:t>
            </a:r>
            <a:r>
              <a:rPr lang="en-CA" sz="1050" dirty="0"/>
              <a:t>: "true",</a:t>
            </a:r>
          </a:p>
          <a:p>
            <a:pPr marL="0" indent="0">
              <a:buNone/>
            </a:pPr>
            <a:r>
              <a:rPr lang="en-CA" sz="1050" dirty="0"/>
              <a:t>         chords: "Fmaj7 / Ab7",</a:t>
            </a:r>
          </a:p>
          <a:p>
            <a:pPr marL="0" indent="0">
              <a:buNone/>
            </a:pPr>
            <a:r>
              <a:rPr lang="en-CA" sz="1050" dirty="0"/>
              <a:t>      },</a:t>
            </a:r>
          </a:p>
          <a:p>
            <a:pPr marL="0" indent="0">
              <a:buNone/>
            </a:pPr>
            <a:r>
              <a:rPr lang="en-CA" sz="1050" dirty="0"/>
              <a:t>      {</a:t>
            </a:r>
          </a:p>
          <a:p>
            <a:pPr marL="0" indent="0">
              <a:buNone/>
            </a:pPr>
            <a:r>
              <a:rPr lang="en-CA" sz="1050" dirty="0"/>
              <a:t>          chords: "Dbmaj7 / E7",</a:t>
            </a:r>
          </a:p>
          <a:p>
            <a:pPr marL="0" indent="0">
              <a:buNone/>
            </a:pPr>
            <a:r>
              <a:rPr lang="en-CA" sz="1050" dirty="0"/>
              <a:t>      },</a:t>
            </a:r>
          </a:p>
          <a:p>
            <a:pPr marL="0" indent="0">
              <a:buNone/>
            </a:pPr>
            <a:r>
              <a:rPr lang="en-CA" sz="1050" dirty="0"/>
              <a:t>      {</a:t>
            </a:r>
          </a:p>
          <a:p>
            <a:pPr marL="0" indent="0">
              <a:buNone/>
            </a:pPr>
            <a:r>
              <a:rPr lang="en-CA" sz="1050" dirty="0"/>
              <a:t>             chords: "Amaj7 / C7",</a:t>
            </a:r>
          </a:p>
          <a:p>
            <a:pPr marL="0" indent="0">
              <a:buNone/>
            </a:pPr>
            <a:r>
              <a:rPr lang="en-CA" sz="1050" dirty="0"/>
              <a:t>      },</a:t>
            </a:r>
          </a:p>
          <a:p>
            <a:pPr marL="0" indent="0">
              <a:buNone/>
            </a:pPr>
            <a:r>
              <a:rPr lang="en-CA" sz="1050" dirty="0"/>
              <a:t>      {</a:t>
            </a:r>
          </a:p>
          <a:p>
            <a:pPr marL="0" indent="0">
              <a:buNone/>
            </a:pPr>
            <a:r>
              <a:rPr lang="en-CA" sz="1050" dirty="0"/>
              <a:t>            chords: "Cm7 / F7",</a:t>
            </a:r>
          </a:p>
          <a:p>
            <a:pPr marL="0" indent="0">
              <a:buNone/>
            </a:pPr>
            <a:r>
              <a:rPr lang="en-CA" sz="1050" dirty="0"/>
              <a:t>      },</a:t>
            </a:r>
          </a:p>
          <a:p>
            <a:pPr marL="0" indent="0">
              <a:buNone/>
            </a:pPr>
            <a:r>
              <a:rPr lang="en-CA" sz="1050" dirty="0"/>
              <a:t>      {</a:t>
            </a:r>
          </a:p>
          <a:p>
            <a:pPr marL="0" indent="0">
              <a:buNone/>
            </a:pPr>
            <a:r>
              <a:rPr lang="en-CA" sz="1050" dirty="0"/>
              <a:t>         </a:t>
            </a:r>
            <a:r>
              <a:rPr lang="en-CA" sz="1050" dirty="0" err="1"/>
              <a:t>finalBarLine</a:t>
            </a:r>
            <a:r>
              <a:rPr lang="en-CA" sz="1050" dirty="0"/>
              <a:t>: "true",</a:t>
            </a:r>
          </a:p>
          <a:p>
            <a:pPr marL="0" indent="0">
              <a:buNone/>
            </a:pPr>
            <a:r>
              <a:rPr lang="en-CA" sz="1050" dirty="0"/>
              <a:t>         chords: "Fmaj7",</a:t>
            </a:r>
          </a:p>
          <a:p>
            <a:pPr marL="0" indent="0">
              <a:buNone/>
            </a:pPr>
            <a:r>
              <a:rPr lang="en-CA" sz="1050" dirty="0"/>
              <a:t>       }</a:t>
            </a:r>
          </a:p>
          <a:p>
            <a:pPr marL="0" indent="0">
              <a:buNone/>
            </a:pPr>
            <a:r>
              <a:rPr lang="en-CA" sz="1050" dirty="0"/>
              <a:t>      ]</a:t>
            </a:r>
          </a:p>
          <a:p>
            <a:pPr marL="0" indent="0">
              <a:buNone/>
            </a:pPr>
            <a:r>
              <a:rPr lang="en-CA" sz="1050" dirty="0"/>
              <a:t>} </a:t>
            </a:r>
          </a:p>
          <a:p>
            <a:pPr marL="0" indent="0">
              <a:buNone/>
            </a:pPr>
            <a:r>
              <a:rPr lang="en-CA" sz="1050" dirty="0"/>
              <a:t>]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14400"/>
            <a:ext cx="33528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CA" sz="1100" kern="0" dirty="0"/>
              <a:t>song&gt;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&lt;title&gt; 26-2 &lt;/title&gt;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&lt;composer&gt; John Coltrane &lt;/composer&gt;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 Medium Up Swing &lt;/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&lt;key&gt; F &lt;/key&gt;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 4/4 &lt;/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 A &lt;/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leftDoubleBarLine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/ Ab7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&lt;chords&gt; Dbmaj7 / E7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 &lt;chords&gt; Amaj7 / C7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&lt;chords&gt; Cm7 / F7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finalBarLine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&lt;/song&gt;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916674"/>
            <a:ext cx="18288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How do we know this is</a:t>
            </a:r>
          </a:p>
          <a:p>
            <a:r>
              <a:rPr lang="en-CA" sz="1200" dirty="0"/>
              <a:t>a song?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 flipV="1">
            <a:off x="4648200" y="751430"/>
            <a:ext cx="1981200" cy="3960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53200" y="5030016"/>
            <a:ext cx="22860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What is the implication of</a:t>
            </a: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finalBarLine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"false"</a:t>
            </a:r>
          </a:p>
        </p:txBody>
      </p:sp>
      <p:cxnSp>
        <p:nvCxnSpPr>
          <p:cNvPr id="9" name="Straight Arrow Connector 8"/>
          <p:cNvCxnSpPr>
            <a:stCxn id="8" idx="1"/>
            <a:endCxn id="3" idx="2"/>
          </p:cNvCxnSpPr>
          <p:nvPr/>
        </p:nvCxnSpPr>
        <p:spPr bwMode="auto">
          <a:xfrm flipH="1" flipV="1">
            <a:off x="5587498" y="5165266"/>
            <a:ext cx="965702" cy="955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58000" y="2832908"/>
            <a:ext cx="18288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How do we know this is</a:t>
            </a:r>
          </a:p>
          <a:p>
            <a:r>
              <a:rPr lang="en-CA" sz="1200" dirty="0"/>
              <a:t>a bar?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4419600" y="3063741"/>
            <a:ext cx="2438400" cy="2114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712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297" y="813822"/>
            <a:ext cx="8305800" cy="1524076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JSON integrates very conveniently with </a:t>
            </a:r>
            <a:r>
              <a:rPr lang="en-US" dirty="0" err="1"/>
              <a:t>Javascipt</a:t>
            </a:r>
            <a:r>
              <a:rPr lang="en-US" dirty="0"/>
              <a:t>.</a:t>
            </a:r>
          </a:p>
          <a:p>
            <a:r>
              <a:rPr lang="en-US" dirty="0"/>
              <a:t>Data configuration files in JSON format can be read directly into </a:t>
            </a:r>
            <a:r>
              <a:rPr lang="en-US" dirty="0" err="1"/>
              <a:t>javascript</a:t>
            </a:r>
            <a:r>
              <a:rPr lang="en-US" dirty="0"/>
              <a:t> object variables using </a:t>
            </a: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require() </a:t>
            </a:r>
            <a:r>
              <a:rPr lang="en-US" dirty="0"/>
              <a:t>mechanism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3733394" cy="372603"/>
          </a:xfrm>
          <a:noFill/>
        </p:spPr>
        <p:txBody>
          <a:bodyPr/>
          <a:lstStyle/>
          <a:p>
            <a:r>
              <a:rPr lang="en-US" dirty="0"/>
              <a:t>JSON configuration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48499"/>
            <a:ext cx="46609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343400"/>
            <a:ext cx="7543800" cy="200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461" y="234072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data.json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53966" y="403279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test.js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7134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13716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JSON is the primary format for moving data between web clients and </a:t>
            </a:r>
            <a:r>
              <a:rPr lang="en-US" dirty="0" err="1"/>
              <a:t>javascript</a:t>
            </a:r>
            <a:r>
              <a:rPr lang="en-US" dirty="0"/>
              <a:t>-based servers (like </a:t>
            </a:r>
            <a:r>
              <a:rPr lang="en-US" dirty="0" err="1"/>
              <a:t>node.js</a:t>
            </a:r>
            <a:r>
              <a:rPr lang="en-US" dirty="0"/>
              <a:t>-based servers)</a:t>
            </a:r>
          </a:p>
          <a:p>
            <a:endParaRPr lang="en-US" dirty="0"/>
          </a:p>
          <a:p>
            <a:r>
              <a:rPr lang="en-US" dirty="0"/>
              <a:t>XML was more popular with non </a:t>
            </a:r>
            <a:r>
              <a:rPr lang="en-US" dirty="0" err="1"/>
              <a:t>javascript</a:t>
            </a:r>
            <a:r>
              <a:rPr lang="en-US" dirty="0"/>
              <a:t>-based servers and large application templates (e.g. </a:t>
            </a:r>
            <a:r>
              <a:rPr lang="en-US" dirty="0" err="1"/>
              <a:t>MusicXML</a:t>
            </a:r>
            <a:r>
              <a:rPr lang="en-US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4985339" cy="372603"/>
          </a:xfrm>
          <a:noFill/>
        </p:spPr>
        <p:txBody>
          <a:bodyPr/>
          <a:lstStyle/>
          <a:p>
            <a:r>
              <a:rPr lang="en-US" dirty="0"/>
              <a:t>JSON as interchange data format</a:t>
            </a:r>
          </a:p>
        </p:txBody>
      </p:sp>
    </p:spTree>
    <p:extLst>
      <p:ext uri="{BB962C8B-B14F-4D97-AF65-F5344CB8AC3E}">
        <p14:creationId xmlns:p14="http://schemas.microsoft.com/office/powerpoint/2010/main" val="809205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JSON =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marL="0" indent="0">
              <a:buNone/>
            </a:pPr>
            <a:r>
              <a:rPr lang="en-US" dirty="0"/>
              <a:t>It is a string representation of </a:t>
            </a:r>
            <a:r>
              <a:rPr lang="en-US" dirty="0" err="1"/>
              <a:t>javascript</a:t>
            </a:r>
            <a:r>
              <a:rPr lang="en-US" dirty="0"/>
              <a:t> data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objects because JSON does not allow functions, or Dates for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Node, and Browsers, provide a JSON global function that can turn a </a:t>
            </a:r>
            <a:r>
              <a:rPr lang="en-US" dirty="0" err="1"/>
              <a:t>javascript</a:t>
            </a:r>
            <a:r>
              <a:rPr lang="en-US" dirty="0"/>
              <a:t> object into a JSON string: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a parser to turn a JSON string back into an object: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966611" cy="372603"/>
          </a:xfrm>
          <a:noFill/>
        </p:spPr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5561556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4102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such thing as a JSON object per se. JSON is a 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 representation of objects. (Though people often talk about passing JSON objects around).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JSON is easy to move or store because it is just text and easy to parse with </a:t>
            </a:r>
            <a:r>
              <a:rPr lang="en-US" dirty="0" err="1"/>
              <a:t>javascript's</a:t>
            </a:r>
            <a:r>
              <a:rPr lang="en-US" dirty="0"/>
              <a:t> built in JSON function object.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966611" cy="372603"/>
          </a:xfrm>
          <a:noFill/>
        </p:spPr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664420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813" y="839337"/>
            <a:ext cx="8737987" cy="5028063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'Lou',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date: new Date(),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4130939" cy="372603"/>
          </a:xfrm>
          <a:noFill/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vs. JSON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33400" y="2819400"/>
            <a:ext cx="5410200" cy="4572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obj2 =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59257" y="3374409"/>
            <a:ext cx="7467600" cy="381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'{"name":"Lou","date":"2015-08-07T22:49:09.047Z"}'</a:t>
            </a:r>
          </a:p>
          <a:p>
            <a:pPr marL="0" indent="0">
              <a:buFontTx/>
              <a:buNone/>
            </a:pP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577454" y="4724400"/>
            <a:ext cx="7467600" cy="381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'Lou', date: '2015-08-07T22:49:09.047Z'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336163"/>
            <a:ext cx="8610600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Observations:</a:t>
            </a:r>
          </a:p>
          <a:p>
            <a:r>
              <a:rPr lang="en-CA" sz="1400" dirty="0"/>
              <a:t>When you </a:t>
            </a:r>
            <a:r>
              <a:rPr lang="en-CA" sz="1400" dirty="0" err="1"/>
              <a:t>JSON.stringify</a:t>
            </a:r>
            <a:r>
              <a:rPr lang="en-CA" sz="1400" dirty="0"/>
              <a:t>() an object, functions are ignored, dates are turned into strings.</a:t>
            </a:r>
          </a:p>
          <a:p>
            <a:r>
              <a:rPr lang="en-CA" sz="1400" dirty="0"/>
              <a:t>Also, JSON strings only allow double quotes for keys, not single or double quotes the way </a:t>
            </a:r>
            <a:r>
              <a:rPr lang="en-CA" sz="1400" dirty="0" err="1"/>
              <a:t>javascript</a:t>
            </a:r>
            <a:r>
              <a:rPr lang="en-CA" sz="1400" dirty="0"/>
              <a:t> allows. (The single quote is used to delimit the overall string.)</a:t>
            </a:r>
          </a:p>
        </p:txBody>
      </p:sp>
    </p:spTree>
    <p:extLst>
      <p:ext uri="{BB962C8B-B14F-4D97-AF65-F5344CB8AC3E}">
        <p14:creationId xmlns:p14="http://schemas.microsoft.com/office/powerpoint/2010/main" val="26628011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7199"/>
            <a:ext cx="5059077" cy="931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JSON </a:t>
            </a:r>
            <a:r>
              <a:rPr lang="en-US" sz="2400" dirty="0" err="1"/>
              <a:t>stringify</a:t>
            </a:r>
            <a:r>
              <a:rPr lang="en-US" sz="2400" dirty="0"/>
              <a:t>() and parse() session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sz="2400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752600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758" y="4838822"/>
            <a:ext cx="8153400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JSON experiment.</a:t>
            </a:r>
          </a:p>
          <a:p>
            <a:endParaRPr lang="en-CA" sz="1400" dirty="0"/>
          </a:p>
          <a:p>
            <a:r>
              <a:rPr lang="en-CA" sz="1400" dirty="0"/>
              <a:t>Observations:</a:t>
            </a:r>
          </a:p>
          <a:p>
            <a:r>
              <a:rPr lang="en-CA" sz="1400" dirty="0"/>
              <a:t>When you </a:t>
            </a:r>
            <a:r>
              <a:rPr lang="en-CA" sz="1400" dirty="0" err="1"/>
              <a:t>JSON.stringify</a:t>
            </a:r>
            <a:r>
              <a:rPr lang="en-CA" sz="1400" dirty="0"/>
              <a:t>() and object. Functions are ignored, dates are turned into strings.</a:t>
            </a:r>
          </a:p>
          <a:p>
            <a:r>
              <a:rPr lang="en-CA" sz="1400" dirty="0"/>
              <a:t>Also, JSON strings only allow double quotes for key names (not single quotes).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7800"/>
            <a:ext cx="7331863" cy="30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1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3058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Three data interchange formats are the most popular with web apps:</a:t>
            </a:r>
          </a:p>
          <a:p>
            <a:r>
              <a:rPr lang="en-US" dirty="0"/>
              <a:t>XML (Extendable Markup Language)</a:t>
            </a:r>
          </a:p>
          <a:p>
            <a:r>
              <a:rPr lang="en-US" dirty="0"/>
              <a:t>JSON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URI Encoded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three are popular for data interchange (transmitting data through a network).</a:t>
            </a:r>
          </a:p>
          <a:p>
            <a:endParaRPr lang="en-US" dirty="0"/>
          </a:p>
          <a:p>
            <a:r>
              <a:rPr lang="en-US" dirty="0"/>
              <a:t>XML and JSON both also popular as configuration data.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4063613" cy="372603"/>
          </a:xfrm>
          <a:noFill/>
        </p:spPr>
        <p:txBody>
          <a:bodyPr/>
          <a:lstStyle/>
          <a:p>
            <a:r>
              <a:rPr lang="en-US" dirty="0"/>
              <a:t>Data Interchange Schemes</a:t>
            </a:r>
          </a:p>
        </p:txBody>
      </p:sp>
    </p:spTree>
    <p:extLst>
      <p:ext uri="{BB962C8B-B14F-4D97-AF65-F5344CB8AC3E}">
        <p14:creationId xmlns:p14="http://schemas.microsoft.com/office/powerpoint/2010/main" val="11236022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 = "my </a:t>
            </a:r>
            <a:r>
              <a:rPr lang="en-US" dirty="0" err="1"/>
              <a:t>test.asp?name</a:t>
            </a:r>
            <a:r>
              <a:rPr lang="en-US" dirty="0"/>
              <a:t>=</a:t>
            </a:r>
            <a:r>
              <a:rPr lang="en-US" dirty="0" err="1"/>
              <a:t>ståle&amp;car</a:t>
            </a:r>
            <a:r>
              <a:rPr lang="en-US" dirty="0"/>
              <a:t>=</a:t>
            </a:r>
            <a:r>
              <a:rPr lang="en-US" dirty="0" err="1"/>
              <a:t>saab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encodeURI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)) </a:t>
            </a:r>
            <a:r>
              <a:rPr lang="en-US" dirty="0">
                <a:solidFill>
                  <a:schemeClr val="accent2"/>
                </a:solidFill>
              </a:rPr>
              <a:t>my%20test.asp?name=st%C3%A5le&amp;car=</a:t>
            </a:r>
            <a:r>
              <a:rPr lang="en-US" dirty="0" err="1">
                <a:solidFill>
                  <a:schemeClr val="accent2"/>
                </a:solidFill>
              </a:rPr>
              <a:t>saab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encodeURIComponent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)) </a:t>
            </a:r>
            <a:r>
              <a:rPr lang="en-US" dirty="0">
                <a:solidFill>
                  <a:schemeClr val="accent2"/>
                </a:solidFill>
              </a:rPr>
              <a:t>my%20test.asp%3Fname%3Dst%C3%A5le%26car%3Dsaab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enc</a:t>
            </a:r>
            <a:r>
              <a:rPr lang="en-US" dirty="0"/>
              <a:t> = "my%20test.asp?name=st%C3%A5le&amp;car=</a:t>
            </a:r>
            <a:r>
              <a:rPr lang="en-US" dirty="0" err="1"/>
              <a:t>saab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decodeURI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my </a:t>
            </a:r>
            <a:r>
              <a:rPr lang="en-US" dirty="0" err="1">
                <a:solidFill>
                  <a:schemeClr val="accent2"/>
                </a:solidFill>
              </a:rPr>
              <a:t>test.asp?name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ståle&amp;car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saab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/>
              <a:t>enc</a:t>
            </a:r>
            <a:r>
              <a:rPr lang="en-US" dirty="0"/>
              <a:t> = "my%20test.asp%3Fname%3Dst%C3%A5le%26car%3Dsaab”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decodeURIComponent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my </a:t>
            </a:r>
            <a:r>
              <a:rPr lang="en-US" dirty="0" err="1">
                <a:solidFill>
                  <a:schemeClr val="accent2"/>
                </a:solidFill>
              </a:rPr>
              <a:t>test.asp?name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ståle&amp;car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saab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2795637" cy="372603"/>
          </a:xfrm>
          <a:noFill/>
        </p:spPr>
        <p:txBody>
          <a:bodyPr/>
          <a:lstStyle/>
          <a:p>
            <a:r>
              <a:rPr lang="en-US" dirty="0"/>
              <a:t>URI Encoded Data</a:t>
            </a:r>
          </a:p>
        </p:txBody>
      </p:sp>
    </p:spTree>
    <p:extLst>
      <p:ext uri="{BB962C8B-B14F-4D97-AF65-F5344CB8AC3E}">
        <p14:creationId xmlns:p14="http://schemas.microsoft.com/office/powerpoint/2010/main" val="2760383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2128788" cy="372603"/>
          </a:xfrm>
        </p:spPr>
        <p:txBody>
          <a:bodyPr/>
          <a:lstStyle/>
          <a:p>
            <a:r>
              <a:rPr lang="en-CA" dirty="0"/>
              <a:t>XML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838200"/>
            <a:ext cx="3352800" cy="5715000"/>
          </a:xfrm>
        </p:spPr>
        <p:txBody>
          <a:bodyPr/>
          <a:lstStyle/>
          <a:p>
            <a:pPr marL="0" indent="0">
              <a:buNone/>
            </a:pPr>
            <a:r>
              <a:rPr lang="en-CA" sz="1100" dirty="0"/>
              <a:t>{</a:t>
            </a:r>
          </a:p>
          <a:p>
            <a:pPr marL="0" indent="0">
              <a:buNone/>
            </a:pPr>
            <a:r>
              <a:rPr lang="en-CA" sz="1100" dirty="0"/>
              <a:t>   "title": "26-2",</a:t>
            </a:r>
          </a:p>
          <a:p>
            <a:pPr marL="0" indent="0">
              <a:buNone/>
            </a:pPr>
            <a:r>
              <a:rPr lang="en-CA" sz="1100" dirty="0"/>
              <a:t>   "composer": "John Coltrane",</a:t>
            </a:r>
          </a:p>
          <a:p>
            <a:pPr marL="0" indent="0">
              <a:buNone/>
            </a:pPr>
            <a:r>
              <a:rPr lang="en-CA" sz="1100" dirty="0"/>
              <a:t>   "</a:t>
            </a:r>
            <a:r>
              <a:rPr lang="en-CA" sz="1100" dirty="0" err="1"/>
              <a:t>musicalStyle</a:t>
            </a:r>
            <a:r>
              <a:rPr lang="en-CA" sz="1100" dirty="0"/>
              <a:t>": "Medium Up Swing",</a:t>
            </a:r>
          </a:p>
          <a:p>
            <a:pPr marL="0" indent="0">
              <a:buNone/>
            </a:pPr>
            <a:r>
              <a:rPr lang="en-CA" sz="1100" dirty="0"/>
              <a:t>   "key": "F",</a:t>
            </a:r>
          </a:p>
          <a:p>
            <a:pPr marL="0" indent="0">
              <a:buNone/>
            </a:pPr>
            <a:r>
              <a:rPr lang="en-CA" sz="1100" dirty="0"/>
              <a:t>      "bars": [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timeSignature</a:t>
            </a:r>
            <a:r>
              <a:rPr lang="en-CA" sz="1100" dirty="0"/>
              <a:t>": "4/4",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rehearsalLetter</a:t>
            </a:r>
            <a:r>
              <a:rPr lang="en-CA" sz="1100" dirty="0"/>
              <a:t>": "A",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leftDoubleBarLine</a:t>
            </a:r>
            <a:r>
              <a:rPr lang="en-CA" sz="1100" dirty="0"/>
              <a:t>": "true",</a:t>
            </a:r>
          </a:p>
          <a:p>
            <a:pPr marL="0" indent="0">
              <a:buNone/>
            </a:pPr>
            <a:r>
              <a:rPr lang="en-CA" sz="1100" dirty="0"/>
              <a:t>         "chords": "Fmaj7 / Ab7",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"chords": "Dbmaj7 / E7",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   "chords": "Amaj7 / C7",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  "chords": "Cm7 / F7",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finalBarLine</a:t>
            </a:r>
            <a:r>
              <a:rPr lang="en-CA" sz="1100" dirty="0"/>
              <a:t>": "true",</a:t>
            </a:r>
          </a:p>
          <a:p>
            <a:pPr marL="0" indent="0">
              <a:buNone/>
            </a:pPr>
            <a:r>
              <a:rPr lang="en-CA" sz="1100" dirty="0"/>
              <a:t>         "chords": "Fmaj7",</a:t>
            </a:r>
          </a:p>
          <a:p>
            <a:pPr marL="0" indent="0">
              <a:buNone/>
            </a:pPr>
            <a:r>
              <a:rPr lang="en-CA" sz="1100" dirty="0"/>
              <a:t>       }</a:t>
            </a:r>
          </a:p>
          <a:p>
            <a:pPr marL="0" indent="0">
              <a:buNone/>
            </a:pPr>
            <a:r>
              <a:rPr lang="en-CA" sz="1100" dirty="0"/>
              <a:t>      ]</a:t>
            </a:r>
          </a:p>
          <a:p>
            <a:pPr marL="0" indent="0">
              <a:buNone/>
            </a:pPr>
            <a:r>
              <a:rPr lang="en-CA" sz="11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914400"/>
            <a:ext cx="33528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100" dirty="0"/>
              <a:t>&lt;?xml version="1.0" encoding="UTF-8"?&gt;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&lt;song&gt;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&lt;title&gt; 26-2 &lt;/title&gt;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&lt;composer&gt; John Coltrane &lt;/composer&gt;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 Medium Up Swing &lt;/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&lt;key&gt; F &lt;/key&gt;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 4/4 &lt;/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 A &lt;/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leftDoubleBarLine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/ Ab7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&lt;chords&gt; Dbmaj7 / E7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 &lt;chords&gt; Amaj7 / C7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&lt;chords&gt; Cm7 / F7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finalBarLine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274864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2128788" cy="372603"/>
          </a:xfrm>
        </p:spPr>
        <p:txBody>
          <a:bodyPr/>
          <a:lstStyle/>
          <a:p>
            <a:r>
              <a:rPr lang="en-CA" dirty="0"/>
              <a:t>XML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399"/>
            <a:ext cx="3352800" cy="4525963"/>
          </a:xfrm>
        </p:spPr>
        <p:txBody>
          <a:bodyPr/>
          <a:lstStyle/>
          <a:p>
            <a:pPr marL="0" indent="0">
              <a:buNone/>
            </a:pPr>
            <a:r>
              <a:rPr lang="en-CA" sz="1100" dirty="0"/>
              <a:t>{</a:t>
            </a:r>
          </a:p>
          <a:p>
            <a:pPr marL="0" indent="0">
              <a:buNone/>
            </a:pPr>
            <a:r>
              <a:rPr lang="en-CA" sz="1100" dirty="0"/>
              <a:t>   "title": "26-2",</a:t>
            </a:r>
          </a:p>
          <a:p>
            <a:pPr marL="0" indent="0">
              <a:buNone/>
            </a:pPr>
            <a:r>
              <a:rPr lang="en-CA" sz="1100" dirty="0"/>
              <a:t>   "composer": "John Coltrane",</a:t>
            </a:r>
          </a:p>
          <a:p>
            <a:pPr marL="0" indent="0">
              <a:buNone/>
            </a:pPr>
            <a:r>
              <a:rPr lang="en-CA" sz="1100" dirty="0"/>
              <a:t>   "</a:t>
            </a:r>
            <a:r>
              <a:rPr lang="en-CA" sz="1100" dirty="0" err="1"/>
              <a:t>musicalStyle</a:t>
            </a:r>
            <a:r>
              <a:rPr lang="en-CA" sz="1100" dirty="0"/>
              <a:t>": "Medium Up Swing",</a:t>
            </a:r>
          </a:p>
          <a:p>
            <a:pPr marL="0" indent="0">
              <a:buNone/>
            </a:pPr>
            <a:r>
              <a:rPr lang="en-CA" sz="1100" dirty="0"/>
              <a:t>   "key": "F",</a:t>
            </a:r>
          </a:p>
          <a:p>
            <a:pPr marL="0" indent="0">
              <a:buNone/>
            </a:pPr>
            <a:r>
              <a:rPr lang="en-CA" sz="1100" dirty="0"/>
              <a:t>      "bars": [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timeSignature</a:t>
            </a:r>
            <a:r>
              <a:rPr lang="en-CA" sz="1100" dirty="0"/>
              <a:t>": "4/4",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rehearsalLetter</a:t>
            </a:r>
            <a:r>
              <a:rPr lang="en-CA" sz="1100" dirty="0"/>
              <a:t>": "A",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leftDoubleBarLine</a:t>
            </a:r>
            <a:r>
              <a:rPr lang="en-CA" sz="1100" dirty="0"/>
              <a:t>": "true",</a:t>
            </a:r>
          </a:p>
          <a:p>
            <a:pPr marL="0" indent="0">
              <a:buNone/>
            </a:pPr>
            <a:r>
              <a:rPr lang="en-CA" sz="1100" dirty="0"/>
              <a:t>         "chords": "Fmaj7 / Ab7",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"chords": "Dbmaj7 / E7",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   "chords": "Amaj7 / C7",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   "chords": "Cm7 / F7",</a:t>
            </a:r>
          </a:p>
          <a:p>
            <a:pPr marL="0" indent="0">
              <a:buNone/>
            </a:pPr>
            <a:r>
              <a:rPr lang="en-CA" sz="1100" dirty="0"/>
              <a:t>      },</a:t>
            </a:r>
          </a:p>
          <a:p>
            <a:pPr marL="0" indent="0">
              <a:buNone/>
            </a:pPr>
            <a:r>
              <a:rPr lang="en-CA" sz="1100" dirty="0"/>
              <a:t>      {</a:t>
            </a:r>
          </a:p>
          <a:p>
            <a:pPr marL="0" indent="0">
              <a:buNone/>
            </a:pPr>
            <a:r>
              <a:rPr lang="en-CA" sz="1100" dirty="0"/>
              <a:t>         "</a:t>
            </a:r>
            <a:r>
              <a:rPr lang="en-CA" sz="1100" dirty="0" err="1"/>
              <a:t>finalBarLine</a:t>
            </a:r>
            <a:r>
              <a:rPr lang="en-CA" sz="1100" dirty="0"/>
              <a:t>": "true",</a:t>
            </a:r>
          </a:p>
          <a:p>
            <a:pPr marL="0" indent="0">
              <a:buNone/>
            </a:pPr>
            <a:r>
              <a:rPr lang="en-CA" sz="1100" dirty="0"/>
              <a:t>         "chords": "Fmaj7",</a:t>
            </a:r>
          </a:p>
          <a:p>
            <a:pPr marL="0" indent="0">
              <a:buNone/>
            </a:pPr>
            <a:r>
              <a:rPr lang="en-CA" sz="1100" dirty="0"/>
              <a:t>       }</a:t>
            </a:r>
          </a:p>
          <a:p>
            <a:pPr marL="0" indent="0">
              <a:buNone/>
            </a:pPr>
            <a:r>
              <a:rPr lang="en-CA" sz="1100" dirty="0"/>
              <a:t>      ]</a:t>
            </a:r>
          </a:p>
          <a:p>
            <a:pPr marL="0" indent="0">
              <a:buNone/>
            </a:pPr>
            <a:r>
              <a:rPr lang="en-CA" sz="11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819524"/>
            <a:ext cx="33528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100"/>
              <a:t>&lt;?xml version="1.0" encoding="UTF-8"?&gt;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song&gt;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&lt;title&gt; 26-2 &lt;/title&gt;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&lt;composer&gt; John Coltrane &lt;/composer&gt;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 Medium Up Swing &lt;/</a:t>
            </a:r>
            <a:r>
              <a:rPr lang="en-CA" sz="1100" kern="0" dirty="0" err="1"/>
              <a:t>musicalStyle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&lt;key&gt; F &lt;/key&gt;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 4/4 &lt;/</a:t>
            </a:r>
            <a:r>
              <a:rPr lang="en-CA" sz="1100" kern="0" dirty="0" err="1"/>
              <a:t>timeSignature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 A &lt;/</a:t>
            </a:r>
            <a:r>
              <a:rPr lang="en-CA" sz="1100" kern="0" dirty="0" err="1"/>
              <a:t>rehearsalLetter</a:t>
            </a:r>
            <a:r>
              <a:rPr lang="en-CA" sz="1100" kern="0" dirty="0"/>
              <a:t>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leftDoubleBarLine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/ Ab7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&lt;chords&gt; Dbmaj7 / E7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 &lt;chords&gt; Amaj7 / C7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   &lt;chords&gt; Cm7 / F7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&lt;bar&gt;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</a:t>
            </a:r>
            <a:r>
              <a:rPr lang="en-CA" sz="1100" kern="0" dirty="0" err="1"/>
              <a:t>finalBarLine</a:t>
            </a:r>
            <a:r>
              <a:rPr lang="en-CA" sz="1100" kern="0" dirty="0"/>
              <a:t>/&gt;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  &lt;chords&gt; Fmaj7 &lt;/chords&gt;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       &lt;/bar&gt;</a:t>
            </a:r>
          </a:p>
          <a:p>
            <a:pPr marL="0" indent="0">
              <a:buFontTx/>
              <a:buNone/>
            </a:pPr>
            <a:r>
              <a:rPr lang="en-CA" sz="1100" kern="0" dirty="0"/>
              <a:t>&lt;/song&gt;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916674"/>
            <a:ext cx="18288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How do we know this is</a:t>
            </a:r>
          </a:p>
          <a:p>
            <a:r>
              <a:rPr lang="en-CA" sz="1200" dirty="0"/>
              <a:t>a song?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 flipV="1">
            <a:off x="4267200" y="990604"/>
            <a:ext cx="2362200" cy="1569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53200" y="5030016"/>
            <a:ext cx="22860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What is the implication of</a:t>
            </a: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finalBarLine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"false"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flipH="1">
            <a:off x="5715000" y="5260849"/>
            <a:ext cx="838200" cy="1692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58000" y="2832908"/>
            <a:ext cx="1828800" cy="461665"/>
          </a:xfrm>
          <a:prstGeom prst="rect">
            <a:avLst/>
          </a:prstGeom>
          <a:solidFill>
            <a:srgbClr val="FDC0E5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How do we know this is</a:t>
            </a:r>
          </a:p>
          <a:p>
            <a:r>
              <a:rPr lang="en-CA" sz="1200" dirty="0"/>
              <a:t>a bar?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4343400" y="3063741"/>
            <a:ext cx="2514600" cy="365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DC0E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525908"/>
      </p:ext>
    </p:extLst>
  </p:cSld>
  <p:clrMapOvr>
    <a:masterClrMapping/>
  </p:clrMapOvr>
</p:sld>
</file>

<file path=ppt/theme/theme1.xml><?xml version="1.0" encoding="utf-8"?>
<a:theme xmlns:a="http://schemas.openxmlformats.org/drawingml/2006/main" name="95305v1.2b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5305v1.2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5305v1.2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305v1.2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305v1.2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46315571</TotalTime>
  <Pages>28</Pages>
  <Words>1504</Words>
  <Application>Microsoft Macintosh PowerPoint</Application>
  <PresentationFormat>Letter Paper (8.5x11 in)</PresentationFormat>
  <Paragraphs>310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95305v1.2b</vt:lpstr>
      <vt:lpstr>PowerPoint Presentation</vt:lpstr>
      <vt:lpstr>JSON</vt:lpstr>
      <vt:lpstr>JSON</vt:lpstr>
      <vt:lpstr>Javascript Object vs. JSON</vt:lpstr>
      <vt:lpstr>PowerPoint Presentation</vt:lpstr>
      <vt:lpstr>Data Interchange Schemes</vt:lpstr>
      <vt:lpstr>URI Encoded Data</vt:lpstr>
      <vt:lpstr>XML vs JSON</vt:lpstr>
      <vt:lpstr>XML vs JSON</vt:lpstr>
      <vt:lpstr>XML vs JSON –JSON trick 1</vt:lpstr>
      <vt:lpstr>XML vs JSON –JSON trick 2</vt:lpstr>
      <vt:lpstr>JSON configuration data</vt:lpstr>
      <vt:lpstr>JSON as interchange data format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Louis Nel</dc:creator>
  <cp:keywords/>
  <dc:description/>
  <cp:lastModifiedBy>Lou Nel</cp:lastModifiedBy>
  <cp:revision>92</cp:revision>
  <cp:lastPrinted>2014-11-24T13:38:20Z</cp:lastPrinted>
  <dcterms:created xsi:type="dcterms:W3CDTF">1996-09-18T00:34:16Z</dcterms:created>
  <dcterms:modified xsi:type="dcterms:W3CDTF">2018-09-25T15:39:13Z</dcterms:modified>
  <cp:category/>
</cp:coreProperties>
</file>