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FB550-D92D-4124-8270-C28E40F3F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E0D477-DE46-47C9-AF63-B02C2DE35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83785C-815F-4941-864F-F5E2B429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2E10-4F75-4E48-AF05-4008ACE75E2A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8AB881-D658-425A-93B0-3859A5D46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3C7900-3A11-4992-8B9A-4E5DE13B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3E27-22C0-4889-A363-648ED9C9B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988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FA2978-DF1B-48DB-864D-ACA966FA1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A03BB4-8E59-4864-879B-8F31D3A41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6CA373-2D77-48D1-A636-403EDFE2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2E10-4F75-4E48-AF05-4008ACE75E2A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447E4B-CADA-4B08-9AF8-C76B4B4A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E5B862-F548-48AC-A851-64B68CC79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3E27-22C0-4889-A363-648ED9C9B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27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B78BC6-8FD8-4FF5-A096-936473231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1567C3-6774-402C-AEC7-6EB906833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0F49C-810D-4F40-9FF5-F4CF8A0DF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2E10-4F75-4E48-AF05-4008ACE75E2A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7E714F-66C5-4135-A514-9F236587E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3D2537-33BB-49A8-9514-CDFAA995B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3E27-22C0-4889-A363-648ED9C9B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5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41E50-56E4-462C-83B2-97742083C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F29C9D-4C9C-4E06-95A6-05BCE9F79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EE1C08-A189-4660-970C-CA466BE3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2E10-4F75-4E48-AF05-4008ACE75E2A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E3B5AE-7507-4C51-9AC2-F7D67C2D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9D7762-7BBC-4494-B42A-AFE51421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3E27-22C0-4889-A363-648ED9C9B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7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6B320-9754-4C32-98FA-E556288F6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BE8571-0486-401D-A286-67115B224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FAF2E-FCDD-46BD-9E5F-6C2578FAD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2E10-4F75-4E48-AF05-4008ACE75E2A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8BAD8-8854-4375-A2A2-A9AAED432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9AC69-D599-4957-8AF2-1DA01B5C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3E27-22C0-4889-A363-648ED9C9B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76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E3508-0FBF-4118-9858-74B07BED8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D27214-FF8A-4A91-9D12-51B5575D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82B34-F32D-4FE4-8256-0564F99A5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D08717-6E09-45FC-9470-AD5F979D3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2E10-4F75-4E48-AF05-4008ACE75E2A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336E41-4B8E-4D0C-810B-C4F12BAC8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1519A-DAE8-4909-AB48-1E5DC0E5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3E27-22C0-4889-A363-648ED9C9B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52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D4C33-F19C-476B-9F7E-A19A08628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B22641-D33B-47EF-9DBF-9AD73DEF8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8C9019-EFD8-4525-908B-E1E5875CC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12E96D-D193-4E5A-BCD5-F31A1918A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0CF089-A596-4984-8BA7-2E74B8544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9D86CA-2407-4434-970D-7A969CFD5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2E10-4F75-4E48-AF05-4008ACE75E2A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87D3F1-8547-4476-B582-EC029B497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E3ADF7-D372-4330-9CE9-DE796A89C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3E27-22C0-4889-A363-648ED9C9B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8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B495A-4656-438D-9284-9506E7495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5AB5C1-F0B4-40CD-9C0C-BBBC796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2E10-4F75-4E48-AF05-4008ACE75E2A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A9EE6-76CE-4E63-B0D7-EA69CF93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F11478-2256-41A2-AB43-367BC8AF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3E27-22C0-4889-A363-648ED9C9B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56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1E3163-3A89-4D65-845A-C4C667F8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2E10-4F75-4E48-AF05-4008ACE75E2A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349E3D-E3C6-417A-B865-186FEFB84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81DFFE-70F6-48E7-BBB8-4FADBF22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3E27-22C0-4889-A363-648ED9C9B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48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EFB78-734F-4D66-B9FB-C3C9670C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C46819-F4A8-4364-9800-A8856484D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8DD44C-F010-4781-AB4A-5B1D09314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4EB52D-2788-408D-B2EF-E2463DDB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2E10-4F75-4E48-AF05-4008ACE75E2A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D99D74-3F9D-472B-9891-725D3C3B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ED0A92-5FDB-44A0-AA30-6DA8AFA1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3E27-22C0-4889-A363-648ED9C9B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26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1C8FC-F93A-4054-82F5-CF61C82D9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105DFA-89FF-4470-8857-4912AB0AB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97DDF3-7862-4443-ABB9-70F08CBA3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CA03FA-00AA-4F06-8395-B08DBB86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2E10-4F75-4E48-AF05-4008ACE75E2A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FA0DFD-664E-471D-B353-4DA6B6BB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D12A57-42C4-4EF9-991B-EE351BBE8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3E27-22C0-4889-A363-648ED9C9B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0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388823-5CAF-4F8E-8118-90CB5F3B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9A66F0-C387-4784-B43B-8844F05EA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D05970-0529-4608-B83C-68272B8F4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92E10-4F75-4E48-AF05-4008ACE75E2A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DB9DBF-A58E-4AB7-9C5C-4A3EA8395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FE59BE-5E83-4645-A2C3-EF8A082AE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D3E27-22C0-4889-A363-648ED9C9B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53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EE887-6318-41AC-BF83-FA56CE1E44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Media</a:t>
            </a:r>
            <a:r>
              <a:rPr lang="ko-KR" altLang="en-US" dirty="0"/>
              <a:t> </a:t>
            </a:r>
            <a:r>
              <a:rPr lang="en-US" altLang="ko-KR" dirty="0"/>
              <a:t>ML Assignment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0236D1-4856-49FE-AFA8-A307EBA506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altLang="ko-KR" dirty="0"/>
              <a:t>02. Logistic regression</a:t>
            </a:r>
          </a:p>
          <a:p>
            <a:pPr algn="r"/>
            <a:r>
              <a:rPr lang="en-US" altLang="ko-KR" dirty="0"/>
              <a:t>Credit card Fraud Detection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489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54F5C-750B-449E-9AD8-C7B38934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7A8088-24B9-443E-93B0-F86B8560D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신용카드 회사 직원 </a:t>
            </a:r>
            <a:r>
              <a:rPr lang="en-US" altLang="ko-KR" dirty="0"/>
              <a:t>Aaron</a:t>
            </a:r>
            <a:r>
              <a:rPr lang="ko-KR" altLang="en-US" dirty="0"/>
              <a:t>은 </a:t>
            </a:r>
            <a:r>
              <a:rPr lang="ko-KR" altLang="en-US" dirty="0" err="1"/>
              <a:t>머신러닝을</a:t>
            </a:r>
            <a:r>
              <a:rPr lang="ko-KR" altLang="en-US" dirty="0"/>
              <a:t> 통해 신용카드 사기거래 감지 시스템을 개발하려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Aaron</a:t>
            </a:r>
            <a:r>
              <a:rPr lang="ko-KR" altLang="en-US" dirty="0"/>
              <a:t>은 우선적으로 로지스틱 회귀를 기반으로 시스템을 구축하려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18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7B7DF-F321-47E9-B265-57AB9407C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6ED27-B422-4037-A1B5-B404ADD4F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Training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은 </a:t>
            </a:r>
            <a:r>
              <a:rPr lang="en-US" altLang="ko-KR" dirty="0"/>
              <a:t>31</a:t>
            </a:r>
            <a:r>
              <a:rPr lang="ko-KR" altLang="en-US" dirty="0"/>
              <a:t>개의 변수를 가지고 있는 </a:t>
            </a:r>
            <a:r>
              <a:rPr lang="en-US" altLang="ko-KR" dirty="0"/>
              <a:t>199364</a:t>
            </a:r>
            <a:r>
              <a:rPr lang="ko-KR" altLang="en-US" dirty="0"/>
              <a:t>개 사례들로 구성되어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Test set</a:t>
            </a:r>
            <a:r>
              <a:rPr lang="ko-KR" altLang="en-US" dirty="0"/>
              <a:t>은 </a:t>
            </a:r>
            <a:r>
              <a:rPr lang="en-US" altLang="ko-KR" dirty="0"/>
              <a:t>31</a:t>
            </a:r>
            <a:r>
              <a:rPr lang="ko-KR" altLang="en-US" dirty="0"/>
              <a:t>개의 변수를 가지고 있는 </a:t>
            </a:r>
            <a:r>
              <a:rPr lang="en-US" altLang="ko-KR" dirty="0"/>
              <a:t>85443</a:t>
            </a:r>
            <a:r>
              <a:rPr lang="ko-KR" altLang="en-US" dirty="0"/>
              <a:t>개의 사례들로 구성되어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셋의 마지막 변수는 이 거래가 사기인지 아닌지를 가리킨다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7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3B719-C14D-4D41-B4BB-4ED89665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B47184-26CB-4FB2-B0C9-42585A4D7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Logistic regression</a:t>
            </a:r>
            <a:r>
              <a:rPr lang="ko-KR" altLang="en-US" dirty="0"/>
              <a:t>을 사용하여 </a:t>
            </a:r>
            <a:r>
              <a:rPr lang="en-US" altLang="ko-KR" dirty="0"/>
              <a:t>Training set</a:t>
            </a:r>
            <a:r>
              <a:rPr lang="ko-KR" altLang="en-US" dirty="0"/>
              <a:t>을 학습하여 </a:t>
            </a:r>
            <a:r>
              <a:rPr lang="en-US" altLang="ko-KR" dirty="0"/>
              <a:t>test set</a:t>
            </a:r>
            <a:r>
              <a:rPr lang="ko-KR" altLang="en-US" dirty="0"/>
              <a:t>에 있는 거래의 사기 여부를 판단하는 시스템을 </a:t>
            </a:r>
            <a:r>
              <a:rPr lang="ko-KR" altLang="en-US" dirty="0" err="1"/>
              <a:t>구축하시오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예측기의 성능은 통계학의 방법 중 </a:t>
            </a:r>
            <a:r>
              <a:rPr lang="en-US" altLang="ko-KR" dirty="0"/>
              <a:t>Accuracy</a:t>
            </a:r>
            <a:r>
              <a:rPr lang="ko-KR" altLang="en-US" dirty="0"/>
              <a:t>와 </a:t>
            </a:r>
            <a:r>
              <a:rPr lang="en-US" altLang="ko-KR" dirty="0"/>
              <a:t>recall</a:t>
            </a:r>
            <a:r>
              <a:rPr lang="ko-KR" altLang="en-US" dirty="0"/>
              <a:t>을 </a:t>
            </a:r>
            <a:r>
              <a:rPr lang="ko-KR" altLang="en-US" dirty="0" err="1"/>
              <a:t>사용하시오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432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5">
            <a:extLst>
              <a:ext uri="{FF2B5EF4-FFF2-40B4-BE49-F238E27FC236}">
                <a16:creationId xmlns:a16="http://schemas.microsoft.com/office/drawing/2014/main" id="{B4A61B58-23FE-43E4-8EE7-C1B7D0A4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 </a:t>
            </a:r>
            <a:r>
              <a:rPr lang="ko-KR" altLang="en-US"/>
              <a:t>검증법</a:t>
            </a:r>
          </a:p>
        </p:txBody>
      </p:sp>
      <p:graphicFrame>
        <p:nvGraphicFramePr>
          <p:cNvPr id="15" name="내용 개체 틀 14">
            <a:extLst>
              <a:ext uri="{FF2B5EF4-FFF2-40B4-BE49-F238E27FC236}">
                <a16:creationId xmlns:a16="http://schemas.microsoft.com/office/drawing/2014/main" id="{9979DFBC-EEB1-44E4-B44F-4C5F6945935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3581400"/>
        </p:xfrm>
        <a:graphic>
          <a:graphicData uri="http://schemas.openxmlformats.org/drawingml/2006/table">
            <a:tbl>
              <a:tblPr/>
              <a:tblGrid>
                <a:gridCol w="1818242">
                  <a:extLst>
                    <a:ext uri="{9D8B030D-6E8A-4147-A177-3AD203B41FA5}">
                      <a16:colId xmlns:a16="http://schemas.microsoft.com/office/drawing/2014/main" val="2016457470"/>
                    </a:ext>
                  </a:extLst>
                </a:gridCol>
                <a:gridCol w="3363358">
                  <a:extLst>
                    <a:ext uri="{9D8B030D-6E8A-4147-A177-3AD203B41FA5}">
                      <a16:colId xmlns:a16="http://schemas.microsoft.com/office/drawing/2014/main" val="3705195460"/>
                    </a:ext>
                  </a:extLst>
                </a:gridCol>
              </a:tblGrid>
              <a:tr h="89535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inherit"/>
                        </a:rPr>
                        <a:t>True Positivie(TP)</a:t>
                      </a:r>
                    </a:p>
                  </a:txBody>
                  <a:tcPr marL="73368" marR="733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b="0">
                          <a:effectLst/>
                          <a:latin typeface="inherit"/>
                        </a:rPr>
                        <a:t>True </a:t>
                      </a:r>
                      <a:r>
                        <a:rPr lang="ko-KR" altLang="en-US" b="0">
                          <a:effectLst/>
                          <a:latin typeface="inherit"/>
                        </a:rPr>
                        <a:t>인데</a:t>
                      </a:r>
                      <a:r>
                        <a:rPr lang="en-US" altLang="ko-KR" b="0">
                          <a:effectLst/>
                          <a:latin typeface="inherit"/>
                        </a:rPr>
                        <a:t>, True</a:t>
                      </a:r>
                      <a:r>
                        <a:rPr lang="ko-KR" altLang="en-US" b="0">
                          <a:effectLst/>
                          <a:latin typeface="inherit"/>
                        </a:rPr>
                        <a:t>라고 맞춘 경우</a:t>
                      </a:r>
                      <a:r>
                        <a:rPr lang="en-US" altLang="ko-KR" b="0">
                          <a:effectLst/>
                          <a:latin typeface="inherit"/>
                        </a:rPr>
                        <a:t>(</a:t>
                      </a:r>
                      <a:r>
                        <a:rPr lang="ko-KR" altLang="en-US" b="0">
                          <a:effectLst/>
                          <a:latin typeface="inherit"/>
                        </a:rPr>
                        <a:t>잘한 경우</a:t>
                      </a:r>
                      <a:r>
                        <a:rPr lang="en-US" altLang="ko-KR" b="0">
                          <a:effectLst/>
                          <a:latin typeface="inherit"/>
                        </a:rPr>
                        <a:t>)</a:t>
                      </a:r>
                    </a:p>
                  </a:txBody>
                  <a:tcPr marL="73368" marR="733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107096"/>
                  </a:ext>
                </a:extLst>
              </a:tr>
              <a:tr h="89535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inherit"/>
                        </a:rPr>
                        <a:t>False Positive(FP)</a:t>
                      </a:r>
                    </a:p>
                  </a:txBody>
                  <a:tcPr marL="73368" marR="7336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b="0">
                          <a:effectLst/>
                          <a:latin typeface="inherit"/>
                        </a:rPr>
                        <a:t>False </a:t>
                      </a:r>
                      <a:r>
                        <a:rPr lang="ko-KR" altLang="en-US" b="0">
                          <a:effectLst/>
                          <a:latin typeface="inherit"/>
                        </a:rPr>
                        <a:t>인데</a:t>
                      </a:r>
                      <a:r>
                        <a:rPr lang="en-US" altLang="ko-KR" b="0">
                          <a:effectLst/>
                          <a:latin typeface="inherit"/>
                        </a:rPr>
                        <a:t>, True</a:t>
                      </a:r>
                      <a:r>
                        <a:rPr lang="ko-KR" altLang="en-US" b="0">
                          <a:effectLst/>
                          <a:latin typeface="inherit"/>
                        </a:rPr>
                        <a:t>라고 한 경우</a:t>
                      </a:r>
                      <a:r>
                        <a:rPr lang="en-US" altLang="ko-KR" b="0">
                          <a:effectLst/>
                          <a:latin typeface="inherit"/>
                        </a:rPr>
                        <a:t>(</a:t>
                      </a:r>
                      <a:r>
                        <a:rPr lang="ko-KR" altLang="en-US" b="0">
                          <a:effectLst/>
                          <a:latin typeface="inherit"/>
                        </a:rPr>
                        <a:t>틀렸어요</a:t>
                      </a:r>
                      <a:r>
                        <a:rPr lang="en-US" altLang="ko-KR" b="0">
                          <a:effectLst/>
                          <a:latin typeface="inherit"/>
                        </a:rPr>
                        <a:t>.)</a:t>
                      </a:r>
                    </a:p>
                  </a:txBody>
                  <a:tcPr marL="73368" marR="7336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654210"/>
                  </a:ext>
                </a:extLst>
              </a:tr>
              <a:tr h="89535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inherit"/>
                        </a:rPr>
                        <a:t>True Negative(TN)</a:t>
                      </a:r>
                    </a:p>
                  </a:txBody>
                  <a:tcPr marL="73368" marR="7336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b="0">
                          <a:effectLst/>
                          <a:latin typeface="inherit"/>
                        </a:rPr>
                        <a:t>False </a:t>
                      </a:r>
                      <a:r>
                        <a:rPr lang="ko-KR" altLang="en-US" b="0">
                          <a:effectLst/>
                          <a:latin typeface="inherit"/>
                        </a:rPr>
                        <a:t>인데</a:t>
                      </a:r>
                      <a:r>
                        <a:rPr lang="en-US" altLang="ko-KR" b="0">
                          <a:effectLst/>
                          <a:latin typeface="inherit"/>
                        </a:rPr>
                        <a:t>, False</a:t>
                      </a:r>
                      <a:r>
                        <a:rPr lang="ko-KR" altLang="en-US" b="0">
                          <a:effectLst/>
                          <a:latin typeface="inherit"/>
                        </a:rPr>
                        <a:t>라고 맞춘 경우</a:t>
                      </a:r>
                      <a:r>
                        <a:rPr lang="en-US" altLang="ko-KR" b="0">
                          <a:effectLst/>
                          <a:latin typeface="inherit"/>
                        </a:rPr>
                        <a:t>(</a:t>
                      </a:r>
                      <a:r>
                        <a:rPr lang="ko-KR" altLang="en-US" b="0">
                          <a:effectLst/>
                          <a:latin typeface="inherit"/>
                        </a:rPr>
                        <a:t>잘한 경우</a:t>
                      </a:r>
                      <a:r>
                        <a:rPr lang="en-US" altLang="ko-KR" b="0">
                          <a:effectLst/>
                          <a:latin typeface="inherit"/>
                        </a:rPr>
                        <a:t>)</a:t>
                      </a:r>
                    </a:p>
                  </a:txBody>
                  <a:tcPr marL="73368" marR="7336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401621"/>
                  </a:ext>
                </a:extLst>
              </a:tr>
              <a:tr h="89535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inherit"/>
                        </a:rPr>
                        <a:t>False Negative(FN)</a:t>
                      </a:r>
                    </a:p>
                  </a:txBody>
                  <a:tcPr marL="73368" marR="7336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b="0" dirty="0">
                          <a:effectLst/>
                          <a:latin typeface="inherit"/>
                        </a:rPr>
                        <a:t>True </a:t>
                      </a:r>
                      <a:r>
                        <a:rPr lang="ko-KR" altLang="en-US" b="0" dirty="0">
                          <a:effectLst/>
                          <a:latin typeface="inherit"/>
                        </a:rPr>
                        <a:t>인데 </a:t>
                      </a:r>
                      <a:r>
                        <a:rPr lang="en-US" altLang="ko-KR" b="0" dirty="0">
                          <a:effectLst/>
                          <a:latin typeface="inherit"/>
                        </a:rPr>
                        <a:t>False </a:t>
                      </a:r>
                      <a:r>
                        <a:rPr lang="ko-KR" altLang="en-US" b="0" dirty="0">
                          <a:effectLst/>
                          <a:latin typeface="inherit"/>
                        </a:rPr>
                        <a:t>라고 한 경우</a:t>
                      </a:r>
                      <a:r>
                        <a:rPr lang="en-US" altLang="ko-KR" b="0" dirty="0">
                          <a:effectLst/>
                          <a:latin typeface="inherit"/>
                        </a:rPr>
                        <a:t>(</a:t>
                      </a:r>
                      <a:r>
                        <a:rPr lang="ko-KR" altLang="en-US" b="0" dirty="0">
                          <a:effectLst/>
                          <a:latin typeface="inherit"/>
                        </a:rPr>
                        <a:t>틀렸어요</a:t>
                      </a:r>
                      <a:r>
                        <a:rPr lang="en-US" altLang="ko-KR" b="0" dirty="0">
                          <a:effectLst/>
                          <a:latin typeface="inherit"/>
                        </a:rPr>
                        <a:t>.)</a:t>
                      </a:r>
                    </a:p>
                  </a:txBody>
                  <a:tcPr marL="73368" marR="7336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4921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" name="내용 개체 틀 16">
                <a:extLst>
                  <a:ext uri="{FF2B5EF4-FFF2-40B4-BE49-F238E27FC236}">
                    <a16:creationId xmlns:a16="http://schemas.microsoft.com/office/drawing/2014/main" id="{0FD236F7-6513-4AA2-A2B6-0E6C6859C32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내용 개체 틀 16">
                <a:extLst>
                  <a:ext uri="{FF2B5EF4-FFF2-40B4-BE49-F238E27FC236}">
                    <a16:creationId xmlns:a16="http://schemas.microsoft.com/office/drawing/2014/main" id="{0FD236F7-6513-4AA2-A2B6-0E6C6859C3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471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67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174</Words>
  <Application>Microsoft Office PowerPoint</Application>
  <PresentationFormat>와이드스크린</PresentationFormat>
  <Paragraphs>31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inherit</vt:lpstr>
      <vt:lpstr>맑은 고딕</vt:lpstr>
      <vt:lpstr>Arial</vt:lpstr>
      <vt:lpstr>Cambria Math</vt:lpstr>
      <vt:lpstr>Office 테마</vt:lpstr>
      <vt:lpstr>Media ML Assignment</vt:lpstr>
      <vt:lpstr>과제</vt:lpstr>
      <vt:lpstr>파일 구성</vt:lpstr>
      <vt:lpstr>과제</vt:lpstr>
      <vt:lpstr>성능 검증법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ML Assignment</dc:title>
  <dc:creator>김성수</dc:creator>
  <cp:lastModifiedBy>김성수</cp:lastModifiedBy>
  <cp:revision>2</cp:revision>
  <dcterms:created xsi:type="dcterms:W3CDTF">2018-06-04T02:32:28Z</dcterms:created>
  <dcterms:modified xsi:type="dcterms:W3CDTF">2018-06-04T02:48:46Z</dcterms:modified>
</cp:coreProperties>
</file>