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88" r:id="rId6"/>
    <p:sldId id="260" r:id="rId7"/>
    <p:sldId id="282" r:id="rId8"/>
    <p:sldId id="283" r:id="rId9"/>
    <p:sldId id="263" r:id="rId10"/>
    <p:sldId id="284" r:id="rId11"/>
    <p:sldId id="290" r:id="rId12"/>
    <p:sldId id="265" r:id="rId13"/>
    <p:sldId id="291" r:id="rId14"/>
    <p:sldId id="266" r:id="rId15"/>
    <p:sldId id="267" r:id="rId16"/>
    <p:sldId id="268" r:id="rId17"/>
    <p:sldId id="269" r:id="rId18"/>
    <p:sldId id="292" r:id="rId19"/>
    <p:sldId id="293" r:id="rId20"/>
    <p:sldId id="294" r:id="rId21"/>
    <p:sldId id="270" r:id="rId22"/>
    <p:sldId id="271" r:id="rId23"/>
    <p:sldId id="272" r:id="rId24"/>
    <p:sldId id="273" r:id="rId25"/>
    <p:sldId id="274" r:id="rId26"/>
    <p:sldId id="275" r:id="rId27"/>
    <p:sldId id="286" r:id="rId28"/>
    <p:sldId id="276" r:id="rId29"/>
    <p:sldId id="277" r:id="rId30"/>
    <p:sldId id="278" r:id="rId31"/>
    <p:sldId id="279" r:id="rId32"/>
    <p:sldId id="280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6" autoAdjust="0"/>
    <p:restoredTop sz="80156" autoAdjust="0"/>
  </p:normalViewPr>
  <p:slideViewPr>
    <p:cSldViewPr snapToGrid="0">
      <p:cViewPr>
        <p:scale>
          <a:sx n="60" d="100"/>
          <a:sy n="60" d="100"/>
        </p:scale>
        <p:origin x="-852" y="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9" y="59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B39D5-B3F3-4B6A-B6B8-C9F2A1EA55E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6A6F-CF3A-4E53-B88C-39FED80E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tf.Session</a:t>
            </a:r>
            <a:r>
              <a:rPr lang="en-US" altLang="ko-KR" dirty="0" smtClean="0"/>
              <a:t>() as session: </a:t>
            </a:r>
          </a:p>
          <a:p>
            <a:r>
              <a:rPr lang="ko-KR" altLang="en-US" dirty="0" smtClean="0"/>
              <a:t>은</a:t>
            </a:r>
            <a:r>
              <a:rPr lang="en-US" altLang="ko-KR" baseline="0" dirty="0" smtClean="0"/>
              <a:t> Python</a:t>
            </a:r>
            <a:r>
              <a:rPr lang="ko-KR" altLang="en-US" baseline="0" dirty="0" smtClean="0"/>
              <a:t>의 파일 입출력 부분이다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66A6F-CF3A-4E53-B88C-39FED80E4F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의 모든 데이터는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로 표현된다는 점에서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같다고 </a:t>
            </a:r>
            <a:r>
              <a:rPr lang="ko-KR" altLang="en-US" dirty="0" err="1" smtClean="0"/>
              <a:t>생각하면된다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tensor</a:t>
            </a:r>
            <a:r>
              <a:rPr lang="ko-KR" altLang="en-US" dirty="0" smtClean="0"/>
              <a:t>에 대한 설명으로 다음 장에 사진을 첨부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66A6F-CF3A-4E53-B88C-39FED80E4F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4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오버헤드</a:t>
            </a:r>
            <a:r>
              <a:rPr lang="en-US" altLang="ko-KR" dirty="0" smtClean="0"/>
              <a:t>: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목표를 달성하기 위해 요구되는 시간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등의 비용을 말한다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66A6F-CF3A-4E53-B88C-39FED80E4F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3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66A6F-CF3A-4E53-B88C-39FED80E4F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0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DD80A-C163-4476-905E-F03D382FAB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2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constant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달리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Session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속에서 값을 먹여줘야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(feed)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하는데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텐서플로우에서는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placeholder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넣어 줄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어떻게 작동될까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feed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값을 넣어주는 동작이며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자료구조 형 중 하나인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말을 합쳐서 생각해보면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feed_dict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자료구조 형인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방식으로 값을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넣어주는 방식으로 작동되는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쓰는 것일까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 특기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 연결 등등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DD80A-C163-4476-905E-F03D382FAB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장에서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말고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대해 간단하게 소개해 들리게요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66A6F-CF3A-4E53-B88C-39FED80E4F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3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셋에 관해 간단하게 설명해 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66A6F-CF3A-4E53-B88C-39FED80E4F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8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0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8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2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1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3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B386-1315-4515-9978-CDD30518A19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F776-AA61-4C8E-8B96-C3789A585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돌려보기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프로그램이 </a:t>
            </a:r>
            <a:r>
              <a:rPr lang="ko-KR" altLang="en-US" dirty="0" err="1" smtClean="0"/>
              <a:t>텐서플로우와</a:t>
            </a:r>
            <a:r>
              <a:rPr lang="ko-KR" altLang="en-US" dirty="0" smtClean="0"/>
              <a:t> 상호작용하게 만드는 역할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u="sng" dirty="0" smtClean="0"/>
              <a:t>그래프의 실행</a:t>
            </a:r>
            <a:r>
              <a:rPr lang="ko-KR" altLang="en-US" dirty="0" smtClean="0"/>
              <a:t>을 책임짐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u="sng" dirty="0" smtClean="0"/>
              <a:t>세션을 통해서만 연산을 실행</a:t>
            </a:r>
            <a:endParaRPr lang="en-US" altLang="ko-KR" b="1" u="sng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계산그래프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같은 연산 장치로 보내고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  그것을 실행하는 방법도 제공해줌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6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기존의 언어들과 달리 </a:t>
            </a:r>
            <a:r>
              <a:rPr lang="ko-KR" altLang="en-US" sz="2800" dirty="0" err="1" smtClean="0"/>
              <a:t>정의부와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실행부를</a:t>
            </a:r>
            <a:r>
              <a:rPr lang="ko-KR" altLang="en-US" sz="2800" dirty="0" smtClean="0"/>
              <a:t> 나누는 이유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0506" y="1828799"/>
            <a:ext cx="1205169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Python : </a:t>
            </a:r>
            <a:r>
              <a:rPr lang="ko-KR" altLang="en-US" dirty="0" smtClean="0"/>
              <a:t>인터프리터 언어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프로그램 언어들에 비해 </a:t>
            </a:r>
            <a:r>
              <a:rPr lang="ko-KR" altLang="en-US" sz="2000" dirty="0" smtClean="0"/>
              <a:t>실행속도가 느림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그래서 다른 언어로 구현된 코드를 사용해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외부에서 연산하는 라이브러리를 만듦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방법의 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라이브러리로 연산한 값을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전환 시 오버헤드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u="sng" dirty="0" err="1" smtClean="0"/>
              <a:t>Tensorflow</a:t>
            </a:r>
            <a:r>
              <a:rPr lang="ko-KR" altLang="en-US" b="1" u="sng" dirty="0" smtClean="0"/>
              <a:t>는 이러한 오버헤드를 피하기 위해 </a:t>
            </a:r>
            <a:r>
              <a:rPr lang="ko-KR" altLang="en-US" b="1" u="sng" dirty="0" err="1" smtClean="0"/>
              <a:t>정의부와</a:t>
            </a:r>
            <a:r>
              <a:rPr lang="ko-KR" altLang="en-US" b="1" u="sng" dirty="0" smtClean="0"/>
              <a:t> </a:t>
            </a:r>
            <a:r>
              <a:rPr lang="ko-KR" altLang="en-US" b="1" u="sng" dirty="0" err="1" smtClean="0"/>
              <a:t>실행부를</a:t>
            </a:r>
            <a:r>
              <a:rPr lang="ko-KR" altLang="en-US" b="1" u="sng" dirty="0" smtClean="0"/>
              <a:t> 나눔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이전에는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계산 그래프를 그리고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거쳐 계산 그래프를 다른 언어로 변환하고 </a:t>
            </a:r>
            <a:r>
              <a:rPr lang="en-US" altLang="ko-KR" dirty="0" smtClean="0"/>
              <a:t>CPU, GPU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아닌 변환된 프로그래밍 언어로 연산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이렇게 해서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속도가 느리다는 문제를 극복함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88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0893" cy="4351338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ko-KR" altLang="ko-KR" dirty="0" err="1" smtClean="0"/>
              <a:t>텐서플로우는</a:t>
            </a:r>
            <a:r>
              <a:rPr lang="ko-KR" altLang="ko-KR" dirty="0" smtClean="0"/>
              <a:t> </a:t>
            </a:r>
            <a:r>
              <a:rPr lang="ko-KR" altLang="ko-KR" dirty="0"/>
              <a:t>오퍼레이션이 그래프의 흐름을 타고 연산 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lvl="0" indent="0">
              <a:lnSpc>
                <a:spcPct val="200000"/>
              </a:lnSpc>
              <a:buNone/>
            </a:pPr>
            <a:r>
              <a:rPr lang="ko-KR" altLang="ko-KR" dirty="0" err="1"/>
              <a:t>텐서플로우</a:t>
            </a:r>
            <a:r>
              <a:rPr lang="ko-KR" altLang="ko-KR" dirty="0"/>
              <a:t> 프로그램은 </a:t>
            </a:r>
            <a:r>
              <a:rPr lang="en-US" altLang="ko-KR" dirty="0"/>
              <a:t>Session</a:t>
            </a:r>
            <a:r>
              <a:rPr lang="ko-KR" altLang="ko-KR" dirty="0"/>
              <a:t>속에서만 그래프 연산이 실행된다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ko-KR" dirty="0" err="1"/>
              <a:t>Session.run</a:t>
            </a:r>
            <a:r>
              <a:rPr lang="ko-KR" altLang="ko-KR" dirty="0"/>
              <a:t>을 통해 값을 실행 </a:t>
            </a:r>
            <a:r>
              <a:rPr lang="ko-KR" altLang="ko-KR" dirty="0" err="1"/>
              <a:t>시켜야지</a:t>
            </a:r>
            <a:r>
              <a:rPr lang="ko-KR" altLang="ko-KR" dirty="0"/>
              <a:t> 그래프 연산이 실행된다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Session</a:t>
            </a:r>
            <a:r>
              <a:rPr lang="ko-KR" altLang="en-US" sz="1600" dirty="0" smtClean="0"/>
              <a:t>에서 실행시키는 이유는 속도 문제를 해결하기 위한 것이다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71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변수</a:t>
            </a:r>
            <a:r>
              <a:rPr lang="en-US" altLang="ko-KR" sz="3600" dirty="0"/>
              <a:t>,</a:t>
            </a:r>
            <a:r>
              <a:rPr lang="ko-KR" altLang="en-US" sz="3600" dirty="0"/>
              <a:t> 상수</a:t>
            </a:r>
            <a:r>
              <a:rPr lang="en-US" altLang="ko-KR" sz="3600" dirty="0"/>
              <a:t>, placeholder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42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텐서플로우의</a:t>
            </a:r>
            <a:r>
              <a:rPr lang="ko-KR" altLang="en-US" dirty="0"/>
              <a:t> 데이터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793940" y="1998575"/>
          <a:ext cx="3817310" cy="4473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852">
                  <a:extLst>
                    <a:ext uri="{9D8B030D-6E8A-4147-A177-3AD203B41FA5}">
                      <a16:colId xmlns:a16="http://schemas.microsoft.com/office/drawing/2014/main" xmlns="" val="145565310"/>
                    </a:ext>
                  </a:extLst>
                </a:gridCol>
                <a:gridCol w="746101">
                  <a:extLst>
                    <a:ext uri="{9D8B030D-6E8A-4147-A177-3AD203B41FA5}">
                      <a16:colId xmlns:a16="http://schemas.microsoft.com/office/drawing/2014/main" xmlns="" val="1823166312"/>
                    </a:ext>
                  </a:extLst>
                </a:gridCol>
                <a:gridCol w="2233357">
                  <a:extLst>
                    <a:ext uri="{9D8B030D-6E8A-4147-A177-3AD203B41FA5}">
                      <a16:colId xmlns:a16="http://schemas.microsoft.com/office/drawing/2014/main" xmlns="" val="3391380072"/>
                    </a:ext>
                  </a:extLst>
                </a:gridCol>
              </a:tblGrid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DT_FLOAT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tf.float32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 </a:t>
                      </a:r>
                      <a:r>
                        <a:rPr lang="ko-KR" sz="900">
                          <a:effectLst/>
                        </a:rPr>
                        <a:t>비트 실수형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255294064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DT_DOUBLE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tf.float64 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 </a:t>
                      </a:r>
                      <a:r>
                        <a:rPr lang="ko-KR" sz="900">
                          <a:effectLst/>
                        </a:rPr>
                        <a:t>비트 실수형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3488463899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 </a:t>
                      </a:r>
                      <a:r>
                        <a:rPr lang="ko-KR" sz="900">
                          <a:effectLst/>
                        </a:rPr>
                        <a:t>비트 정수형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3984296201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DT_INT16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tf.int16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 </a:t>
                      </a:r>
                      <a:r>
                        <a:rPr lang="ko-KR" sz="900">
                          <a:effectLst/>
                        </a:rPr>
                        <a:t>비트 정수형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2497276217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DT_INT32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tf.int32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 </a:t>
                      </a:r>
                      <a:r>
                        <a:rPr lang="ko-KR" sz="900">
                          <a:effectLst/>
                        </a:rPr>
                        <a:t>비트 정수형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2201471393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DT_INT64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tf.int64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64 </a:t>
                      </a:r>
                      <a:r>
                        <a:rPr lang="ko-KR" sz="900" dirty="0">
                          <a:effectLst/>
                        </a:rPr>
                        <a:t>비트 정수형</a:t>
                      </a:r>
                      <a:endParaRPr 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1838541444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DT_UINT8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tf.uint8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 </a:t>
                      </a:r>
                      <a:r>
                        <a:rPr lang="ko-KR" sz="900">
                          <a:effectLst/>
                        </a:rPr>
                        <a:t>비트 부호 없는 정수형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1184760759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DT_UINT16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tf.uint16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 </a:t>
                      </a:r>
                      <a:r>
                        <a:rPr lang="ko-KR" sz="900">
                          <a:effectLst/>
                        </a:rPr>
                        <a:t>비트 부호 없는 정수형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2964725407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DT_STRING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tf.string 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</a:rPr>
                        <a:t>가변길이 문자열 배열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3249912711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DT_BOOL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tf.bool 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Boolean.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1982508383"/>
                  </a:ext>
                </a:extLst>
              </a:tr>
              <a:tr h="391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DT_COMPLEX64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tf.complex64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r>
                        <a:rPr lang="ko-KR" sz="900">
                          <a:effectLst/>
                        </a:rPr>
                        <a:t>비트 실수형과 복소수의 조합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2419398339"/>
                  </a:ext>
                </a:extLst>
              </a:tr>
              <a:tr h="391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DT_COMPLEX128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tf.complex128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</a:t>
                      </a:r>
                      <a:r>
                        <a:rPr lang="ko-KR" sz="900">
                          <a:effectLst/>
                        </a:rPr>
                        <a:t>비트 실수형과 복소수의 조합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3682859037"/>
                  </a:ext>
                </a:extLst>
              </a:tr>
              <a:tr h="391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DT_QINT8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tf.qint8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</a:rPr>
                        <a:t>양자화된 오퍼레이션 안에서 사용되는 </a:t>
                      </a:r>
                      <a:r>
                        <a:rPr lang="en-US" sz="900">
                          <a:effectLst/>
                        </a:rPr>
                        <a:t>8</a:t>
                      </a:r>
                      <a:r>
                        <a:rPr lang="ko-KR" sz="900">
                          <a:effectLst/>
                        </a:rPr>
                        <a:t>비트의 부호 있는 정수형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1800759366"/>
                  </a:ext>
                </a:extLst>
              </a:tr>
              <a:tr h="391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DT_QINT32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tf.qint32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</a:rPr>
                        <a:t>양자화된 오퍼레이션 안에서 사용되는 </a:t>
                      </a:r>
                      <a:r>
                        <a:rPr lang="en-US" sz="900">
                          <a:effectLst/>
                        </a:rPr>
                        <a:t>32</a:t>
                      </a:r>
                      <a:r>
                        <a:rPr lang="ko-KR" sz="900">
                          <a:effectLst/>
                        </a:rPr>
                        <a:t>비트의 부호 있는 정수형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1143501938"/>
                  </a:ext>
                </a:extLst>
              </a:tr>
              <a:tr h="3911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DT_QUINT8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tf.quint8</a:t>
                      </a:r>
                      <a:endParaRPr 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양자화된 오퍼레이션 안에서 사용되는 </a:t>
                      </a:r>
                      <a:r>
                        <a:rPr lang="en-US" sz="900" dirty="0">
                          <a:effectLst/>
                        </a:rPr>
                        <a:t>8</a:t>
                      </a:r>
                      <a:r>
                        <a:rPr lang="ko-KR" sz="900" dirty="0">
                          <a:effectLst/>
                        </a:rPr>
                        <a:t>비트의 부호 없는 정수형</a:t>
                      </a:r>
                      <a:endParaRPr lang="ko-KR" sz="9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3953" marR="43953" marT="43953" marB="43953"/>
                </a:tc>
                <a:extLst>
                  <a:ext uri="{0D108BD9-81ED-4DB2-BD59-A6C34878D82A}">
                    <a16:rowId xmlns:a16="http://schemas.microsoft.com/office/drawing/2014/main" xmlns="" val="498485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3888" y="61213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&lt;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1&gt;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텐서플로우의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 데이터 타입들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a = </a:t>
            </a:r>
            <a:r>
              <a:rPr lang="en-US" altLang="ko-KR" sz="2400" dirty="0" err="1"/>
              <a:t>tf.constant</a:t>
            </a:r>
            <a:r>
              <a:rPr lang="en-US" altLang="ko-KR" sz="2400" dirty="0"/>
              <a:t>(10)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b = </a:t>
            </a:r>
            <a:r>
              <a:rPr lang="en-US" altLang="ko-KR" sz="2400" dirty="0" err="1"/>
              <a:t>tf.constant</a:t>
            </a:r>
            <a:r>
              <a:rPr lang="en-US" altLang="ko-KR" sz="2400" dirty="0"/>
              <a:t>(100)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 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with </a:t>
            </a:r>
            <a:r>
              <a:rPr lang="en-US" altLang="ko-KR" sz="2400" dirty="0" err="1"/>
              <a:t>tf.Session</a:t>
            </a:r>
            <a:r>
              <a:rPr lang="en-US" altLang="ko-KR" sz="2400" dirty="0"/>
              <a:t>() as </a:t>
            </a:r>
            <a:r>
              <a:rPr lang="en-US" altLang="ko-KR" sz="2400" dirty="0" err="1"/>
              <a:t>sess</a:t>
            </a:r>
            <a:r>
              <a:rPr lang="en-US" altLang="ko-KR" sz="2400" dirty="0"/>
              <a:t>: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	 </a:t>
            </a:r>
            <a:r>
              <a:rPr lang="en-US" altLang="ko-KR" sz="2400" dirty="0"/>
              <a:t>print(</a:t>
            </a:r>
            <a:r>
              <a:rPr lang="en-US" altLang="ko-KR" sz="2400" dirty="0" err="1"/>
              <a:t>sess.run</a:t>
            </a:r>
            <a:r>
              <a:rPr lang="en-US" altLang="ko-KR" sz="2400" dirty="0"/>
              <a:t>(a))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	 </a:t>
            </a:r>
            <a:r>
              <a:rPr lang="en-US" altLang="ko-KR" sz="2400" dirty="0"/>
              <a:t>print(</a:t>
            </a:r>
            <a:r>
              <a:rPr lang="en-US" altLang="ko-KR" sz="2400" dirty="0" err="1"/>
              <a:t>sess.run</a:t>
            </a:r>
            <a:r>
              <a:rPr lang="en-US" altLang="ko-KR" sz="2400" dirty="0"/>
              <a:t>(b))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smtClean="0"/>
              <a:t>	 </a:t>
            </a:r>
            <a:r>
              <a:rPr lang="en-US" altLang="ko-KR" sz="2400" dirty="0"/>
              <a:t>print(</a:t>
            </a:r>
            <a:r>
              <a:rPr lang="en-US" altLang="ko-KR" sz="2400" dirty="0" err="1"/>
              <a:t>sess.run</a:t>
            </a:r>
            <a:r>
              <a:rPr lang="en-US" altLang="ko-KR" sz="2400" dirty="0"/>
              <a:t>(a*b</a:t>
            </a:r>
            <a:r>
              <a:rPr lang="en-US" altLang="ko-KR" sz="2400" dirty="0" smtClean="0"/>
              <a:t>))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407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as </a:t>
            </a:r>
            <a:r>
              <a:rPr lang="en-US" altLang="ko-KR" sz="2000" dirty="0" err="1"/>
              <a:t>tf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x = </a:t>
            </a:r>
            <a:r>
              <a:rPr lang="en-US" altLang="ko-KR" sz="2000" dirty="0" err="1"/>
              <a:t>tf.Variable</a:t>
            </a:r>
            <a:r>
              <a:rPr lang="en-US" altLang="ko-KR" sz="2000" dirty="0"/>
              <a:t>(1008)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y = </a:t>
            </a:r>
            <a:r>
              <a:rPr lang="en-US" altLang="ko-KR" sz="2000" dirty="0" err="1"/>
              <a:t>tf.Variable</a:t>
            </a:r>
            <a:r>
              <a:rPr lang="en-US" altLang="ko-KR" sz="2000" dirty="0"/>
              <a:t>(2)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 err="1"/>
              <a:t>init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tf.global_variables_initializer</a:t>
            </a:r>
            <a:r>
              <a:rPr lang="en-US" altLang="ko-KR" sz="2000" dirty="0"/>
              <a:t>()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 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with </a:t>
            </a:r>
            <a:r>
              <a:rPr lang="en-US" altLang="ko-KR" sz="2000" dirty="0" err="1"/>
              <a:t>tf.Session</a:t>
            </a:r>
            <a:r>
              <a:rPr lang="en-US" altLang="ko-KR" sz="2000" dirty="0"/>
              <a:t>() as </a:t>
            </a:r>
            <a:r>
              <a:rPr lang="en-US" altLang="ko-KR" sz="2000" dirty="0" err="1"/>
              <a:t>sess</a:t>
            </a:r>
            <a:r>
              <a:rPr lang="en-US" altLang="ko-KR" sz="2000" dirty="0"/>
              <a:t>: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fr-FR" altLang="ko-KR" sz="2000" dirty="0"/>
              <a:t>sess.run(init)</a:t>
            </a:r>
            <a:endParaRPr lang="ko-KR" altLang="ko-KR" sz="2000" dirty="0"/>
          </a:p>
          <a:p>
            <a:pPr marL="0" indent="0">
              <a:buNone/>
            </a:pPr>
            <a:r>
              <a:rPr lang="fr-FR" altLang="ko-KR" sz="2000" dirty="0"/>
              <a:t>    print(sess.run(x*y))</a:t>
            </a:r>
            <a:endParaRPr lang="ko-KR" altLang="ko-KR" sz="2000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6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tf.placeholder</a:t>
            </a:r>
            <a:r>
              <a:rPr lang="en-US" altLang="ko-KR" sz="3600" dirty="0"/>
              <a:t>(</a:t>
            </a:r>
            <a:r>
              <a:rPr lang="en-US" altLang="ko-KR" sz="3600" dirty="0" err="1"/>
              <a:t>dtype</a:t>
            </a:r>
            <a:r>
              <a:rPr lang="en-US" altLang="ko-KR" sz="3600" dirty="0"/>
              <a:t>, shape=None, name=None)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297" y="16904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import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as </a:t>
            </a:r>
            <a:r>
              <a:rPr lang="en-US" altLang="ko-KR" sz="2400" dirty="0" err="1" smtClean="0"/>
              <a:t>tf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x = </a:t>
            </a:r>
            <a:r>
              <a:rPr lang="en-US" altLang="ko-KR" sz="2400" dirty="0" err="1"/>
              <a:t>tf.placeholder</a:t>
            </a:r>
            <a:r>
              <a:rPr lang="en-US" altLang="ko-KR" sz="2400" dirty="0"/>
              <a:t>(tf.float32, [2</a:t>
            </a:r>
            <a:r>
              <a:rPr lang="en-US" altLang="ko-KR" sz="2400" dirty="0" smtClean="0"/>
              <a:t>])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with </a:t>
            </a:r>
            <a:r>
              <a:rPr lang="en-US" altLang="ko-KR" sz="2400" dirty="0" err="1"/>
              <a:t>tf.Session</a:t>
            </a:r>
            <a:r>
              <a:rPr lang="en-US" altLang="ko-KR" sz="2400" dirty="0"/>
              <a:t>() as </a:t>
            </a:r>
            <a:r>
              <a:rPr lang="en-US" altLang="ko-KR" sz="2400" dirty="0" err="1"/>
              <a:t>sess</a:t>
            </a:r>
            <a:r>
              <a:rPr lang="en-US" altLang="ko-KR" sz="24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sess.run</a:t>
            </a:r>
            <a:r>
              <a:rPr lang="en-US" altLang="ko-KR" sz="2400" dirty="0"/>
              <a:t>(x, </a:t>
            </a:r>
            <a:r>
              <a:rPr lang="en-US" altLang="ko-KR" sz="2400" dirty="0" err="1"/>
              <a:t>feed_dict</a:t>
            </a:r>
            <a:r>
              <a:rPr lang="en-US" altLang="ko-KR" sz="2400" dirty="0"/>
              <a:t>={x: [1, 3]})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</a:t>
            </a:r>
            <a:r>
              <a:rPr lang="en-US" altLang="ko-KR" sz="2000" dirty="0" smtClean="0"/>
              <a:t>           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세션에서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값을 출력하기 위해서는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의 값이 필요하다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</a:rPr>
              <a:t>feed_dict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로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에 값을 넣어준다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 print(</a:t>
            </a:r>
            <a:r>
              <a:rPr lang="en-US" altLang="ko-KR" sz="2400" dirty="0" err="1" smtClean="0"/>
              <a:t>sess.run</a:t>
            </a:r>
            <a:r>
              <a:rPr lang="en-US" altLang="ko-KR" sz="2400" dirty="0" smtClean="0"/>
              <a:t>(x))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730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dict</a:t>
            </a:r>
            <a:r>
              <a:rPr lang="en-US" altLang="ko-KR" dirty="0"/>
              <a:t> ={ key : value, key2 : value2 , ...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	</a:t>
            </a:r>
            <a:r>
              <a:rPr lang="en-US" altLang="ko-KR" sz="2400" dirty="0"/>
              <a:t>ex) 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 = {'A': 'attack', 'M': 'move', 'P': 'patrol</a:t>
            </a:r>
            <a:r>
              <a:rPr lang="en-US" altLang="ko-KR" sz="2400" dirty="0" smtClean="0"/>
              <a:t>'}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key</a:t>
            </a:r>
            <a:r>
              <a:rPr lang="ko-KR" altLang="ko-KR" dirty="0"/>
              <a:t>와 </a:t>
            </a:r>
            <a:r>
              <a:rPr lang="en-US" altLang="ko-KR" dirty="0"/>
              <a:t>value</a:t>
            </a:r>
            <a:r>
              <a:rPr lang="ko-KR" altLang="ko-KR" dirty="0"/>
              <a:t>를 </a:t>
            </a:r>
            <a:r>
              <a:rPr lang="ko-KR" altLang="ko-KR" dirty="0" smtClean="0"/>
              <a:t>가지는 </a:t>
            </a:r>
            <a:r>
              <a:rPr lang="ko-KR" altLang="ko-KR" dirty="0" err="1" smtClean="0"/>
              <a:t>자료형</a:t>
            </a:r>
            <a:r>
              <a:rPr lang="ko-KR" altLang="ko-KR" dirty="0" smtClean="0"/>
              <a:t> </a:t>
            </a:r>
            <a:endParaRPr lang="ko-KR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ko-KR" dirty="0"/>
              <a:t>개의</a:t>
            </a:r>
            <a:r>
              <a:rPr lang="en-US" altLang="ko-KR" dirty="0"/>
              <a:t> key </a:t>
            </a:r>
            <a:r>
              <a:rPr lang="ko-KR" altLang="ko-KR" dirty="0"/>
              <a:t>값에 </a:t>
            </a:r>
            <a:r>
              <a:rPr lang="en-US" altLang="ko-KR" dirty="0"/>
              <a:t>1</a:t>
            </a:r>
            <a:r>
              <a:rPr lang="ko-KR" altLang="ko-KR" dirty="0"/>
              <a:t>개의 </a:t>
            </a:r>
            <a:r>
              <a:rPr lang="en-US" altLang="ko-KR" dirty="0"/>
              <a:t>value</a:t>
            </a:r>
            <a:r>
              <a:rPr lang="ko-KR" altLang="ko-KR" dirty="0"/>
              <a:t>값을 </a:t>
            </a:r>
            <a:r>
              <a:rPr lang="ko-KR" altLang="ko-KR" dirty="0" smtClean="0"/>
              <a:t>대응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value</a:t>
            </a:r>
            <a:r>
              <a:rPr lang="ko-KR" altLang="ko-KR" dirty="0"/>
              <a:t>의 값은 중복이 가능하나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key </a:t>
            </a:r>
            <a:r>
              <a:rPr lang="ko-KR" altLang="ko-KR" dirty="0"/>
              <a:t>값이 중복일 경우에는 </a:t>
            </a:r>
            <a:r>
              <a:rPr lang="en-US" altLang="ko-KR" dirty="0"/>
              <a:t>key</a:t>
            </a:r>
            <a:r>
              <a:rPr lang="ko-KR" altLang="ko-KR" dirty="0"/>
              <a:t>값들 중 하나만 </a:t>
            </a:r>
            <a:r>
              <a:rPr lang="ko-KR" altLang="ko-KR" dirty="0" smtClean="0"/>
              <a:t>출력</a:t>
            </a:r>
            <a:r>
              <a:rPr lang="ko-KR" altLang="en-US" dirty="0"/>
              <a:t>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45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050" y="-21907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그 외의 </a:t>
            </a:r>
            <a:r>
              <a:rPr lang="en-US" altLang="ko-KR" sz="3200" dirty="0" smtClean="0"/>
              <a:t>Python </a:t>
            </a:r>
            <a:r>
              <a:rPr lang="ko-KR" altLang="en-US" sz="3200" dirty="0" smtClean="0"/>
              <a:t>자료구조 살펴보기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564344"/>
              </p:ext>
            </p:extLst>
          </p:nvPr>
        </p:nvGraphicFramePr>
        <p:xfrm>
          <a:off x="869951" y="965198"/>
          <a:ext cx="10896599" cy="5562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365"/>
                <a:gridCol w="961474"/>
                <a:gridCol w="4687973"/>
                <a:gridCol w="4075787"/>
              </a:tblGrid>
              <a:tr h="532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</a:rPr>
                        <a:t>자료형분류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</a:rPr>
                        <a:t>자료형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설명 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예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1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리스트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List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</a:rPr>
                        <a:t>파이썬</a:t>
                      </a:r>
                      <a:r>
                        <a:rPr lang="ko-KR" sz="1600" dirty="0">
                          <a:effectLst/>
                        </a:rPr>
                        <a:t> 객체의 집합을 표현하는 </a:t>
                      </a:r>
                      <a:r>
                        <a:rPr lang="ko-KR" sz="1600" dirty="0" err="1">
                          <a:effectLst/>
                        </a:rPr>
                        <a:t>자료형으로서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‘</a:t>
                      </a:r>
                      <a:r>
                        <a:rPr lang="ko-KR" sz="1600" dirty="0">
                          <a:effectLst/>
                        </a:rPr>
                        <a:t>목록</a:t>
                      </a:r>
                      <a:r>
                        <a:rPr lang="en-US" sz="1600" dirty="0">
                          <a:effectLst/>
                        </a:rPr>
                        <a:t>’</a:t>
                      </a:r>
                      <a:r>
                        <a:rPr lang="ko-KR" sz="1600" dirty="0">
                          <a:effectLst/>
                        </a:rPr>
                        <a:t>처럼 순서 있는 값들을 나열합니다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[1, 2, 3, 4], [‘a’, ’b’, ’c’, ’d’], [[1,2], [3,4]], </a:t>
                      </a:r>
                      <a:endParaRPr lang="en-US" sz="16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[</a:t>
                      </a:r>
                      <a:r>
                        <a:rPr lang="en-US" sz="1600" dirty="0">
                          <a:effectLst/>
                        </a:rPr>
                        <a:t>1, 2, ’a’, ’b</a:t>
                      </a:r>
                      <a:r>
                        <a:rPr lang="en-US" sz="1600" dirty="0" smtClean="0">
                          <a:effectLst/>
                        </a:rPr>
                        <a:t>’]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3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튜플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tuple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</a:rPr>
                        <a:t>파이썬</a:t>
                      </a:r>
                      <a:r>
                        <a:rPr lang="ko-KR" sz="1600" dirty="0">
                          <a:effectLst/>
                        </a:rPr>
                        <a:t> 객체의 집합을 표현하는 </a:t>
                      </a:r>
                      <a:r>
                        <a:rPr lang="ko-KR" sz="1600" dirty="0" err="1">
                          <a:effectLst/>
                        </a:rPr>
                        <a:t>자료형으로서</a:t>
                      </a:r>
                      <a:r>
                        <a:rPr lang="ko-KR" sz="1600" dirty="0">
                          <a:effectLst/>
                        </a:rPr>
                        <a:t> </a:t>
                      </a:r>
                      <a:endParaRPr lang="en-US" altLang="ko-KR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effectLst/>
                        </a:rPr>
                        <a:t>순서 </a:t>
                      </a:r>
                      <a:r>
                        <a:rPr lang="ko-KR" sz="1600" dirty="0">
                          <a:effectLst/>
                        </a:rPr>
                        <a:t>있는 값들을 나열합니다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effectLst/>
                        </a:rPr>
                        <a:t>내용을 </a:t>
                      </a:r>
                      <a:r>
                        <a:rPr lang="ko-KR" sz="1600" dirty="0">
                          <a:effectLst/>
                        </a:rPr>
                        <a:t>바꿀 수 없습니다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(‘a’, ’b’, ’c’, ’d’), (1, 2, (3,4)),  (1, 2, [3,4]),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# </a:t>
                      </a:r>
                      <a:r>
                        <a:rPr lang="ko-KR" sz="1600" dirty="0">
                          <a:effectLst/>
                        </a:rPr>
                        <a:t>괄호를 빼도 됩니다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5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딕셔너리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Dict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</a:rPr>
                        <a:t>파이썬</a:t>
                      </a:r>
                      <a:r>
                        <a:rPr lang="ko-KR" sz="1600" dirty="0">
                          <a:effectLst/>
                        </a:rPr>
                        <a:t> 객체의 집합을 표현하는 </a:t>
                      </a:r>
                      <a:r>
                        <a:rPr lang="ko-KR" sz="1600" dirty="0" err="1">
                          <a:effectLst/>
                        </a:rPr>
                        <a:t>자료형으로서</a:t>
                      </a:r>
                      <a:r>
                        <a:rPr lang="ko-KR" sz="1600" dirty="0">
                          <a:effectLst/>
                        </a:rPr>
                        <a:t> </a:t>
                      </a:r>
                      <a:endParaRPr lang="en-US" altLang="ko-KR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effectLst/>
                        </a:rPr>
                        <a:t>순서가 </a:t>
                      </a:r>
                      <a:r>
                        <a:rPr lang="ko-KR" sz="1600" dirty="0">
                          <a:effectLst/>
                        </a:rPr>
                        <a:t>없는 값들을 나열합니다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’</a:t>
                      </a:r>
                      <a:r>
                        <a:rPr lang="ko-KR" sz="1600" dirty="0">
                          <a:effectLst/>
                        </a:rPr>
                        <a:t>사전</a:t>
                      </a:r>
                      <a:r>
                        <a:rPr lang="en-US" sz="1600" dirty="0">
                          <a:effectLst/>
                        </a:rPr>
                        <a:t>’</a:t>
                      </a:r>
                      <a:r>
                        <a:rPr lang="ko-KR" sz="1600" dirty="0">
                          <a:effectLst/>
                        </a:rPr>
                        <a:t>처럼 미리 키</a:t>
                      </a:r>
                      <a:r>
                        <a:rPr lang="en-US" sz="1600" dirty="0">
                          <a:effectLst/>
                        </a:rPr>
                        <a:t>(key)</a:t>
                      </a:r>
                      <a:r>
                        <a:rPr lang="ko-KR" sz="1600" dirty="0">
                          <a:effectLst/>
                        </a:rPr>
                        <a:t>를 등록해 놓고 그 키를 </a:t>
                      </a:r>
                      <a:endParaRPr lang="en-US" altLang="ko-KR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effectLst/>
                        </a:rPr>
                        <a:t>통해 </a:t>
                      </a:r>
                      <a:r>
                        <a:rPr lang="ko-KR" sz="1600" dirty="0">
                          <a:effectLst/>
                        </a:rPr>
                        <a:t>값을 이용할 수 있습니다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{‘one’:1, ‘two’:2}, {1:1, 2:2},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{‘</a:t>
                      </a:r>
                      <a:r>
                        <a:rPr lang="en-US" sz="1600" dirty="0" err="1">
                          <a:effectLst/>
                        </a:rPr>
                        <a:t>one’:’un</a:t>
                      </a:r>
                      <a:r>
                        <a:rPr lang="en-US" sz="1600" dirty="0">
                          <a:effectLst/>
                        </a:rPr>
                        <a:t>’, ’two’:’</a:t>
                      </a:r>
                      <a:r>
                        <a:rPr lang="en-US" sz="1600" dirty="0" err="1">
                          <a:effectLst/>
                        </a:rPr>
                        <a:t>deux</a:t>
                      </a:r>
                      <a:r>
                        <a:rPr lang="en-US" sz="1600" dirty="0">
                          <a:effectLst/>
                        </a:rPr>
                        <a:t>’}, </a:t>
                      </a:r>
                      <a:endParaRPr lang="ko-KR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#key</a:t>
                      </a:r>
                      <a:r>
                        <a:rPr lang="ko-KR" sz="1600" dirty="0">
                          <a:effectLst/>
                        </a:rPr>
                        <a:t>는 고정된 값이라서 리스트와 사전이 올 수 없습니다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셋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</a:t>
                      </a:r>
                      <a:endParaRPr lang="ko-KR" sz="160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effectLst/>
                        </a:rPr>
                        <a:t>파이썬</a:t>
                      </a:r>
                      <a:r>
                        <a:rPr lang="en-US" sz="1600" dirty="0">
                          <a:effectLst/>
                        </a:rPr>
                        <a:t> 2.3</a:t>
                      </a:r>
                      <a:r>
                        <a:rPr lang="ko-KR" sz="1600" dirty="0">
                          <a:effectLst/>
                        </a:rPr>
                        <a:t>부터 지원된 </a:t>
                      </a:r>
                      <a:r>
                        <a:rPr lang="ko-KR" sz="1600" dirty="0" err="1">
                          <a:effectLst/>
                        </a:rPr>
                        <a:t>자료형으로</a:t>
                      </a:r>
                      <a:r>
                        <a:rPr lang="ko-KR" sz="1600" dirty="0">
                          <a:effectLst/>
                        </a:rPr>
                        <a:t> 집합을 </a:t>
                      </a:r>
                      <a:r>
                        <a:rPr lang="ko-KR" sz="1600" dirty="0" smtClean="0">
                          <a:effectLst/>
                        </a:rPr>
                        <a:t>표현할</a:t>
                      </a:r>
                      <a:endParaRPr lang="en-US" altLang="ko-KR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effectLst/>
                        </a:rPr>
                        <a:t> </a:t>
                      </a:r>
                      <a:r>
                        <a:rPr lang="ko-KR" sz="1600" dirty="0">
                          <a:effectLst/>
                        </a:rPr>
                        <a:t>수 있습니다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ko-KR" sz="1600" dirty="0">
                          <a:effectLst/>
                        </a:rPr>
                        <a:t>순서가 없고 중복된 자료를 </a:t>
                      </a:r>
                      <a:endParaRPr lang="en-US" altLang="ko-KR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effectLst/>
                        </a:rPr>
                        <a:t>넣으면 </a:t>
                      </a:r>
                      <a:r>
                        <a:rPr lang="ko-KR" sz="1600" dirty="0">
                          <a:effectLst/>
                        </a:rPr>
                        <a:t>안됩니다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{‘one’, ’two’, ’three’, ’four’}</a:t>
                      </a:r>
                      <a:endParaRPr lang="ko-KR" sz="1600" dirty="0">
                        <a:effectLst/>
                        <a:latin typeface="맑은 고딕"/>
                        <a:ea typeface="Noto Sans CJK KR Regular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3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tf.constant</a:t>
            </a:r>
            <a:r>
              <a:rPr lang="en-US" altLang="ko-KR" dirty="0"/>
              <a:t>(8)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dirty="0" err="1"/>
              <a:t>tf.Variable</a:t>
            </a:r>
            <a:r>
              <a:rPr lang="en-US" altLang="ko-KR" dirty="0"/>
              <a:t>(x + 17)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print(y)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1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함수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114869"/>
              </p:ext>
            </p:extLst>
          </p:nvPr>
        </p:nvGraphicFramePr>
        <p:xfrm>
          <a:off x="2496710" y="1486895"/>
          <a:ext cx="7402663" cy="5375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1877">
                  <a:extLst>
                    <a:ext uri="{9D8B030D-6E8A-4147-A177-3AD203B41FA5}">
                      <a16:colId xmlns:a16="http://schemas.microsoft.com/office/drawing/2014/main" xmlns="" val="2265291442"/>
                    </a:ext>
                  </a:extLst>
                </a:gridCol>
                <a:gridCol w="4080786">
                  <a:extLst>
                    <a:ext uri="{9D8B030D-6E8A-4147-A177-3AD203B41FA5}">
                      <a16:colId xmlns:a16="http://schemas.microsoft.com/office/drawing/2014/main" xmlns="" val="2953029834"/>
                    </a:ext>
                  </a:extLst>
                </a:gridCol>
              </a:tblGrid>
              <a:tr h="5087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cap="all" dirty="0">
                          <a:effectLst/>
                        </a:rPr>
                        <a:t>함수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sz="1600" cap="all" dirty="0">
                          <a:effectLst/>
                        </a:rPr>
                        <a:t>설명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703018525"/>
                  </a:ext>
                </a:extLst>
              </a:tr>
              <a:tr h="108005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x,y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ko-KR" sz="1600" dirty="0">
                          <a:effectLst/>
                        </a:rPr>
                        <a:t>값과</a:t>
                      </a:r>
                      <a:r>
                        <a:rPr lang="en-US" sz="1600" dirty="0">
                          <a:effectLst/>
                        </a:rPr>
                        <a:t> y </a:t>
                      </a:r>
                      <a:r>
                        <a:rPr lang="ko-KR" sz="1600" dirty="0">
                          <a:effectLst/>
                        </a:rPr>
                        <a:t>값을 덧셈 값을 반환한다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8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tf.add</a:t>
                      </a:r>
                      <a:r>
                        <a:rPr lang="en-US" sz="1600" dirty="0">
                          <a:effectLst/>
                        </a:rPr>
                        <a:t>(10,20)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 anchor="ctr"/>
                </a:tc>
                <a:extLst>
                  <a:ext uri="{0D108BD9-81ED-4DB2-BD59-A6C34878D82A}">
                    <a16:rowId xmlns:a16="http://schemas.microsoft.com/office/drawing/2014/main" xmlns="" val="4010693861"/>
                  </a:ext>
                </a:extLst>
              </a:tr>
              <a:tr h="108005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tf.sub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x,y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ko-KR" sz="1600" dirty="0">
                          <a:effectLst/>
                        </a:rPr>
                        <a:t>값과</a:t>
                      </a:r>
                      <a:r>
                        <a:rPr lang="en-US" sz="1600" dirty="0">
                          <a:effectLst/>
                        </a:rPr>
                        <a:t> y </a:t>
                      </a:r>
                      <a:r>
                        <a:rPr lang="ko-KR" sz="1600" dirty="0">
                          <a:effectLst/>
                        </a:rPr>
                        <a:t>값을 뺄셈 값을 반환한다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8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tf.sub</a:t>
                      </a:r>
                      <a:r>
                        <a:rPr lang="en-US" sz="1600" dirty="0">
                          <a:effectLst/>
                        </a:rPr>
                        <a:t>(20,10)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 anchor="ctr"/>
                </a:tc>
                <a:extLst>
                  <a:ext uri="{0D108BD9-81ED-4DB2-BD59-A6C34878D82A}">
                    <a16:rowId xmlns:a16="http://schemas.microsoft.com/office/drawing/2014/main" xmlns="" val="1488138607"/>
                  </a:ext>
                </a:extLst>
              </a:tr>
              <a:tr h="108005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tf.mul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x,y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ko-KR" sz="1600" dirty="0">
                          <a:effectLst/>
                        </a:rPr>
                        <a:t>값과</a:t>
                      </a:r>
                      <a:r>
                        <a:rPr lang="en-US" sz="1600" dirty="0">
                          <a:effectLst/>
                        </a:rPr>
                        <a:t> y </a:t>
                      </a:r>
                      <a:r>
                        <a:rPr lang="ko-KR" sz="1600" dirty="0">
                          <a:effectLst/>
                        </a:rPr>
                        <a:t>값을 곱셈 값을 반환한다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8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tf.mul</a:t>
                      </a:r>
                      <a:r>
                        <a:rPr lang="en-US" sz="1600" dirty="0">
                          <a:effectLst/>
                        </a:rPr>
                        <a:t>(10,20)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 anchor="ctr"/>
                </a:tc>
                <a:extLst>
                  <a:ext uri="{0D108BD9-81ED-4DB2-BD59-A6C34878D82A}">
                    <a16:rowId xmlns:a16="http://schemas.microsoft.com/office/drawing/2014/main" xmlns="" val="205863525"/>
                  </a:ext>
                </a:extLst>
              </a:tr>
              <a:tr h="108005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tf.div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x,y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ko-KR" sz="1600" dirty="0">
                          <a:effectLst/>
                        </a:rPr>
                        <a:t>값과</a:t>
                      </a:r>
                      <a:r>
                        <a:rPr lang="en-US" sz="1600" dirty="0">
                          <a:effectLst/>
                        </a:rPr>
                        <a:t> y </a:t>
                      </a:r>
                      <a:r>
                        <a:rPr lang="ko-KR" sz="1600" dirty="0">
                          <a:effectLst/>
                        </a:rPr>
                        <a:t>값의 나눗셈의 몫을 반환한다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ko-KR" sz="18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tf.div</a:t>
                      </a:r>
                      <a:r>
                        <a:rPr lang="en-US" sz="1600" dirty="0">
                          <a:effectLst/>
                        </a:rPr>
                        <a:t>(20,10)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 anchor="ctr"/>
                </a:tc>
                <a:extLst>
                  <a:ext uri="{0D108BD9-81ED-4DB2-BD59-A6C34878D82A}">
                    <a16:rowId xmlns:a16="http://schemas.microsoft.com/office/drawing/2014/main" xmlns="" val="317282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3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622749"/>
              </p:ext>
            </p:extLst>
          </p:nvPr>
        </p:nvGraphicFramePr>
        <p:xfrm>
          <a:off x="2193842" y="330156"/>
          <a:ext cx="8094428" cy="6496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8093">
                  <a:extLst>
                    <a:ext uri="{9D8B030D-6E8A-4147-A177-3AD203B41FA5}">
                      <a16:colId xmlns:a16="http://schemas.microsoft.com/office/drawing/2014/main" xmlns="" val="1276755586"/>
                    </a:ext>
                  </a:extLst>
                </a:gridCol>
                <a:gridCol w="4596335">
                  <a:extLst>
                    <a:ext uri="{9D8B030D-6E8A-4147-A177-3AD203B41FA5}">
                      <a16:colId xmlns:a16="http://schemas.microsoft.com/office/drawing/2014/main" xmlns="" val="3833660712"/>
                    </a:ext>
                  </a:extLst>
                </a:gridCol>
              </a:tblGrid>
              <a:tr h="73627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tf.abs</a:t>
                      </a:r>
                      <a:r>
                        <a:rPr lang="en-US" sz="1400" b="0" dirty="0">
                          <a:effectLst/>
                        </a:rPr>
                        <a:t>(x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ko-KR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의 절대값을 반환한다</a:t>
                      </a: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ko-KR" sz="16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tf.abs</a:t>
                      </a: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(-10)</a:t>
                      </a:r>
                      <a:endParaRPr lang="ko-KR" sz="1600" b="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2535017"/>
                  </a:ext>
                </a:extLst>
              </a:tr>
              <a:tr h="73627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tf.square(x)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ko-KR" sz="1400" dirty="0">
                          <a:effectLst/>
                        </a:rPr>
                        <a:t>의 제곱을 반환한다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tf.square</a:t>
                      </a:r>
                      <a:r>
                        <a:rPr lang="en-US" sz="1400" dirty="0">
                          <a:effectLst/>
                        </a:rPr>
                        <a:t>(10)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/>
                </a:tc>
                <a:extLst>
                  <a:ext uri="{0D108BD9-81ED-4DB2-BD59-A6C34878D82A}">
                    <a16:rowId xmlns:a16="http://schemas.microsoft.com/office/drawing/2014/main" xmlns="" val="2539916583"/>
                  </a:ext>
                </a:extLst>
              </a:tr>
              <a:tr h="214252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tf.less(x,y)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ko-KR" sz="1400" dirty="0">
                          <a:effectLst/>
                        </a:rPr>
                        <a:t>의 값이</a:t>
                      </a:r>
                      <a:r>
                        <a:rPr lang="en-US" sz="1400" dirty="0">
                          <a:effectLst/>
                        </a:rPr>
                        <a:t> y</a:t>
                      </a:r>
                      <a:r>
                        <a:rPr lang="ko-KR" sz="1400" dirty="0">
                          <a:effectLst/>
                        </a:rPr>
                        <a:t>의 값보다 크다면 </a:t>
                      </a:r>
                      <a:r>
                        <a:rPr lang="en-US" sz="1400" dirty="0">
                          <a:effectLst/>
                        </a:rPr>
                        <a:t>True</a:t>
                      </a:r>
                      <a:r>
                        <a:rPr lang="ko-KR" sz="1400" dirty="0">
                          <a:effectLst/>
                        </a:rPr>
                        <a:t>를 반환하고 작다면 </a:t>
                      </a:r>
                      <a:r>
                        <a:rPr lang="en-US" sz="1400" dirty="0">
                          <a:effectLst/>
                        </a:rPr>
                        <a:t>False</a:t>
                      </a:r>
                      <a:r>
                        <a:rPr lang="ko-KR" sz="1400" dirty="0">
                          <a:effectLst/>
                        </a:rPr>
                        <a:t>를 반환한다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x=</a:t>
                      </a:r>
                      <a:r>
                        <a:rPr lang="en-US" sz="1400" dirty="0" err="1">
                          <a:effectLst/>
                        </a:rPr>
                        <a:t>tf.constant</a:t>
                      </a:r>
                      <a:r>
                        <a:rPr lang="en-US" sz="1400" dirty="0">
                          <a:effectLst/>
                        </a:rPr>
                        <a:t>(5)</a:t>
                      </a:r>
                      <a:endParaRPr lang="ko-KR" sz="16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y=</a:t>
                      </a:r>
                      <a:r>
                        <a:rPr lang="en-US" sz="1400" dirty="0" err="1">
                          <a:effectLst/>
                        </a:rPr>
                        <a:t>tf.constant</a:t>
                      </a:r>
                      <a:r>
                        <a:rPr lang="en-US" sz="1400" dirty="0">
                          <a:effectLst/>
                        </a:rPr>
                        <a:t>(3</a:t>
                      </a:r>
                      <a:endParaRPr lang="ko-KR" sz="16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print(</a:t>
                      </a:r>
                      <a:r>
                        <a:rPr lang="en-US" sz="1400" dirty="0" err="1">
                          <a:effectLst/>
                        </a:rPr>
                        <a:t>sess.run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tf.less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x,y</a:t>
                      </a:r>
                      <a:r>
                        <a:rPr lang="en-US" sz="1400" dirty="0">
                          <a:effectLst/>
                        </a:rPr>
                        <a:t>)))</a:t>
                      </a:r>
                      <a:endParaRPr lang="ko-KR" sz="16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/>
                </a:tc>
                <a:extLst>
                  <a:ext uri="{0D108BD9-81ED-4DB2-BD59-A6C34878D82A}">
                    <a16:rowId xmlns:a16="http://schemas.microsoft.com/office/drawing/2014/main" xmlns="" val="1750937819"/>
                  </a:ext>
                </a:extLst>
              </a:tr>
              <a:tr h="73627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tf.sqrt(x)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r>
                        <a:rPr lang="ko-KR" sz="1400" dirty="0">
                          <a:effectLst/>
                        </a:rPr>
                        <a:t>의 제곱근을 반환한다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ko-KR" sz="16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tf.sqrt</a:t>
                      </a:r>
                      <a:r>
                        <a:rPr lang="en-US" sz="1400" dirty="0">
                          <a:effectLst/>
                        </a:rPr>
                        <a:t>(100)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88779" marT="53267" marB="53267"/>
                </a:tc>
                <a:extLst>
                  <a:ext uri="{0D108BD9-81ED-4DB2-BD59-A6C34878D82A}">
                    <a16:rowId xmlns:a16="http://schemas.microsoft.com/office/drawing/2014/main" xmlns="" val="269036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7322348"/>
                  </p:ext>
                </p:extLst>
              </p:nvPr>
            </p:nvGraphicFramePr>
            <p:xfrm>
              <a:off x="2142781" y="225848"/>
              <a:ext cx="8113923" cy="61584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95653">
                      <a:extLst>
                        <a:ext uri="{9D8B030D-6E8A-4147-A177-3AD203B41FA5}">
                          <a16:colId xmlns:a16="http://schemas.microsoft.com/office/drawing/2014/main" xmlns="" val="2314832413"/>
                        </a:ext>
                      </a:extLst>
                    </a:gridCol>
                    <a:gridCol w="4418270">
                      <a:extLst>
                        <a:ext uri="{9D8B030D-6E8A-4147-A177-3AD203B41FA5}">
                          <a16:colId xmlns:a16="http://schemas.microsoft.com/office/drawing/2014/main" xmlns="" val="527467626"/>
                        </a:ext>
                      </a:extLst>
                    </a:gridCol>
                  </a:tblGrid>
                  <a:tr h="18620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err="1">
                              <a:effectLst/>
                            </a:rPr>
                            <a:t>tf.assign</a:t>
                          </a:r>
                          <a:r>
                            <a:rPr lang="en-US" sz="1100" b="0" dirty="0">
                              <a:effectLst/>
                            </a:rPr>
                            <a:t>(</a:t>
                          </a:r>
                          <a:r>
                            <a:rPr lang="en-US" sz="1100" b="0" dirty="0" err="1">
                              <a:effectLst/>
                            </a:rPr>
                            <a:t>x,y</a:t>
                          </a:r>
                          <a:r>
                            <a:rPr lang="en-US" sz="1100" dirty="0">
                              <a:effectLst/>
                            </a:rPr>
                            <a:t>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</a:t>
                          </a:r>
                          <a:r>
                            <a:rPr lang="ko-KR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값을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x</a:t>
                          </a:r>
                          <a:r>
                            <a:rPr lang="ko-KR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값에 대입하여 </a:t>
                          </a: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x</a:t>
                          </a:r>
                          <a:r>
                            <a:rPr lang="ko-KR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값을 업데이트 한다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.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state= </a:t>
                          </a: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tf.constant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(10)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new_value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tf.mul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(state,2)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tf.assign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state,new_value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60180543"/>
                      </a:ext>
                    </a:extLst>
                  </a:tr>
                  <a:tr h="147634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tf.transpose</a:t>
                          </a:r>
                          <a:r>
                            <a:rPr lang="en-US" sz="1100" dirty="0">
                              <a:effectLst/>
                            </a:rPr>
                            <a:t>(a, perm=None)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Perm</a:t>
                          </a:r>
                          <a:r>
                            <a:rPr lang="ko-KR" sz="1100" dirty="0">
                              <a:effectLst/>
                            </a:rPr>
                            <a:t>에 따라</a:t>
                          </a:r>
                          <a:r>
                            <a:rPr lang="en-US" sz="1100" dirty="0">
                              <a:effectLst/>
                            </a:rPr>
                            <a:t> a </a:t>
                          </a:r>
                          <a:r>
                            <a:rPr lang="ko-KR" sz="1100" dirty="0">
                              <a:effectLst/>
                            </a:rPr>
                            <a:t>변수들의 차원을 변경한다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 = [[1,2],[3,4]]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tf.transpose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:r>
                            <a:rPr lang="en-US" sz="1100" dirty="0" err="1">
                              <a:effectLst/>
                            </a:rPr>
                            <a:t>a,perm</a:t>
                          </a:r>
                          <a:r>
                            <a:rPr lang="en-US" sz="1100" dirty="0">
                              <a:effectLst/>
                            </a:rPr>
                            <a:t>=[1,0])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#[[1,3],[2,4]]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:a16="http://schemas.microsoft.com/office/drawing/2014/main" xmlns="" val="3494376360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tf.random_uniform(shape,minval, maxval, dtype, seed)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sz="1100" dirty="0">
                              <a:effectLst/>
                            </a:rPr>
                            <a:t>정규분포를 따르는 </a:t>
                          </a:r>
                          <a:r>
                            <a:rPr lang="ko-KR" sz="1100" dirty="0" err="1">
                              <a:effectLst/>
                            </a:rPr>
                            <a:t>난수를</a:t>
                          </a:r>
                          <a:r>
                            <a:rPr lang="ko-KR" sz="1100" dirty="0">
                              <a:effectLst/>
                            </a:rPr>
                            <a:t> 생성한다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tf.random_uniform</a:t>
                          </a:r>
                          <a:r>
                            <a:rPr lang="en-US" sz="1100" dirty="0">
                              <a:effectLst/>
                            </a:rPr>
                            <a:t>([1],0,1)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:a16="http://schemas.microsoft.com/office/drawing/2014/main" xmlns="" val="1262865421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tf.log(x)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ko-KR" sz="1100" i="1">
                                      <a:effectLst/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ko-KR" sz="11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oMath>
                          </a14:m>
                          <a:r>
                            <a:rPr lang="ko-KR" sz="1100" dirty="0">
                              <a:effectLst/>
                            </a:rPr>
                            <a:t>를 </a:t>
                          </a:r>
                          <a:r>
                            <a:rPr lang="ko-KR" sz="1100" dirty="0" err="1">
                              <a:effectLst/>
                            </a:rPr>
                            <a:t>리턴한다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tf.log(2)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:a16="http://schemas.microsoft.com/office/drawing/2014/main" xmlns="" val="1306672579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tf.maximum(x, y)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x, y</a:t>
                          </a:r>
                          <a:r>
                            <a:rPr lang="ko-KR" sz="1100" dirty="0">
                              <a:effectLst/>
                            </a:rPr>
                            <a:t>중 최대값을 </a:t>
                          </a:r>
                          <a:r>
                            <a:rPr lang="ko-KR" sz="1100" dirty="0" err="1">
                              <a:effectLst/>
                            </a:rPr>
                            <a:t>리턴한다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tf.maximum</a:t>
                          </a:r>
                          <a:r>
                            <a:rPr lang="en-US" sz="1100" dirty="0">
                              <a:effectLst/>
                            </a:rPr>
                            <a:t>(10,20)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:a16="http://schemas.microsoft.com/office/drawing/2014/main" xmlns="" val="4289080322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tf.minimum(x, y)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x, y</a:t>
                          </a:r>
                          <a:r>
                            <a:rPr lang="ko-KR" sz="1100" dirty="0">
                              <a:effectLst/>
                            </a:rPr>
                            <a:t>중 최소값을 </a:t>
                          </a:r>
                          <a:r>
                            <a:rPr lang="ko-KR" sz="1100" dirty="0" err="1">
                              <a:effectLst/>
                            </a:rPr>
                            <a:t>리턴한다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tf.minimum</a:t>
                          </a:r>
                          <a:r>
                            <a:rPr lang="en-US" sz="1100" dirty="0">
                              <a:effectLst/>
                            </a:rPr>
                            <a:t>(10,20)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:a16="http://schemas.microsoft.com/office/drawing/2014/main" xmlns="" val="1352099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7322348"/>
                  </p:ext>
                </p:extLst>
              </p:nvPr>
            </p:nvGraphicFramePr>
            <p:xfrm>
              <a:off x="2142781" y="225848"/>
              <a:ext cx="8113923" cy="61584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9565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14832413"/>
                        </a:ext>
                      </a:extLst>
                    </a:gridCol>
                    <a:gridCol w="441827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527467626"/>
                        </a:ext>
                      </a:extLst>
                    </a:gridCol>
                  </a:tblGrid>
                  <a:tr h="18620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err="1">
                              <a:effectLst/>
                            </a:rPr>
                            <a:t>tf.assign</a:t>
                          </a:r>
                          <a:r>
                            <a:rPr lang="en-US" sz="1100" b="0" dirty="0">
                              <a:effectLst/>
                            </a:rPr>
                            <a:t>(</a:t>
                          </a:r>
                          <a:r>
                            <a:rPr lang="en-US" sz="1100" b="0" dirty="0" err="1">
                              <a:effectLst/>
                            </a:rPr>
                            <a:t>x,y</a:t>
                          </a:r>
                          <a:r>
                            <a:rPr lang="en-US" sz="1100" dirty="0">
                              <a:effectLst/>
                            </a:rPr>
                            <a:t>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</a:t>
                          </a:r>
                          <a:r>
                            <a:rPr lang="ko-KR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값을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x</a:t>
                          </a:r>
                          <a:r>
                            <a:rPr lang="ko-KR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값에 대입하여 </a:t>
                          </a: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x</a:t>
                          </a:r>
                          <a:r>
                            <a:rPr lang="ko-KR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값을 업데이트 한다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.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state= </a:t>
                          </a: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tf.constant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(10)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new_value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tf.mul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(state,2)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tf.assign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100" b="0" dirty="0" err="1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state,new_value</a:t>
                          </a:r>
                          <a:r>
                            <a:rPr lang="en-US" sz="1100" b="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  <a:endParaRPr lang="ko-KR" sz="1100" b="0" dirty="0">
                            <a:solidFill>
                              <a:sysClr val="windowText" lastClr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660180543"/>
                      </a:ext>
                    </a:extLst>
                  </a:tr>
                  <a:tr h="147634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tf.transpose</a:t>
                          </a:r>
                          <a:r>
                            <a:rPr lang="en-US" sz="1100" dirty="0">
                              <a:effectLst/>
                            </a:rPr>
                            <a:t>(a, perm=None)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Perm</a:t>
                          </a:r>
                          <a:r>
                            <a:rPr lang="ko-KR" sz="1100" dirty="0">
                              <a:effectLst/>
                            </a:rPr>
                            <a:t>에 따라</a:t>
                          </a:r>
                          <a:r>
                            <a:rPr lang="en-US" sz="1100" dirty="0">
                              <a:effectLst/>
                            </a:rPr>
                            <a:t> a </a:t>
                          </a:r>
                          <a:r>
                            <a:rPr lang="ko-KR" sz="1100" dirty="0">
                              <a:effectLst/>
                            </a:rPr>
                            <a:t>변수들의 차원을 변경한다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a = [[1,2],[3,4]]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tf.transpose</a:t>
                          </a:r>
                          <a:r>
                            <a:rPr lang="en-US" sz="1100" dirty="0">
                              <a:effectLst/>
                            </a:rPr>
                            <a:t>(</a:t>
                          </a:r>
                          <a:r>
                            <a:rPr lang="en-US" sz="1100" dirty="0" err="1">
                              <a:effectLst/>
                            </a:rPr>
                            <a:t>a,perm</a:t>
                          </a:r>
                          <a:r>
                            <a:rPr lang="en-US" sz="1100" dirty="0">
                              <a:effectLst/>
                            </a:rPr>
                            <a:t>=[1,0])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#[[1,3],[2,4]]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94376360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tf.random_uniform(shape,minval, maxval, dtype, seed)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sz="1100" dirty="0">
                              <a:effectLst/>
                            </a:rPr>
                            <a:t>정규분포를 따르는 </a:t>
                          </a:r>
                          <a:r>
                            <a:rPr lang="ko-KR" sz="1100" dirty="0" err="1">
                              <a:effectLst/>
                            </a:rPr>
                            <a:t>난수를</a:t>
                          </a:r>
                          <a:r>
                            <a:rPr lang="ko-KR" sz="1100" dirty="0">
                              <a:effectLst/>
                            </a:rPr>
                            <a:t> 생성한다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tf.random_uniform</a:t>
                          </a:r>
                          <a:r>
                            <a:rPr lang="en-US" sz="1100" dirty="0">
                              <a:effectLst/>
                            </a:rPr>
                            <a:t>([1],0,1)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62865421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tf.log(x)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61436" marT="36862" marB="36862">
                        <a:blipFill rotWithShape="1">
                          <a:blip r:embed="rId2"/>
                          <a:stretch>
                            <a:fillRect l="-83724" t="-57155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06672579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tf.maximum(x, y)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x, y</a:t>
                          </a:r>
                          <a:r>
                            <a:rPr lang="ko-KR" sz="1100" dirty="0">
                              <a:effectLst/>
                            </a:rPr>
                            <a:t>중 최대값을 </a:t>
                          </a:r>
                          <a:r>
                            <a:rPr lang="ko-KR" sz="1100" dirty="0" err="1">
                              <a:effectLst/>
                            </a:rPr>
                            <a:t>리턴한다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tf.maximum</a:t>
                          </a:r>
                          <a:r>
                            <a:rPr lang="en-US" sz="1100" dirty="0">
                              <a:effectLst/>
                            </a:rPr>
                            <a:t>(10,20)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89080322"/>
                      </a:ext>
                    </a:extLst>
                  </a:tr>
                  <a:tr h="7050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tf.minimum(x, y)</a:t>
                          </a:r>
                          <a:endParaRPr lang="ko-KR" sz="1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x, y</a:t>
                          </a:r>
                          <a:r>
                            <a:rPr lang="ko-KR" sz="1100" dirty="0">
                              <a:effectLst/>
                            </a:rPr>
                            <a:t>중 최소값을 </a:t>
                          </a:r>
                          <a:r>
                            <a:rPr lang="ko-KR" sz="1100" dirty="0" err="1">
                              <a:effectLst/>
                            </a:rPr>
                            <a:t>리턴한다</a:t>
                          </a:r>
                          <a:r>
                            <a:rPr lang="en-US" sz="1100" dirty="0">
                              <a:effectLst/>
                            </a:rPr>
                            <a:t>.</a:t>
                          </a:r>
                          <a:endParaRPr lang="ko-KR" sz="1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 err="1">
                              <a:effectLst/>
                            </a:rPr>
                            <a:t>tf.minimum</a:t>
                          </a:r>
                          <a:r>
                            <a:rPr lang="en-US" sz="1100" dirty="0">
                              <a:effectLst/>
                            </a:rPr>
                            <a:t>(10,20)</a:t>
                          </a:r>
                          <a:endParaRPr lang="ko-KR" sz="1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0" marR="61436" marT="36862" marB="36862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520999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99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23079"/>
              </p:ext>
            </p:extLst>
          </p:nvPr>
        </p:nvGraphicFramePr>
        <p:xfrm>
          <a:off x="2060154" y="947450"/>
          <a:ext cx="8229600" cy="1399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9556">
                  <a:extLst>
                    <a:ext uri="{9D8B030D-6E8A-4147-A177-3AD203B41FA5}">
                      <a16:colId xmlns:a16="http://schemas.microsoft.com/office/drawing/2014/main" xmlns="" val="2816632090"/>
                    </a:ext>
                  </a:extLst>
                </a:gridCol>
                <a:gridCol w="4450044">
                  <a:extLst>
                    <a:ext uri="{9D8B030D-6E8A-4147-A177-3AD203B41FA5}">
                      <a16:colId xmlns:a16="http://schemas.microsoft.com/office/drawing/2014/main" xmlns="" val="1900638499"/>
                    </a:ext>
                  </a:extLst>
                </a:gridCol>
              </a:tblGrid>
              <a:tr h="139921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tf.reduce_mean</a:t>
                      </a:r>
                      <a:r>
                        <a:rPr lang="en-US" sz="1400" b="0" dirty="0">
                          <a:effectLst/>
                        </a:rPr>
                        <a:t>(x)</a:t>
                      </a:r>
                      <a:endParaRPr lang="ko-KR" sz="1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r>
                        <a:rPr lang="ko-KR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의 평균값을 구한다</a:t>
                      </a: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.</a:t>
                      </a:r>
                      <a:endParaRPr lang="ko-KR" sz="16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 = </a:t>
                      </a:r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tf.Variable</a:t>
                      </a: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([[1,2,3],[4,5,6]])</a:t>
                      </a:r>
                      <a:r>
                        <a:rPr lang="ko-KR" sz="20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x = </a:t>
                      </a:r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tf.reduce_mean</a:t>
                      </a: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(x) </a:t>
                      </a:r>
                      <a:endParaRPr lang="en-US" sz="1400" b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#</a:t>
                      </a: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ko-KR" sz="1600" b="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95250" marT="57150" marB="5715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030815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8533" y="56218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표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1&gt;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텐서플로우의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기본적인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내장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 panose="02020603050405020304" pitchFamily="18" charset="0"/>
              </a:rPr>
              <a:t>함수들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문제 </a:t>
            </a:r>
            <a:r>
              <a:rPr lang="en-US" altLang="ko-KR" dirty="0"/>
              <a:t>1.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err="1" smtClean="0"/>
              <a:t>텐서플로우</a:t>
            </a:r>
            <a:r>
              <a:rPr lang="ko-KR" altLang="ko-KR" dirty="0" smtClean="0"/>
              <a:t> </a:t>
            </a:r>
            <a:r>
              <a:rPr lang="ko-KR" altLang="ko-KR" dirty="0"/>
              <a:t>함수를 이용하여</a:t>
            </a:r>
            <a:r>
              <a:rPr lang="en-US" altLang="ko-KR" dirty="0"/>
              <a:t> 1</a:t>
            </a:r>
            <a:r>
              <a:rPr lang="ko-KR" altLang="ko-KR" dirty="0"/>
              <a:t>부터 </a:t>
            </a:r>
            <a:r>
              <a:rPr lang="en-US" altLang="ko-KR" dirty="0"/>
              <a:t>100</a:t>
            </a:r>
            <a:r>
              <a:rPr lang="ko-KR" altLang="ko-KR" dirty="0"/>
              <a:t>까지 더해보시오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문제 </a:t>
            </a:r>
            <a:r>
              <a:rPr lang="en-US" altLang="ko-KR" dirty="0"/>
              <a:t>2.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err="1" smtClean="0"/>
              <a:t>텐서플로우</a:t>
            </a:r>
            <a:r>
              <a:rPr lang="ko-KR" altLang="ko-KR" dirty="0" smtClean="0"/>
              <a:t> </a:t>
            </a:r>
            <a:r>
              <a:rPr lang="ko-KR" altLang="ko-KR" dirty="0"/>
              <a:t>함수를 이용하여</a:t>
            </a:r>
            <a:r>
              <a:rPr lang="en-US" altLang="ko-KR" dirty="0"/>
              <a:t> 1</a:t>
            </a:r>
            <a:r>
              <a:rPr lang="ko-KR" altLang="ko-KR" dirty="0"/>
              <a:t>단부터 </a:t>
            </a:r>
            <a:r>
              <a:rPr lang="en-US" altLang="ko-KR" dirty="0"/>
              <a:t>9</a:t>
            </a:r>
            <a:r>
              <a:rPr lang="ko-KR" altLang="ko-KR" dirty="0"/>
              <a:t>단까지 출력해 </a:t>
            </a:r>
            <a:r>
              <a:rPr lang="ko-KR" altLang="ko-KR" dirty="0" err="1"/>
              <a:t>보시오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3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언어로 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0224" y="20679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main(void) {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a=0,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for(i=1;i</a:t>
            </a:r>
            <a:r>
              <a:rPr lang="en-US" altLang="ko-KR" sz="2000" dirty="0"/>
              <a:t>&lt;=100;++i)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		 a +=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/>
              <a:t>("%d", a);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	return 0;</a:t>
            </a:r>
            <a:endParaRPr lang="ko-KR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43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9850" y="1974850"/>
            <a:ext cx="436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 </a:t>
            </a:r>
            <a:r>
              <a:rPr lang="ko-KR" altLang="ko-KR" sz="2800" dirty="0"/>
              <a:t>변수</a:t>
            </a:r>
            <a:r>
              <a:rPr lang="en-US" altLang="ko-KR" sz="2800" dirty="0"/>
              <a:t> in </a:t>
            </a:r>
            <a:r>
              <a:rPr lang="ko-KR" altLang="ko-KR" sz="2800" dirty="0"/>
              <a:t>범위</a:t>
            </a:r>
            <a:r>
              <a:rPr lang="en-US" altLang="ko-KR" sz="2800" dirty="0"/>
              <a:t>: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ko-KR" altLang="ko-KR" sz="2800" dirty="0"/>
              <a:t>실행할 </a:t>
            </a:r>
            <a:r>
              <a:rPr lang="ko-KR" altLang="ko-KR" sz="2800" dirty="0" smtClean="0"/>
              <a:t>문장</a:t>
            </a:r>
          </a:p>
          <a:p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7100" y="3645595"/>
            <a:ext cx="663194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 smtClean="0"/>
              <a:t>지정된 </a:t>
            </a:r>
            <a:r>
              <a:rPr lang="ko-KR" altLang="ko-KR" dirty="0"/>
              <a:t>범위만큼 반복 </a:t>
            </a:r>
            <a:r>
              <a:rPr lang="ko-KR" altLang="ko-KR" dirty="0" smtClean="0"/>
              <a:t>실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번의 반복이 끝나면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만큼 증가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문의 범위로 숫자만이 아니라 리스트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들어가도 됨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0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3" y="39817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540" y="1759523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import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</a:t>
            </a:r>
            <a:r>
              <a:rPr lang="en-US" altLang="ko-KR" sz="2000" b="1" dirty="0"/>
              <a:t>as </a:t>
            </a:r>
            <a:r>
              <a:rPr lang="en-US" altLang="ko-KR" sz="2000" dirty="0" err="1"/>
              <a:t>tf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state = </a:t>
            </a:r>
            <a:r>
              <a:rPr lang="en-US" altLang="ko-KR" sz="2000" dirty="0" err="1"/>
              <a:t>tf.Variable</a:t>
            </a:r>
            <a:r>
              <a:rPr lang="en-US" altLang="ko-KR" sz="2000" dirty="0"/>
              <a:t>(0)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init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tf.global_variables_initializer</a:t>
            </a:r>
            <a:r>
              <a:rPr lang="en-US" altLang="ko-KR" sz="2000" dirty="0"/>
              <a:t>()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b="1" dirty="0"/>
              <a:t>with </a:t>
            </a:r>
            <a:r>
              <a:rPr lang="en-US" altLang="ko-KR" sz="2000" dirty="0" err="1"/>
              <a:t>tf.Session</a:t>
            </a:r>
            <a:r>
              <a:rPr lang="en-US" altLang="ko-KR" sz="2000" dirty="0"/>
              <a:t>() </a:t>
            </a:r>
            <a:r>
              <a:rPr lang="en-US" altLang="ko-KR" sz="2000" b="1" dirty="0"/>
              <a:t>as </a:t>
            </a:r>
            <a:r>
              <a:rPr lang="en-US" altLang="ko-KR" sz="2000" dirty="0" err="1"/>
              <a:t>sess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sess.run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 	print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sess.run</a:t>
            </a:r>
            <a:r>
              <a:rPr lang="en-US" altLang="ko-KR" sz="2000" dirty="0"/>
              <a:t>(state</a:t>
            </a:r>
            <a:r>
              <a:rPr lang="en-US" altLang="ko-KR" sz="2000" dirty="0" smtClean="0"/>
              <a:t>))               	 	 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ko-KR" sz="2000" i="1" dirty="0">
                <a:solidFill>
                  <a:schemeClr val="accent6">
                    <a:lumMod val="75000"/>
                  </a:schemeClr>
                </a:solidFill>
              </a:rPr>
              <a:t>초기값을 출력한다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br>
              <a:rPr lang="en-US" altLang="ko-KR" sz="2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2000" i="1" dirty="0"/>
              <a:t>    </a:t>
            </a:r>
            <a:endParaRPr lang="en-US" altLang="ko-KR" sz="2000" i="1" dirty="0" smtClean="0"/>
          </a:p>
          <a:p>
            <a:pPr marL="0" indent="0">
              <a:buNone/>
            </a:pPr>
            <a:r>
              <a:rPr lang="en-US" altLang="ko-KR" sz="2000" b="1" i="1" dirty="0" smtClean="0"/>
              <a:t>      	</a:t>
            </a:r>
            <a:r>
              <a:rPr lang="en-US" altLang="ko-KR" sz="2000" b="1" dirty="0" smtClean="0"/>
              <a:t>for </a:t>
            </a:r>
            <a:r>
              <a:rPr lang="en-US" altLang="ko-KR" sz="2000" dirty="0"/>
              <a:t>i </a:t>
            </a:r>
            <a:r>
              <a:rPr lang="en-US" altLang="ko-KR" sz="2000" b="1" dirty="0"/>
              <a:t>in </a:t>
            </a:r>
            <a:r>
              <a:rPr lang="en-US" altLang="ko-KR" sz="2000" dirty="0"/>
              <a:t>range(1,101):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en-US" altLang="ko-KR" sz="2000" dirty="0" smtClean="0"/>
              <a:t>        		state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tf.add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state,i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2000" dirty="0" smtClean="0"/>
              <a:t>     	print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sess.run</a:t>
            </a:r>
            <a:r>
              <a:rPr lang="en-US" altLang="ko-KR" sz="2000" dirty="0"/>
              <a:t>(state)) </a:t>
            </a:r>
            <a:r>
              <a:rPr lang="en-US" altLang="ko-KR" sz="2000" dirty="0" smtClean="0"/>
              <a:t>             		  </a:t>
            </a:r>
            <a:r>
              <a:rPr lang="en-US" altLang="ko-KR" sz="2000" i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altLang="ko-KR" sz="2000" i="1" dirty="0">
                <a:solidFill>
                  <a:schemeClr val="accent6">
                    <a:lumMod val="75000"/>
                  </a:schemeClr>
                </a:solidFill>
              </a:rPr>
              <a:t>5050</a:t>
            </a:r>
            <a:endParaRPr lang="ko-KR" altLang="ko-K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69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9668" y="34637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1622" y="1934811"/>
            <a:ext cx="12811700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import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tensorflow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as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with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tf.Session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()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as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: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	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for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range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,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10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):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for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j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range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,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10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):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print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'{}*{}={:2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}'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.format(i,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j,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tf.mul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i,j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))))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print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'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\n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'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795" y="337583"/>
            <a:ext cx="10515600" cy="1325563"/>
          </a:xfrm>
        </p:spPr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743" y="1737490"/>
            <a:ext cx="1149427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오류발생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tensorflow.python.ops.variables.Variable</a:t>
            </a:r>
            <a:r>
              <a:rPr lang="en-US" altLang="ko-KR" dirty="0"/>
              <a:t> object </a:t>
            </a:r>
            <a:r>
              <a:rPr lang="en-US" altLang="ko-KR" dirty="0" smtClean="0"/>
              <a:t>at 0x7f8e467283d0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7111" y="-8813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문제 </a:t>
            </a:r>
            <a:r>
              <a:rPr lang="en-US" altLang="ko-KR" sz="3200" dirty="0" smtClean="0"/>
              <a:t>1 </a:t>
            </a:r>
            <a:r>
              <a:rPr lang="ko-KR" altLang="en-US" sz="3200" dirty="0" smtClean="0"/>
              <a:t>수정</a:t>
            </a:r>
            <a:endParaRPr lang="ko-KR" alt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0233" y="938311"/>
            <a:ext cx="9848353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import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tensorflow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as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tf.Variable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add_i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tf.add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(i,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state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tf.Variable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add_state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tf.add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state,add_i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update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tf.assign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state,add_state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update2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tf.assign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i,add_i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init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tf.global_variables_initializer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with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tf.Session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()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as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: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init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print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(state)) 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# 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초기값을 출력한다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.</a:t>
            </a:r>
            <a:b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for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range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):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(update)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(update2)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print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(state)) #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5050</a:t>
            </a:r>
            <a:endParaRPr kumimoji="0" lang="en-US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676" y="-4800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문제 </a:t>
            </a:r>
            <a:r>
              <a:rPr lang="en-US" altLang="ko-KR" sz="3200" dirty="0" smtClean="0"/>
              <a:t>1 </a:t>
            </a:r>
            <a:r>
              <a:rPr lang="ko-KR" altLang="en-US" sz="3200" dirty="0" smtClean="0"/>
              <a:t> </a:t>
            </a:r>
            <a:r>
              <a:rPr lang="en-US" altLang="ko-KR" sz="3200" dirty="0" err="1"/>
              <a:t>tf.assign_add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이용</a:t>
            </a:r>
            <a:endParaRPr lang="ko-KR" alt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285" y="1103211"/>
            <a:ext cx="7622754" cy="52783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import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tensorflow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as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tf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tf.Variable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state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tf.Variable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update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tf.assign_add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state,i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update2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tf.assign_add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(i,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init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tf.global_variables_initializer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with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tf.Session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()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as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sess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init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(state))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</a:t>
            </a:r>
            <a:r>
              <a:rPr kumimoji="0" lang="en-US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# 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  <a:cs typeface="굴림체" panose="020B0609000101010101" pitchFamily="49" charset="-127"/>
              </a:rPr>
              <a:t>초기값을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  <a:cs typeface="굴림체" panose="020B0609000101010101" pitchFamily="49" charset="-127"/>
              </a:rPr>
              <a:t>출력한다</a:t>
            </a: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b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for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in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range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100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):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(update)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   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(update2)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print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sess.run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(state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1674" y="-1541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문제 </a:t>
            </a:r>
            <a:r>
              <a:rPr lang="en-US" altLang="ko-KR" sz="3200" dirty="0" smtClean="0"/>
              <a:t>2 </a:t>
            </a:r>
            <a:r>
              <a:rPr lang="ko-KR" altLang="en-US" sz="3200" dirty="0" smtClean="0"/>
              <a:t>수정</a:t>
            </a:r>
            <a:endParaRPr lang="ko-KR" alt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0900" y="772361"/>
            <a:ext cx="12433300" cy="6601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import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tensorflow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as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left =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tf.Variable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right =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tf.Variable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mul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tf.mul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(left, right)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add_l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tf.assign_add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(left,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add_r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tf.assign_add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(right,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init_r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tf.assign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(right,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init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=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tf.global_variables_initializer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/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with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tf.Session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()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as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: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init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for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range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,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10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):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for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j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range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,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10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):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print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'{}*{}={:2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}'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.format(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(left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),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(right),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mul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)))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add_r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init_r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sess.run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add_l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print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(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'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\n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'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굴림체" panose="020B0609000101010101" pitchFamily="49" charset="-127"/>
              </a:rPr>
              <a:t>)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442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형을 사용하지 않고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가지고 연산</a:t>
            </a:r>
            <a:r>
              <a:rPr lang="ko-KR" altLang="en-US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실행 속도에서 문제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규모가 큰 프로그램에서 데이터들의 연결을 파악하기 어려움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이런 문제를 해결하기 위해 </a:t>
            </a:r>
            <a:r>
              <a:rPr lang="ko-KR" altLang="en-US" dirty="0" err="1" smtClean="0"/>
              <a:t>텐서보드를</a:t>
            </a:r>
            <a:r>
              <a:rPr lang="ko-KR" altLang="en-US" dirty="0" smtClean="0"/>
              <a:t> 제공함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텐서플로우의</a:t>
            </a:r>
            <a:r>
              <a:rPr lang="ko-KR" altLang="en-US" dirty="0" smtClean="0"/>
              <a:t> </a:t>
            </a:r>
            <a:r>
              <a:rPr lang="ko-KR" altLang="en-US" dirty="0"/>
              <a:t>오퍼레이션 사용 </a:t>
            </a:r>
            <a:r>
              <a:rPr lang="ko-KR" altLang="en-US" dirty="0" smtClean="0"/>
              <a:t>안 하면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계산 </a:t>
            </a:r>
            <a:r>
              <a:rPr lang="ko-KR" altLang="en-US" dirty="0"/>
              <a:t>그래프가 그려지지 않아 </a:t>
            </a:r>
            <a:r>
              <a:rPr lang="ko-KR" altLang="en-US" dirty="0" err="1" smtClean="0"/>
              <a:t>텐서보드에서</a:t>
            </a:r>
            <a:r>
              <a:rPr lang="ko-KR" altLang="en-US" dirty="0" smtClean="0"/>
              <a:t> </a:t>
            </a:r>
            <a:r>
              <a:rPr lang="ko-KR" altLang="en-US" dirty="0"/>
              <a:t>연결관계 확인이 </a:t>
            </a:r>
            <a:r>
              <a:rPr lang="ko-KR" altLang="en-US" dirty="0" smtClean="0"/>
              <a:t>불가능함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000" dirty="0" smtClean="0"/>
              <a:t>*</a:t>
            </a:r>
            <a:r>
              <a:rPr lang="ko-KR" altLang="en-US" sz="2000" dirty="0" err="1" smtClean="0"/>
              <a:t>텐서보드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계산 그래프를 시각화 해 연결관계를 파악하기 쉽게 해줌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9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정상출력코드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tf.constant</a:t>
            </a:r>
            <a:r>
              <a:rPr lang="en-US" altLang="ko-KR" dirty="0"/>
              <a:t>(8)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dirty="0" err="1"/>
              <a:t>tf.Variable</a:t>
            </a:r>
            <a:r>
              <a:rPr lang="en-US" altLang="ko-KR" dirty="0"/>
              <a:t>(x + 17)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err="1"/>
              <a:t>init</a:t>
            </a:r>
            <a:r>
              <a:rPr lang="en-US" altLang="ko-KR" dirty="0"/>
              <a:t> = 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</a:t>
            </a:r>
            <a:endParaRPr lang="ko-KR" altLang="ko-KR" dirty="0"/>
          </a:p>
          <a:p>
            <a:pPr marL="0" indent="0">
              <a:buNone/>
            </a:pP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session: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fr-FR" altLang="ko-KR" dirty="0"/>
              <a:t>session.run(init)</a:t>
            </a:r>
            <a:endParaRPr lang="ko-KR" altLang="ko-KR" dirty="0"/>
          </a:p>
          <a:p>
            <a:pPr marL="0" indent="0">
              <a:buNone/>
            </a:pPr>
            <a:r>
              <a:rPr lang="fr-FR" altLang="ko-KR" dirty="0"/>
              <a:t>    print(session.run(y))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6681730" y="3718193"/>
            <a:ext cx="1008044" cy="23851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3330" y="472610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코드에서 달라진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7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기본용어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5324"/>
          </a:xfrm>
        </p:spPr>
        <p:txBody>
          <a:bodyPr>
            <a:normAutofit/>
          </a:bodyPr>
          <a:lstStyle/>
          <a:p>
            <a:r>
              <a:rPr lang="ko-KR" altLang="ko-KR" sz="1800" dirty="0" err="1">
                <a:latin typeface="DX경필고딕B" panose="02010606000101010101" pitchFamily="2" charset="-127"/>
                <a:ea typeface="DX경필고딕B" panose="02010606000101010101" pitchFamily="2" charset="-127"/>
              </a:rPr>
              <a:t>텐서플로우의</a:t>
            </a:r>
            <a:r>
              <a:rPr lang="ko-KR" altLang="ko-KR" sz="180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 계산은 데이터 흐름 그래프로 </a:t>
            </a:r>
            <a:r>
              <a:rPr lang="ko-KR" altLang="ko-KR" sz="1800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표</a:t>
            </a:r>
            <a:r>
              <a:rPr lang="ko-KR" altLang="en-US" sz="1800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시</a:t>
            </a:r>
            <a:endParaRPr lang="en-US" altLang="ko-KR" sz="1800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ko-KR" sz="1800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계산 </a:t>
            </a:r>
            <a:r>
              <a:rPr lang="ko-KR" altLang="ko-KR" sz="180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그래프란 </a:t>
            </a:r>
            <a:endParaRPr lang="en-US" altLang="ko-KR" sz="1800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	</a:t>
            </a:r>
            <a:r>
              <a:rPr lang="ko-KR" altLang="ko-KR" sz="1800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프로그램의 </a:t>
            </a:r>
            <a:r>
              <a:rPr lang="ko-KR" altLang="ko-KR" sz="180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계산 구조를 정의할 때 사용되는 </a:t>
            </a:r>
            <a:r>
              <a:rPr lang="ko-KR" altLang="ko-KR" sz="1800" b="1" u="sng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방향성을 지닌 그래프</a:t>
            </a:r>
            <a:r>
              <a:rPr lang="ko-KR" altLang="ko-KR" sz="1800" dirty="0">
                <a:latin typeface="DX경필고딕B" panose="02010606000101010101" pitchFamily="2" charset="-127"/>
                <a:ea typeface="DX경필고딕B" panose="02010606000101010101" pitchFamily="2" charset="-127"/>
              </a:rPr>
              <a:t>를 말한다</a:t>
            </a:r>
            <a:r>
              <a:rPr lang="en-US" altLang="ko-KR" sz="1800" dirty="0" smtClean="0">
                <a:latin typeface="DX경필고딕B" panose="02010606000101010101" pitchFamily="2" charset="-127"/>
                <a:ea typeface="DX경필고딕B" panose="02010606000101010101" pitchFamily="2" charset="-127"/>
              </a:rPr>
              <a:t>.</a:t>
            </a:r>
          </a:p>
          <a:p>
            <a:endParaRPr lang="en-US" altLang="ko-KR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endParaRPr lang="en-US" altLang="ko-KR" dirty="0" smtClean="0"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2207" y="3053592"/>
            <a:ext cx="4180466" cy="309370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18184" y="3422658"/>
            <a:ext cx="1371599" cy="79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828362" y="3373082"/>
            <a:ext cx="2489811" cy="495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88935" y="3188416"/>
            <a:ext cx="46137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노드</a:t>
            </a:r>
            <a:r>
              <a:rPr lang="ko-KR" altLang="en-US" sz="2800" b="1" dirty="0" smtClean="0"/>
              <a:t> </a:t>
            </a:r>
            <a:r>
              <a:rPr lang="en-US" altLang="ko-KR" sz="2000" b="1" dirty="0" smtClean="0"/>
              <a:t>= </a:t>
            </a:r>
            <a:r>
              <a:rPr lang="ko-KR" altLang="en-US" sz="2000" b="1" dirty="0" smtClean="0"/>
              <a:t>오퍼레이션</a:t>
            </a:r>
            <a:r>
              <a:rPr lang="en-US" altLang="ko-KR" sz="2000" b="1" dirty="0" smtClean="0"/>
              <a:t>(OP)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값들의 계산이나 연산 등의 </a:t>
            </a:r>
            <a:r>
              <a:rPr lang="ko-KR" altLang="en-US" u="sng" dirty="0" smtClean="0"/>
              <a:t>작업을 수행</a:t>
            </a:r>
            <a:endParaRPr lang="ko-KR" altLang="en-US" u="sng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076239" y="4870875"/>
            <a:ext cx="941946" cy="830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2701577" y="4870875"/>
            <a:ext cx="2311096" cy="8858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8184" y="5556037"/>
            <a:ext cx="60773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엣지</a:t>
            </a:r>
            <a:endParaRPr lang="en-US" altLang="ko-KR" sz="28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OP</a:t>
            </a:r>
            <a:r>
              <a:rPr lang="ko-KR" altLang="en-US" dirty="0" smtClean="0"/>
              <a:t>들 간의 데이터의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관계를 나타내는 역할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058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 smtClean="0"/>
              <a:t>TensorFlow</a:t>
            </a:r>
            <a:r>
              <a:rPr lang="ko-KR" altLang="en-US" dirty="0" smtClean="0"/>
              <a:t>의 모든 데이터는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로 표현됨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TensorFlow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계산하는 수단을 제공함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Tensor</a:t>
            </a:r>
            <a:r>
              <a:rPr lang="ko-KR" altLang="en-US" dirty="0" smtClean="0"/>
              <a:t>는 다음과 같은 속성들을 가짐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Rank: tensor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차원 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Shape: </a:t>
            </a:r>
            <a:r>
              <a:rPr lang="ko-KR" altLang="en-US" dirty="0" smtClean="0"/>
              <a:t>차원의 모양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types: </a:t>
            </a:r>
            <a:r>
              <a:rPr lang="en-US" altLang="ko-KR" dirty="0" err="1" smtClean="0"/>
              <a:t>e.g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double…</a:t>
            </a:r>
          </a:p>
        </p:txBody>
      </p:sp>
    </p:spTree>
    <p:extLst>
      <p:ext uri="{BB962C8B-B14F-4D97-AF65-F5344CB8AC3E}">
        <p14:creationId xmlns:p14="http://schemas.microsoft.com/office/powerpoint/2010/main" val="14799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53" y="597473"/>
            <a:ext cx="8872516" cy="5903723"/>
          </a:xfrm>
        </p:spPr>
      </p:pic>
    </p:spTree>
    <p:extLst>
      <p:ext uri="{BB962C8B-B14F-4D97-AF65-F5344CB8AC3E}">
        <p14:creationId xmlns:p14="http://schemas.microsoft.com/office/powerpoint/2010/main" val="2325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3224" y="1792670"/>
            <a:ext cx="3888189" cy="42068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1067" y="2068702"/>
            <a:ext cx="575029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정의부</a:t>
            </a:r>
            <a:endParaRPr lang="en-US" altLang="ko-KR" sz="2400" dirty="0"/>
          </a:p>
          <a:p>
            <a:r>
              <a:rPr lang="en-US" altLang="ko-KR" dirty="0" smtClean="0"/>
              <a:t>-Session</a:t>
            </a:r>
            <a:r>
              <a:rPr lang="ko-KR" altLang="en-US" dirty="0" smtClean="0"/>
              <a:t>을 기준으로 보았을 때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데이터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데이터들의 연산 관계 등을 정의하는 역할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9291" y="4285562"/>
            <a:ext cx="601158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실행부</a:t>
            </a:r>
            <a:endParaRPr lang="en-US" altLang="ko-KR" sz="2400" dirty="0"/>
          </a:p>
          <a:p>
            <a:r>
              <a:rPr lang="en-US" altLang="ko-KR" dirty="0" smtClean="0"/>
              <a:t>-Session</a:t>
            </a:r>
            <a:r>
              <a:rPr lang="ko-KR" altLang="en-US" dirty="0" smtClean="0"/>
              <a:t>을 기준으로 보았을 때</a:t>
            </a:r>
            <a:r>
              <a:rPr lang="en-US" altLang="ko-KR" dirty="0" smtClean="0"/>
              <a:t> Session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정의부에서</a:t>
            </a:r>
            <a:r>
              <a:rPr lang="ko-KR" altLang="en-US" dirty="0" smtClean="0"/>
              <a:t> 정의된 값들을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하면서 </a:t>
            </a:r>
            <a:endParaRPr lang="en-US" altLang="ko-KR" dirty="0" smtClean="0"/>
          </a:p>
          <a:p>
            <a:r>
              <a:rPr lang="ko-KR" altLang="en-US" dirty="0" smtClean="0"/>
              <a:t> 실제 프로그램을 계산하는 부분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61431" y="3778789"/>
            <a:ext cx="1086311" cy="4076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397318" y="3896107"/>
            <a:ext cx="8542431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1275</Words>
  <Application>Microsoft Office PowerPoint</Application>
  <PresentationFormat>사용자 지정</PresentationFormat>
  <Paragraphs>313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Tensorflow 예제 돌려보기</vt:lpstr>
      <vt:lpstr>텐서플로 예제</vt:lpstr>
      <vt:lpstr>결과</vt:lpstr>
      <vt:lpstr>정상출력코드</vt:lpstr>
      <vt:lpstr>기본용어</vt:lpstr>
      <vt:lpstr>tensorflow 의미</vt:lpstr>
      <vt:lpstr>Tensor의 의미</vt:lpstr>
      <vt:lpstr>PowerPoint 프레젠테이션</vt:lpstr>
      <vt:lpstr>Tensorflow 작동방식</vt:lpstr>
      <vt:lpstr>Session의 개념</vt:lpstr>
      <vt:lpstr>기존의 언어들과 달리 정의부와 실행부를 나누는 이유</vt:lpstr>
      <vt:lpstr>요약</vt:lpstr>
      <vt:lpstr>Tensorflow </vt:lpstr>
      <vt:lpstr>텐서플로우의 데이터 </vt:lpstr>
      <vt:lpstr>상수</vt:lpstr>
      <vt:lpstr>변수</vt:lpstr>
      <vt:lpstr>tf.placeholder(dtype, shape=None, name=None)</vt:lpstr>
      <vt:lpstr>Python Dictionary</vt:lpstr>
      <vt:lpstr>그 외의 Python 자료구조 살펴보기</vt:lpstr>
      <vt:lpstr>Tensorflow 실습</vt:lpstr>
      <vt:lpstr>Tensorflow 기본 함수</vt:lpstr>
      <vt:lpstr>PowerPoint 프레젠테이션</vt:lpstr>
      <vt:lpstr>PowerPoint 프레젠테이션</vt:lpstr>
      <vt:lpstr>PowerPoint 프레젠테이션</vt:lpstr>
      <vt:lpstr>문제</vt:lpstr>
      <vt:lpstr>C언어로 푼 1번 문제</vt:lpstr>
      <vt:lpstr>Python 반복문 for</vt:lpstr>
      <vt:lpstr>문제 1</vt:lpstr>
      <vt:lpstr>문제2</vt:lpstr>
      <vt:lpstr>문제 1 수정</vt:lpstr>
      <vt:lpstr>문제 1  tf.assign_add 이용</vt:lpstr>
      <vt:lpstr>문제 2 수정</vt:lpstr>
      <vt:lpstr>왜?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 문제</dc:title>
  <dc:creator>박민지</dc:creator>
  <cp:lastModifiedBy>owner</cp:lastModifiedBy>
  <cp:revision>30</cp:revision>
  <dcterms:created xsi:type="dcterms:W3CDTF">2017-02-08T08:40:23Z</dcterms:created>
  <dcterms:modified xsi:type="dcterms:W3CDTF">2017-02-10T02:58:12Z</dcterms:modified>
</cp:coreProperties>
</file>