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7" r:id="rId8"/>
    <p:sldId id="265" r:id="rId9"/>
    <p:sldId id="268" r:id="rId10"/>
    <p:sldId id="271" r:id="rId11"/>
    <p:sldId id="272" r:id="rId12"/>
    <p:sldId id="273" r:id="rId13"/>
    <p:sldId id="269" r:id="rId14"/>
    <p:sldId id="270" r:id="rId15"/>
    <p:sldId id="274" r:id="rId16"/>
    <p:sldId id="27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9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6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3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8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2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1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B97E-F441-46AB-9184-DF5D3958BE4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419B-7466-40D8-A248-44EC574B9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6289" y="847355"/>
            <a:ext cx="9144000" cy="196459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특강</a:t>
            </a:r>
            <a:br>
              <a:rPr lang="en-US" altLang="ko-KR" dirty="0"/>
            </a:b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3928" y="5945986"/>
            <a:ext cx="9144000" cy="399813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20142485 </a:t>
            </a:r>
            <a:r>
              <a:rPr lang="ko-KR" altLang="en-US" dirty="0"/>
              <a:t>김성수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901" y="2534952"/>
            <a:ext cx="9419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dirty="0" err="1"/>
              <a:t>텐서보드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05209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텐서보드 </a:t>
            </a:r>
            <a:r>
              <a:rPr lang="en-US" altLang="ko-KR"/>
              <a:t>- </a:t>
            </a:r>
            <a:r>
              <a:rPr lang="ko-KR" altLang="en-US"/>
              <a:t>실습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002832"/>
            <a:ext cx="852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텐서보드를</a:t>
            </a:r>
            <a:r>
              <a:rPr lang="ko-KR" altLang="en-US" dirty="0"/>
              <a:t> 실행시키려면 터미널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를 켜고 이벤트 파일이 있는 위치로 이동 후 저장한 이벤트 파일을 실행한다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0" r="3155" b="57359"/>
          <a:stretch/>
        </p:blipFill>
        <p:spPr>
          <a:xfrm>
            <a:off x="918097" y="1946271"/>
            <a:ext cx="7722051" cy="14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텐서보드 </a:t>
            </a:r>
            <a:r>
              <a:rPr lang="en-US" altLang="ko-KR"/>
              <a:t>- </a:t>
            </a:r>
            <a:r>
              <a:rPr lang="ko-KR" altLang="en-US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2" y="1500232"/>
            <a:ext cx="6576630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2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14" y="317955"/>
            <a:ext cx="5191737" cy="39976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4" y="863622"/>
            <a:ext cx="5455917" cy="24960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 err="1">
                <a:solidFill>
                  <a:schemeClr val="bg1"/>
                </a:solidFill>
              </a:rPr>
              <a:t>텐서보드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- </a:t>
            </a:r>
            <a:r>
              <a:rPr lang="ko-KR" altLang="en-US" sz="5400" dirty="0">
                <a:solidFill>
                  <a:schemeClr val="bg1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20893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텐서보드 </a:t>
            </a:r>
            <a:r>
              <a:rPr lang="en-US" altLang="ko-KR"/>
              <a:t>- </a:t>
            </a:r>
            <a:r>
              <a:rPr lang="ko-KR" altLang="en-US"/>
              <a:t>실습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224" y="2043404"/>
            <a:ext cx="522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텐서보드의</a:t>
            </a:r>
            <a:r>
              <a:rPr lang="ko-KR" altLang="en-US" dirty="0"/>
              <a:t> </a:t>
            </a:r>
            <a:r>
              <a:rPr lang="en-US" altLang="ko-KR" dirty="0"/>
              <a:t>image </a:t>
            </a:r>
            <a:r>
              <a:rPr lang="en-US" altLang="ko-KR" dirty="0" err="1"/>
              <a:t>dashboar</a:t>
            </a:r>
            <a:r>
              <a:rPr lang="ko-KR" altLang="en-US" dirty="0"/>
              <a:t>는 반드시 </a:t>
            </a:r>
            <a:r>
              <a:rPr lang="en-US" altLang="ko-KR" dirty="0"/>
              <a:t>4-D(</a:t>
            </a:r>
            <a:r>
              <a:rPr lang="en-US" altLang="ko-KR" dirty="0" err="1"/>
              <a:t>batch_size</a:t>
            </a:r>
            <a:r>
              <a:rPr lang="en-US" altLang="ko-KR" dirty="0"/>
              <a:t>,</a:t>
            </a:r>
            <a:r>
              <a:rPr lang="ko-KR" altLang="en-US" dirty="0"/>
              <a:t>높이</a:t>
            </a:r>
            <a:r>
              <a:rPr lang="en-US" altLang="ko-KR" dirty="0"/>
              <a:t>,</a:t>
            </a:r>
            <a:r>
              <a:rPr lang="ko-KR" altLang="en-US" dirty="0"/>
              <a:t>너비</a:t>
            </a:r>
            <a:r>
              <a:rPr lang="en-US" altLang="ko-KR" dirty="0"/>
              <a:t>,</a:t>
            </a:r>
            <a:r>
              <a:rPr lang="ko-KR" altLang="en-US" dirty="0"/>
              <a:t>색상</a:t>
            </a:r>
            <a:r>
              <a:rPr lang="en-US" altLang="ko-KR" dirty="0"/>
              <a:t>)</a:t>
            </a:r>
            <a:r>
              <a:rPr lang="ko-KR" altLang="en-US" dirty="0"/>
              <a:t>의 이미지를 넣어줘야 한다</a:t>
            </a:r>
            <a:r>
              <a:rPr lang="en-US" altLang="ko-KR" dirty="0"/>
              <a:t>. </a:t>
            </a:r>
            <a:r>
              <a:rPr lang="ko-KR" altLang="en-US" dirty="0"/>
              <a:t>하지만 우리가 사용하는 이미지의 속성은 </a:t>
            </a:r>
            <a:r>
              <a:rPr lang="en-US" altLang="ko-KR" dirty="0"/>
              <a:t>3-D</a:t>
            </a:r>
            <a:r>
              <a:rPr lang="ko-KR" altLang="en-US" dirty="0"/>
              <a:t>이다</a:t>
            </a:r>
            <a:r>
              <a:rPr lang="en-US" altLang="ko-KR" dirty="0"/>
              <a:t>.(</a:t>
            </a:r>
            <a:r>
              <a:rPr lang="ko-KR" altLang="en-US" dirty="0"/>
              <a:t>높이</a:t>
            </a:r>
            <a:r>
              <a:rPr lang="en-US" altLang="ko-KR" dirty="0"/>
              <a:t>,</a:t>
            </a:r>
            <a:r>
              <a:rPr lang="ko-KR" altLang="en-US" dirty="0"/>
              <a:t>너비</a:t>
            </a:r>
            <a:r>
              <a:rPr lang="en-US" altLang="ko-KR" dirty="0"/>
              <a:t>,</a:t>
            </a:r>
            <a:r>
              <a:rPr lang="ko-KR" altLang="en-US" dirty="0"/>
              <a:t>색상</a:t>
            </a:r>
            <a:r>
              <a:rPr lang="en-US" altLang="ko-KR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216" y="3367928"/>
            <a:ext cx="5197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tf.reshape</a:t>
            </a:r>
            <a:r>
              <a:rPr lang="en-US" altLang="ko-KR" dirty="0"/>
              <a:t> </a:t>
            </a:r>
            <a:r>
              <a:rPr lang="ko-KR" altLang="en-US" dirty="0"/>
              <a:t>함수를 통해 이미지를 </a:t>
            </a:r>
            <a:r>
              <a:rPr lang="en-US" altLang="ko-KR" dirty="0"/>
              <a:t>4-D</a:t>
            </a:r>
            <a:r>
              <a:rPr lang="ko-KR" altLang="en-US" dirty="0"/>
              <a:t> 이미지로 편집 시키고 </a:t>
            </a:r>
            <a:endParaRPr lang="en-US" altLang="ko-KR" dirty="0"/>
          </a:p>
          <a:p>
            <a:r>
              <a:rPr lang="en-US" altLang="ko-KR" dirty="0" err="1"/>
              <a:t>tf.summary.image</a:t>
            </a:r>
            <a:r>
              <a:rPr lang="ko-KR" altLang="en-US" dirty="0"/>
              <a:t>를 통해 이미지 정보를 </a:t>
            </a:r>
            <a:r>
              <a:rPr lang="ko-KR" altLang="en-US" dirty="0" err="1"/>
              <a:t>텐서보드에</a:t>
            </a:r>
            <a:r>
              <a:rPr lang="ko-KR" altLang="en-US" dirty="0"/>
              <a:t> 저장하겠다는 </a:t>
            </a:r>
            <a:r>
              <a:rPr lang="en-US" altLang="ko-KR" dirty="0"/>
              <a:t>‘</a:t>
            </a:r>
            <a:r>
              <a:rPr lang="ko-KR" altLang="en-US" dirty="0"/>
              <a:t>정의</a:t>
            </a:r>
            <a:r>
              <a:rPr lang="en-US" altLang="ko-KR" dirty="0"/>
              <a:t>’</a:t>
            </a:r>
            <a:r>
              <a:rPr lang="ko-KR" altLang="en-US" dirty="0"/>
              <a:t>를 해 준다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47870" y="4692452"/>
            <a:ext cx="5150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merged = </a:t>
            </a:r>
            <a:r>
              <a:rPr lang="en-US" altLang="ko-KR" dirty="0" err="1"/>
              <a:t>tf.summary.merge_all</a:t>
            </a:r>
            <a:r>
              <a:rPr lang="en-US" altLang="ko-KR" dirty="0"/>
              <a:t>()</a:t>
            </a:r>
            <a:r>
              <a:rPr lang="ko-KR" altLang="en-US" dirty="0"/>
              <a:t>로 </a:t>
            </a:r>
            <a:r>
              <a:rPr lang="ko-KR" altLang="en-US" dirty="0" err="1"/>
              <a:t>서머리</a:t>
            </a:r>
            <a:r>
              <a:rPr lang="ko-KR" altLang="en-US" dirty="0"/>
              <a:t> 정보를 </a:t>
            </a:r>
            <a:r>
              <a:rPr lang="ko-KR" altLang="en-US" dirty="0" err="1"/>
              <a:t>취합하ㄱ고</a:t>
            </a:r>
            <a:endParaRPr lang="en-US" altLang="ko-KR" dirty="0"/>
          </a:p>
          <a:p>
            <a:r>
              <a:rPr lang="en-US" altLang="ko-KR" dirty="0" err="1"/>
              <a:t>Sumaary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sess.run</a:t>
            </a:r>
            <a:r>
              <a:rPr lang="en-US" altLang="ko-KR" dirty="0"/>
              <a:t>(merged)</a:t>
            </a:r>
            <a:r>
              <a:rPr lang="ko-KR" altLang="en-US" dirty="0"/>
              <a:t>를 통해 취합된 </a:t>
            </a:r>
            <a:r>
              <a:rPr lang="ko-KR" altLang="en-US" dirty="0" err="1"/>
              <a:t>서머리</a:t>
            </a:r>
            <a:r>
              <a:rPr lang="ko-KR" altLang="en-US" dirty="0"/>
              <a:t> 정보를 실행시키고</a:t>
            </a:r>
            <a:endParaRPr lang="en-US" altLang="ko-KR" dirty="0"/>
          </a:p>
          <a:p>
            <a:r>
              <a:rPr lang="en-US" altLang="ko-KR" dirty="0" err="1"/>
              <a:t>Writer.add_summary</a:t>
            </a:r>
            <a:r>
              <a:rPr lang="en-US" altLang="ko-KR" dirty="0"/>
              <a:t>(summary)</a:t>
            </a:r>
            <a:r>
              <a:rPr lang="ko-KR" altLang="en-US" dirty="0"/>
              <a:t>로 </a:t>
            </a:r>
            <a:r>
              <a:rPr lang="ko-KR" altLang="en-US" dirty="0" err="1"/>
              <a:t>서머리</a:t>
            </a:r>
            <a:r>
              <a:rPr lang="ko-KR" altLang="en-US" dirty="0"/>
              <a:t> 정보를 저장한다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08" y="1490876"/>
            <a:ext cx="5684794" cy="485394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89768" y="5093735"/>
            <a:ext cx="4662196" cy="398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69078" y="2845629"/>
            <a:ext cx="4662196" cy="398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2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" name="Flowchart: Document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54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710900"/>
            <a:ext cx="7347537" cy="5437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텐서보드 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0515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텐서보드 </a:t>
            </a:r>
            <a:r>
              <a:rPr lang="en-US" altLang="ko-KR"/>
              <a:t>- </a:t>
            </a:r>
            <a:r>
              <a:rPr lang="ko-KR" altLang="en-US"/>
              <a:t>실습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224" y="2043404"/>
            <a:ext cx="522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tf.summary.histogram</a:t>
            </a:r>
            <a:r>
              <a:rPr lang="en-US" altLang="ko-KR" dirty="0"/>
              <a:t> </a:t>
            </a:r>
            <a:r>
              <a:rPr lang="ko-KR" altLang="en-US" dirty="0"/>
              <a:t>으로 히스토그램 생성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90949" cy="48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7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8" y="307731"/>
            <a:ext cx="5279321" cy="39976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77" y="307731"/>
            <a:ext cx="5289648" cy="39976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 err="1">
                <a:solidFill>
                  <a:schemeClr val="bg1"/>
                </a:solidFill>
              </a:rPr>
              <a:t>텐서보드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- </a:t>
            </a:r>
            <a:r>
              <a:rPr lang="ko-KR" altLang="en-US" sz="5400">
                <a:solidFill>
                  <a:schemeClr val="bg1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60757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2000" dirty="0"/>
              <a:t>-</a:t>
            </a:r>
            <a:r>
              <a:rPr lang="ko-KR" altLang="en-US" sz="12000" dirty="0"/>
              <a:t>끝</a:t>
            </a:r>
            <a:r>
              <a:rPr lang="en-US" altLang="ko-KR" sz="12000" dirty="0"/>
              <a:t>-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0973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838"/>
          </a:xfrm>
        </p:spPr>
        <p:txBody>
          <a:bodyPr>
            <a:normAutofit/>
          </a:bodyPr>
          <a:lstStyle/>
          <a:p>
            <a:pPr algn="ctr"/>
            <a:r>
              <a:rPr lang="ko-KR" altLang="en-US" sz="3500" dirty="0"/>
              <a:t>앞의 수업 내용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텐서플로의</a:t>
            </a:r>
            <a:r>
              <a:rPr lang="ko-KR" altLang="en-US" dirty="0"/>
              <a:t> 용어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ko-KR" altLang="en-US" dirty="0" err="1"/>
              <a:t>선언법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NUMPY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523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텐서플로우 </a:t>
            </a:r>
            <a:r>
              <a:rPr lang="en-US" altLang="ko-KR" dirty="0"/>
              <a:t>- </a:t>
            </a:r>
            <a:r>
              <a:rPr lang="ko-KR" altLang="en-US" dirty="0" err="1"/>
              <a:t>텐서보드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텐서보드는</a:t>
            </a:r>
            <a:r>
              <a:rPr lang="ko-KR" altLang="en-US" dirty="0"/>
              <a:t> 오퍼레이션들의 연결관계를 그래프로 표현해 보여주는 </a:t>
            </a:r>
            <a:r>
              <a:rPr lang="ko-KR" altLang="en-US" dirty="0" err="1"/>
              <a:t>텐서플로우만의</a:t>
            </a:r>
            <a:r>
              <a:rPr lang="ko-KR" altLang="en-US" dirty="0"/>
              <a:t> </a:t>
            </a:r>
            <a:r>
              <a:rPr lang="ko-KR" altLang="en-US" dirty="0" err="1"/>
              <a:t>시각화된</a:t>
            </a:r>
            <a:r>
              <a:rPr lang="ko-KR" altLang="en-US" dirty="0"/>
              <a:t> 디버깅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텐서보드는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sz="1600" dirty="0"/>
              <a:t>SCALARS, IMAGES, AUDIO, GRAPHS, DISTRIBUTIONS, HISTOGRAMS, EMBEDDINGS</a:t>
            </a:r>
            <a:r>
              <a:rPr lang="ko-KR" altLang="en-US" sz="1600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개의 대시보드를 가지고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54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텐서보드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스칼라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7121"/>
              </p:ext>
            </p:extLst>
          </p:nvPr>
        </p:nvGraphicFramePr>
        <p:xfrm>
          <a:off x="1362697" y="1822602"/>
          <a:ext cx="1020399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2866">
                  <a:extLst>
                    <a:ext uri="{9D8B030D-6E8A-4147-A177-3AD203B41FA5}">
                      <a16:colId xmlns:a16="http://schemas.microsoft.com/office/drawing/2014/main" val="3546067596"/>
                    </a:ext>
                  </a:extLst>
                </a:gridCol>
                <a:gridCol w="7711126">
                  <a:extLst>
                    <a:ext uri="{9D8B030D-6E8A-4147-A177-3AD203B41FA5}">
                      <a16:colId xmlns:a16="http://schemas.microsoft.com/office/drawing/2014/main" val="3220232943"/>
                    </a:ext>
                  </a:extLst>
                </a:gridCol>
              </a:tblGrid>
              <a:tr h="370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4500" u="sng" dirty="0">
                          <a:effectLst/>
                        </a:rPr>
                        <a:t>Scalar</a:t>
                      </a:r>
                      <a:r>
                        <a:rPr lang="en-US" altLang="ko-KR" sz="4500" dirty="0">
                          <a:effectLst/>
                        </a:rPr>
                        <a:t> </a:t>
                      </a:r>
                      <a:endParaRPr lang="ko-KR" altLang="en-US" sz="4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ko-KR" sz="1800" kern="1200" dirty="0">
                          <a:effectLst/>
                        </a:rPr>
                        <a:t>스칼라 대시보드는 </a:t>
                      </a:r>
                      <a:r>
                        <a:rPr lang="en-US" altLang="ko-KR" sz="1800" kern="1200" dirty="0">
                          <a:effectLst/>
                        </a:rPr>
                        <a:t>‘</a:t>
                      </a:r>
                      <a:r>
                        <a:rPr lang="en-US" altLang="ko-KR" sz="1800" kern="1200" dirty="0" err="1">
                          <a:effectLst/>
                        </a:rPr>
                        <a:t>tf.summary.scalar</a:t>
                      </a:r>
                      <a:r>
                        <a:rPr lang="en-US" altLang="ko-KR" sz="1800" kern="1200" dirty="0">
                          <a:effectLst/>
                        </a:rPr>
                        <a:t>’</a:t>
                      </a:r>
                      <a:r>
                        <a:rPr lang="ko-KR" altLang="ko-KR" sz="1800" kern="1200" dirty="0">
                          <a:effectLst/>
                        </a:rPr>
                        <a:t>로 모델의 손실 값 혹은 </a:t>
                      </a:r>
                      <a:r>
                        <a:rPr lang="ko-KR" altLang="ko-KR" sz="1800" kern="1200" dirty="0" err="1">
                          <a:effectLst/>
                        </a:rPr>
                        <a:t>학습률</a:t>
                      </a:r>
                      <a:r>
                        <a:rPr lang="ko-KR" altLang="ko-KR" sz="1800" kern="1200" dirty="0">
                          <a:effectLst/>
                        </a:rPr>
                        <a:t> 등 시간에 따라 달라지는 스칼라 통계를 시각화 합니다</a:t>
                      </a:r>
                      <a:r>
                        <a:rPr lang="en-US" altLang="ko-KR" sz="1800" kern="1200" dirty="0">
                          <a:effectLst/>
                        </a:rPr>
                        <a:t>. </a:t>
                      </a:r>
                      <a:r>
                        <a:rPr lang="ko-KR" altLang="ko-KR" sz="1800" kern="1200" dirty="0">
                          <a:effectLst/>
                        </a:rPr>
                        <a:t>스칼라는 단일 변수만 사용 가능하며 스칼라 대시보드 선형 차트는 아래와 같은 기능이 있습니다</a:t>
                      </a:r>
                      <a:r>
                        <a:rPr lang="en-US" altLang="ko-KR" sz="1800" kern="1200" dirty="0">
                          <a:effectLst/>
                        </a:rPr>
                        <a:t>. </a:t>
                      </a:r>
                      <a:endParaRPr lang="ko-KR" altLang="ko-KR" sz="1800" kern="1200" dirty="0">
                        <a:effectLst/>
                      </a:endParaRPr>
                    </a:p>
                    <a:p>
                      <a:pPr lvl="0"/>
                      <a:r>
                        <a:rPr lang="en-US" altLang="ko-KR" sz="1800" kern="1200" dirty="0">
                          <a:effectLst/>
                        </a:rPr>
                        <a:t>1. </a:t>
                      </a:r>
                      <a:r>
                        <a:rPr lang="ko-KR" altLang="ko-KR" sz="1800" kern="1200" dirty="0">
                          <a:effectLst/>
                        </a:rPr>
                        <a:t>왼쪽 아래 모서리에 있는 작은 파란 아이콘을 누르면 각 차트가 확장된다</a:t>
                      </a:r>
                      <a:r>
                        <a:rPr lang="en-US" altLang="ko-KR" sz="1800" kern="1200" dirty="0">
                          <a:effectLst/>
                        </a:rPr>
                        <a:t>.</a:t>
                      </a:r>
                      <a:endParaRPr lang="ko-KR" altLang="ko-KR" sz="1800" kern="1200" dirty="0">
                        <a:effectLst/>
                      </a:endParaRPr>
                    </a:p>
                    <a:p>
                      <a:pPr lvl="0"/>
                      <a:r>
                        <a:rPr lang="en-US" altLang="ko-KR" sz="1800" kern="1200" dirty="0">
                          <a:effectLst/>
                        </a:rPr>
                        <a:t>2. </a:t>
                      </a:r>
                      <a:r>
                        <a:rPr lang="ko-KR" altLang="ko-KR" sz="1800" kern="1200" dirty="0">
                          <a:effectLst/>
                        </a:rPr>
                        <a:t>차트의 사각 지역을 </a:t>
                      </a:r>
                      <a:r>
                        <a:rPr lang="ko-KR" altLang="ko-KR" sz="1800" kern="1200" dirty="0" err="1">
                          <a:effectLst/>
                        </a:rPr>
                        <a:t>드래깅하면</a:t>
                      </a:r>
                      <a:r>
                        <a:rPr lang="ko-KR" altLang="ko-KR" sz="1800" kern="1200" dirty="0">
                          <a:effectLst/>
                        </a:rPr>
                        <a:t> 확대된다</a:t>
                      </a:r>
                      <a:r>
                        <a:rPr lang="en-US" altLang="ko-KR" sz="1800" kern="1200" dirty="0">
                          <a:effectLst/>
                        </a:rPr>
                        <a:t>.</a:t>
                      </a:r>
                      <a:endParaRPr lang="ko-KR" altLang="ko-KR" sz="1800" kern="1200" dirty="0">
                        <a:effectLst/>
                      </a:endParaRPr>
                    </a:p>
                    <a:p>
                      <a:pPr lvl="0"/>
                      <a:r>
                        <a:rPr lang="en-US" altLang="ko-KR" sz="1800" kern="1200" dirty="0">
                          <a:effectLst/>
                        </a:rPr>
                        <a:t>3. </a:t>
                      </a:r>
                      <a:r>
                        <a:rPr lang="ko-KR" altLang="ko-KR" sz="1800" kern="1200" dirty="0">
                          <a:effectLst/>
                        </a:rPr>
                        <a:t>차트를 </a:t>
                      </a:r>
                      <a:r>
                        <a:rPr lang="ko-KR" altLang="ko-KR" sz="1800" kern="1200" dirty="0" err="1">
                          <a:effectLst/>
                        </a:rPr>
                        <a:t>더블클릭하면</a:t>
                      </a:r>
                      <a:r>
                        <a:rPr lang="ko-KR" altLang="ko-KR" sz="1800" kern="1200" dirty="0">
                          <a:effectLst/>
                        </a:rPr>
                        <a:t> 축소된다</a:t>
                      </a:r>
                      <a:r>
                        <a:rPr lang="en-US" altLang="ko-KR" sz="1800" kern="1200" dirty="0">
                          <a:effectLst/>
                        </a:rPr>
                        <a:t>.</a:t>
                      </a:r>
                      <a:endParaRPr lang="ko-KR" altLang="ko-KR" sz="1800" kern="1200" dirty="0">
                        <a:effectLst/>
                      </a:endParaRPr>
                    </a:p>
                    <a:p>
                      <a:r>
                        <a:rPr lang="en-US" altLang="ko-KR" sz="1800" kern="1200" dirty="0">
                          <a:effectLst/>
                        </a:rPr>
                        <a:t>4. </a:t>
                      </a:r>
                      <a:r>
                        <a:rPr lang="ko-KR" altLang="ko-KR" sz="1800" kern="1200" dirty="0">
                          <a:effectLst/>
                        </a:rPr>
                        <a:t>차트 위에 마우스 커서를 올리면 왼쪽의 실행 선택기에 데이터 값이 기록 된 십자선이 생성된다</a:t>
                      </a:r>
                      <a:r>
                        <a:rPr lang="en-US" altLang="ko-KR" sz="1800" kern="1200" dirty="0">
                          <a:effectLst/>
                        </a:rPr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852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62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텐서보드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54986"/>
              </p:ext>
            </p:extLst>
          </p:nvPr>
        </p:nvGraphicFramePr>
        <p:xfrm>
          <a:off x="994004" y="2375555"/>
          <a:ext cx="10203992" cy="3148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2866">
                  <a:extLst>
                    <a:ext uri="{9D8B030D-6E8A-4147-A177-3AD203B41FA5}">
                      <a16:colId xmlns:a16="http://schemas.microsoft.com/office/drawing/2014/main" val="3546067596"/>
                    </a:ext>
                  </a:extLst>
                </a:gridCol>
                <a:gridCol w="7711126">
                  <a:extLst>
                    <a:ext uri="{9D8B030D-6E8A-4147-A177-3AD203B41FA5}">
                      <a16:colId xmlns:a16="http://schemas.microsoft.com/office/drawing/2014/main" val="3220232943"/>
                    </a:ext>
                  </a:extLst>
                </a:gridCol>
              </a:tblGrid>
              <a:tr h="15806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4500" kern="1200" dirty="0">
                          <a:effectLst/>
                        </a:rPr>
                        <a:t>Image</a:t>
                      </a:r>
                      <a:r>
                        <a:rPr lang="en-US" altLang="ko-KR" sz="4500" dirty="0">
                          <a:effectLst/>
                        </a:rPr>
                        <a:t> </a:t>
                      </a:r>
                      <a:endParaRPr lang="ko-KR" altLang="en-US" sz="4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ko-KR" sz="1800" kern="1200" dirty="0">
                          <a:effectLst/>
                        </a:rPr>
                        <a:t>이미지 대시보드에서는 </a:t>
                      </a:r>
                      <a:r>
                        <a:rPr lang="en-US" altLang="ko-KR" sz="1800" kern="1200" dirty="0">
                          <a:effectLst/>
                        </a:rPr>
                        <a:t>‘</a:t>
                      </a:r>
                      <a:r>
                        <a:rPr lang="en-US" altLang="ko-KR" sz="1800" kern="1200" dirty="0" err="1">
                          <a:effectLst/>
                        </a:rPr>
                        <a:t>tf.summary.image</a:t>
                      </a:r>
                      <a:r>
                        <a:rPr lang="en-US" altLang="ko-KR" sz="1800" kern="1200" dirty="0">
                          <a:effectLst/>
                        </a:rPr>
                        <a:t>’</a:t>
                      </a:r>
                      <a:r>
                        <a:rPr lang="ko-KR" altLang="ko-KR" sz="1800" kern="1200" dirty="0">
                          <a:effectLst/>
                        </a:rPr>
                        <a:t>로 저장된 </a:t>
                      </a:r>
                      <a:r>
                        <a:rPr lang="en-US" altLang="ko-KR" sz="1800" kern="1200" dirty="0" err="1">
                          <a:effectLst/>
                        </a:rPr>
                        <a:t>png</a:t>
                      </a:r>
                      <a:r>
                        <a:rPr lang="en-US" altLang="ko-KR" sz="1800" kern="1200" dirty="0">
                          <a:effectLst/>
                        </a:rPr>
                        <a:t> </a:t>
                      </a:r>
                      <a:r>
                        <a:rPr lang="ko-KR" altLang="ko-KR" sz="1800" kern="1200" dirty="0">
                          <a:effectLst/>
                        </a:rPr>
                        <a:t>파일들을 출력합니다</a:t>
                      </a:r>
                      <a:r>
                        <a:rPr lang="en-US" altLang="ko-KR" sz="1800" kern="1200" dirty="0">
                          <a:effectLst/>
                        </a:rPr>
                        <a:t>. </a:t>
                      </a:r>
                      <a:r>
                        <a:rPr lang="ko-KR" altLang="ko-KR" sz="1800" kern="1200" dirty="0">
                          <a:effectLst/>
                        </a:rPr>
                        <a:t>대시보드는 각 행을 다른 태그에 해당하고 각 열은 실행에 해당하도록 설정합니다</a:t>
                      </a:r>
                      <a:r>
                        <a:rPr lang="en-US" altLang="ko-KR" sz="1800" kern="1200" dirty="0">
                          <a:effectLst/>
                        </a:rPr>
                        <a:t>. </a:t>
                      </a:r>
                      <a:r>
                        <a:rPr lang="ko-KR" altLang="ko-KR" sz="1800" kern="1200" dirty="0">
                          <a:effectLst/>
                        </a:rPr>
                        <a:t>사용자는 </a:t>
                      </a:r>
                      <a:r>
                        <a:rPr lang="en-US" altLang="ko-KR" sz="1800" kern="1200" dirty="0" err="1">
                          <a:effectLst/>
                        </a:rPr>
                        <a:t>matplotlib</a:t>
                      </a:r>
                      <a:r>
                        <a:rPr lang="ko-KR" altLang="ko-KR" sz="1800" kern="1200" dirty="0">
                          <a:effectLst/>
                        </a:rPr>
                        <a:t>등의 라이브러리를 사용해 원하는 사진을 </a:t>
                      </a:r>
                      <a:r>
                        <a:rPr lang="ko-KR" altLang="ko-KR" sz="1800" kern="1200" dirty="0" err="1">
                          <a:effectLst/>
                        </a:rPr>
                        <a:t>텐서보드에</a:t>
                      </a:r>
                      <a:r>
                        <a:rPr lang="ko-KR" altLang="ko-KR" sz="1800" kern="1200" dirty="0">
                          <a:effectLst/>
                        </a:rPr>
                        <a:t> 탑재 가능합니다</a:t>
                      </a:r>
                      <a:r>
                        <a:rPr lang="en-US" altLang="ko-KR" sz="1800" kern="1200" dirty="0">
                          <a:effectLst/>
                        </a:rPr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852839"/>
                  </a:ext>
                </a:extLst>
              </a:tr>
              <a:tr h="1567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4500" kern="1200" dirty="0">
                          <a:effectLst/>
                        </a:rPr>
                        <a:t>Audio</a:t>
                      </a:r>
                      <a:endParaRPr lang="ko-KR" altLang="en-US" sz="4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</a:rPr>
                        <a:t>오디오 대시보드는 </a:t>
                      </a:r>
                      <a:r>
                        <a:rPr lang="en-US" sz="1800" dirty="0">
                          <a:effectLst/>
                        </a:rPr>
                        <a:t>‘</a:t>
                      </a:r>
                      <a:r>
                        <a:rPr lang="en-US" sz="1800" dirty="0" err="1">
                          <a:effectLst/>
                        </a:rPr>
                        <a:t>tf.summary.audio</a:t>
                      </a:r>
                      <a:r>
                        <a:rPr lang="en-US" sz="1800" dirty="0">
                          <a:effectLst/>
                        </a:rPr>
                        <a:t>’</a:t>
                      </a:r>
                      <a:r>
                        <a:rPr lang="ko-KR" sz="1800" dirty="0">
                          <a:effectLst/>
                        </a:rPr>
                        <a:t>를 통해 저장된 재생 가능한 오디오 위젯을 탑재할 수 있습니다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ko-KR" sz="1800" dirty="0">
                          <a:effectLst/>
                        </a:rPr>
                        <a:t>대시보드의 행은 각 태그에 해당하도록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ko-KR" sz="1800" dirty="0">
                          <a:effectLst/>
                        </a:rPr>
                        <a:t>각 열은 실행에 해당하도록 설정합니다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581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3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텐서보드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그래프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82425"/>
              </p:ext>
            </p:extLst>
          </p:nvPr>
        </p:nvGraphicFramePr>
        <p:xfrm>
          <a:off x="994004" y="2375555"/>
          <a:ext cx="10203992" cy="3148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2866">
                  <a:extLst>
                    <a:ext uri="{9D8B030D-6E8A-4147-A177-3AD203B41FA5}">
                      <a16:colId xmlns:a16="http://schemas.microsoft.com/office/drawing/2014/main" val="3546067596"/>
                    </a:ext>
                  </a:extLst>
                </a:gridCol>
                <a:gridCol w="7711126">
                  <a:extLst>
                    <a:ext uri="{9D8B030D-6E8A-4147-A177-3AD203B41FA5}">
                      <a16:colId xmlns:a16="http://schemas.microsoft.com/office/drawing/2014/main" val="3220232943"/>
                    </a:ext>
                  </a:extLst>
                </a:gridCol>
              </a:tblGrid>
              <a:tr h="15806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45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Graphs</a:t>
                      </a:r>
                      <a:r>
                        <a:rPr lang="en-US" altLang="ko-KR" sz="4500" baseline="0" dirty="0">
                          <a:effectLst/>
                        </a:rPr>
                        <a:t> </a:t>
                      </a:r>
                      <a:endParaRPr lang="ko-KR" altLang="en-US" sz="45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그래프는 가장 많이 사용하는 대시보드 항목입니다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머신 러닝은 프로그램 안에 노드들이 많고 그것들의 연결관계가 복잡하기 때문에 디버깅을 하기 어려운 면이 있습니다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텐서보드의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그래프 대시보드는 텐서플로우 모델의 그래프들을 시각화 해 텐서플로우 모델의 관계를 파악하는 것을 용이하게 만듭니다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852839"/>
                  </a:ext>
                </a:extLst>
              </a:tr>
              <a:tr h="1567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effectLst/>
                          <a:latin typeface="Noto Sans CJK KR Regular" panose="020B0500000000000000" pitchFamily="34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Distributions,</a:t>
                      </a:r>
                      <a:endParaRPr lang="ko-KR" sz="2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effectLst/>
                          <a:latin typeface="Noto Sans CJK KR Regular" panose="020B0500000000000000" pitchFamily="34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Histograms</a:t>
                      </a:r>
                      <a:endParaRPr lang="ko-KR" sz="2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분포와 히스토그램은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tf.summary.histogram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텐서보드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대시보드에 나오도록 할 수 있습니다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분포는 시간에 따른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텐서의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통계적 분포를 수치적으로 표현합니다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히스토그램은 시간에 따른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텐서의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상황을 그림의 형태로 보여줍니다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581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텐서보드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53" y="1981609"/>
            <a:ext cx="4123965" cy="4556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925" y="1333500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Name_scope</a:t>
            </a:r>
            <a:r>
              <a:rPr lang="en-US" altLang="ko-KR" dirty="0"/>
              <a:t> x: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56166" y="1333500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Name_scope</a:t>
            </a:r>
            <a:r>
              <a:rPr lang="en-US" altLang="ko-KR" dirty="0"/>
              <a:t> o: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99" y="1789455"/>
            <a:ext cx="5561505" cy="474867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70499" y="2476472"/>
            <a:ext cx="3060113" cy="30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4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텐서보드 </a:t>
            </a:r>
            <a:r>
              <a:rPr lang="en-US" altLang="ko-KR"/>
              <a:t>- </a:t>
            </a:r>
            <a:r>
              <a:rPr lang="ko-KR" altLang="en-US"/>
              <a:t>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3"/>
          <a:stretch/>
        </p:blipFill>
        <p:spPr>
          <a:xfrm>
            <a:off x="4587554" y="1802348"/>
            <a:ext cx="6198634" cy="4340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150" y="1987419"/>
            <a:ext cx="3741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‘</a:t>
            </a:r>
            <a:r>
              <a:rPr lang="en-US" altLang="ko-KR" sz="3000" dirty="0" err="1"/>
              <a:t>tf.name_scope</a:t>
            </a:r>
            <a:r>
              <a:rPr lang="en-US" altLang="ko-KR" sz="3000" dirty="0"/>
              <a:t>() :’</a:t>
            </a:r>
            <a:r>
              <a:rPr lang="ko-KR" altLang="en-US" sz="3000" dirty="0"/>
              <a:t>를 사용해</a:t>
            </a:r>
            <a:r>
              <a:rPr lang="en-US" altLang="ko-KR" sz="3000" dirty="0"/>
              <a:t> </a:t>
            </a:r>
            <a:r>
              <a:rPr lang="ko-KR" altLang="en-US" sz="3000" dirty="0"/>
              <a:t>네임 </a:t>
            </a:r>
            <a:r>
              <a:rPr lang="ko-KR" altLang="en-US" sz="3000" dirty="0" err="1"/>
              <a:t>스코프로</a:t>
            </a:r>
            <a:r>
              <a:rPr lang="ko-KR" altLang="en-US" sz="3000" dirty="0"/>
              <a:t> 변수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함수등을</a:t>
            </a:r>
            <a:r>
              <a:rPr lang="ko-KR" altLang="en-US" sz="3000" dirty="0"/>
              <a:t> 묶어 준다</a:t>
            </a:r>
            <a:r>
              <a:rPr lang="en-US" altLang="ko-K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88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텐서보드 </a:t>
            </a:r>
            <a:r>
              <a:rPr lang="en-US" altLang="ko-KR"/>
              <a:t>- </a:t>
            </a:r>
            <a:r>
              <a:rPr lang="ko-KR" altLang="en-US"/>
              <a:t>실습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150" y="1987420"/>
            <a:ext cx="5738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텐서보드를</a:t>
            </a:r>
            <a:r>
              <a:rPr lang="ko-KR" altLang="en-US" dirty="0"/>
              <a:t> 통해 코드의 </a:t>
            </a:r>
            <a:r>
              <a:rPr lang="ko-KR" altLang="en-US" dirty="0" err="1"/>
              <a:t>시각화된</a:t>
            </a:r>
            <a:r>
              <a:rPr lang="ko-KR" altLang="en-US" dirty="0"/>
              <a:t> 연결 정보를 얻고 싶다면 텐서플로우 이벤트 파일을 만들어야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tf.summary.FileWriter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en-US" altLang="ko-KR" dirty="0" err="1"/>
              <a:t>session.graph</a:t>
            </a:r>
            <a:r>
              <a:rPr lang="en-US" altLang="ko-KR" dirty="0"/>
              <a:t>)</a:t>
            </a:r>
            <a:r>
              <a:rPr lang="ko-KR" altLang="en-US" dirty="0"/>
              <a:t>를 통해 이벤트 파일을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67" y="1261480"/>
            <a:ext cx="4339857" cy="51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4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524</Words>
  <Application>Microsoft Office PowerPoint</Application>
  <PresentationFormat>와이드스크린</PresentationFormat>
  <Paragraphs>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 Sans CJK KR Regular</vt:lpstr>
      <vt:lpstr>맑은 고딕</vt:lpstr>
      <vt:lpstr>Arial</vt:lpstr>
      <vt:lpstr>Times New Roman</vt:lpstr>
      <vt:lpstr>Office 테마</vt:lpstr>
      <vt:lpstr>머신러닝 특강 </vt:lpstr>
      <vt:lpstr>앞의 수업 내용 요약</vt:lpstr>
      <vt:lpstr>텐서플로우 - 텐서보드</vt:lpstr>
      <vt:lpstr>텐서보드 - 스칼라</vt:lpstr>
      <vt:lpstr>텐서보드 – 이미지, 오디오</vt:lpstr>
      <vt:lpstr>텐서보드 - 그래프</vt:lpstr>
      <vt:lpstr>텐서보드 - 실습</vt:lpstr>
      <vt:lpstr>텐서보드 - 실습</vt:lpstr>
      <vt:lpstr>텐서보드 - 실습</vt:lpstr>
      <vt:lpstr>텐서보드 - 실습</vt:lpstr>
      <vt:lpstr>텐서보드 - 실습</vt:lpstr>
      <vt:lpstr>텐서보드 - 실습</vt:lpstr>
      <vt:lpstr>텐서보드 - 실습</vt:lpstr>
      <vt:lpstr>텐서보드 - 실습</vt:lpstr>
      <vt:lpstr>텐서보드 - 실습</vt:lpstr>
      <vt:lpstr>텐서보드 -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특강 </dc:title>
  <dc:creator>SungSoo KIM</dc:creator>
  <cp:lastModifiedBy>SungSoo KIM</cp:lastModifiedBy>
  <cp:revision>11</cp:revision>
  <dcterms:created xsi:type="dcterms:W3CDTF">2017-02-05T13:05:39Z</dcterms:created>
  <dcterms:modified xsi:type="dcterms:W3CDTF">2017-02-10T02:40:56Z</dcterms:modified>
</cp:coreProperties>
</file>