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3" r:id="rId8"/>
    <p:sldId id="266" r:id="rId9"/>
    <p:sldId id="261" r:id="rId10"/>
    <p:sldId id="274" r:id="rId11"/>
    <p:sldId id="262" r:id="rId12"/>
    <p:sldId id="264" r:id="rId13"/>
    <p:sldId id="268" r:id="rId14"/>
    <p:sldId id="267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2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3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9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9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B729-AB20-444D-8951-3B4F624FF7D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D2F4-87CA-46F0-9F35-530443915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6289" y="847355"/>
            <a:ext cx="9144000" cy="196459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특강</a:t>
            </a:r>
            <a:br>
              <a:rPr lang="en-US" altLang="ko-KR" dirty="0"/>
            </a:b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3928" y="5945986"/>
            <a:ext cx="9144000" cy="399813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20142485 </a:t>
            </a:r>
            <a:r>
              <a:rPr lang="ko-KR" altLang="en-US" dirty="0"/>
              <a:t>김성수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901" y="2534952"/>
            <a:ext cx="9419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/>
              <a:t>선형회귀</a:t>
            </a:r>
          </a:p>
        </p:txBody>
      </p:sp>
    </p:spTree>
    <p:extLst>
      <p:ext uri="{BB962C8B-B14F-4D97-AF65-F5344CB8AC3E}">
        <p14:creationId xmlns:p14="http://schemas.microsoft.com/office/powerpoint/2010/main" val="10520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3229947" cy="1100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point_num</a:t>
            </a:r>
            <a:r>
              <a:rPr lang="en-US" altLang="ko-KR" dirty="0"/>
              <a:t> = 1000</a:t>
            </a:r>
          </a:p>
          <a:p>
            <a:pPr marL="0" indent="0">
              <a:buNone/>
            </a:pPr>
            <a:r>
              <a:rPr lang="en-US" altLang="ko-KR" dirty="0" err="1"/>
              <a:t>x_data</a:t>
            </a:r>
            <a:r>
              <a:rPr lang="en-US" altLang="ko-KR" dirty="0"/>
              <a:t> = [0]*</a:t>
            </a:r>
            <a:r>
              <a:rPr lang="en-US" altLang="ko-KR" dirty="0" err="1"/>
              <a:t>point_num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y_data</a:t>
            </a:r>
            <a:r>
              <a:rPr lang="en-US" altLang="ko-KR" dirty="0"/>
              <a:t> = [0]*</a:t>
            </a:r>
            <a:r>
              <a:rPr lang="en-US" altLang="ko-KR" dirty="0" err="1"/>
              <a:t>point_num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05767"/>
            <a:ext cx="10694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np.random.normal</a:t>
            </a:r>
            <a:r>
              <a:rPr lang="en-US" altLang="ko-KR" dirty="0"/>
              <a:t>(0.0, 0.5)</a:t>
            </a:r>
          </a:p>
          <a:p>
            <a:r>
              <a:rPr lang="en-US" altLang="ko-KR" dirty="0"/>
              <a:t># x </a:t>
            </a:r>
            <a:r>
              <a:rPr lang="ko-KR" altLang="en-US" dirty="0"/>
              <a:t>축 방향으로 </a:t>
            </a:r>
            <a:r>
              <a:rPr lang="en-US" altLang="ko-KR" dirty="0"/>
              <a:t>0.55</a:t>
            </a:r>
            <a:r>
              <a:rPr lang="ko-KR" altLang="en-US" dirty="0"/>
              <a:t>의 분산을 갖는 정규분포 난수 생성</a:t>
            </a:r>
          </a:p>
          <a:p>
            <a:r>
              <a:rPr lang="en-US" altLang="ko-KR" dirty="0" err="1"/>
              <a:t>y_data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]+ </a:t>
            </a:r>
            <a:r>
              <a:rPr lang="en-US" altLang="ko-KR" dirty="0" err="1"/>
              <a:t>np.random.normal</a:t>
            </a:r>
            <a:r>
              <a:rPr lang="en-US" altLang="ko-KR" dirty="0"/>
              <a:t>(0.0, 0.3)</a:t>
            </a:r>
          </a:p>
          <a:p>
            <a:r>
              <a:rPr lang="en-US" altLang="ko-KR" dirty="0"/>
              <a:t># x </a:t>
            </a:r>
            <a:r>
              <a:rPr lang="ko-KR" altLang="en-US" dirty="0"/>
              <a:t>축 방향에 대해 생성된 난수를 </a:t>
            </a:r>
            <a:r>
              <a:rPr lang="en-US" altLang="ko-KR" dirty="0"/>
              <a:t>y</a:t>
            </a:r>
            <a:r>
              <a:rPr lang="ko-KR" altLang="en-US" dirty="0"/>
              <a:t>축 방향으로 </a:t>
            </a:r>
            <a:r>
              <a:rPr lang="en-US" altLang="ko-KR" dirty="0"/>
              <a:t>0.03</a:t>
            </a:r>
            <a:r>
              <a:rPr lang="ko-KR" altLang="en-US" dirty="0"/>
              <a:t>의 분포를 가지도록 난수 생성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4678" y="1831722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난수로 뿌려질 데이터 값인 </a:t>
            </a:r>
            <a:r>
              <a:rPr lang="en-US" altLang="ko-KR" dirty="0"/>
              <a:t>x, y</a:t>
            </a:r>
            <a:r>
              <a:rPr lang="ko-KR" altLang="en-US" dirty="0"/>
              <a:t>를 각각 저장하기 위한</a:t>
            </a:r>
            <a:endParaRPr lang="en-US" altLang="ko-KR" dirty="0"/>
          </a:p>
          <a:p>
            <a:r>
              <a:rPr lang="en-US" altLang="ko-KR" dirty="0"/>
              <a:t>list </a:t>
            </a:r>
            <a:r>
              <a:rPr lang="ko-KR" altLang="en-US" dirty="0"/>
              <a:t>자료형 생성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537175"/>
            <a:ext cx="383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plt.plot</a:t>
            </a:r>
            <a:r>
              <a:rPr lang="en-US" altLang="ko-KR" dirty="0"/>
              <a:t>(x_data,y_data,'</a:t>
            </a:r>
            <a:r>
              <a:rPr lang="en-US" altLang="ko-KR" dirty="0" err="1"/>
              <a:t>ro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8053"/>
            <a:ext cx="5260695" cy="39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90688"/>
            <a:ext cx="9556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회귀 계산식에 필요한 변수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tf.random_uniform</a:t>
            </a:r>
            <a:r>
              <a:rPr lang="en-US" altLang="ko-KR" dirty="0"/>
              <a:t>([1], -1.0, 1.0),name='W')</a:t>
            </a:r>
          </a:p>
          <a:p>
            <a:r>
              <a:rPr lang="en-US" altLang="ko-KR" dirty="0"/>
              <a:t> 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([1]),name='b')</a:t>
            </a:r>
          </a:p>
          <a:p>
            <a:endParaRPr lang="en-US" altLang="ko-KR" dirty="0"/>
          </a:p>
          <a:p>
            <a:r>
              <a:rPr lang="ko-KR" altLang="en-US" dirty="0"/>
              <a:t>예측 모델을 생성</a:t>
            </a:r>
            <a:endParaRPr lang="en-US" altLang="ko-KR" dirty="0"/>
          </a:p>
          <a:p>
            <a:r>
              <a:rPr lang="en-US" altLang="ko-KR" dirty="0"/>
              <a:t> model = W * </a:t>
            </a:r>
            <a:r>
              <a:rPr lang="en-US" altLang="ko-KR" dirty="0" err="1"/>
              <a:t>x_data</a:t>
            </a:r>
            <a:r>
              <a:rPr lang="en-US" altLang="ko-KR" dirty="0"/>
              <a:t> +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3872204"/>
                <a:ext cx="8576388" cy="65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최소 제곱법을 이용한 코스트 함수를 생성 </a:t>
                </a:r>
                <a:r>
                  <a:rPr lang="en-US" altLang="ko-KR" dirty="0"/>
                  <a:t>E(</a:t>
                </a:r>
                <a:r>
                  <a:rPr lang="en-US" altLang="ko-KR" dirty="0" err="1"/>
                  <a:t>a,b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Cost = </a:t>
                </a:r>
                <a:r>
                  <a:rPr lang="en-US" altLang="ko-KR" dirty="0" err="1"/>
                  <a:t>tf.reduce_mean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tf.square</a:t>
                </a:r>
                <a:r>
                  <a:rPr lang="en-US" altLang="ko-KR" dirty="0"/>
                  <a:t>(y-</a:t>
                </a:r>
                <a:r>
                  <a:rPr lang="en-US" altLang="ko-KR" dirty="0" err="1"/>
                  <a:t>y_data</a:t>
                </a:r>
                <a:r>
                  <a:rPr lang="en-US" altLang="ko-KR" dirty="0"/>
                  <a:t>))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2204"/>
                <a:ext cx="8576388" cy="653064"/>
              </a:xfrm>
              <a:prstGeom prst="rect">
                <a:avLst/>
              </a:prstGeom>
              <a:blipFill>
                <a:blip r:embed="rId2"/>
                <a:stretch>
                  <a:fillRect l="-640" t="-66355" b="-63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5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90688"/>
            <a:ext cx="9556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회귀 계산식에 필요한 변수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tf.random_uniform</a:t>
            </a:r>
            <a:r>
              <a:rPr lang="en-US" altLang="ko-KR" dirty="0"/>
              <a:t>([1], -1.0, 1.0),name='W')</a:t>
            </a:r>
          </a:p>
          <a:p>
            <a:r>
              <a:rPr lang="en-US" altLang="ko-KR" dirty="0"/>
              <a:t> 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([1]),name='b')</a:t>
            </a:r>
          </a:p>
          <a:p>
            <a:endParaRPr lang="en-US" altLang="ko-KR" dirty="0"/>
          </a:p>
          <a:p>
            <a:r>
              <a:rPr lang="ko-KR" altLang="en-US" dirty="0"/>
              <a:t>예측 모델을 생성</a:t>
            </a:r>
            <a:endParaRPr lang="en-US" altLang="ko-KR" dirty="0"/>
          </a:p>
          <a:p>
            <a:r>
              <a:rPr lang="en-US" altLang="ko-KR" dirty="0"/>
              <a:t> model = W * </a:t>
            </a:r>
            <a:r>
              <a:rPr lang="en-US" altLang="ko-KR" dirty="0" err="1"/>
              <a:t>x_data</a:t>
            </a:r>
            <a:r>
              <a:rPr lang="en-US" altLang="ko-KR" dirty="0"/>
              <a:t> +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872204"/>
            <a:ext cx="857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코스트 함수를 생성</a:t>
            </a:r>
            <a:endParaRPr lang="en-US" altLang="ko-KR" dirty="0"/>
          </a:p>
          <a:p>
            <a:r>
              <a:rPr lang="en-US" altLang="ko-KR" dirty="0"/>
              <a:t>cost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(y-</a:t>
            </a:r>
            <a:r>
              <a:rPr lang="en-US" altLang="ko-KR" dirty="0" err="1"/>
              <a:t>y_data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143" y="2052735"/>
            <a:ext cx="8576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제곱법을 통해 생성된 코스트 함수를 최소화 시키는 작업이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Cost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(y-</a:t>
            </a:r>
            <a:r>
              <a:rPr lang="en-US" altLang="ko-KR" dirty="0" err="1"/>
              <a:t>y_data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최소 값을 찾는 방법으로 사용되는 것이 </a:t>
            </a:r>
            <a:r>
              <a:rPr lang="en-US" altLang="ko-KR" dirty="0"/>
              <a:t>‘</a:t>
            </a:r>
            <a:r>
              <a:rPr lang="ko-KR" altLang="en-US" dirty="0"/>
              <a:t>경사 </a:t>
            </a:r>
            <a:r>
              <a:rPr lang="ko-KR" altLang="en-US" dirty="0" err="1"/>
              <a:t>하강법＇이다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미분을 이용해 기울기 값이 최소가 되는 지점을 찾아 가는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79" y="2754011"/>
            <a:ext cx="3303036" cy="31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143" y="2052735"/>
            <a:ext cx="857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제곱법을 통해 생성된 코스트 함수를 최소화 시키는 작업이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Cost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(y-</a:t>
            </a:r>
            <a:r>
              <a:rPr lang="en-US" altLang="ko-KR" dirty="0" err="1"/>
              <a:t>y_data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경사 하강법을 어떻게 구현해야 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텐서플로우는</a:t>
            </a:r>
            <a:r>
              <a:rPr lang="ko-KR" altLang="en-US" dirty="0"/>
              <a:t> </a:t>
            </a:r>
            <a:r>
              <a:rPr lang="ko-KR" altLang="en-US" dirty="0" err="1"/>
              <a:t>경사하강법을</a:t>
            </a:r>
            <a:r>
              <a:rPr lang="ko-KR" altLang="en-US" dirty="0"/>
              <a:t> 구현 할 수 있는 함수를 제공해 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경사하강법에</a:t>
            </a:r>
            <a:r>
              <a:rPr lang="ko-KR" altLang="en-US" dirty="0"/>
              <a:t> 따라서 코스트를 최적화 시키는 함수로</a:t>
            </a:r>
            <a:endParaRPr lang="en-US" altLang="ko-KR" dirty="0"/>
          </a:p>
          <a:p>
            <a:r>
              <a:rPr lang="en-US" altLang="ko-KR" dirty="0" err="1"/>
              <a:t>tf.train.GradientDescentOptimizer.minimize</a:t>
            </a:r>
            <a:r>
              <a:rPr lang="en-US" altLang="ko-KR" dirty="0"/>
              <a:t>(cost)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87" y="2759637"/>
            <a:ext cx="2875513" cy="2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0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143" y="2052735"/>
            <a:ext cx="8576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Matplotlib.pyplt</a:t>
            </a:r>
            <a:r>
              <a:rPr lang="ko-KR" altLang="en-US" dirty="0"/>
              <a:t>로 출력하기 위해 사용자 함수를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plt_print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x_data</a:t>
            </a:r>
            <a:r>
              <a:rPr lang="en-US" altLang="ko-KR" dirty="0"/>
              <a:t>, </a:t>
            </a:r>
            <a:r>
              <a:rPr lang="en-US" altLang="ko-KR" dirty="0" err="1"/>
              <a:t>y_data</a:t>
            </a:r>
            <a:r>
              <a:rPr lang="en-US" altLang="ko-KR" dirty="0"/>
              <a:t>, '</a:t>
            </a:r>
            <a:r>
              <a:rPr lang="en-US" altLang="ko-KR" dirty="0" err="1"/>
              <a:t>ro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x_data</a:t>
            </a:r>
            <a:r>
              <a:rPr lang="en-US" altLang="ko-KR" dirty="0"/>
              <a:t>, </a:t>
            </a:r>
            <a:r>
              <a:rPr lang="en-US" altLang="ko-KR" dirty="0" err="1"/>
              <a:t>sess.run</a:t>
            </a:r>
            <a:r>
              <a:rPr lang="en-US" altLang="ko-KR" dirty="0"/>
              <a:t>(W) * </a:t>
            </a:r>
            <a:r>
              <a:rPr lang="en-US" altLang="ko-KR" dirty="0" err="1"/>
              <a:t>x_data</a:t>
            </a:r>
            <a:r>
              <a:rPr lang="en-US" altLang="ko-KR" dirty="0"/>
              <a:t> + </a:t>
            </a:r>
            <a:r>
              <a:rPr lang="en-US" altLang="ko-KR" dirty="0" err="1"/>
              <a:t>sess.run</a:t>
            </a:r>
            <a:r>
              <a:rPr lang="en-US" altLang="ko-KR" dirty="0"/>
              <a:t>(b))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07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142" y="2052735"/>
            <a:ext cx="896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세션을 열고 만든 모델을 실행해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for step in range(2000):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sess.run</a:t>
            </a:r>
            <a:r>
              <a:rPr lang="en-US" altLang="ko-KR" dirty="0"/>
              <a:t>(train)</a:t>
            </a:r>
          </a:p>
          <a:p>
            <a:r>
              <a:rPr lang="en-US" altLang="ko-KR" dirty="0"/>
              <a:t>        print(step, </a:t>
            </a:r>
            <a:r>
              <a:rPr lang="en-US" altLang="ko-KR" dirty="0" err="1"/>
              <a:t>sess.run</a:t>
            </a:r>
            <a:r>
              <a:rPr lang="en-US" altLang="ko-KR" dirty="0"/>
              <a:t>(W), </a:t>
            </a:r>
            <a:r>
              <a:rPr lang="en-US" altLang="ko-KR" dirty="0" err="1"/>
              <a:t>sess.run</a:t>
            </a:r>
            <a:r>
              <a:rPr lang="en-US" altLang="ko-KR" dirty="0"/>
              <a:t>(b))</a:t>
            </a:r>
          </a:p>
          <a:p>
            <a:r>
              <a:rPr lang="en-US" altLang="ko-KR" dirty="0"/>
              <a:t>        print(step, </a:t>
            </a:r>
            <a:r>
              <a:rPr lang="en-US" altLang="ko-KR" dirty="0" err="1"/>
              <a:t>sess.run</a:t>
            </a:r>
            <a:r>
              <a:rPr lang="en-US" altLang="ko-KR" dirty="0"/>
              <a:t>(cost))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plt_print</a:t>
            </a:r>
            <a:r>
              <a:rPr lang="en-US" altLang="ko-KR" dirty="0"/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33" y="1795467"/>
            <a:ext cx="5730780" cy="42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9004" y="1838131"/>
            <a:ext cx="68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899" y="1958601"/>
            <a:ext cx="1012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은탁이는</a:t>
            </a:r>
            <a:r>
              <a:rPr lang="ko-KR" altLang="en-US" dirty="0"/>
              <a:t> 공공가치와 </a:t>
            </a:r>
            <a:r>
              <a:rPr lang="ko-KR" altLang="en-US" dirty="0" err="1"/>
              <a:t>리더쉽</a:t>
            </a:r>
            <a:r>
              <a:rPr lang="ko-KR" altLang="en-US" dirty="0"/>
              <a:t> 강의를 수강하고 있다</a:t>
            </a:r>
            <a:r>
              <a:rPr lang="en-US" altLang="ko-KR" dirty="0"/>
              <a:t>. </a:t>
            </a:r>
            <a:r>
              <a:rPr lang="ko-KR" altLang="en-US" dirty="0"/>
              <a:t>기말고사가 </a:t>
            </a:r>
            <a:r>
              <a:rPr lang="en-US" altLang="ko-KR" dirty="0"/>
              <a:t>1</a:t>
            </a:r>
            <a:r>
              <a:rPr lang="ko-KR" altLang="en-US" dirty="0"/>
              <a:t>주일 남은 </a:t>
            </a:r>
            <a:r>
              <a:rPr lang="ko-KR" altLang="en-US" dirty="0" err="1"/>
              <a:t>은탁이는</a:t>
            </a:r>
            <a:r>
              <a:rPr lang="ko-KR" altLang="en-US" dirty="0"/>
              <a:t> 자신이 얼마만큼 공부하면 해당 강의를 </a:t>
            </a:r>
            <a:r>
              <a:rPr lang="en-US" altLang="ko-KR" dirty="0"/>
              <a:t>Pass</a:t>
            </a:r>
            <a:r>
              <a:rPr lang="ko-KR" altLang="en-US" dirty="0"/>
              <a:t>를 할 수 있을지 궁금하여 해당 과목을 들었었던 사람들에게 공부 시간과 시험 점수를 물어봐 사진과 같은 정보를 얻었다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00" y="3581272"/>
            <a:ext cx="1872795" cy="26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9004" y="1838131"/>
            <a:ext cx="68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899" y="1958601"/>
            <a:ext cx="1012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공공가치와 </a:t>
            </a:r>
            <a:r>
              <a:rPr lang="ko-KR" altLang="en-US" dirty="0" err="1"/>
              <a:t>리더쉽은</a:t>
            </a:r>
            <a:r>
              <a:rPr lang="ko-KR" altLang="en-US" dirty="0"/>
              <a:t> 기말고사가 </a:t>
            </a:r>
            <a:r>
              <a:rPr lang="en-US" altLang="ko-KR" dirty="0"/>
              <a:t>70</a:t>
            </a:r>
            <a:r>
              <a:rPr lang="ko-KR" altLang="en-US" dirty="0"/>
              <a:t>점을 넘기면 </a:t>
            </a:r>
            <a:r>
              <a:rPr lang="en-US" altLang="ko-KR" dirty="0"/>
              <a:t>Pass </a:t>
            </a:r>
            <a:r>
              <a:rPr lang="ko-KR" altLang="en-US" dirty="0"/>
              <a:t>할 수 있는 수업이라고 하였을 때 </a:t>
            </a:r>
            <a:r>
              <a:rPr lang="en-US" altLang="ko-KR" dirty="0"/>
              <a:t>X</a:t>
            </a:r>
            <a:r>
              <a:rPr lang="ko-KR" altLang="en-US" dirty="0"/>
              <a:t>시간 만큼 공부하였을 때 </a:t>
            </a:r>
            <a:r>
              <a:rPr lang="ko-KR" altLang="en-US" dirty="0" err="1"/>
              <a:t>은탁이의</a:t>
            </a:r>
            <a:r>
              <a:rPr lang="ko-KR" altLang="en-US" dirty="0"/>
              <a:t> 기말고사 점수를 예측하고 최종 결과를 예측해 보자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8153" y="3128211"/>
            <a:ext cx="8428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기말고사 성적은 음수가 나올 수 없으며 </a:t>
            </a:r>
            <a:r>
              <a:rPr lang="en-US" altLang="ko-KR" dirty="0"/>
              <a:t>100</a:t>
            </a:r>
            <a:r>
              <a:rPr lang="ko-KR" altLang="en-US" dirty="0"/>
              <a:t>넘을 넘길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텐서플로우에서</a:t>
            </a:r>
            <a:r>
              <a:rPr lang="ko-KR" altLang="en-US" dirty="0"/>
              <a:t> </a:t>
            </a:r>
            <a:r>
              <a:rPr lang="ko-KR" altLang="en-US" dirty="0" err="1"/>
              <a:t>텐서의</a:t>
            </a:r>
            <a:r>
              <a:rPr lang="ko-KR" altLang="en-US" dirty="0"/>
              <a:t> 크기를 비교하는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tf.less_equal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작거나 같으면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tf.greater_equal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같으면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88793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dirty="0"/>
              <a:t>앞의 수업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텐서플로의</a:t>
            </a:r>
            <a:r>
              <a:rPr lang="ko-KR" altLang="en-US" dirty="0"/>
              <a:t> 용어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ko-KR" altLang="en-US" dirty="0" err="1"/>
              <a:t>선언법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NUMPY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텐서보드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523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(1) – </a:t>
            </a:r>
            <a:r>
              <a:rPr lang="ko-KR" altLang="en-US" dirty="0"/>
              <a:t>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종속변수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독립변수들간의</a:t>
            </a:r>
            <a:r>
              <a:rPr lang="ko-KR" altLang="en-US" dirty="0"/>
              <a:t> 관계를 표현하는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독립변수가 </a:t>
            </a:r>
            <a:r>
              <a:rPr lang="en-US" altLang="ko-KR" dirty="0"/>
              <a:t>1</a:t>
            </a:r>
            <a:r>
              <a:rPr lang="ko-KR" altLang="en-US" dirty="0"/>
              <a:t>개일 시 </a:t>
            </a:r>
            <a:r>
              <a:rPr lang="en-US" altLang="ko-KR" dirty="0"/>
              <a:t>2</a:t>
            </a:r>
            <a:r>
              <a:rPr lang="ko-KR" altLang="en-US" dirty="0"/>
              <a:t>차원 직선으로 표현되며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2</a:t>
            </a:r>
            <a:r>
              <a:rPr lang="ko-KR" altLang="en-US" dirty="0"/>
              <a:t>개 이상일 시 </a:t>
            </a:r>
            <a:r>
              <a:rPr lang="en-US" altLang="ko-KR" dirty="0"/>
              <a:t>3</a:t>
            </a:r>
            <a:r>
              <a:rPr lang="ko-KR" altLang="en-US" dirty="0"/>
              <a:t>차원 평면으로 표현된다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알고리즘 개념이 복잡하지 않고</a:t>
            </a:r>
            <a:r>
              <a:rPr lang="en-US" altLang="ko-KR" dirty="0"/>
              <a:t>, </a:t>
            </a:r>
            <a:r>
              <a:rPr lang="ko-KR" altLang="en-US" dirty="0"/>
              <a:t>다양한 문제에 폭 넓게 적용이 가능한다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54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(1) – </a:t>
            </a:r>
            <a:r>
              <a:rPr lang="ko-KR" altLang="en-US" dirty="0"/>
              <a:t>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회귀 </a:t>
            </a:r>
            <a:r>
              <a:rPr lang="en-US" altLang="ko-KR" dirty="0"/>
              <a:t>– </a:t>
            </a:r>
            <a:r>
              <a:rPr lang="ko-KR" altLang="en-US" dirty="0"/>
              <a:t>유전학에서 나온 용어로 </a:t>
            </a:r>
            <a:r>
              <a:rPr lang="en-US" altLang="ko-KR" dirty="0"/>
              <a:t>‘</a:t>
            </a:r>
            <a:r>
              <a:rPr lang="ko-KR" altLang="en-US" dirty="0"/>
              <a:t>사람의 키는 평균으로 회귀한다</a:t>
            </a:r>
            <a:r>
              <a:rPr lang="en-US" altLang="ko-KR" dirty="0"/>
              <a:t>‘</a:t>
            </a:r>
            <a:r>
              <a:rPr lang="ko-KR" altLang="en-US" dirty="0"/>
              <a:t>라는 의미이다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머신러닝에서</a:t>
            </a:r>
            <a:r>
              <a:rPr lang="ko-KR" altLang="en-US" dirty="0"/>
              <a:t> 회귀식으로 </a:t>
            </a:r>
            <a:r>
              <a:rPr lang="ko-KR" altLang="en-US" dirty="0" err="1"/>
              <a:t>최소제곱법을</a:t>
            </a:r>
            <a:r>
              <a:rPr lang="ko-KR" altLang="en-US" dirty="0"/>
              <a:t> 사용하게 되는데 이 </a:t>
            </a:r>
            <a:r>
              <a:rPr lang="ko-KR" altLang="en-US" dirty="0" err="1"/>
              <a:t>최소제곱법의</a:t>
            </a:r>
            <a:r>
              <a:rPr lang="ko-KR" altLang="en-US" dirty="0"/>
              <a:t> 아이디어가 실제 값과 예측 값의 차이가 최소가 되는 지점을 찾는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02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1000</a:t>
            </a:r>
            <a:r>
              <a:rPr lang="ko-KR" altLang="en-US" dirty="0"/>
              <a:t>개의 난수를 학습해 결과를 예측해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라이브러리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en-US" altLang="ko-KR" dirty="0" err="1"/>
              <a:t>matplotlib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656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780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개의 독립변수 </a:t>
            </a:r>
            <a:r>
              <a:rPr lang="en-US" altLang="ko-KR" dirty="0"/>
              <a:t>x</a:t>
            </a:r>
            <a:r>
              <a:rPr lang="ko-KR" altLang="en-US" dirty="0"/>
              <a:t>가 종속변수 </a:t>
            </a:r>
            <a:r>
              <a:rPr lang="en-US" altLang="ko-KR" dirty="0"/>
              <a:t>y</a:t>
            </a:r>
            <a:r>
              <a:rPr lang="ko-KR" altLang="en-US" dirty="0"/>
              <a:t>에 미치는 영향을 알아보자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계산식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http://www.holehouse.org/mlclass/01_02_Introduction_regression_analysis_and_gr_files/Image%20%5b7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07" y="2639203"/>
            <a:ext cx="37052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06" y="3661030"/>
            <a:ext cx="3880026" cy="26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848"/>
            <a:ext cx="4429587" cy="4002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59070" y="2374484"/>
                <a:ext cx="6260179" cy="2685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예측 모델과 실제 값의 차이가 발생할 수 밖에 없고</a:t>
                </a:r>
                <a:r>
                  <a:rPr lang="en-US" altLang="ko-KR" dirty="0"/>
                  <a:t>, 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Error</a:t>
                </a:r>
                <a:r>
                  <a:rPr lang="ko-KR" altLang="en-US" dirty="0"/>
                  <a:t>가 작아질 수록 정확도가 높아진다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-&gt; Error</a:t>
                </a:r>
                <a:r>
                  <a:rPr lang="ko-KR" altLang="en-US" dirty="0"/>
                  <a:t>를 줄여야 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실제 값 과 예측 모델의 차이를 최소화 하기 위해서</a:t>
                </a:r>
                <a:endParaRPr lang="en-US" altLang="ko-KR" dirty="0"/>
              </a:p>
              <a:p>
                <a:r>
                  <a:rPr lang="en-US" altLang="ko-KR" dirty="0"/>
                  <a:t>‘</a:t>
                </a:r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을 사용한다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E(</a:t>
                </a:r>
                <a:r>
                  <a:rPr lang="en-US" altLang="ko-KR" dirty="0" err="1"/>
                  <a:t>a,b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0" y="2374484"/>
                <a:ext cx="6260179" cy="2685928"/>
              </a:xfrm>
              <a:prstGeom prst="rect">
                <a:avLst/>
              </a:prstGeom>
              <a:blipFill>
                <a:blip r:embed="rId3"/>
                <a:stretch>
                  <a:fillRect l="-877" t="-1364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8457" y="6466114"/>
            <a:ext cx="1054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https://docs.oracle.com/cd/B28359_01/datamine.111/b28129/regress.htm#DMCON005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30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848"/>
            <a:ext cx="4429587" cy="40024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31821" y="3276529"/>
            <a:ext cx="6260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실제 구현을 해보도록 하자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6466114"/>
            <a:ext cx="1054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https://docs.oracle.com/cd/B28359_01/datamine.111/b28129/regress.htm#DMCON005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69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in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3229947" cy="1100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point_num</a:t>
            </a:r>
            <a:r>
              <a:rPr lang="en-US" altLang="ko-KR" dirty="0"/>
              <a:t> = 1000</a:t>
            </a:r>
          </a:p>
          <a:p>
            <a:pPr marL="0" indent="0">
              <a:buNone/>
            </a:pPr>
            <a:r>
              <a:rPr lang="en-US" altLang="ko-KR" dirty="0" err="1"/>
              <a:t>x_data</a:t>
            </a:r>
            <a:r>
              <a:rPr lang="en-US" altLang="ko-KR" dirty="0"/>
              <a:t> = [0]*</a:t>
            </a:r>
            <a:r>
              <a:rPr lang="en-US" altLang="ko-KR" dirty="0" err="1"/>
              <a:t>point_num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y_data</a:t>
            </a:r>
            <a:r>
              <a:rPr lang="en-US" altLang="ko-KR" dirty="0"/>
              <a:t> = [0]*</a:t>
            </a:r>
            <a:r>
              <a:rPr lang="en-US" altLang="ko-KR" dirty="0" err="1"/>
              <a:t>point_num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05767"/>
            <a:ext cx="10694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np.random.normal</a:t>
            </a:r>
            <a:r>
              <a:rPr lang="en-US" altLang="ko-KR" dirty="0"/>
              <a:t>(0.0, 0.5)</a:t>
            </a:r>
          </a:p>
          <a:p>
            <a:r>
              <a:rPr lang="en-US" altLang="ko-KR" dirty="0"/>
              <a:t># x </a:t>
            </a:r>
            <a:r>
              <a:rPr lang="ko-KR" altLang="en-US" dirty="0"/>
              <a:t>축 방향으로 </a:t>
            </a:r>
            <a:r>
              <a:rPr lang="en-US" altLang="ko-KR" dirty="0"/>
              <a:t>0.55</a:t>
            </a:r>
            <a:r>
              <a:rPr lang="ko-KR" altLang="en-US" dirty="0"/>
              <a:t>의 분산을 갖는 정규분포 난수 생성</a:t>
            </a:r>
          </a:p>
          <a:p>
            <a:r>
              <a:rPr lang="en-US" altLang="ko-KR" dirty="0" err="1"/>
              <a:t>y_data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]+ </a:t>
            </a:r>
            <a:r>
              <a:rPr lang="en-US" altLang="ko-KR" dirty="0" err="1"/>
              <a:t>np.random.normal</a:t>
            </a:r>
            <a:r>
              <a:rPr lang="en-US" altLang="ko-KR" dirty="0"/>
              <a:t>(0.0, 0.3)</a:t>
            </a:r>
          </a:p>
          <a:p>
            <a:r>
              <a:rPr lang="en-US" altLang="ko-KR" dirty="0"/>
              <a:t># x </a:t>
            </a:r>
            <a:r>
              <a:rPr lang="ko-KR" altLang="en-US" dirty="0"/>
              <a:t>축 방향에 대해 생성된 난수를 </a:t>
            </a:r>
            <a:r>
              <a:rPr lang="en-US" altLang="ko-KR" dirty="0"/>
              <a:t>y</a:t>
            </a:r>
            <a:r>
              <a:rPr lang="ko-KR" altLang="en-US" dirty="0"/>
              <a:t>축 방향으로 </a:t>
            </a:r>
            <a:r>
              <a:rPr lang="en-US" altLang="ko-KR" dirty="0"/>
              <a:t>0.03</a:t>
            </a:r>
            <a:r>
              <a:rPr lang="ko-KR" altLang="en-US" dirty="0"/>
              <a:t>의 분포를 가지도록 난수 생성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4678" y="1831722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난수로 뿌려질 데이터 값인 </a:t>
            </a:r>
            <a:r>
              <a:rPr lang="en-US" altLang="ko-KR" dirty="0"/>
              <a:t>x, y</a:t>
            </a:r>
            <a:r>
              <a:rPr lang="ko-KR" altLang="en-US" dirty="0"/>
              <a:t>를 각각 저장하기 위한</a:t>
            </a:r>
            <a:endParaRPr lang="en-US" altLang="ko-KR" dirty="0"/>
          </a:p>
          <a:p>
            <a:r>
              <a:rPr lang="en-US" altLang="ko-KR" dirty="0"/>
              <a:t>list </a:t>
            </a:r>
            <a:r>
              <a:rPr lang="ko-KR" altLang="en-US" dirty="0"/>
              <a:t>자료형 생성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537175"/>
            <a:ext cx="383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plt.plot</a:t>
            </a:r>
            <a:r>
              <a:rPr lang="en-US" altLang="ko-KR" dirty="0"/>
              <a:t>(x_data,y_data,'</a:t>
            </a:r>
            <a:r>
              <a:rPr lang="en-US" altLang="ko-KR" dirty="0" err="1"/>
              <a:t>ro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4029" y="4854561"/>
            <a:ext cx="474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난수로 뿌려진 데이터  </a:t>
            </a:r>
            <a:r>
              <a:rPr lang="en-US" altLang="ko-KR" dirty="0" err="1"/>
              <a:t>x,y</a:t>
            </a:r>
            <a:r>
              <a:rPr lang="ko-KR" altLang="en-US" dirty="0"/>
              <a:t>의 값을 시각화</a:t>
            </a:r>
          </a:p>
        </p:txBody>
      </p:sp>
    </p:spTree>
    <p:extLst>
      <p:ext uri="{BB962C8B-B14F-4D97-AF65-F5344CB8AC3E}">
        <p14:creationId xmlns:p14="http://schemas.microsoft.com/office/powerpoint/2010/main" val="371492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1140</Words>
  <Application>Microsoft Office PowerPoint</Application>
  <PresentationFormat>와이드스크린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머신러닝 특강 </vt:lpstr>
      <vt:lpstr>앞의 수업 내용 요약</vt:lpstr>
      <vt:lpstr>머신러닝(1) – 선형회귀</vt:lpstr>
      <vt:lpstr>머신러닝(1) – 선형회귀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</vt:lpstr>
      <vt:lpstr>선형 회귀 in tensorflow (실습) </vt:lpstr>
      <vt:lpstr>선형 회귀 in tensorflow (실습)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세미나 4일차</dc:title>
  <dc:creator>SungSoo KIM</dc:creator>
  <cp:lastModifiedBy>SungSoo KIM</cp:lastModifiedBy>
  <cp:revision>29</cp:revision>
  <dcterms:created xsi:type="dcterms:W3CDTF">2017-01-26T08:56:28Z</dcterms:created>
  <dcterms:modified xsi:type="dcterms:W3CDTF">2017-02-09T10:53:57Z</dcterms:modified>
</cp:coreProperties>
</file>