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8" r:id="rId10"/>
    <p:sldId id="266" r:id="rId11"/>
    <p:sldId id="267" r:id="rId12"/>
    <p:sldId id="272" r:id="rId13"/>
    <p:sldId id="273" r:id="rId14"/>
    <p:sldId id="270" r:id="rId15"/>
    <p:sldId id="274" r:id="rId16"/>
    <p:sldId id="276" r:id="rId17"/>
    <p:sldId id="275" r:id="rId18"/>
    <p:sldId id="277" r:id="rId19"/>
    <p:sldId id="26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36DA-7E1F-436F-9603-B4174C02C36D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16B7-9078-42B9-83B7-94E0001E0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6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36DA-7E1F-436F-9603-B4174C02C36D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16B7-9078-42B9-83B7-94E0001E0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93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36DA-7E1F-436F-9603-B4174C02C36D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16B7-9078-42B9-83B7-94E0001E0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39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36DA-7E1F-436F-9603-B4174C02C36D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16B7-9078-42B9-83B7-94E0001E0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57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36DA-7E1F-436F-9603-B4174C02C36D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16B7-9078-42B9-83B7-94E0001E0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71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36DA-7E1F-436F-9603-B4174C02C36D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16B7-9078-42B9-83B7-94E0001E0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385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36DA-7E1F-436F-9603-B4174C02C36D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16B7-9078-42B9-83B7-94E0001E0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21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36DA-7E1F-436F-9603-B4174C02C36D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16B7-9078-42B9-83B7-94E0001E0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26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36DA-7E1F-436F-9603-B4174C02C36D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16B7-9078-42B9-83B7-94E0001E0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86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36DA-7E1F-436F-9603-B4174C02C36D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16B7-9078-42B9-83B7-94E0001E0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39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36DA-7E1F-436F-9603-B4174C02C36D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16B7-9078-42B9-83B7-94E0001E0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34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E36DA-7E1F-436F-9603-B4174C02C36D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616B7-9078-42B9-83B7-94E0001E0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33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16289" y="847355"/>
            <a:ext cx="9144000" cy="1964596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특강</a:t>
            </a:r>
            <a:br>
              <a:rPr lang="en-US" altLang="ko-KR" dirty="0"/>
            </a:br>
            <a:endParaRPr lang="ko-KR" altLang="en-US" sz="3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33928" y="5945986"/>
            <a:ext cx="9144000" cy="399813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ko-KR" dirty="0"/>
              <a:t>20142485 </a:t>
            </a:r>
            <a:r>
              <a:rPr lang="ko-KR" altLang="en-US" dirty="0"/>
              <a:t>김성수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1901" y="2534952"/>
            <a:ext cx="9419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dirty="0"/>
              <a:t>K-NN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052097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머신러닝</a:t>
            </a:r>
            <a:r>
              <a:rPr lang="en-US" altLang="ko-KR" dirty="0"/>
              <a:t>(2) : k-NN </a:t>
            </a:r>
            <a:r>
              <a:rPr lang="ko-KR" altLang="en-US" dirty="0"/>
              <a:t>실습 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85864" y="2214151"/>
            <a:ext cx="4716378" cy="416636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500755" y="2214151"/>
            <a:ext cx="4716378" cy="416636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87167" y="1481177"/>
            <a:ext cx="1190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사진은 준재가 학습에 사용할 </a:t>
            </a:r>
            <a:r>
              <a:rPr lang="en-US" altLang="ko-KR" dirty="0"/>
              <a:t>1, 2</a:t>
            </a:r>
            <a:r>
              <a:rPr lang="ko-KR" altLang="en-US" dirty="0"/>
              <a:t>의 </a:t>
            </a:r>
            <a:r>
              <a:rPr lang="en-US" altLang="ko-KR" dirty="0"/>
              <a:t>MNIST </a:t>
            </a:r>
            <a:r>
              <a:rPr lang="ko-KR" altLang="en-US" dirty="0"/>
              <a:t>데이터 셋의 모습이다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3951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머신러닝</a:t>
            </a:r>
            <a:r>
              <a:rPr lang="en-US" altLang="ko-KR" dirty="0"/>
              <a:t>(2) : k-NN </a:t>
            </a:r>
            <a:r>
              <a:rPr lang="ko-KR" altLang="en-US" dirty="0"/>
              <a:t>실습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0245" y="1835067"/>
            <a:ext cx="974878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이제 문제의 필기체를 넣고 이 문자가 </a:t>
            </a:r>
            <a:r>
              <a:rPr lang="en-US" altLang="ko-KR" sz="2500" dirty="0"/>
              <a:t>1</a:t>
            </a:r>
            <a:r>
              <a:rPr lang="ko-KR" altLang="en-US" sz="2500" dirty="0"/>
              <a:t>인지 </a:t>
            </a:r>
            <a:r>
              <a:rPr lang="en-US" altLang="ko-KR" sz="2500" dirty="0"/>
              <a:t>2</a:t>
            </a:r>
            <a:r>
              <a:rPr lang="ko-KR" altLang="en-US" sz="2500" dirty="0"/>
              <a:t>인지를 예측해 보자</a:t>
            </a:r>
            <a:endParaRPr lang="en-US" altLang="ko-KR" sz="2500" dirty="0"/>
          </a:p>
          <a:p>
            <a:r>
              <a:rPr lang="ko-KR" altLang="en-US" sz="2500" dirty="0"/>
              <a:t>가장 먼저 파일을 불러와서 정보를 저장해야 된다</a:t>
            </a:r>
            <a:r>
              <a:rPr lang="en-US" altLang="ko-KR" sz="2500" dirty="0"/>
              <a:t>. </a:t>
            </a:r>
            <a:r>
              <a:rPr lang="en-US" altLang="ko-KR" sz="2500" dirty="0" err="1"/>
              <a:t>Np.loadtxt</a:t>
            </a:r>
            <a:r>
              <a:rPr lang="en-US" altLang="ko-KR" sz="2500" dirty="0"/>
              <a:t> </a:t>
            </a:r>
            <a:r>
              <a:rPr lang="ko-KR" altLang="en-US" sz="2500" dirty="0"/>
              <a:t>함수를 </a:t>
            </a:r>
            <a:r>
              <a:rPr lang="ko-KR" altLang="en-US" sz="2500" dirty="0" err="1"/>
              <a:t>이용할때</a:t>
            </a:r>
            <a:r>
              <a:rPr lang="ko-KR" altLang="en-US" sz="2500" dirty="0"/>
              <a:t> </a:t>
            </a:r>
            <a:r>
              <a:rPr lang="en-US" altLang="ko-KR" sz="2500" dirty="0"/>
              <a:t>unpack=True</a:t>
            </a:r>
            <a:r>
              <a:rPr lang="ko-KR" altLang="en-US" sz="2500" dirty="0"/>
              <a:t>를 해 데이터를 저장하기 쉽게 만들자</a:t>
            </a:r>
            <a:r>
              <a:rPr lang="en-US" altLang="ko-KR" sz="2500" dirty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539" y="3359575"/>
            <a:ext cx="4704736" cy="32877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77" y="3359575"/>
            <a:ext cx="4448548" cy="320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8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머신러닝</a:t>
            </a:r>
            <a:r>
              <a:rPr lang="en-US" altLang="ko-KR" dirty="0"/>
              <a:t>(2) : k-NN </a:t>
            </a:r>
            <a:r>
              <a:rPr lang="ko-KR" altLang="en-US" dirty="0"/>
              <a:t>실습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0245" y="1835067"/>
            <a:ext cx="974878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파일을 불러왔으니 다음은 그 파일의 데이터를 저장해야 된다</a:t>
            </a:r>
            <a:r>
              <a:rPr lang="en-US" altLang="ko-KR" sz="2500" dirty="0"/>
              <a:t>. </a:t>
            </a:r>
            <a:r>
              <a:rPr lang="ko-KR" altLang="en-US" sz="2500" dirty="0"/>
              <a:t>우리가 사용하는 데이터 셋은 </a:t>
            </a:r>
            <a:r>
              <a:rPr lang="en-US" altLang="ko-KR" sz="2500" dirty="0"/>
              <a:t>[1000,785]</a:t>
            </a:r>
            <a:r>
              <a:rPr lang="ko-KR" altLang="en-US" sz="2500" dirty="0"/>
              <a:t>의 모양을 가진 데이터이며 레이블을 뺀 값을 저장하는 </a:t>
            </a:r>
            <a:r>
              <a:rPr lang="en-US" altLang="ko-KR" sz="2500" dirty="0" err="1"/>
              <a:t>x_data</a:t>
            </a:r>
            <a:r>
              <a:rPr lang="ko-KR" altLang="en-US" sz="2500" dirty="0"/>
              <a:t>는 </a:t>
            </a:r>
            <a:r>
              <a:rPr lang="en-US" altLang="ko-KR" sz="2500" dirty="0"/>
              <a:t>[1000,784]</a:t>
            </a:r>
            <a:r>
              <a:rPr lang="ko-KR" altLang="en-US" sz="2500" dirty="0"/>
              <a:t>의 모양이어야 한다</a:t>
            </a:r>
            <a:r>
              <a:rPr lang="en-US" altLang="ko-KR" sz="2500" dirty="0"/>
              <a:t>.</a:t>
            </a:r>
            <a:endParaRPr lang="ko-KR" altLang="en-US" sz="2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26063"/>
            <a:ext cx="7884636" cy="314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95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머신러닝</a:t>
            </a:r>
            <a:r>
              <a:rPr lang="en-US" altLang="ko-KR" dirty="0"/>
              <a:t>(2) : k-NN </a:t>
            </a:r>
            <a:r>
              <a:rPr lang="ko-KR" altLang="en-US" dirty="0"/>
              <a:t>실습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0245" y="1835067"/>
            <a:ext cx="974878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파일을 불러왔으니 다음은 그 파일의 데이터를 저장해야 된다</a:t>
            </a:r>
            <a:r>
              <a:rPr lang="en-US" altLang="ko-KR" sz="2500" dirty="0"/>
              <a:t>. </a:t>
            </a:r>
            <a:r>
              <a:rPr lang="ko-KR" altLang="en-US" sz="2500" dirty="0"/>
              <a:t>우리가 사용하는 데이터 셋은 </a:t>
            </a:r>
            <a:r>
              <a:rPr lang="en-US" altLang="ko-KR" sz="2500" dirty="0"/>
              <a:t>[1000,785]</a:t>
            </a:r>
            <a:r>
              <a:rPr lang="ko-KR" altLang="en-US" sz="2500" dirty="0"/>
              <a:t>의 모양을 가진 데이터이며 레이블을 뺀 값을 저장하는 </a:t>
            </a:r>
            <a:r>
              <a:rPr lang="en-US" altLang="ko-KR" sz="2500" dirty="0" err="1"/>
              <a:t>x_data</a:t>
            </a:r>
            <a:r>
              <a:rPr lang="ko-KR" altLang="en-US" sz="2500" dirty="0"/>
              <a:t>는 </a:t>
            </a:r>
            <a:r>
              <a:rPr lang="en-US" altLang="ko-KR" sz="2500" dirty="0"/>
              <a:t>[1000,784]</a:t>
            </a:r>
            <a:r>
              <a:rPr lang="ko-KR" altLang="en-US" sz="2500" dirty="0"/>
              <a:t>의 모양이어야 한다</a:t>
            </a:r>
            <a:r>
              <a:rPr lang="en-US" altLang="ko-KR" sz="2500" dirty="0"/>
              <a:t>.</a:t>
            </a:r>
            <a:endParaRPr lang="ko-KR" altLang="en-US" sz="2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41995"/>
            <a:ext cx="8087414" cy="324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77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머신러닝</a:t>
            </a:r>
            <a:r>
              <a:rPr lang="en-US" altLang="ko-KR" dirty="0"/>
              <a:t>(2) : k-NN </a:t>
            </a:r>
            <a:r>
              <a:rPr lang="ko-KR" altLang="en-US" dirty="0"/>
              <a:t>실습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0245" y="1835067"/>
            <a:ext cx="974878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data=[] #</a:t>
            </a:r>
            <a:r>
              <a:rPr lang="ko-KR" altLang="en-US" sz="2500" dirty="0"/>
              <a:t>거리 연산결과를 저장하기 위해 빈 리스트 생성</a:t>
            </a:r>
            <a:endParaRPr lang="en-US" altLang="ko-KR" sz="2500" dirty="0"/>
          </a:p>
          <a:p>
            <a:r>
              <a:rPr lang="en-US" altLang="ko-KR" sz="2500" dirty="0" err="1"/>
              <a:t>Feed_data</a:t>
            </a:r>
            <a:r>
              <a:rPr lang="en-US" altLang="ko-KR" sz="2500" dirty="0"/>
              <a:t> = </a:t>
            </a:r>
            <a:r>
              <a:rPr lang="en-US" altLang="ko-KR" sz="2500" dirty="0" err="1"/>
              <a:t>tf.placeholder</a:t>
            </a:r>
            <a:r>
              <a:rPr lang="en-US" altLang="ko-KR" sz="2500" dirty="0"/>
              <a:t>(</a:t>
            </a:r>
            <a:r>
              <a:rPr lang="ko-KR" altLang="en-US" sz="2500" dirty="0"/>
              <a:t>＇</a:t>
            </a:r>
            <a:r>
              <a:rPr lang="en-US" altLang="ko-KR" sz="2500" dirty="0"/>
              <a:t>float</a:t>
            </a:r>
            <a:r>
              <a:rPr lang="ko-KR" altLang="en-US" sz="2500" dirty="0"/>
              <a:t>＇</a:t>
            </a:r>
            <a:r>
              <a:rPr lang="en-US" altLang="ko-KR" sz="2500" dirty="0"/>
              <a:t>,[2000,2]) </a:t>
            </a:r>
          </a:p>
          <a:p>
            <a:r>
              <a:rPr lang="en-US" altLang="ko-KR" sz="2500" dirty="0"/>
              <a:t># </a:t>
            </a:r>
            <a:r>
              <a:rPr lang="ko-KR" altLang="en-US" sz="2500" dirty="0"/>
              <a:t>소트 연산을 위해 </a:t>
            </a:r>
            <a:r>
              <a:rPr lang="en-US" altLang="ko-KR" sz="2500" dirty="0"/>
              <a:t>placeholder </a:t>
            </a:r>
            <a:r>
              <a:rPr lang="ko-KR" altLang="en-US" sz="2500" dirty="0"/>
              <a:t>생성</a:t>
            </a:r>
            <a:endParaRPr lang="en-US" altLang="ko-KR" sz="2500" dirty="0"/>
          </a:p>
          <a:p>
            <a:r>
              <a:rPr lang="en-US" altLang="ko-KR" sz="2500" dirty="0"/>
              <a:t>def </a:t>
            </a:r>
            <a:r>
              <a:rPr lang="en-US" altLang="ko-KR" sz="2500" dirty="0" err="1"/>
              <a:t>get_dist</a:t>
            </a:r>
            <a:r>
              <a:rPr lang="en-US" altLang="ko-KR" sz="2500" dirty="0"/>
              <a:t>(</a:t>
            </a:r>
            <a:r>
              <a:rPr lang="en-US" altLang="ko-KR" sz="2500" dirty="0" err="1"/>
              <a:t>a,input_data</a:t>
            </a:r>
            <a:r>
              <a:rPr lang="en-US" altLang="ko-KR" sz="2500" dirty="0"/>
              <a:t>):</a:t>
            </a:r>
          </a:p>
          <a:p>
            <a:r>
              <a:rPr lang="en-US" altLang="ko-KR" sz="2500" dirty="0"/>
              <a:t>        distance = </a:t>
            </a:r>
            <a:r>
              <a:rPr lang="en-US" altLang="ko-KR" sz="2500" dirty="0" err="1"/>
              <a:t>tf.reduce_sum</a:t>
            </a:r>
            <a:r>
              <a:rPr lang="en-US" altLang="ko-KR" sz="2500" dirty="0"/>
              <a:t>(</a:t>
            </a:r>
            <a:r>
              <a:rPr lang="en-US" altLang="ko-KR" sz="2500" dirty="0" err="1"/>
              <a:t>tf.square</a:t>
            </a:r>
            <a:r>
              <a:rPr lang="en-US" altLang="ko-KR" sz="2500" dirty="0"/>
              <a:t>(</a:t>
            </a:r>
            <a:r>
              <a:rPr lang="en-US" altLang="ko-KR" sz="2500" dirty="0" err="1"/>
              <a:t>tf.sub</a:t>
            </a:r>
            <a:r>
              <a:rPr lang="en-US" altLang="ko-KR" sz="2500" dirty="0"/>
              <a:t>(</a:t>
            </a:r>
            <a:r>
              <a:rPr lang="en-US" altLang="ko-KR" sz="2500" dirty="0" err="1"/>
              <a:t>a,input_data</a:t>
            </a:r>
            <a:r>
              <a:rPr lang="en-US" altLang="ko-KR" sz="2500" dirty="0"/>
              <a:t>)))</a:t>
            </a:r>
          </a:p>
          <a:p>
            <a:r>
              <a:rPr lang="en-US" altLang="ko-KR" sz="2500" dirty="0"/>
              <a:t>        #</a:t>
            </a:r>
            <a:r>
              <a:rPr lang="ko-KR" altLang="en-US" sz="2500" dirty="0"/>
              <a:t>거리 계산</a:t>
            </a:r>
            <a:r>
              <a:rPr lang="ko-KR" altLang="en-US" sz="2500" dirty="0"/>
              <a:t>식</a:t>
            </a:r>
            <a:endParaRPr lang="en-US" altLang="ko-KR" sz="2500" dirty="0"/>
          </a:p>
          <a:p>
            <a:r>
              <a:rPr lang="en-US" altLang="ko-KR" sz="2500" dirty="0"/>
              <a:t>	</a:t>
            </a:r>
          </a:p>
          <a:p>
            <a:endParaRPr lang="en-US" altLang="ko-KR" sz="2500" dirty="0"/>
          </a:p>
          <a:p>
            <a:r>
              <a:rPr lang="en-US" altLang="ko-KR" sz="2500" dirty="0"/>
              <a:t>	return  distance</a:t>
            </a:r>
          </a:p>
          <a:p>
            <a:endParaRPr lang="ko-KR" altLang="en-US" sz="2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349690" y="3931523"/>
                <a:ext cx="2425958" cy="913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ko-KR" altLang="en-US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22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690" y="3931523"/>
                <a:ext cx="2425958" cy="9138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512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머신러닝</a:t>
            </a:r>
            <a:r>
              <a:rPr lang="en-US" altLang="ko-KR" dirty="0"/>
              <a:t>(2) : k-NN </a:t>
            </a:r>
            <a:r>
              <a:rPr lang="ko-KR" altLang="en-US" dirty="0"/>
              <a:t>실습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0245" y="1835067"/>
            <a:ext cx="97487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계산된 거리를 가지고 오름차순 정렬을 해야 된다</a:t>
            </a:r>
            <a:r>
              <a:rPr lang="en-US" altLang="ko-KR" sz="25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2213" y="3722915"/>
            <a:ext cx="739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https://www.tensorflow.org/api_docs/python/nn/evaluation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822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머신러닝</a:t>
            </a:r>
            <a:r>
              <a:rPr lang="en-US" altLang="ko-KR" dirty="0"/>
              <a:t>(2) : k-NN </a:t>
            </a:r>
            <a:r>
              <a:rPr lang="ko-KR" altLang="en-US" dirty="0"/>
              <a:t>실습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99927" y="6162097"/>
            <a:ext cx="739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https://www.tensorflow.org/api_docs/python/nn/evaluation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199" y="1940768"/>
            <a:ext cx="37151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정렬을 해 주는 함수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357" y="1617480"/>
            <a:ext cx="5870717" cy="428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70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머신러닝</a:t>
            </a:r>
            <a:r>
              <a:rPr lang="en-US" altLang="ko-KR" dirty="0"/>
              <a:t>(2) : k-NN </a:t>
            </a:r>
            <a:r>
              <a:rPr lang="ko-KR" altLang="en-US" dirty="0"/>
              <a:t>실습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2253" y="1844397"/>
            <a:ext cx="97487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value, indices = </a:t>
            </a:r>
            <a:r>
              <a:rPr lang="en-US" altLang="ko-KR" sz="2500" dirty="0" err="1"/>
              <a:t>tf.nn.top_k</a:t>
            </a:r>
            <a:r>
              <a:rPr lang="en-US" altLang="ko-KR" sz="2500" dirty="0"/>
              <a:t>(</a:t>
            </a:r>
            <a:r>
              <a:rPr lang="en-US" altLang="ko-KR" sz="2500" dirty="0" err="1"/>
              <a:t>feed_data</a:t>
            </a:r>
            <a:r>
              <a:rPr lang="en-US" altLang="ko-KR" sz="2500" dirty="0"/>
              <a:t>[:,1], k=k, sorted=True)</a:t>
            </a:r>
          </a:p>
          <a:p>
            <a:r>
              <a:rPr lang="ko-KR" altLang="en-US" sz="2500" dirty="0"/>
              <a:t>내림차순 정렬은 잘 수행되나 오름차순 정렬은 실행되지 않는다</a:t>
            </a:r>
            <a:r>
              <a:rPr lang="en-US" altLang="ko-KR" sz="2500" dirty="0"/>
              <a:t>.</a:t>
            </a:r>
            <a:endParaRPr lang="en-US" altLang="ko-KR" sz="2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287" y="3800585"/>
            <a:ext cx="5355440" cy="20628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74" y="3800585"/>
            <a:ext cx="5481946" cy="20628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1866" y="6225465"/>
            <a:ext cx="5134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/>
              <a:t>내림차순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42038" y="6225465"/>
            <a:ext cx="50117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/>
              <a:t>오름차순</a:t>
            </a:r>
            <a:endParaRPr lang="ko-KR" altLang="en-US" sz="2200"/>
          </a:p>
        </p:txBody>
      </p:sp>
    </p:spTree>
    <p:extLst>
      <p:ext uri="{BB962C8B-B14F-4D97-AF65-F5344CB8AC3E}">
        <p14:creationId xmlns:p14="http://schemas.microsoft.com/office/powerpoint/2010/main" val="1634564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머신러닝</a:t>
            </a:r>
            <a:r>
              <a:rPr lang="en-US" altLang="ko-KR" dirty="0"/>
              <a:t>(2) : k-NN </a:t>
            </a:r>
            <a:r>
              <a:rPr lang="ko-KR" altLang="en-US" dirty="0"/>
              <a:t>실습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2253" y="1844397"/>
            <a:ext cx="97487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/>
              <a:t>dist</a:t>
            </a:r>
            <a:r>
              <a:rPr lang="en-US" altLang="ko-KR" sz="2500" dirty="0"/>
              <a:t> = </a:t>
            </a:r>
            <a:r>
              <a:rPr lang="en-US" altLang="ko-KR" sz="5000" dirty="0"/>
              <a:t>(-1)</a:t>
            </a:r>
            <a:r>
              <a:rPr lang="en-US" altLang="ko-KR" sz="2500" dirty="0"/>
              <a:t>*</a:t>
            </a:r>
            <a:r>
              <a:rPr lang="en-US" altLang="ko-KR" sz="2500" dirty="0" err="1"/>
              <a:t>sess.run</a:t>
            </a:r>
            <a:r>
              <a:rPr lang="en-US" altLang="ko-KR" sz="2500" dirty="0"/>
              <a:t>(</a:t>
            </a:r>
            <a:r>
              <a:rPr lang="en-US" altLang="ko-KR" sz="2500" dirty="0" err="1"/>
              <a:t>get_dist</a:t>
            </a:r>
            <a:r>
              <a:rPr lang="en-US" altLang="ko-KR" sz="2500" dirty="0"/>
              <a:t>(</a:t>
            </a:r>
            <a:r>
              <a:rPr lang="en-US" altLang="ko-KR" sz="2500" dirty="0" err="1"/>
              <a:t>x_data</a:t>
            </a:r>
            <a:r>
              <a:rPr lang="en-US" altLang="ko-KR" sz="2500" dirty="0"/>
              <a:t>[step],input1_data))</a:t>
            </a:r>
          </a:p>
          <a:p>
            <a:endParaRPr lang="en-US" altLang="ko-KR" sz="2500" dirty="0"/>
          </a:p>
          <a:p>
            <a:r>
              <a:rPr lang="en-US" altLang="ko-KR" sz="2500" dirty="0" err="1"/>
              <a:t>data.append</a:t>
            </a:r>
            <a:r>
              <a:rPr lang="en-US" altLang="ko-KR" sz="2500" dirty="0"/>
              <a:t>([</a:t>
            </a:r>
            <a:r>
              <a:rPr lang="en-US" altLang="ko-KR" sz="2500" dirty="0" err="1"/>
              <a:t>x_label,dist</a:t>
            </a:r>
            <a:r>
              <a:rPr lang="en-US" altLang="ko-KR" sz="2500" dirty="0"/>
              <a:t>])</a:t>
            </a:r>
            <a:endParaRPr lang="en-US" altLang="ko-KR" sz="25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28" y="3989023"/>
            <a:ext cx="8130747" cy="192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15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6000" dirty="0"/>
          </a:p>
          <a:p>
            <a:pPr marL="0" indent="0" algn="ctr">
              <a:buNone/>
            </a:pPr>
            <a:endParaRPr lang="en-US" altLang="ko-KR" sz="6000" dirty="0"/>
          </a:p>
          <a:p>
            <a:pPr marL="0" indent="0" algn="ctr">
              <a:buNone/>
            </a:pPr>
            <a:r>
              <a:rPr lang="en-US" altLang="ko-KR" sz="6000" dirty="0"/>
              <a:t>-</a:t>
            </a:r>
            <a:r>
              <a:rPr lang="ko-KR" altLang="en-US" sz="6000" dirty="0"/>
              <a:t>끝</a:t>
            </a:r>
            <a:r>
              <a:rPr lang="en-US" altLang="ko-KR" sz="6000" dirty="0"/>
              <a:t>-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881951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r>
              <a:rPr lang="en-US" altLang="ko-KR" dirty="0"/>
              <a:t>(2) : k-NN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지도학습</a:t>
            </a:r>
            <a:r>
              <a:rPr lang="en-US" altLang="ko-KR" dirty="0"/>
              <a:t>(Supervised Learning) </a:t>
            </a:r>
          </a:p>
          <a:p>
            <a:pPr marL="0" indent="0">
              <a:buNone/>
            </a:pPr>
            <a:r>
              <a:rPr lang="en-US" altLang="ko-KR" dirty="0"/>
              <a:t>– </a:t>
            </a:r>
            <a:r>
              <a:rPr lang="ko-KR" altLang="en-US" dirty="0"/>
              <a:t>학습에 사용되는 데이터의 결과가 정해져 있는 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k-NN, </a:t>
            </a:r>
            <a:r>
              <a:rPr lang="ko-KR" altLang="en-US" dirty="0"/>
              <a:t>의사결정 트리</a:t>
            </a:r>
            <a:r>
              <a:rPr lang="en-US" altLang="ko-KR" dirty="0"/>
              <a:t>, etc.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비지도 학습</a:t>
            </a:r>
            <a:r>
              <a:rPr lang="en-US" altLang="ko-KR" dirty="0"/>
              <a:t>(Unsupervised Learning) </a:t>
            </a:r>
          </a:p>
          <a:p>
            <a:pPr>
              <a:buFontTx/>
              <a:buChar char="-"/>
            </a:pPr>
            <a:r>
              <a:rPr lang="ko-KR" altLang="en-US" dirty="0"/>
              <a:t>학습에 사용되는 데이터의 결과가 정해지지 않은 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k-means, DBSCAN, etc.</a:t>
            </a:r>
          </a:p>
        </p:txBody>
      </p:sp>
    </p:spTree>
    <p:extLst>
      <p:ext uri="{BB962C8B-B14F-4D97-AF65-F5344CB8AC3E}">
        <p14:creationId xmlns:p14="http://schemas.microsoft.com/office/powerpoint/2010/main" val="1952618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r>
              <a:rPr lang="en-US" altLang="ko-KR" dirty="0"/>
              <a:t>(2) : k-NN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k – NN</a:t>
            </a:r>
            <a:r>
              <a:rPr lang="en-US" altLang="ko-KR" dirty="0"/>
              <a:t>(</a:t>
            </a:r>
            <a:r>
              <a:rPr lang="en-US" altLang="ko-KR" sz="2000" i="1" dirty="0"/>
              <a:t>k</a:t>
            </a:r>
            <a:r>
              <a:rPr lang="en-US" altLang="ko-KR" sz="2000" dirty="0"/>
              <a:t>-nearest neighbors algorithm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ko-KR" altLang="en-US" sz="2000" dirty="0"/>
              <a:t>학습 샘플에 기반한 분류 방법이며 사전에 학습을 하지 않고 있다가 새로운 데이터가 입력되면 그때 분류 작업을 시작한다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이러한 성질 때문에 </a:t>
            </a:r>
            <a:r>
              <a:rPr lang="en-US" altLang="ko-KR" sz="2000" dirty="0"/>
              <a:t>Lazy learning</a:t>
            </a:r>
            <a:r>
              <a:rPr lang="ko-KR" altLang="en-US" sz="2000" dirty="0"/>
              <a:t>이라고도 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K – NN</a:t>
            </a:r>
            <a:r>
              <a:rPr lang="ko-KR" altLang="en-US" sz="2000" dirty="0"/>
              <a:t>의 기본적인 개념은 새롭게 입력된 데이터가 어느 그룹에 속하는지 분류하기 위해 가장 가까운 거리에 있는 학습 데이터가 속해 있는 그룹을 알아보는 것이다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649762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figure_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63721" y="2494436"/>
            <a:ext cx="4296585" cy="3200955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/>
              <a:t>머신러닝</a:t>
            </a:r>
            <a:r>
              <a:rPr lang="en-US" altLang="ko-KR"/>
              <a:t>(2) : k-NN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</a:rPr>
              <a:t>그림과 같이 미리 분류된 두 군집이 주어져 있고 녹색을 띄는 새로운 점이 입력 되었을 때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새로 입력된 점을 어느 군집으로 분류할지 결정하기 위해 두개의 군집이 결정되어져 있는 학습 데이터를 사용한다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279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55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처리 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63721" y="2494436"/>
            <a:ext cx="4296585" cy="3200955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/>
              <a:t>머신러닝</a:t>
            </a:r>
            <a:r>
              <a:rPr lang="en-US" altLang="ko-KR"/>
              <a:t>(2) : k-NN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000">
                <a:solidFill>
                  <a:schemeClr val="bg1"/>
                </a:solidFill>
              </a:rPr>
              <a:t>그림과 같이 미리 분류된 두 군집이 주어져 있고 녹색을 띄는 새로운 점이 입력 되었을 때</a:t>
            </a:r>
            <a:r>
              <a:rPr lang="en-US" altLang="ko-KR" sz="2000">
                <a:solidFill>
                  <a:schemeClr val="bg1"/>
                </a:solidFill>
              </a:rPr>
              <a:t>, </a:t>
            </a:r>
            <a:r>
              <a:rPr lang="ko-KR" altLang="en-US" sz="2000">
                <a:solidFill>
                  <a:schemeClr val="bg1"/>
                </a:solidFill>
              </a:rPr>
              <a:t>새로 입력된 점을 어느 군집으로 분류할지 결정하기 위해 두개의 군집이 결정되어져 있는 학습 데이터를 사용한다</a:t>
            </a:r>
            <a:r>
              <a:rPr lang="en-US" altLang="ko-KR" sz="200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740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r>
              <a:rPr lang="en-US" altLang="ko-KR" dirty="0"/>
              <a:t>(2) : k-NN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k – NN </a:t>
            </a:r>
            <a:r>
              <a:rPr lang="ko-KR" altLang="en-US" dirty="0"/>
              <a:t>알고리즘이 작동되는 과정은 다음과 같다</a:t>
            </a:r>
            <a:endParaRPr lang="en-US" altLang="ko-KR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1. </a:t>
            </a:r>
            <a:r>
              <a:rPr lang="ko-KR" altLang="ko-KR" sz="2400" dirty="0"/>
              <a:t>새롭게 입력된 데이터와 미리 수집된 데이터를 좌표 공간에 표현</a:t>
            </a:r>
            <a:r>
              <a:rPr lang="ko-KR" altLang="en-US" sz="2400" dirty="0"/>
              <a:t>한다</a:t>
            </a:r>
            <a:r>
              <a:rPr lang="en-US" altLang="ko-KR" sz="2400" dirty="0"/>
              <a:t>.</a:t>
            </a:r>
            <a:endParaRPr lang="ko-KR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2. </a:t>
            </a:r>
            <a:r>
              <a:rPr lang="ko-KR" altLang="ko-KR" sz="2400" dirty="0"/>
              <a:t>미리 수집된 데이터 중에서 새롭게 입력된 데이터를 기준으로 가장 가까운</a:t>
            </a:r>
            <a:r>
              <a:rPr lang="en-US" altLang="ko-KR" sz="2400" dirty="0"/>
              <a:t> K </a:t>
            </a:r>
            <a:r>
              <a:rPr lang="ko-KR" altLang="ko-KR" sz="2400" dirty="0"/>
              <a:t>개의 데이터를 찾는다</a:t>
            </a:r>
            <a:r>
              <a:rPr lang="en-US" altLang="ko-KR" sz="2400" dirty="0"/>
              <a:t>.</a:t>
            </a:r>
            <a:endParaRPr lang="ko-KR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3. 2</a:t>
            </a:r>
            <a:r>
              <a:rPr lang="ko-KR" altLang="en-US" sz="2400" dirty="0"/>
              <a:t>번에서 </a:t>
            </a:r>
            <a:r>
              <a:rPr lang="ko-KR" altLang="ko-KR" sz="2400" dirty="0"/>
              <a:t>찾아진</a:t>
            </a:r>
            <a:r>
              <a:rPr lang="en-US" altLang="ko-KR" sz="2400" dirty="0"/>
              <a:t> K </a:t>
            </a:r>
            <a:r>
              <a:rPr lang="ko-KR" altLang="ko-KR" sz="2400" dirty="0"/>
              <a:t>개의 데이터 중 더 많은 데이터가 속해 있는 군집으로 새롭게 입력된 데이터를 분류한다</a:t>
            </a:r>
            <a:r>
              <a:rPr lang="en-US" altLang="ko-KR" sz="2400" dirty="0"/>
              <a:t>.</a:t>
            </a:r>
            <a:endParaRPr lang="ko-KR" altLang="ko-KR" sz="2400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052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r>
              <a:rPr lang="en-US" altLang="ko-KR" dirty="0"/>
              <a:t>(2) : k-NN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K</a:t>
            </a:r>
            <a:r>
              <a:rPr lang="ko-KR" altLang="en-US" dirty="0"/>
              <a:t>가 커질수록 잘못된 분류가 될 확률은 낮아지는 장점이 있지만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ko-KR" altLang="en-US" dirty="0"/>
              <a:t>분류 시간이 길어지고</a:t>
            </a:r>
            <a:r>
              <a:rPr lang="en-US" altLang="ko-KR" dirty="0"/>
              <a:t>, </a:t>
            </a:r>
            <a:r>
              <a:rPr lang="ko-KR" altLang="en-US" dirty="0"/>
              <a:t>데이터와 군집 사이 경계가 복잡해지는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단점도 존재한다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229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r>
              <a:rPr lang="en-US" altLang="ko-KR" dirty="0"/>
              <a:t>(2) : k-NN </a:t>
            </a:r>
            <a:r>
              <a:rPr lang="ko-KR" altLang="en-US" dirty="0"/>
              <a:t>실습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준재는 우체국에서 우편번호 분류 아르바이트를 하고 있다</a:t>
            </a:r>
            <a:r>
              <a:rPr lang="en-US" altLang="ko-KR" dirty="0"/>
              <a:t>. </a:t>
            </a:r>
            <a:r>
              <a:rPr lang="ko-KR" altLang="en-US" dirty="0"/>
              <a:t>준재의 역할은 손으로 작성된 우편번호를 분류하는 것인데 어떤 편지에 적혀진 우편번호 중에 한 자리수가 </a:t>
            </a:r>
            <a:r>
              <a:rPr lang="en-US" altLang="ko-KR" dirty="0"/>
              <a:t>1</a:t>
            </a:r>
            <a:r>
              <a:rPr lang="ko-KR" altLang="en-US" dirty="0"/>
              <a:t>인지 </a:t>
            </a:r>
            <a:r>
              <a:rPr lang="en-US" altLang="ko-KR" dirty="0"/>
              <a:t>2</a:t>
            </a:r>
            <a:r>
              <a:rPr lang="ko-KR" altLang="en-US" dirty="0"/>
              <a:t>인지 헷갈리는 문제가 벌어졌다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문제를 해결하기 위해 준재는 학교에서 배웠던 </a:t>
            </a:r>
            <a:r>
              <a:rPr lang="en-US" altLang="ko-KR" dirty="0"/>
              <a:t>k-NN </a:t>
            </a:r>
            <a:r>
              <a:rPr lang="ko-KR" altLang="en-US" dirty="0"/>
              <a:t>알고리즘을 사용해 문제의 우편번호가 무엇인지 알아내려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12487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머신러닝</a:t>
            </a:r>
            <a:r>
              <a:rPr lang="en-US" altLang="ko-KR" dirty="0"/>
              <a:t>(2) : k-NN </a:t>
            </a:r>
            <a:r>
              <a:rPr lang="ko-KR" altLang="en-US" dirty="0"/>
              <a:t>실습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2482" y="2047696"/>
            <a:ext cx="94446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MNIST</a:t>
            </a:r>
            <a:r>
              <a:rPr lang="ko-KR" altLang="en-US" sz="2400" dirty="0"/>
              <a:t>는 필기체를 </a:t>
            </a:r>
            <a:r>
              <a:rPr lang="en-US" altLang="ko-KR" sz="2400" dirty="0"/>
              <a:t>label</a:t>
            </a:r>
            <a:r>
              <a:rPr lang="ko-KR" altLang="en-US" sz="2400" dirty="0"/>
              <a:t>과 함께 저장 해 둔 데이터 세트를 말한다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준재가 사용할 </a:t>
            </a:r>
            <a:r>
              <a:rPr lang="en-US" altLang="ko-KR" sz="2400" dirty="0"/>
              <a:t>MNIST </a:t>
            </a:r>
            <a:r>
              <a:rPr lang="ko-KR" altLang="en-US" sz="2400" dirty="0"/>
              <a:t>데이터 셋은 숫자 </a:t>
            </a:r>
            <a:r>
              <a:rPr lang="en-US" altLang="ko-KR" sz="2400" dirty="0"/>
              <a:t>1</a:t>
            </a:r>
            <a:r>
              <a:rPr lang="ko-KR" altLang="en-US" sz="2400" dirty="0"/>
              <a:t>과 </a:t>
            </a:r>
            <a:r>
              <a:rPr lang="en-US" altLang="ko-KR" sz="2400" dirty="0"/>
              <a:t>2</a:t>
            </a:r>
            <a:r>
              <a:rPr lang="ko-KR" altLang="en-US" sz="2400" dirty="0"/>
              <a:t>의 필기체를 담은</a:t>
            </a:r>
            <a:endParaRPr lang="en-US" altLang="ko-KR" sz="2400" dirty="0"/>
          </a:p>
          <a:p>
            <a:r>
              <a:rPr lang="en-US" altLang="ko-KR" sz="2400" dirty="0"/>
              <a:t>28x28</a:t>
            </a:r>
            <a:r>
              <a:rPr lang="ko-KR" altLang="en-US" sz="2400" dirty="0"/>
              <a:t>의 </a:t>
            </a:r>
            <a:r>
              <a:rPr lang="en-US" altLang="ko-KR" sz="2400" dirty="0"/>
              <a:t>2D </a:t>
            </a:r>
            <a:r>
              <a:rPr lang="ko-KR" altLang="en-US" sz="2400" dirty="0"/>
              <a:t>이미지가 </a:t>
            </a:r>
            <a:r>
              <a:rPr lang="en-US" altLang="ko-KR" sz="2400" dirty="0"/>
              <a:t>1000</a:t>
            </a:r>
            <a:r>
              <a:rPr lang="ko-KR" altLang="en-US" sz="2400" dirty="0"/>
              <a:t>개가 있는 파일이다</a:t>
            </a:r>
            <a:r>
              <a:rPr lang="en-US" altLang="ko-KR" sz="2400" dirty="0"/>
              <a:t>.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9949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767</Words>
  <Application>Microsoft Office PowerPoint</Application>
  <PresentationFormat>와이드스크린</PresentationFormat>
  <Paragraphs>77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Cambria Math</vt:lpstr>
      <vt:lpstr>Office 테마</vt:lpstr>
      <vt:lpstr>머신러닝 특강 </vt:lpstr>
      <vt:lpstr>머신러닝(2) : k-NN</vt:lpstr>
      <vt:lpstr>머신러닝(2) : k-NN</vt:lpstr>
      <vt:lpstr>머신러닝(2) : k-NN</vt:lpstr>
      <vt:lpstr>머신러닝(2) : k-NN</vt:lpstr>
      <vt:lpstr>머신러닝(2) : k-NN</vt:lpstr>
      <vt:lpstr>머신러닝(2) : k-NN</vt:lpstr>
      <vt:lpstr>머신러닝(2) : k-NN 실습 </vt:lpstr>
      <vt:lpstr>머신러닝(2) : k-NN 실습 </vt:lpstr>
      <vt:lpstr>머신러닝(2) : k-NN 실습 </vt:lpstr>
      <vt:lpstr>머신러닝(2) : k-NN 실습 </vt:lpstr>
      <vt:lpstr>머신러닝(2) : k-NN 실습 </vt:lpstr>
      <vt:lpstr>머신러닝(2) : k-NN 실습 </vt:lpstr>
      <vt:lpstr>머신러닝(2) : k-NN 실습 </vt:lpstr>
      <vt:lpstr>머신러닝(2) : k-NN 실습 </vt:lpstr>
      <vt:lpstr>머신러닝(2) : k-NN 실습 </vt:lpstr>
      <vt:lpstr>머신러닝(2) : k-NN 실습 </vt:lpstr>
      <vt:lpstr>머신러닝(2) : k-NN 실습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 특강</dc:title>
  <dc:creator>SungSoo KIM</dc:creator>
  <cp:lastModifiedBy>SungSoo KIM</cp:lastModifiedBy>
  <cp:revision>19</cp:revision>
  <dcterms:created xsi:type="dcterms:W3CDTF">2017-02-03T05:56:16Z</dcterms:created>
  <dcterms:modified xsi:type="dcterms:W3CDTF">2017-02-10T04:55:56Z</dcterms:modified>
</cp:coreProperties>
</file>