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1" r:id="rId2"/>
    <p:sldMasterId id="2147483662" r:id="rId3"/>
  </p:sldMasterIdLst>
  <p:notesMasterIdLst>
    <p:notesMasterId r:id="rId50"/>
  </p:notesMasterIdLst>
  <p:handoutMasterIdLst>
    <p:handoutMasterId r:id="rId51"/>
  </p:handoutMasterIdLst>
  <p:sldIdLst>
    <p:sldId id="317" r:id="rId4"/>
    <p:sldId id="344" r:id="rId5"/>
    <p:sldId id="345" r:id="rId6"/>
    <p:sldId id="306" r:id="rId7"/>
    <p:sldId id="353" r:id="rId8"/>
    <p:sldId id="294" r:id="rId9"/>
    <p:sldId id="296" r:id="rId10"/>
    <p:sldId id="297" r:id="rId11"/>
    <p:sldId id="298" r:id="rId12"/>
    <p:sldId id="354" r:id="rId13"/>
    <p:sldId id="308" r:id="rId14"/>
    <p:sldId id="309" r:id="rId15"/>
    <p:sldId id="310" r:id="rId16"/>
    <p:sldId id="311" r:id="rId17"/>
    <p:sldId id="312" r:id="rId18"/>
    <p:sldId id="313" r:id="rId19"/>
    <p:sldId id="314" r:id="rId20"/>
    <p:sldId id="315" r:id="rId21"/>
    <p:sldId id="316" r:id="rId22"/>
    <p:sldId id="318" r:id="rId23"/>
    <p:sldId id="319" r:id="rId24"/>
    <p:sldId id="320" r:id="rId25"/>
    <p:sldId id="355" r:id="rId26"/>
    <p:sldId id="321" r:id="rId27"/>
    <p:sldId id="323" r:id="rId28"/>
    <p:sldId id="324" r:id="rId29"/>
    <p:sldId id="325" r:id="rId30"/>
    <p:sldId id="343" r:id="rId31"/>
    <p:sldId id="326" r:id="rId32"/>
    <p:sldId id="327" r:id="rId33"/>
    <p:sldId id="328" r:id="rId34"/>
    <p:sldId id="329" r:id="rId35"/>
    <p:sldId id="361" r:id="rId36"/>
    <p:sldId id="331" r:id="rId37"/>
    <p:sldId id="360" r:id="rId38"/>
    <p:sldId id="362" r:id="rId39"/>
    <p:sldId id="333" r:id="rId40"/>
    <p:sldId id="334" r:id="rId41"/>
    <p:sldId id="335" r:id="rId42"/>
    <p:sldId id="336" r:id="rId43"/>
    <p:sldId id="337" r:id="rId44"/>
    <p:sldId id="338" r:id="rId45"/>
    <p:sldId id="339" r:id="rId46"/>
    <p:sldId id="340" r:id="rId47"/>
    <p:sldId id="341" r:id="rId48"/>
    <p:sldId id="342" r:id="rId49"/>
  </p:sldIdLst>
  <p:sldSz cx="9144000" cy="6858000" type="screen4x3"/>
  <p:notesSz cx="6858000" cy="994727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CC9900"/>
    <a:srgbClr val="FF99CC"/>
    <a:srgbClr val="1616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08" autoAdjust="0"/>
  </p:normalViewPr>
  <p:slideViewPr>
    <p:cSldViewPr>
      <p:cViewPr varScale="1">
        <p:scale>
          <a:sx n="129" d="100"/>
          <a:sy n="129" d="100"/>
        </p:scale>
        <p:origin x="912" y="192"/>
      </p:cViewPr>
      <p:guideLst>
        <p:guide orient="horz" pos="2160"/>
        <p:guide pos="2925"/>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_rels/viewProps.xml.rels><?xml version="1.0" encoding="UTF-8" standalone="yes"?>
<Relationships xmlns="http://schemas.openxmlformats.org/package/2006/relationships"><Relationship Id="rId8" Type="http://schemas.openxmlformats.org/officeDocument/2006/relationships/slide" Target="slides/slide31.xml"/><Relationship Id="rId13" Type="http://schemas.openxmlformats.org/officeDocument/2006/relationships/slide" Target="slides/slide36.xml"/><Relationship Id="rId18" Type="http://schemas.openxmlformats.org/officeDocument/2006/relationships/slide" Target="slides/slide43.xml"/><Relationship Id="rId3" Type="http://schemas.openxmlformats.org/officeDocument/2006/relationships/slide" Target="slides/slide4.xml"/><Relationship Id="rId21" Type="http://schemas.openxmlformats.org/officeDocument/2006/relationships/slide" Target="slides/slide46.xml"/><Relationship Id="rId7" Type="http://schemas.openxmlformats.org/officeDocument/2006/relationships/slide" Target="slides/slide30.xml"/><Relationship Id="rId12" Type="http://schemas.openxmlformats.org/officeDocument/2006/relationships/slide" Target="slides/slide35.xml"/><Relationship Id="rId17" Type="http://schemas.openxmlformats.org/officeDocument/2006/relationships/slide" Target="slides/slide42.xml"/><Relationship Id="rId2" Type="http://schemas.openxmlformats.org/officeDocument/2006/relationships/slide" Target="slides/slide3.xml"/><Relationship Id="rId16" Type="http://schemas.openxmlformats.org/officeDocument/2006/relationships/slide" Target="slides/slide40.xml"/><Relationship Id="rId20" Type="http://schemas.openxmlformats.org/officeDocument/2006/relationships/slide" Target="slides/slide45.xml"/><Relationship Id="rId1" Type="http://schemas.openxmlformats.org/officeDocument/2006/relationships/slide" Target="slides/slide2.xml"/><Relationship Id="rId6" Type="http://schemas.openxmlformats.org/officeDocument/2006/relationships/slide" Target="slides/slide27.xml"/><Relationship Id="rId11" Type="http://schemas.openxmlformats.org/officeDocument/2006/relationships/slide" Target="slides/slide34.xml"/><Relationship Id="rId5" Type="http://schemas.openxmlformats.org/officeDocument/2006/relationships/slide" Target="slides/slide26.xml"/><Relationship Id="rId15" Type="http://schemas.openxmlformats.org/officeDocument/2006/relationships/slide" Target="slides/slide39.xml"/><Relationship Id="rId10" Type="http://schemas.openxmlformats.org/officeDocument/2006/relationships/slide" Target="slides/slide33.xml"/><Relationship Id="rId19" Type="http://schemas.openxmlformats.org/officeDocument/2006/relationships/slide" Target="slides/slide44.xml"/><Relationship Id="rId4" Type="http://schemas.openxmlformats.org/officeDocument/2006/relationships/slide" Target="slides/slide25.xml"/><Relationship Id="rId9" Type="http://schemas.openxmlformats.org/officeDocument/2006/relationships/slide" Target="slides/slide32.xml"/><Relationship Id="rId14"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5" Type="http://schemas.openxmlformats.org/officeDocument/2006/relationships/image" Target="../media/image70.wmf"/><Relationship Id="rId4" Type="http://schemas.openxmlformats.org/officeDocument/2006/relationships/image" Target="../media/image6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1.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4" Type="http://schemas.openxmlformats.org/officeDocument/2006/relationships/image" Target="../media/image7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5" Type="http://schemas.openxmlformats.org/officeDocument/2006/relationships/image" Target="../media/image80.wmf"/><Relationship Id="rId4" Type="http://schemas.openxmlformats.org/officeDocument/2006/relationships/image" Target="../media/image7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 Id="rId9"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10" Type="http://schemas.openxmlformats.org/officeDocument/2006/relationships/image" Target="../media/image54.wmf"/><Relationship Id="rId4" Type="http://schemas.openxmlformats.org/officeDocument/2006/relationships/image" Target="../media/image48.wmf"/><Relationship Id="rId9" Type="http://schemas.openxmlformats.org/officeDocument/2006/relationships/image" Target="../media/image5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5" Type="http://schemas.openxmlformats.org/officeDocument/2006/relationships/image" Target="../media/image64.wmf"/><Relationship Id="rId4" Type="http://schemas.openxmlformats.org/officeDocument/2006/relationships/image" Target="../media/image6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F883675-202A-44BA-AB8A-EDCDB74DF081}"/>
              </a:ext>
            </a:extLst>
          </p:cNvPr>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869238A6-76A6-4CEF-87FF-030834534997}"/>
              </a:ext>
            </a:extLst>
          </p:cNvPr>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pPr>
              <a:defRPr/>
            </a:pPr>
            <a:fld id="{D35ECC31-B2EE-4F08-B963-51589D57E802}" type="datetimeFigureOut">
              <a:rPr lang="zh-CN" altLang="en-US"/>
              <a:pPr>
                <a:defRPr/>
              </a:pPr>
              <a:t>2021/12/30</a:t>
            </a:fld>
            <a:endParaRPr lang="zh-CN" altLang="en-US"/>
          </a:p>
        </p:txBody>
      </p:sp>
      <p:sp>
        <p:nvSpPr>
          <p:cNvPr id="4" name="页脚占位符 3">
            <a:extLst>
              <a:ext uri="{FF2B5EF4-FFF2-40B4-BE49-F238E27FC236}">
                <a16:creationId xmlns:a16="http://schemas.microsoft.com/office/drawing/2014/main" id="{9A2B6004-3188-4FC8-A0E2-560796CFE61E}"/>
              </a:ext>
            </a:extLst>
          </p:cNvPr>
          <p:cNvSpPr>
            <a:spLocks noGrp="1"/>
          </p:cNvSpPr>
          <p:nvPr>
            <p:ph type="ftr" sz="quarter" idx="2"/>
          </p:nvPr>
        </p:nvSpPr>
        <p:spPr>
          <a:xfrm>
            <a:off x="0" y="9448800"/>
            <a:ext cx="2971800" cy="498475"/>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a:extLst>
              <a:ext uri="{FF2B5EF4-FFF2-40B4-BE49-F238E27FC236}">
                <a16:creationId xmlns:a16="http://schemas.microsoft.com/office/drawing/2014/main" id="{B1D751CA-40AD-4231-8E55-A2049C896DF5}"/>
              </a:ext>
            </a:extLst>
          </p:cNvPr>
          <p:cNvSpPr>
            <a:spLocks noGrp="1"/>
          </p:cNvSpPr>
          <p:nvPr>
            <p:ph type="sldNum" sz="quarter" idx="3"/>
          </p:nvPr>
        </p:nvSpPr>
        <p:spPr>
          <a:xfrm>
            <a:off x="3884613" y="9448800"/>
            <a:ext cx="2971800" cy="498475"/>
          </a:xfrm>
          <a:prstGeom prst="rect">
            <a:avLst/>
          </a:prstGeom>
        </p:spPr>
        <p:txBody>
          <a:bodyPr vert="horz" lIns="91440" tIns="45720" rIns="91440" bIns="45720" rtlCol="0" anchor="b"/>
          <a:lstStyle>
            <a:lvl1pPr algn="r">
              <a:defRPr sz="1200"/>
            </a:lvl1pPr>
          </a:lstStyle>
          <a:p>
            <a:pPr>
              <a:defRPr/>
            </a:pPr>
            <a:fld id="{A2A3E25D-6983-4369-BAA3-51431C8A8209}"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BADDAF3E-E23A-421E-A231-2505C7BCC479}"/>
              </a:ext>
            </a:extLst>
          </p:cNvPr>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zh-CN" altLang="en-US"/>
          </a:p>
        </p:txBody>
      </p:sp>
      <p:sp>
        <p:nvSpPr>
          <p:cNvPr id="57347" name="Rectangle 3">
            <a:extLst>
              <a:ext uri="{FF2B5EF4-FFF2-40B4-BE49-F238E27FC236}">
                <a16:creationId xmlns:a16="http://schemas.microsoft.com/office/drawing/2014/main" id="{2FD5A854-180A-43DE-B8AC-09919725F84B}"/>
              </a:ext>
            </a:extLst>
          </p:cNvPr>
          <p:cNvSpPr>
            <a:spLocks noGrp="1" noChangeArrowheads="1"/>
          </p:cNvSpPr>
          <p:nvPr>
            <p:ph type="dt" idx="1"/>
          </p:nvPr>
        </p:nvSpPr>
        <p:spPr bwMode="auto">
          <a:xfrm>
            <a:off x="388620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4100" name="Rectangle 4">
            <a:extLst>
              <a:ext uri="{FF2B5EF4-FFF2-40B4-BE49-F238E27FC236}">
                <a16:creationId xmlns:a16="http://schemas.microsoft.com/office/drawing/2014/main" id="{863C14DE-E122-40C0-91AD-B6F7EA33CF0B}"/>
              </a:ext>
            </a:extLst>
          </p:cNvPr>
          <p:cNvSpPr>
            <a:spLocks noGrp="1" noRot="1" noChangeAspect="1" noChangeArrowheads="1" noTextEdit="1"/>
          </p:cNvSpPr>
          <p:nvPr>
            <p:ph type="sldImg" idx="2"/>
          </p:nvPr>
        </p:nvSpPr>
        <p:spPr bwMode="auto">
          <a:xfrm>
            <a:off x="942975" y="746125"/>
            <a:ext cx="4972050"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a:extLst>
              <a:ext uri="{FF2B5EF4-FFF2-40B4-BE49-F238E27FC236}">
                <a16:creationId xmlns:a16="http://schemas.microsoft.com/office/drawing/2014/main" id="{BECFF50C-BF8A-4918-B25B-29234645DFC2}"/>
              </a:ext>
            </a:extLst>
          </p:cNvPr>
          <p:cNvSpPr>
            <a:spLocks noGrp="1" noChangeArrowheads="1"/>
          </p:cNvSpPr>
          <p:nvPr>
            <p:ph type="body" sz="quarter" idx="3"/>
          </p:nvPr>
        </p:nvSpPr>
        <p:spPr bwMode="auto">
          <a:xfrm>
            <a:off x="914400" y="4724400"/>
            <a:ext cx="5029200" cy="4476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7350" name="Rectangle 6">
            <a:extLst>
              <a:ext uri="{FF2B5EF4-FFF2-40B4-BE49-F238E27FC236}">
                <a16:creationId xmlns:a16="http://schemas.microsoft.com/office/drawing/2014/main" id="{30A5ADD9-83BD-4BDB-84F4-FDD4F1D40AA7}"/>
              </a:ext>
            </a:extLst>
          </p:cNvPr>
          <p:cNvSpPr>
            <a:spLocks noGrp="1" noChangeArrowheads="1"/>
          </p:cNvSpPr>
          <p:nvPr>
            <p:ph type="ftr" sz="quarter" idx="4"/>
          </p:nvPr>
        </p:nvSpPr>
        <p:spPr bwMode="auto">
          <a:xfrm>
            <a:off x="0" y="9450388"/>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57351" name="Rectangle 7">
            <a:extLst>
              <a:ext uri="{FF2B5EF4-FFF2-40B4-BE49-F238E27FC236}">
                <a16:creationId xmlns:a16="http://schemas.microsoft.com/office/drawing/2014/main" id="{FC674685-426E-4C9A-B7FB-8C9CCE5113F8}"/>
              </a:ext>
            </a:extLst>
          </p:cNvPr>
          <p:cNvSpPr>
            <a:spLocks noGrp="1" noChangeArrowheads="1"/>
          </p:cNvSpPr>
          <p:nvPr>
            <p:ph type="sldNum" sz="quarter" idx="5"/>
          </p:nvPr>
        </p:nvSpPr>
        <p:spPr bwMode="auto">
          <a:xfrm>
            <a:off x="3886200" y="9450388"/>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91CA62FB-D1CD-4E67-A496-156C9EF4772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Narrow"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Narrow"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Narrow"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Narrow"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Narrow"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B72A60BA-BFC2-4C4A-B10A-01BE2089C4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42950" indent="-285750">
              <a:spcBef>
                <a:spcPct val="30000"/>
              </a:spcBef>
              <a:defRPr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BC519F12-DB08-41C0-927C-E5E4D001247F}" type="slidenum">
              <a:rPr lang="zh-CN" altLang="en-US" smtClean="0">
                <a:latin typeface="Times New Roman" panose="02020603050405020304" pitchFamily="18" charset="0"/>
              </a:rPr>
              <a:pPr>
                <a:spcBef>
                  <a:spcPct val="0"/>
                </a:spcBef>
              </a:pPr>
              <a:t>1</a:t>
            </a:fld>
            <a:endParaRPr lang="en-US" altLang="zh-CN">
              <a:latin typeface="Times New Roman" panose="02020603050405020304" pitchFamily="18" charset="0"/>
            </a:endParaRPr>
          </a:p>
        </p:txBody>
      </p:sp>
      <p:sp>
        <p:nvSpPr>
          <p:cNvPr id="9219" name="Rectangle 2">
            <a:extLst>
              <a:ext uri="{FF2B5EF4-FFF2-40B4-BE49-F238E27FC236}">
                <a16:creationId xmlns:a16="http://schemas.microsoft.com/office/drawing/2014/main" id="{B27EE03C-928B-4151-8CD2-8FFF6BD0899B}"/>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9EBBDA41-70CD-478F-857A-9DDD28AE61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1CE75D20-00C7-4FEF-B319-F741338E0305}"/>
              </a:ext>
            </a:extLst>
          </p:cNvPr>
          <p:cNvSpPr>
            <a:spLocks noGrp="1" noRot="1" noChangeAspect="1" noChangeArrowheads="1" noTextEdit="1"/>
          </p:cNvSpPr>
          <p:nvPr>
            <p:ph type="sldImg"/>
          </p:nvPr>
        </p:nvSpPr>
        <p:spPr>
          <a:ln/>
        </p:spPr>
      </p:sp>
      <p:sp>
        <p:nvSpPr>
          <p:cNvPr id="52227" name="备注占位符 2">
            <a:extLst>
              <a:ext uri="{FF2B5EF4-FFF2-40B4-BE49-F238E27FC236}">
                <a16:creationId xmlns:a16="http://schemas.microsoft.com/office/drawing/2014/main" id="{F065E51F-63AE-4C08-9B50-03A7C43E73E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52228" name="灯片编号占位符 3">
            <a:extLst>
              <a:ext uri="{FF2B5EF4-FFF2-40B4-BE49-F238E27FC236}">
                <a16:creationId xmlns:a16="http://schemas.microsoft.com/office/drawing/2014/main" id="{EB5CE279-59A6-44DC-A567-F1BCA874CF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6199559-9144-4ED2-9835-B24CE3FE8BD1}" type="slidenum">
              <a:rPr lang="en-US" altLang="zh-CN" smtClean="0">
                <a:latin typeface="Times New Roman" panose="02020603050405020304" pitchFamily="18" charset="0"/>
              </a:rPr>
              <a:pPr/>
              <a:t>15</a:t>
            </a:fld>
            <a:endParaRPr lang="en-US" altLang="zh-CN">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0168CD06-3476-41FF-95C2-D264651974CD}"/>
              </a:ext>
            </a:extLst>
          </p:cNvPr>
          <p:cNvSpPr>
            <a:spLocks noGrp="1" noRot="1" noChangeAspect="1" noChangeArrowheads="1" noTextEdit="1"/>
          </p:cNvSpPr>
          <p:nvPr>
            <p:ph type="sldImg"/>
          </p:nvPr>
        </p:nvSpPr>
        <p:spPr>
          <a:ln/>
        </p:spPr>
      </p:sp>
      <p:sp>
        <p:nvSpPr>
          <p:cNvPr id="54275" name="备注占位符 2">
            <a:extLst>
              <a:ext uri="{FF2B5EF4-FFF2-40B4-BE49-F238E27FC236}">
                <a16:creationId xmlns:a16="http://schemas.microsoft.com/office/drawing/2014/main" id="{DBF38B91-3290-4FDA-B416-EBB0057B289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54276" name="灯片编号占位符 3">
            <a:extLst>
              <a:ext uri="{FF2B5EF4-FFF2-40B4-BE49-F238E27FC236}">
                <a16:creationId xmlns:a16="http://schemas.microsoft.com/office/drawing/2014/main" id="{15E955F4-71F7-4114-AC2B-DBC74AD6E9F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8097230-CE71-44D0-A7D3-E4A011DD5234}" type="slidenum">
              <a:rPr lang="en-US" altLang="zh-CN" smtClean="0">
                <a:latin typeface="Times New Roman" panose="02020603050405020304" pitchFamily="18" charset="0"/>
              </a:rPr>
              <a:pPr/>
              <a:t>16</a:t>
            </a:fld>
            <a:endParaRPr lang="en-US" altLang="zh-CN">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4FC33EFE-CF6D-409D-B6BE-D02B9AE7C951}"/>
              </a:ext>
            </a:extLst>
          </p:cNvPr>
          <p:cNvSpPr>
            <a:spLocks noGrp="1" noRot="1" noChangeAspect="1" noChangeArrowheads="1" noTextEdit="1"/>
          </p:cNvSpPr>
          <p:nvPr>
            <p:ph type="sldImg"/>
          </p:nvPr>
        </p:nvSpPr>
        <p:spPr>
          <a:ln/>
        </p:spPr>
      </p:sp>
      <p:sp>
        <p:nvSpPr>
          <p:cNvPr id="56323" name="备注占位符 2">
            <a:extLst>
              <a:ext uri="{FF2B5EF4-FFF2-40B4-BE49-F238E27FC236}">
                <a16:creationId xmlns:a16="http://schemas.microsoft.com/office/drawing/2014/main" id="{DF70833F-700E-42C3-93D4-F6ADF858A8B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56324" name="灯片编号占位符 3">
            <a:extLst>
              <a:ext uri="{FF2B5EF4-FFF2-40B4-BE49-F238E27FC236}">
                <a16:creationId xmlns:a16="http://schemas.microsoft.com/office/drawing/2014/main" id="{E3D590F7-18B7-4F28-B198-EE975A21FEA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AE2474-406D-45FB-9B94-FABC345EF271}" type="slidenum">
              <a:rPr lang="en-US" altLang="zh-CN" smtClean="0">
                <a:latin typeface="Times New Roman" panose="02020603050405020304" pitchFamily="18" charset="0"/>
              </a:rPr>
              <a:pPr/>
              <a:t>17</a:t>
            </a:fld>
            <a:endParaRPr lang="en-US" altLang="zh-CN">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03A9CA31-20BE-482C-BBE6-5D412D5FDE78}"/>
              </a:ext>
            </a:extLst>
          </p:cNvPr>
          <p:cNvSpPr>
            <a:spLocks noGrp="1" noRot="1" noChangeAspect="1" noChangeArrowheads="1" noTextEdit="1"/>
          </p:cNvSpPr>
          <p:nvPr>
            <p:ph type="sldImg"/>
          </p:nvPr>
        </p:nvSpPr>
        <p:spPr>
          <a:ln/>
        </p:spPr>
      </p:sp>
      <p:sp>
        <p:nvSpPr>
          <p:cNvPr id="58371" name="备注占位符 2">
            <a:extLst>
              <a:ext uri="{FF2B5EF4-FFF2-40B4-BE49-F238E27FC236}">
                <a16:creationId xmlns:a16="http://schemas.microsoft.com/office/drawing/2014/main" id="{EE8DD1E1-FFE6-4D41-99FE-13B12F5C191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58372" name="灯片编号占位符 3">
            <a:extLst>
              <a:ext uri="{FF2B5EF4-FFF2-40B4-BE49-F238E27FC236}">
                <a16:creationId xmlns:a16="http://schemas.microsoft.com/office/drawing/2014/main" id="{2AF9F2D9-40D8-4975-BC13-085B1E2D2D0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521208-033F-4D07-93E5-770C2568D43C}" type="slidenum">
              <a:rPr lang="en-US" altLang="zh-CN" smtClean="0">
                <a:latin typeface="Times New Roman" panose="02020603050405020304" pitchFamily="18" charset="0"/>
              </a:rPr>
              <a:pPr/>
              <a:t>18</a:t>
            </a:fld>
            <a:endParaRPr lang="en-US" altLang="zh-CN">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2F6DB4D7-1450-427F-B44D-42D60D63204C}"/>
              </a:ext>
            </a:extLst>
          </p:cNvPr>
          <p:cNvSpPr>
            <a:spLocks noGrp="1" noRot="1" noChangeAspect="1" noChangeArrowheads="1" noTextEdit="1"/>
          </p:cNvSpPr>
          <p:nvPr>
            <p:ph type="sldImg"/>
          </p:nvPr>
        </p:nvSpPr>
        <p:spPr>
          <a:ln/>
        </p:spPr>
      </p:sp>
      <p:sp>
        <p:nvSpPr>
          <p:cNvPr id="60419" name="备注占位符 2">
            <a:extLst>
              <a:ext uri="{FF2B5EF4-FFF2-40B4-BE49-F238E27FC236}">
                <a16:creationId xmlns:a16="http://schemas.microsoft.com/office/drawing/2014/main" id="{8A5D6121-6B92-4CC6-BAD0-4260CA74E57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60420" name="灯片编号占位符 3">
            <a:extLst>
              <a:ext uri="{FF2B5EF4-FFF2-40B4-BE49-F238E27FC236}">
                <a16:creationId xmlns:a16="http://schemas.microsoft.com/office/drawing/2014/main" id="{B0E3E7AE-12DD-4F6B-A756-FAD3F309F1B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3AE4CB-C70D-40AC-850A-3ACA67AE862F}" type="slidenum">
              <a:rPr lang="en-US" altLang="zh-CN" smtClean="0">
                <a:latin typeface="Times New Roman" panose="02020603050405020304" pitchFamily="18" charset="0"/>
              </a:rPr>
              <a:pPr/>
              <a:t>19</a:t>
            </a:fld>
            <a:endParaRPr lang="en-US" altLang="zh-CN">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B5D2796F-F47F-4E3B-B884-B947E030332E}"/>
              </a:ext>
            </a:extLst>
          </p:cNvPr>
          <p:cNvSpPr>
            <a:spLocks noGrp="1" noRot="1" noChangeAspect="1" noChangeArrowheads="1" noTextEdit="1"/>
          </p:cNvSpPr>
          <p:nvPr>
            <p:ph type="sldImg"/>
          </p:nvPr>
        </p:nvSpPr>
        <p:spPr>
          <a:ln/>
        </p:spPr>
      </p:sp>
      <p:sp>
        <p:nvSpPr>
          <p:cNvPr id="62467" name="备注占位符 2">
            <a:extLst>
              <a:ext uri="{FF2B5EF4-FFF2-40B4-BE49-F238E27FC236}">
                <a16:creationId xmlns:a16="http://schemas.microsoft.com/office/drawing/2014/main" id="{44B0D00E-9097-4480-9374-2349D44C5F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62468" name="灯片编号占位符 3">
            <a:extLst>
              <a:ext uri="{FF2B5EF4-FFF2-40B4-BE49-F238E27FC236}">
                <a16:creationId xmlns:a16="http://schemas.microsoft.com/office/drawing/2014/main" id="{C9AFB591-D52F-49C5-AF45-9ACC96ADA1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22A52A0-EDE3-42FB-AFE7-348ED62B8E29}" type="slidenum">
              <a:rPr lang="en-US" altLang="zh-CN" smtClean="0">
                <a:latin typeface="Times New Roman" panose="02020603050405020304" pitchFamily="18" charset="0"/>
              </a:rPr>
              <a:pPr/>
              <a:t>20</a:t>
            </a:fld>
            <a:endParaRPr lang="en-US" altLang="zh-CN">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DD763519-182B-48CC-B13E-6060712AB31C}"/>
              </a:ext>
            </a:extLst>
          </p:cNvPr>
          <p:cNvSpPr>
            <a:spLocks noGrp="1" noRot="1" noChangeAspect="1" noChangeArrowheads="1" noTextEdit="1"/>
          </p:cNvSpPr>
          <p:nvPr>
            <p:ph type="sldImg"/>
          </p:nvPr>
        </p:nvSpPr>
        <p:spPr>
          <a:ln/>
        </p:spPr>
      </p:sp>
      <p:sp>
        <p:nvSpPr>
          <p:cNvPr id="64515" name="备注占位符 2">
            <a:extLst>
              <a:ext uri="{FF2B5EF4-FFF2-40B4-BE49-F238E27FC236}">
                <a16:creationId xmlns:a16="http://schemas.microsoft.com/office/drawing/2014/main" id="{AD396161-4DB9-403B-863E-452765CFE9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64516" name="灯片编号占位符 3">
            <a:extLst>
              <a:ext uri="{FF2B5EF4-FFF2-40B4-BE49-F238E27FC236}">
                <a16:creationId xmlns:a16="http://schemas.microsoft.com/office/drawing/2014/main" id="{67503E5D-2526-4E03-AAD2-5D58FB56E2B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638713-2DAE-4834-B55E-3695CE6550BE}" type="slidenum">
              <a:rPr lang="en-US" altLang="zh-CN" smtClean="0">
                <a:latin typeface="Times New Roman" panose="02020603050405020304" pitchFamily="18" charset="0"/>
              </a:rPr>
              <a:pPr/>
              <a:t>21</a:t>
            </a:fld>
            <a:endParaRPr lang="en-US" altLang="zh-CN">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C03C80E2-1B92-48B9-94EA-FBED90C53EEC}"/>
              </a:ext>
            </a:extLst>
          </p:cNvPr>
          <p:cNvSpPr>
            <a:spLocks noGrp="1" noRot="1" noChangeAspect="1" noChangeArrowheads="1" noTextEdit="1"/>
          </p:cNvSpPr>
          <p:nvPr>
            <p:ph type="sldImg"/>
          </p:nvPr>
        </p:nvSpPr>
        <p:spPr>
          <a:ln/>
        </p:spPr>
      </p:sp>
      <p:sp>
        <p:nvSpPr>
          <p:cNvPr id="66563" name="备注占位符 2">
            <a:extLst>
              <a:ext uri="{FF2B5EF4-FFF2-40B4-BE49-F238E27FC236}">
                <a16:creationId xmlns:a16="http://schemas.microsoft.com/office/drawing/2014/main" id="{A8C60BF8-8C7C-470E-A0F4-F6536816A8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66564" name="灯片编号占位符 3">
            <a:extLst>
              <a:ext uri="{FF2B5EF4-FFF2-40B4-BE49-F238E27FC236}">
                <a16:creationId xmlns:a16="http://schemas.microsoft.com/office/drawing/2014/main" id="{E8A20613-2A4A-4717-8277-0CDB45E476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9172448-5545-4131-ACE9-8BE83BD5AB8B}" type="slidenum">
              <a:rPr lang="en-US" altLang="zh-CN" smtClean="0">
                <a:latin typeface="Times New Roman" panose="02020603050405020304" pitchFamily="18" charset="0"/>
              </a:rPr>
              <a:pPr/>
              <a:t>22</a:t>
            </a:fld>
            <a:endParaRPr lang="en-US" altLang="zh-CN">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8B8C1429-D380-4866-8D5C-247984584B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42950" indent="-285750">
              <a:spcBef>
                <a:spcPct val="30000"/>
              </a:spcBef>
              <a:defRPr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53AA036E-E120-4816-9652-06B60B069F5B}" type="slidenum">
              <a:rPr lang="zh-CN" altLang="en-US" smtClean="0">
                <a:latin typeface="Times New Roman" panose="02020603050405020304" pitchFamily="18" charset="0"/>
              </a:rPr>
              <a:pPr>
                <a:spcBef>
                  <a:spcPct val="0"/>
                </a:spcBef>
              </a:pPr>
              <a:t>2</a:t>
            </a:fld>
            <a:endParaRPr lang="en-US" altLang="zh-CN">
              <a:latin typeface="Times New Roman" panose="02020603050405020304" pitchFamily="18" charset="0"/>
            </a:endParaRPr>
          </a:p>
        </p:txBody>
      </p:sp>
      <p:sp>
        <p:nvSpPr>
          <p:cNvPr id="23555" name="Rectangle 2">
            <a:extLst>
              <a:ext uri="{FF2B5EF4-FFF2-40B4-BE49-F238E27FC236}">
                <a16:creationId xmlns:a16="http://schemas.microsoft.com/office/drawing/2014/main" id="{9C47989B-78D9-4BC9-ACD2-0E48A32131E4}"/>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1A9B28EB-44F9-4650-8258-E0E683F7FD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D2067262-AAFC-4E1A-B72E-BF9F897297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42950" indent="-285750">
              <a:spcBef>
                <a:spcPct val="30000"/>
              </a:spcBef>
              <a:defRPr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5FF19A23-CA34-478D-9F92-D12BC3A1A512}" type="slidenum">
              <a:rPr lang="zh-CN" altLang="en-US" smtClean="0">
                <a:latin typeface="Times New Roman" panose="02020603050405020304" pitchFamily="18" charset="0"/>
              </a:rPr>
              <a:pPr>
                <a:spcBef>
                  <a:spcPct val="0"/>
                </a:spcBef>
              </a:pPr>
              <a:t>3</a:t>
            </a:fld>
            <a:endParaRPr lang="en-US" altLang="zh-CN">
              <a:latin typeface="Times New Roman" panose="02020603050405020304" pitchFamily="18" charset="0"/>
            </a:endParaRPr>
          </a:p>
        </p:txBody>
      </p:sp>
      <p:sp>
        <p:nvSpPr>
          <p:cNvPr id="25603" name="Rectangle 2">
            <a:extLst>
              <a:ext uri="{FF2B5EF4-FFF2-40B4-BE49-F238E27FC236}">
                <a16:creationId xmlns:a16="http://schemas.microsoft.com/office/drawing/2014/main" id="{E023DFF1-2C1B-4A05-86C6-AF2B84919E3D}"/>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724549A7-DE21-40D5-8BFA-DD2C416F29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01A6B8EC-D67D-4C4E-BD61-F7E5B41484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42950" indent="-285750">
              <a:spcBef>
                <a:spcPct val="30000"/>
              </a:spcBef>
              <a:defRPr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8CCDC33F-0B21-4835-AB46-4F85D2A3B125}" type="slidenum">
              <a:rPr lang="zh-CN" altLang="en-US" smtClean="0">
                <a:latin typeface="Times New Roman" panose="02020603050405020304" pitchFamily="18" charset="0"/>
              </a:rPr>
              <a:pPr>
                <a:spcBef>
                  <a:spcPct val="0"/>
                </a:spcBef>
              </a:pPr>
              <a:t>4</a:t>
            </a:fld>
            <a:endParaRPr lang="en-US" altLang="zh-CN">
              <a:latin typeface="Times New Roman" panose="02020603050405020304" pitchFamily="18" charset="0"/>
            </a:endParaRPr>
          </a:p>
        </p:txBody>
      </p:sp>
      <p:sp>
        <p:nvSpPr>
          <p:cNvPr id="27651" name="Rectangle 2">
            <a:extLst>
              <a:ext uri="{FF2B5EF4-FFF2-40B4-BE49-F238E27FC236}">
                <a16:creationId xmlns:a16="http://schemas.microsoft.com/office/drawing/2014/main" id="{8F4B53C0-3605-447E-8208-CAABCC36641D}"/>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A562B3C6-212B-40E0-92A4-B4FCEFBEDF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93447A74-D1BB-4E02-A8B8-698C4BE224A4}"/>
              </a:ext>
            </a:extLst>
          </p:cNvPr>
          <p:cNvSpPr>
            <a:spLocks noGrp="1" noRot="1" noChangeAspect="1" noChangeArrowheads="1" noTextEdit="1"/>
          </p:cNvSpPr>
          <p:nvPr>
            <p:ph type="sldImg"/>
          </p:nvPr>
        </p:nvSpPr>
        <p:spPr>
          <a:ln/>
        </p:spPr>
      </p:sp>
      <p:sp>
        <p:nvSpPr>
          <p:cNvPr id="41987" name="备注占位符 2">
            <a:extLst>
              <a:ext uri="{FF2B5EF4-FFF2-40B4-BE49-F238E27FC236}">
                <a16:creationId xmlns:a16="http://schemas.microsoft.com/office/drawing/2014/main" id="{49AD1BF1-0312-4BAE-A45F-8D1A7281929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41988" name="灯片编号占位符 3">
            <a:extLst>
              <a:ext uri="{FF2B5EF4-FFF2-40B4-BE49-F238E27FC236}">
                <a16:creationId xmlns:a16="http://schemas.microsoft.com/office/drawing/2014/main" id="{EC04E611-C686-420A-8036-B7D0CCC045A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2B6881-A4C6-47DC-9608-B9B7E99822C9}" type="slidenum">
              <a:rPr lang="en-US" altLang="zh-CN" smtClean="0">
                <a:latin typeface="Times New Roman" panose="02020603050405020304" pitchFamily="18" charset="0"/>
              </a:rPr>
              <a:pPr/>
              <a:t>10</a:t>
            </a:fld>
            <a:endParaRPr lang="en-US" altLang="zh-CN">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CB797B5B-4F87-4E83-B30C-63DC83F9C429}"/>
              </a:ext>
            </a:extLst>
          </p:cNvPr>
          <p:cNvSpPr>
            <a:spLocks noGrp="1" noRot="1" noChangeAspect="1" noChangeArrowheads="1" noTextEdit="1"/>
          </p:cNvSpPr>
          <p:nvPr>
            <p:ph type="sldImg"/>
          </p:nvPr>
        </p:nvSpPr>
        <p:spPr>
          <a:ln/>
        </p:spPr>
      </p:sp>
      <p:sp>
        <p:nvSpPr>
          <p:cNvPr id="44035" name="备注占位符 2">
            <a:extLst>
              <a:ext uri="{FF2B5EF4-FFF2-40B4-BE49-F238E27FC236}">
                <a16:creationId xmlns:a16="http://schemas.microsoft.com/office/drawing/2014/main" id="{E8823138-4A12-4B35-97C9-87FD3BE3D55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44036" name="灯片编号占位符 3">
            <a:extLst>
              <a:ext uri="{FF2B5EF4-FFF2-40B4-BE49-F238E27FC236}">
                <a16:creationId xmlns:a16="http://schemas.microsoft.com/office/drawing/2014/main" id="{2900779A-EB69-4AF1-811D-3BAA525D603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CBD183-2256-4D53-BD46-AE0306B72746}" type="slidenum">
              <a:rPr lang="en-US" altLang="zh-CN" smtClean="0">
                <a:latin typeface="Times New Roman" panose="02020603050405020304" pitchFamily="18" charset="0"/>
              </a:rPr>
              <a:pPr/>
              <a:t>11</a:t>
            </a:fld>
            <a:endParaRPr lang="en-US" altLang="zh-CN">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FD6C4718-8490-44DD-93B3-9377C334CF13}"/>
              </a:ext>
            </a:extLst>
          </p:cNvPr>
          <p:cNvSpPr>
            <a:spLocks noGrp="1" noRot="1" noChangeAspect="1" noChangeArrowheads="1" noTextEdit="1"/>
          </p:cNvSpPr>
          <p:nvPr>
            <p:ph type="sldImg"/>
          </p:nvPr>
        </p:nvSpPr>
        <p:spPr>
          <a:ln/>
        </p:spPr>
      </p:sp>
      <p:sp>
        <p:nvSpPr>
          <p:cNvPr id="46083" name="备注占位符 2">
            <a:extLst>
              <a:ext uri="{FF2B5EF4-FFF2-40B4-BE49-F238E27FC236}">
                <a16:creationId xmlns:a16="http://schemas.microsoft.com/office/drawing/2014/main" id="{0615B956-3CD0-4C03-9FF8-E807F34241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46084" name="灯片编号占位符 3">
            <a:extLst>
              <a:ext uri="{FF2B5EF4-FFF2-40B4-BE49-F238E27FC236}">
                <a16:creationId xmlns:a16="http://schemas.microsoft.com/office/drawing/2014/main" id="{91CECE07-1DED-48D3-A0D3-0BD7D6AC46D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40A96F-1E75-4289-9869-6041EE434D1C}" type="slidenum">
              <a:rPr lang="en-US" altLang="zh-CN" smtClean="0">
                <a:latin typeface="Times New Roman" panose="02020603050405020304" pitchFamily="18" charset="0"/>
              </a:rPr>
              <a:pPr/>
              <a:t>12</a:t>
            </a:fld>
            <a:endParaRPr lang="en-US" altLang="zh-CN">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47152A98-044C-4717-8E57-5027E3213C06}"/>
              </a:ext>
            </a:extLst>
          </p:cNvPr>
          <p:cNvSpPr>
            <a:spLocks noGrp="1" noRot="1" noChangeAspect="1" noChangeArrowheads="1" noTextEdit="1"/>
          </p:cNvSpPr>
          <p:nvPr>
            <p:ph type="sldImg"/>
          </p:nvPr>
        </p:nvSpPr>
        <p:spPr>
          <a:ln/>
        </p:spPr>
      </p:sp>
      <p:sp>
        <p:nvSpPr>
          <p:cNvPr id="48131" name="备注占位符 2">
            <a:extLst>
              <a:ext uri="{FF2B5EF4-FFF2-40B4-BE49-F238E27FC236}">
                <a16:creationId xmlns:a16="http://schemas.microsoft.com/office/drawing/2014/main" id="{FAEE7E38-6B57-4473-B3AE-AB244A66013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48132" name="灯片编号占位符 3">
            <a:extLst>
              <a:ext uri="{FF2B5EF4-FFF2-40B4-BE49-F238E27FC236}">
                <a16:creationId xmlns:a16="http://schemas.microsoft.com/office/drawing/2014/main" id="{2172359B-63B6-4EE8-8150-A250F82FCAD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23AEC3-577B-4BD7-9BCB-F99767862D9C}" type="slidenum">
              <a:rPr lang="en-US" altLang="zh-CN" smtClean="0">
                <a:latin typeface="Times New Roman" panose="02020603050405020304" pitchFamily="18" charset="0"/>
              </a:rPr>
              <a:pPr/>
              <a:t>13</a:t>
            </a:fld>
            <a:endParaRPr lang="en-US" altLang="zh-CN">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BD1EEBBF-0E08-430B-9C6D-F036E30C58D5}"/>
              </a:ext>
            </a:extLst>
          </p:cNvPr>
          <p:cNvSpPr>
            <a:spLocks noGrp="1" noRot="1" noChangeAspect="1" noChangeArrowheads="1" noTextEdit="1"/>
          </p:cNvSpPr>
          <p:nvPr>
            <p:ph type="sldImg"/>
          </p:nvPr>
        </p:nvSpPr>
        <p:spPr>
          <a:ln/>
        </p:spPr>
      </p:sp>
      <p:sp>
        <p:nvSpPr>
          <p:cNvPr id="50179" name="备注占位符 2">
            <a:extLst>
              <a:ext uri="{FF2B5EF4-FFF2-40B4-BE49-F238E27FC236}">
                <a16:creationId xmlns:a16="http://schemas.microsoft.com/office/drawing/2014/main" id="{84C7D3AF-171F-4565-B0A0-4A6BAAA5AD8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在声源定位和分离方面</a:t>
            </a:r>
            <a:endParaRPr lang="en-US" altLang="zh-CN"/>
          </a:p>
          <a:p>
            <a:r>
              <a:rPr lang="zh-CN" altLang="en-US"/>
              <a:t>问题</a:t>
            </a:r>
            <a:endParaRPr lang="en-US" altLang="zh-CN"/>
          </a:p>
          <a:p>
            <a:r>
              <a:rPr lang="zh-CN" altLang="en-US"/>
              <a:t>解决方法</a:t>
            </a:r>
          </a:p>
        </p:txBody>
      </p:sp>
      <p:sp>
        <p:nvSpPr>
          <p:cNvPr id="50180" name="灯片编号占位符 3">
            <a:extLst>
              <a:ext uri="{FF2B5EF4-FFF2-40B4-BE49-F238E27FC236}">
                <a16:creationId xmlns:a16="http://schemas.microsoft.com/office/drawing/2014/main" id="{F0B0A50C-D449-4F70-886F-DA7959DD893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94FDF8-D666-4E82-835F-04988B669749}" type="slidenum">
              <a:rPr lang="en-US" altLang="zh-CN" smtClean="0">
                <a:latin typeface="Times New Roman" panose="02020603050405020304" pitchFamily="18" charset="0"/>
              </a:rPr>
              <a:pPr/>
              <a:t>14</a:t>
            </a:fld>
            <a:endParaRPr lang="en-US"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9">
            <a:extLst>
              <a:ext uri="{FF2B5EF4-FFF2-40B4-BE49-F238E27FC236}">
                <a16:creationId xmlns:a16="http://schemas.microsoft.com/office/drawing/2014/main" id="{A93066D3-6223-46B6-8E47-D3BC762E972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83038315-3294-43C9-A4F4-6D5749484CCC}"/>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1">
            <a:extLst>
              <a:ext uri="{FF2B5EF4-FFF2-40B4-BE49-F238E27FC236}">
                <a16:creationId xmlns:a16="http://schemas.microsoft.com/office/drawing/2014/main" id="{16E71A41-42C7-4CEC-B8AD-8DADC0BEA28A}"/>
              </a:ext>
            </a:extLst>
          </p:cNvPr>
          <p:cNvSpPr>
            <a:spLocks noGrp="1" noChangeArrowheads="1"/>
          </p:cNvSpPr>
          <p:nvPr>
            <p:ph type="sldNum" sz="quarter" idx="12"/>
          </p:nvPr>
        </p:nvSpPr>
        <p:spPr>
          <a:ln/>
        </p:spPr>
        <p:txBody>
          <a:bodyPr/>
          <a:lstStyle>
            <a:lvl1pPr>
              <a:defRPr/>
            </a:lvl1pPr>
          </a:lstStyle>
          <a:p>
            <a:pPr>
              <a:defRPr/>
            </a:pPr>
            <a:fld id="{83C56851-88C2-4635-B174-5A68876DFCA5}" type="slidenum">
              <a:rPr lang="en-US" altLang="zh-CN"/>
              <a:pPr>
                <a:defRPr/>
              </a:pPr>
              <a:t>‹#›</a:t>
            </a:fld>
            <a:endParaRPr lang="en-US" altLang="zh-CN"/>
          </a:p>
        </p:txBody>
      </p:sp>
    </p:spTree>
    <p:extLst>
      <p:ext uri="{BB962C8B-B14F-4D97-AF65-F5344CB8AC3E}">
        <p14:creationId xmlns:p14="http://schemas.microsoft.com/office/powerpoint/2010/main" val="344936184"/>
      </p:ext>
    </p:extLst>
  </p:cSld>
  <p:clrMapOvr>
    <a:masterClrMapping/>
  </p:clrMapOvr>
  <p:transition spd="slow" advClick="0">
    <p:sndAc>
      <p:end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8F39BEB8-B1E5-446A-B3F6-BA44C7AAD25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CC185E58-D248-403D-88DF-7BF274156B9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1">
            <a:extLst>
              <a:ext uri="{FF2B5EF4-FFF2-40B4-BE49-F238E27FC236}">
                <a16:creationId xmlns:a16="http://schemas.microsoft.com/office/drawing/2014/main" id="{EDD1C343-F567-41F6-9C8C-DEAEE1CA53F3}"/>
              </a:ext>
            </a:extLst>
          </p:cNvPr>
          <p:cNvSpPr>
            <a:spLocks noGrp="1" noChangeArrowheads="1"/>
          </p:cNvSpPr>
          <p:nvPr>
            <p:ph type="sldNum" sz="quarter" idx="12"/>
          </p:nvPr>
        </p:nvSpPr>
        <p:spPr>
          <a:ln/>
        </p:spPr>
        <p:txBody>
          <a:bodyPr/>
          <a:lstStyle>
            <a:lvl1pPr>
              <a:defRPr/>
            </a:lvl1pPr>
          </a:lstStyle>
          <a:p>
            <a:pPr>
              <a:defRPr/>
            </a:pPr>
            <a:fld id="{236B3838-987F-4237-8224-4145BE498857}" type="slidenum">
              <a:rPr lang="en-US" altLang="zh-CN"/>
              <a:pPr>
                <a:defRPr/>
              </a:pPr>
              <a:t>‹#›</a:t>
            </a:fld>
            <a:endParaRPr lang="en-US" altLang="zh-CN"/>
          </a:p>
        </p:txBody>
      </p:sp>
    </p:spTree>
    <p:extLst>
      <p:ext uri="{BB962C8B-B14F-4D97-AF65-F5344CB8AC3E}">
        <p14:creationId xmlns:p14="http://schemas.microsoft.com/office/powerpoint/2010/main" val="1366315478"/>
      </p:ext>
    </p:extLst>
  </p:cSld>
  <p:clrMapOvr>
    <a:masterClrMapping/>
  </p:clrMapOvr>
  <p:transition spd="slow" advClick="0">
    <p:sndAc>
      <p:end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15900"/>
            <a:ext cx="2084387" cy="5803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95263" y="215900"/>
            <a:ext cx="6102350" cy="5803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46C6F5AB-F5D9-47AF-99F1-FE3AD30190E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8904F773-A599-4D56-B812-E514ED8680A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1">
            <a:extLst>
              <a:ext uri="{FF2B5EF4-FFF2-40B4-BE49-F238E27FC236}">
                <a16:creationId xmlns:a16="http://schemas.microsoft.com/office/drawing/2014/main" id="{2971B6B3-F867-4E03-B887-372381EFC934}"/>
              </a:ext>
            </a:extLst>
          </p:cNvPr>
          <p:cNvSpPr>
            <a:spLocks noGrp="1" noChangeArrowheads="1"/>
          </p:cNvSpPr>
          <p:nvPr>
            <p:ph type="sldNum" sz="quarter" idx="12"/>
          </p:nvPr>
        </p:nvSpPr>
        <p:spPr>
          <a:ln/>
        </p:spPr>
        <p:txBody>
          <a:bodyPr/>
          <a:lstStyle>
            <a:lvl1pPr>
              <a:defRPr/>
            </a:lvl1pPr>
          </a:lstStyle>
          <a:p>
            <a:pPr>
              <a:defRPr/>
            </a:pPr>
            <a:fld id="{9302C10A-8852-4ACE-AF45-88363C101708}" type="slidenum">
              <a:rPr lang="en-US" altLang="zh-CN"/>
              <a:pPr>
                <a:defRPr/>
              </a:pPr>
              <a:t>‹#›</a:t>
            </a:fld>
            <a:endParaRPr lang="en-US" altLang="zh-CN"/>
          </a:p>
        </p:txBody>
      </p:sp>
    </p:spTree>
    <p:extLst>
      <p:ext uri="{BB962C8B-B14F-4D97-AF65-F5344CB8AC3E}">
        <p14:creationId xmlns:p14="http://schemas.microsoft.com/office/powerpoint/2010/main" val="1517812945"/>
      </p:ext>
    </p:extLst>
  </p:cSld>
  <p:clrMapOvr>
    <a:masterClrMapping/>
  </p:clrMapOvr>
  <p:transition spd="slow" advClick="0">
    <p:sndAc>
      <p:end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897109476"/>
      </p:ext>
    </p:extLst>
  </p:cSld>
  <p:clrMapOvr>
    <a:masterClrMapping/>
  </p:clrMapOvr>
  <p:transition spd="slow" advClick="0">
    <p:sndAc>
      <p:end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10361076"/>
      </p:ext>
    </p:extLst>
  </p:cSld>
  <p:clrMapOvr>
    <a:masterClrMapping/>
  </p:clrMapOvr>
  <p:transition spd="slow" advClick="0">
    <p:sndAc>
      <p:end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842332871"/>
      </p:ext>
    </p:extLst>
  </p:cSld>
  <p:clrMapOvr>
    <a:masterClrMapping/>
  </p:clrMapOvr>
  <p:transition spd="slow" advClick="0">
    <p:sndAc>
      <p:endSnd/>
    </p:sndAc>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6134383"/>
      </p:ext>
    </p:extLst>
  </p:cSld>
  <p:clrMapOvr>
    <a:masterClrMapping/>
  </p:clrMapOvr>
  <p:transition spd="slow" advClick="0">
    <p:sndAc>
      <p:end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55504614"/>
      </p:ext>
    </p:extLst>
  </p:cSld>
  <p:clrMapOvr>
    <a:masterClrMapping/>
  </p:clrMapOvr>
  <p:transition spd="slow" advClick="0">
    <p:sndAc>
      <p:endSnd/>
    </p:sndAc>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8467548"/>
      </p:ext>
    </p:extLst>
  </p:cSld>
  <p:clrMapOvr>
    <a:masterClrMapping/>
  </p:clrMapOvr>
  <p:transition spd="slow" advClick="0">
    <p:sndAc>
      <p:endSnd/>
    </p:sndAc>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512173"/>
      </p:ext>
    </p:extLst>
  </p:cSld>
  <p:clrMapOvr>
    <a:masterClrMapping/>
  </p:clrMapOvr>
  <p:transition spd="slow" advClick="0">
    <p:sndAc>
      <p:endSnd/>
    </p:sndAc>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161291300"/>
      </p:ext>
    </p:extLst>
  </p:cSld>
  <p:clrMapOvr>
    <a:masterClrMapping/>
  </p:clrMapOvr>
  <p:transition spd="slow" advClick="0">
    <p:sndAc>
      <p:end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283D85C0-445C-4E63-8606-CE852B1DFD2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23ACE0F2-37EF-43B8-A947-5BF03E2F866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1">
            <a:extLst>
              <a:ext uri="{FF2B5EF4-FFF2-40B4-BE49-F238E27FC236}">
                <a16:creationId xmlns:a16="http://schemas.microsoft.com/office/drawing/2014/main" id="{8042BB4D-738E-41C2-BE19-FF6A5FB2AAA1}"/>
              </a:ext>
            </a:extLst>
          </p:cNvPr>
          <p:cNvSpPr>
            <a:spLocks noGrp="1" noChangeArrowheads="1"/>
          </p:cNvSpPr>
          <p:nvPr>
            <p:ph type="sldNum" sz="quarter" idx="12"/>
          </p:nvPr>
        </p:nvSpPr>
        <p:spPr>
          <a:ln/>
        </p:spPr>
        <p:txBody>
          <a:bodyPr/>
          <a:lstStyle>
            <a:lvl1pPr>
              <a:defRPr/>
            </a:lvl1pPr>
          </a:lstStyle>
          <a:p>
            <a:pPr>
              <a:defRPr/>
            </a:pPr>
            <a:fld id="{6EFF6B24-90A0-4DC1-BC53-2B6500E3F082}" type="slidenum">
              <a:rPr lang="en-US" altLang="zh-CN"/>
              <a:pPr>
                <a:defRPr/>
              </a:pPr>
              <a:t>‹#›</a:t>
            </a:fld>
            <a:endParaRPr lang="en-US" altLang="zh-CN"/>
          </a:p>
        </p:txBody>
      </p:sp>
    </p:spTree>
    <p:extLst>
      <p:ext uri="{BB962C8B-B14F-4D97-AF65-F5344CB8AC3E}">
        <p14:creationId xmlns:p14="http://schemas.microsoft.com/office/powerpoint/2010/main" val="501470538"/>
      </p:ext>
    </p:extLst>
  </p:cSld>
  <p:clrMapOvr>
    <a:masterClrMapping/>
  </p:clrMapOvr>
  <p:transition spd="slow" advClick="0">
    <p:sndAc>
      <p:endSnd/>
    </p:sndAc>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9285003"/>
      </p:ext>
    </p:extLst>
  </p:cSld>
  <p:clrMapOvr>
    <a:masterClrMapping/>
  </p:clrMapOvr>
  <p:transition spd="slow" advClick="0">
    <p:sndAc>
      <p:endSnd/>
    </p:sndAc>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00861292"/>
      </p:ext>
    </p:extLst>
  </p:cSld>
  <p:clrMapOvr>
    <a:masterClrMapping/>
  </p:clrMapOvr>
  <p:transition spd="slow" advClick="0">
    <p:sndAc>
      <p:endSnd/>
    </p:sndAc>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28600"/>
            <a:ext cx="2084387"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95263" y="228600"/>
            <a:ext cx="610235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6201344"/>
      </p:ext>
    </p:extLst>
  </p:cSld>
  <p:clrMapOvr>
    <a:masterClrMapping/>
  </p:clrMapOvr>
  <p:transition spd="slow" advClick="0">
    <p:sndAc>
      <p:endSnd/>
    </p:sndAc>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DF307068-BD44-46E2-B37F-AD032C9283B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A05588D-837A-4AFD-BAB9-CCCE785449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A52B3C9-14A1-4383-B490-4DC5103540AB}"/>
              </a:ext>
            </a:extLst>
          </p:cNvPr>
          <p:cNvSpPr>
            <a:spLocks noGrp="1" noChangeArrowheads="1"/>
          </p:cNvSpPr>
          <p:nvPr>
            <p:ph type="sldNum" sz="quarter" idx="12"/>
          </p:nvPr>
        </p:nvSpPr>
        <p:spPr>
          <a:ln/>
        </p:spPr>
        <p:txBody>
          <a:bodyPr/>
          <a:lstStyle>
            <a:lvl1pPr>
              <a:defRPr/>
            </a:lvl1pPr>
          </a:lstStyle>
          <a:p>
            <a:pPr>
              <a:defRPr/>
            </a:pPr>
            <a:fld id="{9B6FDB4C-B201-4A0B-9DB5-42DC9DB51EBD}" type="slidenum">
              <a:rPr lang="zh-CN" altLang="en-US"/>
              <a:pPr>
                <a:defRPr/>
              </a:pPr>
              <a:t>‹#›</a:t>
            </a:fld>
            <a:endParaRPr lang="en-US" altLang="zh-CN"/>
          </a:p>
        </p:txBody>
      </p:sp>
    </p:spTree>
    <p:extLst>
      <p:ext uri="{BB962C8B-B14F-4D97-AF65-F5344CB8AC3E}">
        <p14:creationId xmlns:p14="http://schemas.microsoft.com/office/powerpoint/2010/main" val="38137908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49F08E2-66B7-453E-993F-10B48F33614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25591B4-2F14-46BD-BA99-D856B8AE00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C070C43-CF8E-4FF7-AC58-847E91E220DC}"/>
              </a:ext>
            </a:extLst>
          </p:cNvPr>
          <p:cNvSpPr>
            <a:spLocks noGrp="1" noChangeArrowheads="1"/>
          </p:cNvSpPr>
          <p:nvPr>
            <p:ph type="sldNum" sz="quarter" idx="12"/>
          </p:nvPr>
        </p:nvSpPr>
        <p:spPr>
          <a:ln/>
        </p:spPr>
        <p:txBody>
          <a:bodyPr/>
          <a:lstStyle>
            <a:lvl1pPr>
              <a:defRPr/>
            </a:lvl1pPr>
          </a:lstStyle>
          <a:p>
            <a:pPr>
              <a:defRPr/>
            </a:pPr>
            <a:fld id="{9A3ED449-CA8D-4829-A69C-D33670928353}" type="slidenum">
              <a:rPr lang="zh-CN" altLang="en-US"/>
              <a:pPr>
                <a:defRPr/>
              </a:pPr>
              <a:t>‹#›</a:t>
            </a:fld>
            <a:endParaRPr lang="en-US" altLang="zh-CN"/>
          </a:p>
        </p:txBody>
      </p:sp>
    </p:spTree>
    <p:extLst>
      <p:ext uri="{BB962C8B-B14F-4D97-AF65-F5344CB8AC3E}">
        <p14:creationId xmlns:p14="http://schemas.microsoft.com/office/powerpoint/2010/main" val="3229083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463B37EE-A9AE-4F12-9372-2DA04E755FF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F72FFC3-ED9D-4E74-8474-AC22BCB69D3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15B3913-FBCE-4F6B-9F3D-1414F5D38848}"/>
              </a:ext>
            </a:extLst>
          </p:cNvPr>
          <p:cNvSpPr>
            <a:spLocks noGrp="1" noChangeArrowheads="1"/>
          </p:cNvSpPr>
          <p:nvPr>
            <p:ph type="sldNum" sz="quarter" idx="12"/>
          </p:nvPr>
        </p:nvSpPr>
        <p:spPr>
          <a:ln/>
        </p:spPr>
        <p:txBody>
          <a:bodyPr/>
          <a:lstStyle>
            <a:lvl1pPr>
              <a:defRPr/>
            </a:lvl1pPr>
          </a:lstStyle>
          <a:p>
            <a:pPr>
              <a:defRPr/>
            </a:pPr>
            <a:fld id="{534E23DC-E305-4497-87CE-4EF121C12E4A}" type="slidenum">
              <a:rPr lang="zh-CN" altLang="en-US"/>
              <a:pPr>
                <a:defRPr/>
              </a:pPr>
              <a:t>‹#›</a:t>
            </a:fld>
            <a:endParaRPr lang="en-US" altLang="zh-CN"/>
          </a:p>
        </p:txBody>
      </p:sp>
    </p:spTree>
    <p:extLst>
      <p:ext uri="{BB962C8B-B14F-4D97-AF65-F5344CB8AC3E}">
        <p14:creationId xmlns:p14="http://schemas.microsoft.com/office/powerpoint/2010/main" val="19900616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01177EE9-912C-4F65-9F1C-1B86AA3C973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59BEFE2-9255-45E1-B09F-1F3853CC83F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6EA22DE-0DA9-442F-9586-82F18DB2447E}"/>
              </a:ext>
            </a:extLst>
          </p:cNvPr>
          <p:cNvSpPr>
            <a:spLocks noGrp="1" noChangeArrowheads="1"/>
          </p:cNvSpPr>
          <p:nvPr>
            <p:ph type="sldNum" sz="quarter" idx="12"/>
          </p:nvPr>
        </p:nvSpPr>
        <p:spPr>
          <a:ln/>
        </p:spPr>
        <p:txBody>
          <a:bodyPr/>
          <a:lstStyle>
            <a:lvl1pPr>
              <a:defRPr/>
            </a:lvl1pPr>
          </a:lstStyle>
          <a:p>
            <a:pPr>
              <a:defRPr/>
            </a:pPr>
            <a:fld id="{4FEB1F46-C512-438E-A9FD-8F1A08D51CC9}" type="slidenum">
              <a:rPr lang="zh-CN" altLang="en-US"/>
              <a:pPr>
                <a:defRPr/>
              </a:pPr>
              <a:t>‹#›</a:t>
            </a:fld>
            <a:endParaRPr lang="en-US" altLang="zh-CN"/>
          </a:p>
        </p:txBody>
      </p:sp>
    </p:spTree>
    <p:extLst>
      <p:ext uri="{BB962C8B-B14F-4D97-AF65-F5344CB8AC3E}">
        <p14:creationId xmlns:p14="http://schemas.microsoft.com/office/powerpoint/2010/main" val="41123994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5829C9C-BCE5-4CB7-85ED-28C1874F160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4856308C-BFC8-4CDE-B5B5-84CD71BA83D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22CAB252-A010-4268-A9C6-B0F9E03D7588}"/>
              </a:ext>
            </a:extLst>
          </p:cNvPr>
          <p:cNvSpPr>
            <a:spLocks noGrp="1" noChangeArrowheads="1"/>
          </p:cNvSpPr>
          <p:nvPr>
            <p:ph type="sldNum" sz="quarter" idx="12"/>
          </p:nvPr>
        </p:nvSpPr>
        <p:spPr>
          <a:ln/>
        </p:spPr>
        <p:txBody>
          <a:bodyPr/>
          <a:lstStyle>
            <a:lvl1pPr>
              <a:defRPr/>
            </a:lvl1pPr>
          </a:lstStyle>
          <a:p>
            <a:pPr>
              <a:defRPr/>
            </a:pPr>
            <a:fld id="{1C25533F-03BE-49BC-9C37-2D233E91F813}" type="slidenum">
              <a:rPr lang="zh-CN" altLang="en-US"/>
              <a:pPr>
                <a:defRPr/>
              </a:pPr>
              <a:t>‹#›</a:t>
            </a:fld>
            <a:endParaRPr lang="en-US" altLang="zh-CN"/>
          </a:p>
        </p:txBody>
      </p:sp>
    </p:spTree>
    <p:extLst>
      <p:ext uri="{BB962C8B-B14F-4D97-AF65-F5344CB8AC3E}">
        <p14:creationId xmlns:p14="http://schemas.microsoft.com/office/powerpoint/2010/main" val="35292684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54D4D6F-7955-4CFC-A5BA-2740FDA3E6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9844F208-E782-4C61-A666-DBA194BFFEA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A5CE70B-1172-4B41-B6CB-9D284815AD55}"/>
              </a:ext>
            </a:extLst>
          </p:cNvPr>
          <p:cNvSpPr>
            <a:spLocks noGrp="1" noChangeArrowheads="1"/>
          </p:cNvSpPr>
          <p:nvPr>
            <p:ph type="sldNum" sz="quarter" idx="12"/>
          </p:nvPr>
        </p:nvSpPr>
        <p:spPr>
          <a:ln/>
        </p:spPr>
        <p:txBody>
          <a:bodyPr/>
          <a:lstStyle>
            <a:lvl1pPr>
              <a:defRPr/>
            </a:lvl1pPr>
          </a:lstStyle>
          <a:p>
            <a:pPr>
              <a:defRPr/>
            </a:pPr>
            <a:fld id="{8C82C505-64A0-4AC6-8321-915200A201F7}" type="slidenum">
              <a:rPr lang="zh-CN" altLang="en-US"/>
              <a:pPr>
                <a:defRPr/>
              </a:pPr>
              <a:t>‹#›</a:t>
            </a:fld>
            <a:endParaRPr lang="en-US" altLang="zh-CN"/>
          </a:p>
        </p:txBody>
      </p:sp>
    </p:spTree>
    <p:extLst>
      <p:ext uri="{BB962C8B-B14F-4D97-AF65-F5344CB8AC3E}">
        <p14:creationId xmlns:p14="http://schemas.microsoft.com/office/powerpoint/2010/main" val="33647907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FDE8BE-4784-4ED8-B298-A6B98438BED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A1A87B10-7C2D-462B-9CA9-6B335BBA2E0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2A47F3F8-BB5B-400F-8255-F06FDEBB0176}"/>
              </a:ext>
            </a:extLst>
          </p:cNvPr>
          <p:cNvSpPr>
            <a:spLocks noGrp="1" noChangeArrowheads="1"/>
          </p:cNvSpPr>
          <p:nvPr>
            <p:ph type="sldNum" sz="quarter" idx="12"/>
          </p:nvPr>
        </p:nvSpPr>
        <p:spPr>
          <a:ln/>
        </p:spPr>
        <p:txBody>
          <a:bodyPr/>
          <a:lstStyle>
            <a:lvl1pPr>
              <a:defRPr/>
            </a:lvl1pPr>
          </a:lstStyle>
          <a:p>
            <a:pPr>
              <a:defRPr/>
            </a:pPr>
            <a:fld id="{9C9152A4-1605-408A-8DF6-A53D64D8948A}" type="slidenum">
              <a:rPr lang="zh-CN" altLang="en-US"/>
              <a:pPr>
                <a:defRPr/>
              </a:pPr>
              <a:t>‹#›</a:t>
            </a:fld>
            <a:endParaRPr lang="en-US" altLang="zh-CN"/>
          </a:p>
        </p:txBody>
      </p:sp>
    </p:spTree>
    <p:extLst>
      <p:ext uri="{BB962C8B-B14F-4D97-AF65-F5344CB8AC3E}">
        <p14:creationId xmlns:p14="http://schemas.microsoft.com/office/powerpoint/2010/main" val="1734185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CA482F31-8A87-489C-8445-F2CECBD2BE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AE78B613-529B-4D00-A279-F8D2DE34DFB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1">
            <a:extLst>
              <a:ext uri="{FF2B5EF4-FFF2-40B4-BE49-F238E27FC236}">
                <a16:creationId xmlns:a16="http://schemas.microsoft.com/office/drawing/2014/main" id="{DD9E7019-0C8B-4020-9FAE-690F4175A03E}"/>
              </a:ext>
            </a:extLst>
          </p:cNvPr>
          <p:cNvSpPr>
            <a:spLocks noGrp="1" noChangeArrowheads="1"/>
          </p:cNvSpPr>
          <p:nvPr>
            <p:ph type="sldNum" sz="quarter" idx="12"/>
          </p:nvPr>
        </p:nvSpPr>
        <p:spPr>
          <a:ln/>
        </p:spPr>
        <p:txBody>
          <a:bodyPr/>
          <a:lstStyle>
            <a:lvl1pPr>
              <a:defRPr/>
            </a:lvl1pPr>
          </a:lstStyle>
          <a:p>
            <a:pPr>
              <a:defRPr/>
            </a:pPr>
            <a:fld id="{BB1E6D3E-4762-418E-9AB9-B5210D4A865C}" type="slidenum">
              <a:rPr lang="en-US" altLang="zh-CN"/>
              <a:pPr>
                <a:defRPr/>
              </a:pPr>
              <a:t>‹#›</a:t>
            </a:fld>
            <a:endParaRPr lang="en-US" altLang="zh-CN"/>
          </a:p>
        </p:txBody>
      </p:sp>
    </p:spTree>
    <p:extLst>
      <p:ext uri="{BB962C8B-B14F-4D97-AF65-F5344CB8AC3E}">
        <p14:creationId xmlns:p14="http://schemas.microsoft.com/office/powerpoint/2010/main" val="2040328026"/>
      </p:ext>
    </p:extLst>
  </p:cSld>
  <p:clrMapOvr>
    <a:masterClrMapping/>
  </p:clrMapOvr>
  <p:transition spd="slow" advClick="0">
    <p:sndAc>
      <p:endSnd/>
    </p:sndAc>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44BF655-46F4-45BB-B6E2-8E344B0C7C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60D571F-1E06-4EBD-B905-B275611B0D6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A44241C-AFCE-4658-AD21-9DDD9833F8ED}"/>
              </a:ext>
            </a:extLst>
          </p:cNvPr>
          <p:cNvSpPr>
            <a:spLocks noGrp="1" noChangeArrowheads="1"/>
          </p:cNvSpPr>
          <p:nvPr>
            <p:ph type="sldNum" sz="quarter" idx="12"/>
          </p:nvPr>
        </p:nvSpPr>
        <p:spPr>
          <a:ln/>
        </p:spPr>
        <p:txBody>
          <a:bodyPr/>
          <a:lstStyle>
            <a:lvl1pPr>
              <a:defRPr/>
            </a:lvl1pPr>
          </a:lstStyle>
          <a:p>
            <a:pPr>
              <a:defRPr/>
            </a:pPr>
            <a:fld id="{F183A6E4-7C42-4EAE-ACBE-4A2DCDFCBE60}" type="slidenum">
              <a:rPr lang="zh-CN" altLang="en-US"/>
              <a:pPr>
                <a:defRPr/>
              </a:pPr>
              <a:t>‹#›</a:t>
            </a:fld>
            <a:endParaRPr lang="en-US" altLang="zh-CN"/>
          </a:p>
        </p:txBody>
      </p:sp>
    </p:spTree>
    <p:extLst>
      <p:ext uri="{BB962C8B-B14F-4D97-AF65-F5344CB8AC3E}">
        <p14:creationId xmlns:p14="http://schemas.microsoft.com/office/powerpoint/2010/main" val="3971479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33C671A-3545-4FCD-8647-BFC52152FBE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A4406BE-1ECB-4CC8-9AD3-50300C22C52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B145A76-C6B2-4D48-A9AA-F3329A4EFDB9}"/>
              </a:ext>
            </a:extLst>
          </p:cNvPr>
          <p:cNvSpPr>
            <a:spLocks noGrp="1" noChangeArrowheads="1"/>
          </p:cNvSpPr>
          <p:nvPr>
            <p:ph type="sldNum" sz="quarter" idx="12"/>
          </p:nvPr>
        </p:nvSpPr>
        <p:spPr>
          <a:ln/>
        </p:spPr>
        <p:txBody>
          <a:bodyPr/>
          <a:lstStyle>
            <a:lvl1pPr>
              <a:defRPr/>
            </a:lvl1pPr>
          </a:lstStyle>
          <a:p>
            <a:pPr>
              <a:defRPr/>
            </a:pPr>
            <a:fld id="{5DC1EC04-AA99-44F3-AFC0-EF0CBFA5A025}" type="slidenum">
              <a:rPr lang="zh-CN" altLang="en-US"/>
              <a:pPr>
                <a:defRPr/>
              </a:pPr>
              <a:t>‹#›</a:t>
            </a:fld>
            <a:endParaRPr lang="en-US" altLang="zh-CN"/>
          </a:p>
        </p:txBody>
      </p:sp>
    </p:spTree>
    <p:extLst>
      <p:ext uri="{BB962C8B-B14F-4D97-AF65-F5344CB8AC3E}">
        <p14:creationId xmlns:p14="http://schemas.microsoft.com/office/powerpoint/2010/main" val="36365419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D37A904-E518-46EF-8E19-8DE695FA92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6EC6CD8-CA9D-4A71-9BDE-75A496CBA6B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94F31DE-37C3-49DE-A0EA-EA68AD9B2AF1}"/>
              </a:ext>
            </a:extLst>
          </p:cNvPr>
          <p:cNvSpPr>
            <a:spLocks noGrp="1" noChangeArrowheads="1"/>
          </p:cNvSpPr>
          <p:nvPr>
            <p:ph type="sldNum" sz="quarter" idx="12"/>
          </p:nvPr>
        </p:nvSpPr>
        <p:spPr>
          <a:ln/>
        </p:spPr>
        <p:txBody>
          <a:bodyPr/>
          <a:lstStyle>
            <a:lvl1pPr>
              <a:defRPr/>
            </a:lvl1pPr>
          </a:lstStyle>
          <a:p>
            <a:pPr>
              <a:defRPr/>
            </a:pPr>
            <a:fld id="{E075EFB8-F5E9-4679-B925-7955A91B52EE}" type="slidenum">
              <a:rPr lang="zh-CN" altLang="en-US"/>
              <a:pPr>
                <a:defRPr/>
              </a:pPr>
              <a:t>‹#›</a:t>
            </a:fld>
            <a:endParaRPr lang="en-US" altLang="zh-CN"/>
          </a:p>
        </p:txBody>
      </p:sp>
    </p:spTree>
    <p:extLst>
      <p:ext uri="{BB962C8B-B14F-4D97-AF65-F5344CB8AC3E}">
        <p14:creationId xmlns:p14="http://schemas.microsoft.com/office/powerpoint/2010/main" val="134341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B3B0532-B151-461D-BE02-F51EEEAD109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43CEB2A-501B-44A9-9AD1-21A94F15C3F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A0F9F1D-3938-4475-910D-E503BC501DCA}"/>
              </a:ext>
            </a:extLst>
          </p:cNvPr>
          <p:cNvSpPr>
            <a:spLocks noGrp="1" noChangeArrowheads="1"/>
          </p:cNvSpPr>
          <p:nvPr>
            <p:ph type="sldNum" sz="quarter" idx="12"/>
          </p:nvPr>
        </p:nvSpPr>
        <p:spPr>
          <a:ln/>
        </p:spPr>
        <p:txBody>
          <a:bodyPr/>
          <a:lstStyle>
            <a:lvl1pPr>
              <a:defRPr/>
            </a:lvl1pPr>
          </a:lstStyle>
          <a:p>
            <a:pPr>
              <a:defRPr/>
            </a:pPr>
            <a:fld id="{2F33648C-18B3-4CC9-8B7A-BCA970B78F6D}" type="slidenum">
              <a:rPr lang="zh-CN" altLang="en-US"/>
              <a:pPr>
                <a:defRPr/>
              </a:pPr>
              <a:t>‹#›</a:t>
            </a:fld>
            <a:endParaRPr lang="en-US" altLang="zh-CN"/>
          </a:p>
        </p:txBody>
      </p:sp>
    </p:spTree>
    <p:extLst>
      <p:ext uri="{BB962C8B-B14F-4D97-AF65-F5344CB8AC3E}">
        <p14:creationId xmlns:p14="http://schemas.microsoft.com/office/powerpoint/2010/main" val="1058608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5328255A-0847-47C0-BB22-7BD49529F3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41D02BC4-2895-443A-AA7D-BF3CE824E57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11">
            <a:extLst>
              <a:ext uri="{FF2B5EF4-FFF2-40B4-BE49-F238E27FC236}">
                <a16:creationId xmlns:a16="http://schemas.microsoft.com/office/drawing/2014/main" id="{37995769-FA11-4194-AD92-2206E1D84872}"/>
              </a:ext>
            </a:extLst>
          </p:cNvPr>
          <p:cNvSpPr>
            <a:spLocks noGrp="1" noChangeArrowheads="1"/>
          </p:cNvSpPr>
          <p:nvPr>
            <p:ph type="sldNum" sz="quarter" idx="12"/>
          </p:nvPr>
        </p:nvSpPr>
        <p:spPr>
          <a:ln/>
        </p:spPr>
        <p:txBody>
          <a:bodyPr/>
          <a:lstStyle>
            <a:lvl1pPr>
              <a:defRPr/>
            </a:lvl1pPr>
          </a:lstStyle>
          <a:p>
            <a:pPr>
              <a:defRPr/>
            </a:pPr>
            <a:fld id="{81CEB905-B78D-47D7-8D87-EAE4E5DC7968}" type="slidenum">
              <a:rPr lang="en-US" altLang="zh-CN"/>
              <a:pPr>
                <a:defRPr/>
              </a:pPr>
              <a:t>‹#›</a:t>
            </a:fld>
            <a:endParaRPr lang="en-US" altLang="zh-CN"/>
          </a:p>
        </p:txBody>
      </p:sp>
    </p:spTree>
    <p:extLst>
      <p:ext uri="{BB962C8B-B14F-4D97-AF65-F5344CB8AC3E}">
        <p14:creationId xmlns:p14="http://schemas.microsoft.com/office/powerpoint/2010/main" val="3313658927"/>
      </p:ext>
    </p:extLst>
  </p:cSld>
  <p:clrMapOvr>
    <a:masterClrMapping/>
  </p:clrMapOvr>
  <p:transition spd="slow" advClick="0">
    <p:sndAc>
      <p:end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B1BAF7B8-8ECC-4FA0-85B6-76333FEB05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
            <a:extLst>
              <a:ext uri="{FF2B5EF4-FFF2-40B4-BE49-F238E27FC236}">
                <a16:creationId xmlns:a16="http://schemas.microsoft.com/office/drawing/2014/main" id="{6F78B276-4459-4350-B93D-5BF01D9C4332}"/>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11">
            <a:extLst>
              <a:ext uri="{FF2B5EF4-FFF2-40B4-BE49-F238E27FC236}">
                <a16:creationId xmlns:a16="http://schemas.microsoft.com/office/drawing/2014/main" id="{EB5BFAE3-31D8-401D-AF98-D295B954EBD2}"/>
              </a:ext>
            </a:extLst>
          </p:cNvPr>
          <p:cNvSpPr>
            <a:spLocks noGrp="1" noChangeArrowheads="1"/>
          </p:cNvSpPr>
          <p:nvPr>
            <p:ph type="sldNum" sz="quarter" idx="12"/>
          </p:nvPr>
        </p:nvSpPr>
        <p:spPr>
          <a:ln/>
        </p:spPr>
        <p:txBody>
          <a:bodyPr/>
          <a:lstStyle>
            <a:lvl1pPr>
              <a:defRPr/>
            </a:lvl1pPr>
          </a:lstStyle>
          <a:p>
            <a:pPr>
              <a:defRPr/>
            </a:pPr>
            <a:fld id="{3EF39E99-BEFC-42F5-87E6-583F954AC492}" type="slidenum">
              <a:rPr lang="en-US" altLang="zh-CN"/>
              <a:pPr>
                <a:defRPr/>
              </a:pPr>
              <a:t>‹#›</a:t>
            </a:fld>
            <a:endParaRPr lang="en-US" altLang="zh-CN"/>
          </a:p>
        </p:txBody>
      </p:sp>
    </p:spTree>
    <p:extLst>
      <p:ext uri="{BB962C8B-B14F-4D97-AF65-F5344CB8AC3E}">
        <p14:creationId xmlns:p14="http://schemas.microsoft.com/office/powerpoint/2010/main" val="185697483"/>
      </p:ext>
    </p:extLst>
  </p:cSld>
  <p:clrMapOvr>
    <a:masterClrMapping/>
  </p:clrMapOvr>
  <p:transition spd="slow" advClick="0">
    <p:sndAc>
      <p:end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64BBDF3A-4A0F-4A3A-9C44-41B11B2572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
            <a:extLst>
              <a:ext uri="{FF2B5EF4-FFF2-40B4-BE49-F238E27FC236}">
                <a16:creationId xmlns:a16="http://schemas.microsoft.com/office/drawing/2014/main" id="{AB2F3039-9956-4FFC-874F-536B49E7DE56}"/>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11">
            <a:extLst>
              <a:ext uri="{FF2B5EF4-FFF2-40B4-BE49-F238E27FC236}">
                <a16:creationId xmlns:a16="http://schemas.microsoft.com/office/drawing/2014/main" id="{971349FC-EBDB-4137-A5DC-C76586252DFE}"/>
              </a:ext>
            </a:extLst>
          </p:cNvPr>
          <p:cNvSpPr>
            <a:spLocks noGrp="1" noChangeArrowheads="1"/>
          </p:cNvSpPr>
          <p:nvPr>
            <p:ph type="sldNum" sz="quarter" idx="12"/>
          </p:nvPr>
        </p:nvSpPr>
        <p:spPr>
          <a:ln/>
        </p:spPr>
        <p:txBody>
          <a:bodyPr/>
          <a:lstStyle>
            <a:lvl1pPr>
              <a:defRPr/>
            </a:lvl1pPr>
          </a:lstStyle>
          <a:p>
            <a:pPr>
              <a:defRPr/>
            </a:pPr>
            <a:fld id="{970F8B1D-5479-4976-8E53-75DB9C08A5E8}" type="slidenum">
              <a:rPr lang="en-US" altLang="zh-CN"/>
              <a:pPr>
                <a:defRPr/>
              </a:pPr>
              <a:t>‹#›</a:t>
            </a:fld>
            <a:endParaRPr lang="en-US" altLang="zh-CN"/>
          </a:p>
        </p:txBody>
      </p:sp>
    </p:spTree>
    <p:extLst>
      <p:ext uri="{BB962C8B-B14F-4D97-AF65-F5344CB8AC3E}">
        <p14:creationId xmlns:p14="http://schemas.microsoft.com/office/powerpoint/2010/main" val="1263370321"/>
      </p:ext>
    </p:extLst>
  </p:cSld>
  <p:clrMapOvr>
    <a:masterClrMapping/>
  </p:clrMapOvr>
  <p:transition spd="slow" advClick="0">
    <p:sndAc>
      <p:end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709A2342-63B0-41B8-BF50-B94F7999FC5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
            <a:extLst>
              <a:ext uri="{FF2B5EF4-FFF2-40B4-BE49-F238E27FC236}">
                <a16:creationId xmlns:a16="http://schemas.microsoft.com/office/drawing/2014/main" id="{364FAD2B-AEE1-453C-9966-59B59FA38BC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11">
            <a:extLst>
              <a:ext uri="{FF2B5EF4-FFF2-40B4-BE49-F238E27FC236}">
                <a16:creationId xmlns:a16="http://schemas.microsoft.com/office/drawing/2014/main" id="{5DA9C4A4-A65B-4087-A5A1-B6CBC54FBF13}"/>
              </a:ext>
            </a:extLst>
          </p:cNvPr>
          <p:cNvSpPr>
            <a:spLocks noGrp="1" noChangeArrowheads="1"/>
          </p:cNvSpPr>
          <p:nvPr>
            <p:ph type="sldNum" sz="quarter" idx="12"/>
          </p:nvPr>
        </p:nvSpPr>
        <p:spPr>
          <a:ln/>
        </p:spPr>
        <p:txBody>
          <a:bodyPr/>
          <a:lstStyle>
            <a:lvl1pPr>
              <a:defRPr/>
            </a:lvl1pPr>
          </a:lstStyle>
          <a:p>
            <a:pPr>
              <a:defRPr/>
            </a:pPr>
            <a:fld id="{2413959C-7B39-47D3-820A-AF5C37E28432}" type="slidenum">
              <a:rPr lang="en-US" altLang="zh-CN"/>
              <a:pPr>
                <a:defRPr/>
              </a:pPr>
              <a:t>‹#›</a:t>
            </a:fld>
            <a:endParaRPr lang="en-US" altLang="zh-CN"/>
          </a:p>
        </p:txBody>
      </p:sp>
    </p:spTree>
    <p:extLst>
      <p:ext uri="{BB962C8B-B14F-4D97-AF65-F5344CB8AC3E}">
        <p14:creationId xmlns:p14="http://schemas.microsoft.com/office/powerpoint/2010/main" val="344202026"/>
      </p:ext>
    </p:extLst>
  </p:cSld>
  <p:clrMapOvr>
    <a:masterClrMapping/>
  </p:clrMapOvr>
  <p:transition spd="slow" advClick="0">
    <p:sndAc>
      <p:end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95A82405-51A3-460E-8B9A-6CF9F2A2B44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B8294EAC-167B-4775-9A8A-032D64CADD6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11">
            <a:extLst>
              <a:ext uri="{FF2B5EF4-FFF2-40B4-BE49-F238E27FC236}">
                <a16:creationId xmlns:a16="http://schemas.microsoft.com/office/drawing/2014/main" id="{CDEBC252-F22B-4F16-B991-19443B8EB895}"/>
              </a:ext>
            </a:extLst>
          </p:cNvPr>
          <p:cNvSpPr>
            <a:spLocks noGrp="1" noChangeArrowheads="1"/>
          </p:cNvSpPr>
          <p:nvPr>
            <p:ph type="sldNum" sz="quarter" idx="12"/>
          </p:nvPr>
        </p:nvSpPr>
        <p:spPr>
          <a:ln/>
        </p:spPr>
        <p:txBody>
          <a:bodyPr/>
          <a:lstStyle>
            <a:lvl1pPr>
              <a:defRPr/>
            </a:lvl1pPr>
          </a:lstStyle>
          <a:p>
            <a:pPr>
              <a:defRPr/>
            </a:pPr>
            <a:fld id="{6FA5BCDB-9B3A-40D1-A274-B5EFA6F16E6C}" type="slidenum">
              <a:rPr lang="en-US" altLang="zh-CN"/>
              <a:pPr>
                <a:defRPr/>
              </a:pPr>
              <a:t>‹#›</a:t>
            </a:fld>
            <a:endParaRPr lang="en-US" altLang="zh-CN"/>
          </a:p>
        </p:txBody>
      </p:sp>
    </p:spTree>
    <p:extLst>
      <p:ext uri="{BB962C8B-B14F-4D97-AF65-F5344CB8AC3E}">
        <p14:creationId xmlns:p14="http://schemas.microsoft.com/office/powerpoint/2010/main" val="2764874541"/>
      </p:ext>
    </p:extLst>
  </p:cSld>
  <p:clrMapOvr>
    <a:masterClrMapping/>
  </p:clrMapOvr>
  <p:transition spd="slow" advClick="0">
    <p:sndAc>
      <p:end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BBEC3CB5-50EC-41F4-9B95-DA34A8FE0F8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E7651A12-0A00-4DC2-A41E-69F158B3E30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11">
            <a:extLst>
              <a:ext uri="{FF2B5EF4-FFF2-40B4-BE49-F238E27FC236}">
                <a16:creationId xmlns:a16="http://schemas.microsoft.com/office/drawing/2014/main" id="{8546A7C4-63D1-4625-883D-EAA1B97BD624}"/>
              </a:ext>
            </a:extLst>
          </p:cNvPr>
          <p:cNvSpPr>
            <a:spLocks noGrp="1" noChangeArrowheads="1"/>
          </p:cNvSpPr>
          <p:nvPr>
            <p:ph type="sldNum" sz="quarter" idx="12"/>
          </p:nvPr>
        </p:nvSpPr>
        <p:spPr>
          <a:ln/>
        </p:spPr>
        <p:txBody>
          <a:bodyPr/>
          <a:lstStyle>
            <a:lvl1pPr>
              <a:defRPr/>
            </a:lvl1pPr>
          </a:lstStyle>
          <a:p>
            <a:pPr>
              <a:defRPr/>
            </a:pPr>
            <a:fld id="{DECCFD45-43CB-4B4B-8340-336AB40550E4}" type="slidenum">
              <a:rPr lang="en-US" altLang="zh-CN"/>
              <a:pPr>
                <a:defRPr/>
              </a:pPr>
              <a:t>‹#›</a:t>
            </a:fld>
            <a:endParaRPr lang="en-US" altLang="zh-CN"/>
          </a:p>
        </p:txBody>
      </p:sp>
    </p:spTree>
    <p:extLst>
      <p:ext uri="{BB962C8B-B14F-4D97-AF65-F5344CB8AC3E}">
        <p14:creationId xmlns:p14="http://schemas.microsoft.com/office/powerpoint/2010/main" val="1618554786"/>
      </p:ext>
    </p:extLst>
  </p:cSld>
  <p:clrMapOvr>
    <a:masterClrMapping/>
  </p:clrMapOvr>
  <p:transition spd="slow" advClick="0">
    <p:sndAc>
      <p:end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224C102D-E8A8-4773-9A36-A821BAF5B0A6}"/>
              </a:ext>
            </a:extLst>
          </p:cNvPr>
          <p:cNvGrpSpPr>
            <a:grpSpLocks/>
          </p:cNvGrpSpPr>
          <p:nvPr/>
        </p:nvGrpSpPr>
        <p:grpSpPr bwMode="auto">
          <a:xfrm>
            <a:off x="0" y="927100"/>
            <a:ext cx="8991600" cy="4495800"/>
            <a:chOff x="0" y="584"/>
            <a:chExt cx="5664" cy="2832"/>
          </a:xfrm>
        </p:grpSpPr>
        <p:sp>
          <p:nvSpPr>
            <p:cNvPr id="1032" name="AutoShape 3">
              <a:extLst>
                <a:ext uri="{FF2B5EF4-FFF2-40B4-BE49-F238E27FC236}">
                  <a16:creationId xmlns:a16="http://schemas.microsoft.com/office/drawing/2014/main" id="{41307015-6EC2-4089-807D-18D50FEDF5DB}"/>
                </a:ext>
              </a:extLst>
            </p:cNvPr>
            <p:cNvSpPr>
              <a:spLocks noChangeArrowheads="1"/>
            </p:cNvSpPr>
            <p:nvPr userDrawn="1"/>
          </p:nvSpPr>
          <p:spPr bwMode="auto">
            <a:xfrm>
              <a:off x="432" y="1304"/>
              <a:ext cx="4656" cy="2112"/>
            </a:xfrm>
            <a:prstGeom prst="roundRect">
              <a:avLst>
                <a:gd name="adj" fmla="val 16667"/>
              </a:avLst>
            </a:prstGeom>
            <a:noFill/>
            <a:ln w="508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3" name="Rectangle 4">
              <a:extLst>
                <a:ext uri="{FF2B5EF4-FFF2-40B4-BE49-F238E27FC236}">
                  <a16:creationId xmlns:a16="http://schemas.microsoft.com/office/drawing/2014/main" id="{3620B526-011B-4F89-B930-54500E0488AF}"/>
                </a:ext>
              </a:extLst>
            </p:cNvPr>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4" name="AutoShape 5">
              <a:extLst>
                <a:ext uri="{FF2B5EF4-FFF2-40B4-BE49-F238E27FC236}">
                  <a16:creationId xmlns:a16="http://schemas.microsoft.com/office/drawing/2014/main" id="{DAC76DD7-C412-4CD2-8CDF-EB23CE4A9EAF}"/>
                </a:ext>
              </a:extLst>
            </p:cNvPr>
            <p:cNvSpPr>
              <a:spLocks noChangeArrowheads="1"/>
            </p:cNvSpPr>
            <p:nvPr userDrawn="1"/>
          </p:nvSpPr>
          <p:spPr bwMode="blackWhite">
            <a:xfrm>
              <a:off x="0" y="872"/>
              <a:ext cx="5664" cy="1152"/>
            </a:xfrm>
            <a:custGeom>
              <a:avLst/>
              <a:gdLst>
                <a:gd name="T0" fmla="*/ 0 w 4917"/>
                <a:gd name="T1" fmla="*/ 0 h 1000"/>
                <a:gd name="T2" fmla="*/ 18165 w 4917"/>
                <a:gd name="T3" fmla="*/ 0 h 1000"/>
                <a:gd name="T4" fmla="*/ 20225 w 4917"/>
                <a:gd name="T5" fmla="*/ 2060 h 1000"/>
                <a:gd name="T6" fmla="*/ 18169 w 4917"/>
                <a:gd name="T7" fmla="*/ 4115 h 1000"/>
                <a:gd name="T8" fmla="*/ 0 w 4917"/>
                <a:gd name="T9" fmla="*/ 4115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5" name="Line 6">
              <a:extLst>
                <a:ext uri="{FF2B5EF4-FFF2-40B4-BE49-F238E27FC236}">
                  <a16:creationId xmlns:a16="http://schemas.microsoft.com/office/drawing/2014/main" id="{98EACF2A-8602-4883-82A8-D61943E66498}"/>
                </a:ext>
              </a:extLst>
            </p:cNvPr>
            <p:cNvSpPr>
              <a:spLocks noChangeShapeType="1"/>
            </p:cNvSpPr>
            <p:nvPr userDrawn="1"/>
          </p:nvSpPr>
          <p:spPr bwMode="auto">
            <a:xfrm>
              <a:off x="0" y="1928"/>
              <a:ext cx="5232" cy="0"/>
            </a:xfrm>
            <a:prstGeom prst="line">
              <a:avLst/>
            </a:prstGeom>
            <a:noFill/>
            <a:ln w="508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7" name="Rectangle 6">
            <a:extLst>
              <a:ext uri="{FF2B5EF4-FFF2-40B4-BE49-F238E27FC236}">
                <a16:creationId xmlns:a16="http://schemas.microsoft.com/office/drawing/2014/main" id="{176290AB-67C7-4462-BEAC-EA60CF4E8FDE}"/>
              </a:ext>
            </a:extLst>
          </p:cNvPr>
          <p:cNvSpPr>
            <a:spLocks noGrp="1" noChangeArrowheads="1"/>
          </p:cNvSpPr>
          <p:nvPr>
            <p:ph type="title"/>
          </p:nvPr>
        </p:nvSpPr>
        <p:spPr bwMode="auto">
          <a:xfrm>
            <a:off x="195263" y="215900"/>
            <a:ext cx="80152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7">
            <a:extLst>
              <a:ext uri="{FF2B5EF4-FFF2-40B4-BE49-F238E27FC236}">
                <a16:creationId xmlns:a16="http://schemas.microsoft.com/office/drawing/2014/main" id="{1D8064D1-A351-497D-9775-52E5C58598F4}"/>
              </a:ext>
            </a:extLst>
          </p:cNvPr>
          <p:cNvSpPr>
            <a:spLocks noGrp="1" noChangeArrowheads="1"/>
          </p:cNvSpPr>
          <p:nvPr>
            <p:ph type="body" idx="1"/>
          </p:nvPr>
        </p:nvSpPr>
        <p:spPr bwMode="auto">
          <a:xfrm>
            <a:off x="609600" y="1600200"/>
            <a:ext cx="7924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 name="Rectangle 9">
            <a:extLst>
              <a:ext uri="{FF2B5EF4-FFF2-40B4-BE49-F238E27FC236}">
                <a16:creationId xmlns:a16="http://schemas.microsoft.com/office/drawing/2014/main" id="{0297648E-293C-49CF-B53B-60611E31B2AB}"/>
              </a:ext>
            </a:extLst>
          </p:cNvPr>
          <p:cNvSpPr>
            <a:spLocks noGrp="1" noChangeArrowheads="1"/>
          </p:cNvSpPr>
          <p:nvPr>
            <p:ph type="dt" sz="half" idx="2"/>
          </p:nvPr>
        </p:nvSpPr>
        <p:spPr bwMode="auto">
          <a:xfrm>
            <a:off x="457200" y="6248400"/>
            <a:ext cx="2133600" cy="471488"/>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l" eaLnBrk="1" hangingPunct="1">
              <a:defRPr sz="1200" b="0">
                <a:latin typeface="+mn-lt"/>
                <a:ea typeface="+mn-ea"/>
              </a:defRPr>
            </a:lvl1pPr>
          </a:lstStyle>
          <a:p>
            <a:pPr>
              <a:defRPr/>
            </a:pPr>
            <a:endParaRPr lang="en-US" altLang="zh-CN"/>
          </a:p>
        </p:txBody>
      </p:sp>
      <p:sp>
        <p:nvSpPr>
          <p:cNvPr id="20" name="Rectangle 10">
            <a:extLst>
              <a:ext uri="{FF2B5EF4-FFF2-40B4-BE49-F238E27FC236}">
                <a16:creationId xmlns:a16="http://schemas.microsoft.com/office/drawing/2014/main" id="{EFBA323B-E069-4029-AB71-9ECCEE2F806E}"/>
              </a:ext>
            </a:extLst>
          </p:cNvPr>
          <p:cNvSpPr>
            <a:spLocks noGrp="1" noChangeArrowheads="1"/>
          </p:cNvSpPr>
          <p:nvPr>
            <p:ph type="ftr" sz="quarter" idx="3"/>
          </p:nvPr>
        </p:nvSpPr>
        <p:spPr bwMode="auto">
          <a:xfrm>
            <a:off x="3124200" y="6253163"/>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200" b="0">
                <a:latin typeface="+mn-lt"/>
              </a:defRPr>
            </a:lvl1pPr>
          </a:lstStyle>
          <a:p>
            <a:pPr>
              <a:defRPr/>
            </a:pPr>
            <a:endParaRPr lang="zh-CN" altLang="zh-CN"/>
          </a:p>
        </p:txBody>
      </p:sp>
      <p:sp>
        <p:nvSpPr>
          <p:cNvPr id="21" name="Rectangle 11">
            <a:extLst>
              <a:ext uri="{FF2B5EF4-FFF2-40B4-BE49-F238E27FC236}">
                <a16:creationId xmlns:a16="http://schemas.microsoft.com/office/drawing/2014/main" id="{47D614F3-880C-4897-AF9D-71B3D4102F80}"/>
              </a:ext>
            </a:extLst>
          </p:cNvPr>
          <p:cNvSpPr>
            <a:spLocks noGrp="1" noChangeArrowheads="1"/>
          </p:cNvSpPr>
          <p:nvPr>
            <p:ph type="sldNum" sz="quarter" idx="4"/>
          </p:nvPr>
        </p:nvSpPr>
        <p:spPr bwMode="auto">
          <a:xfrm>
            <a:off x="6553200" y="6248400"/>
            <a:ext cx="2133600" cy="471488"/>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AA319BD7-F04A-47FF-B512-5EC206901B5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spd="slow" advClick="0">
    <p:sndAc>
      <p:endSnd/>
    </p:sndAc>
  </p:transition>
  <p:hf hdr="0" ftr="0" dt="0"/>
  <p:txStyles>
    <p:title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Arial" pitchFamily="34" charset="0"/>
          <a:ea typeface="宋体" pitchFamily="2" charset="-122"/>
        </a:defRPr>
      </a:lvl2pPr>
      <a:lvl3pPr algn="l" rtl="0" eaLnBrk="0" fontAlgn="base" hangingPunct="0">
        <a:spcBef>
          <a:spcPct val="0"/>
        </a:spcBef>
        <a:spcAft>
          <a:spcPct val="0"/>
        </a:spcAft>
        <a:defRPr sz="4200" b="1">
          <a:solidFill>
            <a:schemeClr val="tx2"/>
          </a:solidFill>
          <a:latin typeface="Arial" pitchFamily="34" charset="0"/>
          <a:ea typeface="宋体" pitchFamily="2" charset="-122"/>
        </a:defRPr>
      </a:lvl3pPr>
      <a:lvl4pPr algn="l" rtl="0" eaLnBrk="0" fontAlgn="base" hangingPunct="0">
        <a:spcBef>
          <a:spcPct val="0"/>
        </a:spcBef>
        <a:spcAft>
          <a:spcPct val="0"/>
        </a:spcAft>
        <a:defRPr sz="4200" b="1">
          <a:solidFill>
            <a:schemeClr val="tx2"/>
          </a:solidFill>
          <a:latin typeface="Arial" pitchFamily="34" charset="0"/>
          <a:ea typeface="宋体" pitchFamily="2" charset="-122"/>
        </a:defRPr>
      </a:lvl4pPr>
      <a:lvl5pPr algn="l" rtl="0" eaLnBrk="0" fontAlgn="base" hangingPunct="0">
        <a:spcBef>
          <a:spcPct val="0"/>
        </a:spcBef>
        <a:spcAft>
          <a:spcPct val="0"/>
        </a:spcAft>
        <a:defRPr sz="4200" b="1">
          <a:solidFill>
            <a:schemeClr val="tx2"/>
          </a:solidFill>
          <a:latin typeface="Arial" pitchFamily="34" charset="0"/>
          <a:ea typeface="宋体" pitchFamily="2" charset="-122"/>
        </a:defRPr>
      </a:lvl5pPr>
      <a:lvl6pPr marL="457200" algn="l" rtl="0" fontAlgn="base">
        <a:spcBef>
          <a:spcPct val="0"/>
        </a:spcBef>
        <a:spcAft>
          <a:spcPct val="0"/>
        </a:spcAft>
        <a:defRPr sz="4200" b="1">
          <a:solidFill>
            <a:schemeClr val="tx2"/>
          </a:solidFill>
          <a:latin typeface="Arial" pitchFamily="34" charset="0"/>
          <a:ea typeface="宋体" pitchFamily="2" charset="-122"/>
        </a:defRPr>
      </a:lvl6pPr>
      <a:lvl7pPr marL="914400" algn="l" rtl="0" fontAlgn="base">
        <a:spcBef>
          <a:spcPct val="0"/>
        </a:spcBef>
        <a:spcAft>
          <a:spcPct val="0"/>
        </a:spcAft>
        <a:defRPr sz="4200" b="1">
          <a:solidFill>
            <a:schemeClr val="tx2"/>
          </a:solidFill>
          <a:latin typeface="Arial" pitchFamily="34" charset="0"/>
          <a:ea typeface="宋体" pitchFamily="2" charset="-122"/>
        </a:defRPr>
      </a:lvl7pPr>
      <a:lvl8pPr marL="1371600" algn="l" rtl="0" fontAlgn="base">
        <a:spcBef>
          <a:spcPct val="0"/>
        </a:spcBef>
        <a:spcAft>
          <a:spcPct val="0"/>
        </a:spcAft>
        <a:defRPr sz="4200" b="1">
          <a:solidFill>
            <a:schemeClr val="tx2"/>
          </a:solidFill>
          <a:latin typeface="Arial" pitchFamily="34" charset="0"/>
          <a:ea typeface="宋体" pitchFamily="2" charset="-122"/>
        </a:defRPr>
      </a:lvl8pPr>
      <a:lvl9pPr marL="1828800" algn="l" rtl="0" fontAlgn="base">
        <a:spcBef>
          <a:spcPct val="0"/>
        </a:spcBef>
        <a:spcAft>
          <a:spcPct val="0"/>
        </a:spcAft>
        <a:defRPr sz="42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b="1">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b="1">
          <a:solidFill>
            <a:srgbClr val="0000CC"/>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rgbClr val="0000CC"/>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5pPr>
      <a:lvl6pPr marL="2514600" indent="-228600" algn="l" rtl="0" fontAlgn="base">
        <a:spcBef>
          <a:spcPct val="20000"/>
        </a:spcBef>
        <a:spcAft>
          <a:spcPct val="0"/>
        </a:spcAft>
        <a:buClr>
          <a:schemeClr val="bg2"/>
        </a:buClr>
        <a:buSzPct val="40000"/>
        <a:buFont typeface="Wingdings" pitchFamily="2" charset="2"/>
        <a:buChar char="l"/>
        <a:defRPr sz="2000">
          <a:solidFill>
            <a:srgbClr val="0000CC"/>
          </a:solidFill>
          <a:latin typeface="+mn-lt"/>
          <a:ea typeface="+mn-ea"/>
        </a:defRPr>
      </a:lvl6pPr>
      <a:lvl7pPr marL="2971800" indent="-228600" algn="l" rtl="0" fontAlgn="base">
        <a:spcBef>
          <a:spcPct val="20000"/>
        </a:spcBef>
        <a:spcAft>
          <a:spcPct val="0"/>
        </a:spcAft>
        <a:buClr>
          <a:schemeClr val="bg2"/>
        </a:buClr>
        <a:buSzPct val="40000"/>
        <a:buFont typeface="Wingdings" pitchFamily="2" charset="2"/>
        <a:buChar char="l"/>
        <a:defRPr sz="2000">
          <a:solidFill>
            <a:srgbClr val="0000CC"/>
          </a:solidFill>
          <a:latin typeface="+mn-lt"/>
          <a:ea typeface="+mn-ea"/>
        </a:defRPr>
      </a:lvl7pPr>
      <a:lvl8pPr marL="3429000" indent="-228600" algn="l" rtl="0" fontAlgn="base">
        <a:spcBef>
          <a:spcPct val="20000"/>
        </a:spcBef>
        <a:spcAft>
          <a:spcPct val="0"/>
        </a:spcAft>
        <a:buClr>
          <a:schemeClr val="bg2"/>
        </a:buClr>
        <a:buSzPct val="40000"/>
        <a:buFont typeface="Wingdings" pitchFamily="2" charset="2"/>
        <a:buChar char="l"/>
        <a:defRPr sz="2000">
          <a:solidFill>
            <a:srgbClr val="0000CC"/>
          </a:solidFill>
          <a:latin typeface="+mn-lt"/>
          <a:ea typeface="+mn-ea"/>
        </a:defRPr>
      </a:lvl8pPr>
      <a:lvl9pPr marL="3886200" indent="-228600" algn="l" rtl="0" fontAlgn="base">
        <a:spcBef>
          <a:spcPct val="20000"/>
        </a:spcBef>
        <a:spcAft>
          <a:spcPct val="0"/>
        </a:spcAft>
        <a:buClr>
          <a:schemeClr val="bg2"/>
        </a:buClr>
        <a:buSzPct val="40000"/>
        <a:buFont typeface="Wingdings" pitchFamily="2" charset="2"/>
        <a:buChar char="l"/>
        <a:defRPr sz="2000">
          <a:solidFill>
            <a:srgbClr val="0000C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2">
            <a:extLst>
              <a:ext uri="{FF2B5EF4-FFF2-40B4-BE49-F238E27FC236}">
                <a16:creationId xmlns:a16="http://schemas.microsoft.com/office/drawing/2014/main" id="{C55E436A-BFEF-4AEE-A3BA-D86CA0F7F163}"/>
              </a:ext>
            </a:extLst>
          </p:cNvPr>
          <p:cNvGrpSpPr>
            <a:grpSpLocks/>
          </p:cNvGrpSpPr>
          <p:nvPr/>
        </p:nvGrpSpPr>
        <p:grpSpPr bwMode="auto">
          <a:xfrm>
            <a:off x="0" y="115888"/>
            <a:ext cx="8686800" cy="6096000"/>
            <a:chOff x="0" y="96"/>
            <a:chExt cx="5472" cy="3840"/>
          </a:xfrm>
        </p:grpSpPr>
        <p:sp>
          <p:nvSpPr>
            <p:cNvPr id="2054" name="AutoShape 3">
              <a:extLst>
                <a:ext uri="{FF2B5EF4-FFF2-40B4-BE49-F238E27FC236}">
                  <a16:creationId xmlns:a16="http://schemas.microsoft.com/office/drawing/2014/main" id="{1C099723-0E87-403D-9A26-8CB7C9474D57}"/>
                </a:ext>
              </a:extLst>
            </p:cNvPr>
            <p:cNvSpPr>
              <a:spLocks noChangeArrowheads="1"/>
            </p:cNvSpPr>
            <p:nvPr userDrawn="1"/>
          </p:nvSpPr>
          <p:spPr bwMode="auto">
            <a:xfrm>
              <a:off x="240" y="336"/>
              <a:ext cx="5232" cy="3600"/>
            </a:xfrm>
            <a:prstGeom prst="roundRect">
              <a:avLst>
                <a:gd name="adj" fmla="val 13727"/>
              </a:avLst>
            </a:prstGeom>
            <a:noFill/>
            <a:ln w="508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2055" name="AutoShape 4">
              <a:extLst>
                <a:ext uri="{FF2B5EF4-FFF2-40B4-BE49-F238E27FC236}">
                  <a16:creationId xmlns:a16="http://schemas.microsoft.com/office/drawing/2014/main" id="{27001F57-18DA-4215-89AE-F98F6A992E52}"/>
                </a:ext>
              </a:extLst>
            </p:cNvPr>
            <p:cNvSpPr>
              <a:spLocks noChangeArrowheads="1"/>
            </p:cNvSpPr>
            <p:nvPr userDrawn="1"/>
          </p:nvSpPr>
          <p:spPr bwMode="blackWhite">
            <a:xfrm>
              <a:off x="0" y="96"/>
              <a:ext cx="5376" cy="768"/>
            </a:xfrm>
            <a:custGeom>
              <a:avLst/>
              <a:gdLst>
                <a:gd name="T0" fmla="*/ 0 w 7000"/>
                <a:gd name="T1" fmla="*/ 0 h 1000"/>
                <a:gd name="T2" fmla="*/ 464 w 7000"/>
                <a:gd name="T3" fmla="*/ 0 h 1000"/>
                <a:gd name="T4" fmla="*/ 499 w 7000"/>
                <a:gd name="T5" fmla="*/ 36 h 1000"/>
                <a:gd name="T6" fmla="*/ 464 w 7000"/>
                <a:gd name="T7" fmla="*/ 71 h 1000"/>
                <a:gd name="T8" fmla="*/ 0 w 7000"/>
                <a:gd name="T9" fmla="*/ 71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6" name="Line 5">
              <a:extLst>
                <a:ext uri="{FF2B5EF4-FFF2-40B4-BE49-F238E27FC236}">
                  <a16:creationId xmlns:a16="http://schemas.microsoft.com/office/drawing/2014/main" id="{8ACFDCF6-EE22-4818-9796-7F1BAA45E5ED}"/>
                </a:ext>
              </a:extLst>
            </p:cNvPr>
            <p:cNvSpPr>
              <a:spLocks noChangeShapeType="1"/>
            </p:cNvSpPr>
            <p:nvPr userDrawn="1"/>
          </p:nvSpPr>
          <p:spPr bwMode="auto">
            <a:xfrm>
              <a:off x="0" y="768"/>
              <a:ext cx="508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1" name="Rectangle 6">
            <a:extLst>
              <a:ext uri="{FF2B5EF4-FFF2-40B4-BE49-F238E27FC236}">
                <a16:creationId xmlns:a16="http://schemas.microsoft.com/office/drawing/2014/main" id="{A4D9593B-3A48-4262-BB48-94F4B476446A}"/>
              </a:ext>
            </a:extLst>
          </p:cNvPr>
          <p:cNvSpPr>
            <a:spLocks noGrp="1" noChangeArrowheads="1"/>
          </p:cNvSpPr>
          <p:nvPr>
            <p:ph type="title"/>
          </p:nvPr>
        </p:nvSpPr>
        <p:spPr bwMode="auto">
          <a:xfrm>
            <a:off x="195263" y="228600"/>
            <a:ext cx="80152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2" name="Rectangle 7">
            <a:extLst>
              <a:ext uri="{FF2B5EF4-FFF2-40B4-BE49-F238E27FC236}">
                <a16:creationId xmlns:a16="http://schemas.microsoft.com/office/drawing/2014/main" id="{550BD299-559A-44B3-9A57-CAEFE89883DA}"/>
              </a:ext>
            </a:extLst>
          </p:cNvPr>
          <p:cNvSpPr>
            <a:spLocks noGrp="1" noChangeArrowheads="1"/>
          </p:cNvSpPr>
          <p:nvPr>
            <p:ph type="body" idx="1"/>
          </p:nvPr>
        </p:nvSpPr>
        <p:spPr bwMode="auto">
          <a:xfrm>
            <a:off x="609600" y="1600200"/>
            <a:ext cx="7924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2053" name="Picture 11" descr="index2008_03">
            <a:extLst>
              <a:ext uri="{FF2B5EF4-FFF2-40B4-BE49-F238E27FC236}">
                <a16:creationId xmlns:a16="http://schemas.microsoft.com/office/drawing/2014/main" id="{B36AF08E-436D-4989-A884-095BC402F898}"/>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661150" y="6245225"/>
            <a:ext cx="18319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slow" advClick="0">
    <p:sndAc>
      <p:endSnd/>
    </p:sndAc>
  </p:transition>
  <p:hf hdr="0" ftr="0" dt="0"/>
  <p:txStyles>
    <p:title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Arial" pitchFamily="34" charset="0"/>
          <a:ea typeface="宋体" pitchFamily="2" charset="-122"/>
        </a:defRPr>
      </a:lvl2pPr>
      <a:lvl3pPr algn="l" rtl="0" eaLnBrk="0" fontAlgn="base" hangingPunct="0">
        <a:spcBef>
          <a:spcPct val="0"/>
        </a:spcBef>
        <a:spcAft>
          <a:spcPct val="0"/>
        </a:spcAft>
        <a:defRPr sz="4200" b="1">
          <a:solidFill>
            <a:schemeClr val="tx2"/>
          </a:solidFill>
          <a:latin typeface="Arial" pitchFamily="34" charset="0"/>
          <a:ea typeface="宋体" pitchFamily="2" charset="-122"/>
        </a:defRPr>
      </a:lvl3pPr>
      <a:lvl4pPr algn="l" rtl="0" eaLnBrk="0" fontAlgn="base" hangingPunct="0">
        <a:spcBef>
          <a:spcPct val="0"/>
        </a:spcBef>
        <a:spcAft>
          <a:spcPct val="0"/>
        </a:spcAft>
        <a:defRPr sz="4200" b="1">
          <a:solidFill>
            <a:schemeClr val="tx2"/>
          </a:solidFill>
          <a:latin typeface="Arial" pitchFamily="34" charset="0"/>
          <a:ea typeface="宋体" pitchFamily="2" charset="-122"/>
        </a:defRPr>
      </a:lvl4pPr>
      <a:lvl5pPr algn="l" rtl="0" eaLnBrk="0" fontAlgn="base" hangingPunct="0">
        <a:spcBef>
          <a:spcPct val="0"/>
        </a:spcBef>
        <a:spcAft>
          <a:spcPct val="0"/>
        </a:spcAft>
        <a:defRPr sz="4200" b="1">
          <a:solidFill>
            <a:schemeClr val="tx2"/>
          </a:solidFill>
          <a:latin typeface="Arial" pitchFamily="34" charset="0"/>
          <a:ea typeface="宋体" pitchFamily="2" charset="-122"/>
        </a:defRPr>
      </a:lvl5pPr>
      <a:lvl6pPr marL="457200" algn="l" rtl="0" eaLnBrk="0" fontAlgn="base" hangingPunct="0">
        <a:spcBef>
          <a:spcPct val="0"/>
        </a:spcBef>
        <a:spcAft>
          <a:spcPct val="0"/>
        </a:spcAft>
        <a:defRPr sz="4200" b="1">
          <a:solidFill>
            <a:schemeClr val="tx2"/>
          </a:solidFill>
          <a:latin typeface="Arial" pitchFamily="34" charset="0"/>
          <a:ea typeface="宋体" pitchFamily="2" charset="-122"/>
        </a:defRPr>
      </a:lvl6pPr>
      <a:lvl7pPr marL="914400" algn="l" rtl="0" eaLnBrk="0" fontAlgn="base" hangingPunct="0">
        <a:spcBef>
          <a:spcPct val="0"/>
        </a:spcBef>
        <a:spcAft>
          <a:spcPct val="0"/>
        </a:spcAft>
        <a:defRPr sz="4200" b="1">
          <a:solidFill>
            <a:schemeClr val="tx2"/>
          </a:solidFill>
          <a:latin typeface="Arial" pitchFamily="34" charset="0"/>
          <a:ea typeface="宋体" pitchFamily="2" charset="-122"/>
        </a:defRPr>
      </a:lvl7pPr>
      <a:lvl8pPr marL="1371600" algn="l" rtl="0" eaLnBrk="0" fontAlgn="base" hangingPunct="0">
        <a:spcBef>
          <a:spcPct val="0"/>
        </a:spcBef>
        <a:spcAft>
          <a:spcPct val="0"/>
        </a:spcAft>
        <a:defRPr sz="4200" b="1">
          <a:solidFill>
            <a:schemeClr val="tx2"/>
          </a:solidFill>
          <a:latin typeface="Arial" pitchFamily="34" charset="0"/>
          <a:ea typeface="宋体" pitchFamily="2" charset="-122"/>
        </a:defRPr>
      </a:lvl8pPr>
      <a:lvl9pPr marL="1828800" algn="l" rtl="0" eaLnBrk="0" fontAlgn="base" hangingPunct="0">
        <a:spcBef>
          <a:spcPct val="0"/>
        </a:spcBef>
        <a:spcAft>
          <a:spcPct val="0"/>
        </a:spcAft>
        <a:defRPr sz="42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b="1">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b="1">
          <a:solidFill>
            <a:srgbClr val="0000CC"/>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rgbClr val="0000CC"/>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5pPr>
      <a:lvl6pPr marL="2514600" indent="-228600" algn="l" rtl="0" eaLnBrk="0" fontAlgn="base" hangingPunct="0">
        <a:spcBef>
          <a:spcPct val="20000"/>
        </a:spcBef>
        <a:spcAft>
          <a:spcPct val="0"/>
        </a:spcAft>
        <a:buClr>
          <a:schemeClr val="bg2"/>
        </a:buClr>
        <a:buSzPct val="40000"/>
        <a:buFont typeface="Wingdings" pitchFamily="2" charset="2"/>
        <a:buChar char="l"/>
        <a:defRPr sz="2000">
          <a:solidFill>
            <a:srgbClr val="0000CC"/>
          </a:solidFill>
          <a:latin typeface="+mn-lt"/>
          <a:ea typeface="+mn-ea"/>
        </a:defRPr>
      </a:lvl6pPr>
      <a:lvl7pPr marL="2971800" indent="-228600" algn="l" rtl="0" eaLnBrk="0" fontAlgn="base" hangingPunct="0">
        <a:spcBef>
          <a:spcPct val="20000"/>
        </a:spcBef>
        <a:spcAft>
          <a:spcPct val="0"/>
        </a:spcAft>
        <a:buClr>
          <a:schemeClr val="bg2"/>
        </a:buClr>
        <a:buSzPct val="40000"/>
        <a:buFont typeface="Wingdings" pitchFamily="2" charset="2"/>
        <a:buChar char="l"/>
        <a:defRPr sz="2000">
          <a:solidFill>
            <a:srgbClr val="0000CC"/>
          </a:solidFill>
          <a:latin typeface="+mn-lt"/>
          <a:ea typeface="+mn-ea"/>
        </a:defRPr>
      </a:lvl7pPr>
      <a:lvl8pPr marL="3429000" indent="-228600" algn="l" rtl="0" eaLnBrk="0" fontAlgn="base" hangingPunct="0">
        <a:spcBef>
          <a:spcPct val="20000"/>
        </a:spcBef>
        <a:spcAft>
          <a:spcPct val="0"/>
        </a:spcAft>
        <a:buClr>
          <a:schemeClr val="bg2"/>
        </a:buClr>
        <a:buSzPct val="40000"/>
        <a:buFont typeface="Wingdings" pitchFamily="2" charset="2"/>
        <a:buChar char="l"/>
        <a:defRPr sz="2000">
          <a:solidFill>
            <a:srgbClr val="0000CC"/>
          </a:solidFill>
          <a:latin typeface="+mn-lt"/>
          <a:ea typeface="+mn-ea"/>
        </a:defRPr>
      </a:lvl8pPr>
      <a:lvl9pPr marL="3886200" indent="-228600" algn="l" rtl="0" eaLnBrk="0" fontAlgn="base" hangingPunct="0">
        <a:spcBef>
          <a:spcPct val="20000"/>
        </a:spcBef>
        <a:spcAft>
          <a:spcPct val="0"/>
        </a:spcAft>
        <a:buClr>
          <a:schemeClr val="bg2"/>
        </a:buClr>
        <a:buSzPct val="40000"/>
        <a:buFont typeface="Wingdings" pitchFamily="2" charset="2"/>
        <a:buChar char="l"/>
        <a:defRPr sz="2000">
          <a:solidFill>
            <a:srgbClr val="0000C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E059948-1543-4C40-B546-74C3B6107A3D}"/>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a:extLst>
              <a:ext uri="{FF2B5EF4-FFF2-40B4-BE49-F238E27FC236}">
                <a16:creationId xmlns:a16="http://schemas.microsoft.com/office/drawing/2014/main" id="{EB751D29-0209-4BF2-A672-AD0B5F49F1AB}"/>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7284" name="Rectangle 4">
            <a:extLst>
              <a:ext uri="{FF2B5EF4-FFF2-40B4-BE49-F238E27FC236}">
                <a16:creationId xmlns:a16="http://schemas.microsoft.com/office/drawing/2014/main" id="{092DF0AF-0D31-4DA8-952C-2D3B1D5B769D}"/>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defRPr>
            </a:lvl1pPr>
          </a:lstStyle>
          <a:p>
            <a:pPr>
              <a:defRPr/>
            </a:pPr>
            <a:endParaRPr lang="en-US" altLang="zh-CN"/>
          </a:p>
        </p:txBody>
      </p:sp>
      <p:sp>
        <p:nvSpPr>
          <p:cNvPr id="97285" name="Rectangle 5">
            <a:extLst>
              <a:ext uri="{FF2B5EF4-FFF2-40B4-BE49-F238E27FC236}">
                <a16:creationId xmlns:a16="http://schemas.microsoft.com/office/drawing/2014/main" id="{164730E5-2A2A-4795-8EBE-DCB9D0AB7F6D}"/>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defRPr>
            </a:lvl1pPr>
          </a:lstStyle>
          <a:p>
            <a:pPr>
              <a:defRPr/>
            </a:pPr>
            <a:endParaRPr lang="en-US" altLang="zh-CN"/>
          </a:p>
        </p:txBody>
      </p:sp>
      <p:sp>
        <p:nvSpPr>
          <p:cNvPr id="97286" name="Rectangle 6">
            <a:extLst>
              <a:ext uri="{FF2B5EF4-FFF2-40B4-BE49-F238E27FC236}">
                <a16:creationId xmlns:a16="http://schemas.microsoft.com/office/drawing/2014/main" id="{974497B0-21C0-49DD-AB45-B33D5938AE2C}"/>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80AFE1A0-EB92-4602-BFAE-145726FE8F6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tags" Target="../tags/tag2.xml"/><Relationship Id="rId5" Type="http://schemas.openxmlformats.org/officeDocument/2006/relationships/image" Target="../media/image11.jpe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tags" Target="../tags/tag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tags" Target="../tags/tag4.xml"/><Relationship Id="rId5" Type="http://schemas.openxmlformats.org/officeDocument/2006/relationships/image" Target="../media/image7.pn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slideLayout" Target="../slideLayouts/slideLayout24.xml"/><Relationship Id="rId7" Type="http://schemas.openxmlformats.org/officeDocument/2006/relationships/oleObject" Target="../embeddings/oleObject2.bin"/><Relationship Id="rId2" Type="http://schemas.openxmlformats.org/officeDocument/2006/relationships/tags" Target="../tags/tag5.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1.bin"/><Relationship Id="rId10" Type="http://schemas.openxmlformats.org/officeDocument/2006/relationships/image" Target="../media/image17.wmf"/><Relationship Id="rId4" Type="http://schemas.openxmlformats.org/officeDocument/2006/relationships/notesSlide" Target="../notesSlides/notesSlide9.xml"/><Relationship Id="rId9"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tags" Target="../tags/tag6.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8.bin"/><Relationship Id="rId18" Type="http://schemas.openxmlformats.org/officeDocument/2006/relationships/image" Target="../media/image25.wmf"/><Relationship Id="rId3" Type="http://schemas.openxmlformats.org/officeDocument/2006/relationships/slideLayout" Target="../slideLayouts/slideLayout24.xml"/><Relationship Id="rId21" Type="http://schemas.openxmlformats.org/officeDocument/2006/relationships/oleObject" Target="../embeddings/oleObject12.bin"/><Relationship Id="rId7" Type="http://schemas.openxmlformats.org/officeDocument/2006/relationships/oleObject" Target="../embeddings/oleObject5.bin"/><Relationship Id="rId12" Type="http://schemas.openxmlformats.org/officeDocument/2006/relationships/image" Target="../media/image22.wmf"/><Relationship Id="rId17" Type="http://schemas.openxmlformats.org/officeDocument/2006/relationships/oleObject" Target="../embeddings/oleObject10.bin"/><Relationship Id="rId2" Type="http://schemas.openxmlformats.org/officeDocument/2006/relationships/tags" Target="../tags/tag7.xml"/><Relationship Id="rId16" Type="http://schemas.openxmlformats.org/officeDocument/2006/relationships/image" Target="../media/image24.wmf"/><Relationship Id="rId20" Type="http://schemas.openxmlformats.org/officeDocument/2006/relationships/image" Target="../media/image26.wmf"/><Relationship Id="rId1" Type="http://schemas.openxmlformats.org/officeDocument/2006/relationships/vmlDrawing" Target="../drawings/vmlDrawing2.vml"/><Relationship Id="rId6" Type="http://schemas.openxmlformats.org/officeDocument/2006/relationships/image" Target="../media/image19.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21.wmf"/><Relationship Id="rId19" Type="http://schemas.openxmlformats.org/officeDocument/2006/relationships/oleObject" Target="../embeddings/oleObject11.bin"/><Relationship Id="rId4" Type="http://schemas.openxmlformats.org/officeDocument/2006/relationships/notesSlide" Target="../notesSlides/notesSlide11.xml"/><Relationship Id="rId9" Type="http://schemas.openxmlformats.org/officeDocument/2006/relationships/oleObject" Target="../embeddings/oleObject6.bin"/><Relationship Id="rId14" Type="http://schemas.openxmlformats.org/officeDocument/2006/relationships/image" Target="../media/image23.wmf"/><Relationship Id="rId22" Type="http://schemas.openxmlformats.org/officeDocument/2006/relationships/image" Target="../media/image27.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4.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4.xml"/><Relationship Id="rId1" Type="http://schemas.openxmlformats.org/officeDocument/2006/relationships/tags" Target="../tags/tag9.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4.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4.xml"/><Relationship Id="rId1" Type="http://schemas.openxmlformats.org/officeDocument/2006/relationships/tags" Target="../tags/tag11.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4.xml"/><Relationship Id="rId1" Type="http://schemas.openxmlformats.org/officeDocument/2006/relationships/tags" Target="../tags/tag1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4.xml"/><Relationship Id="rId1" Type="http://schemas.openxmlformats.org/officeDocument/2006/relationships/tags" Target="../tags/tag13.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4.xml"/><Relationship Id="rId1" Type="http://schemas.openxmlformats.org/officeDocument/2006/relationships/vmlDrawing" Target="../drawings/vmlDrawing3.vml"/><Relationship Id="rId6" Type="http://schemas.openxmlformats.org/officeDocument/2006/relationships/image" Target="../media/image36.wmf"/><Relationship Id="rId5" Type="http://schemas.openxmlformats.org/officeDocument/2006/relationships/oleObject" Target="../embeddings/oleObject14.bin"/><Relationship Id="rId4" Type="http://schemas.openxmlformats.org/officeDocument/2006/relationships/image" Target="../media/image35.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4.xml"/><Relationship Id="rId1" Type="http://schemas.openxmlformats.org/officeDocument/2006/relationships/vmlDrawing" Target="../drawings/vmlDrawing4.vml"/><Relationship Id="rId6" Type="http://schemas.openxmlformats.org/officeDocument/2006/relationships/image" Target="../media/image38.png"/><Relationship Id="rId5" Type="http://schemas.openxmlformats.org/officeDocument/2006/relationships/oleObject" Target="../embeddings/oleObject16.bin"/><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4.xml"/><Relationship Id="rId1" Type="http://schemas.openxmlformats.org/officeDocument/2006/relationships/vmlDrawing" Target="../drawings/vmlDrawing5.vml"/><Relationship Id="rId4" Type="http://schemas.openxmlformats.org/officeDocument/2006/relationships/image" Target="../media/image40.wmf"/></Relationships>
</file>

<file path=ppt/slides/_rels/slide31.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4.xml"/><Relationship Id="rId1" Type="http://schemas.openxmlformats.org/officeDocument/2006/relationships/vmlDrawing" Target="../drawings/vmlDrawing6.vml"/><Relationship Id="rId6" Type="http://schemas.openxmlformats.org/officeDocument/2006/relationships/image" Target="../media/image42.wmf"/><Relationship Id="rId5" Type="http://schemas.openxmlformats.org/officeDocument/2006/relationships/oleObject" Target="../embeddings/oleObject20.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22.bin"/></Relationships>
</file>

<file path=ppt/slides/_rels/slide32.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28.bin"/><Relationship Id="rId18" Type="http://schemas.openxmlformats.org/officeDocument/2006/relationships/image" Target="../media/image52.wmf"/><Relationship Id="rId3" Type="http://schemas.openxmlformats.org/officeDocument/2006/relationships/oleObject" Target="../embeddings/oleObject23.bin"/><Relationship Id="rId21" Type="http://schemas.openxmlformats.org/officeDocument/2006/relationships/oleObject" Target="../embeddings/oleObject32.bin"/><Relationship Id="rId7" Type="http://schemas.openxmlformats.org/officeDocument/2006/relationships/oleObject" Target="../embeddings/oleObject25.bin"/><Relationship Id="rId12" Type="http://schemas.openxmlformats.org/officeDocument/2006/relationships/image" Target="../media/image49.wmf"/><Relationship Id="rId17" Type="http://schemas.openxmlformats.org/officeDocument/2006/relationships/oleObject" Target="../embeddings/oleObject30.bin"/><Relationship Id="rId2" Type="http://schemas.openxmlformats.org/officeDocument/2006/relationships/slideLayout" Target="../slideLayouts/slideLayout24.xml"/><Relationship Id="rId16" Type="http://schemas.openxmlformats.org/officeDocument/2006/relationships/image" Target="../media/image51.wmf"/><Relationship Id="rId20" Type="http://schemas.openxmlformats.org/officeDocument/2006/relationships/image" Target="../media/image53.wmf"/><Relationship Id="rId1" Type="http://schemas.openxmlformats.org/officeDocument/2006/relationships/vmlDrawing" Target="../drawings/vmlDrawing7.vml"/><Relationship Id="rId6" Type="http://schemas.openxmlformats.org/officeDocument/2006/relationships/image" Target="../media/image46.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48.wmf"/><Relationship Id="rId19" Type="http://schemas.openxmlformats.org/officeDocument/2006/relationships/oleObject" Target="../embeddings/oleObject31.bin"/><Relationship Id="rId4" Type="http://schemas.openxmlformats.org/officeDocument/2006/relationships/image" Target="../media/image45.wmf"/><Relationship Id="rId9" Type="http://schemas.openxmlformats.org/officeDocument/2006/relationships/oleObject" Target="../embeddings/oleObject26.bin"/><Relationship Id="rId14" Type="http://schemas.openxmlformats.org/officeDocument/2006/relationships/image" Target="../media/image50.wmf"/><Relationship Id="rId22" Type="http://schemas.openxmlformats.org/officeDocument/2006/relationships/image" Target="../media/image54.wmf"/></Relationships>
</file>

<file path=ppt/slides/_rels/slide33.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59.wmf"/><Relationship Id="rId2" Type="http://schemas.openxmlformats.org/officeDocument/2006/relationships/slideLayout" Target="../slideLayouts/slideLayout24.xml"/><Relationship Id="rId1" Type="http://schemas.openxmlformats.org/officeDocument/2006/relationships/vmlDrawing" Target="../drawings/vmlDrawing8.vml"/><Relationship Id="rId6" Type="http://schemas.openxmlformats.org/officeDocument/2006/relationships/image" Target="../media/image56.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36.bin"/></Relationships>
</file>

<file path=ppt/slides/_rels/slide34.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image" Target="../media/image65.png"/><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64.wmf"/><Relationship Id="rId2" Type="http://schemas.openxmlformats.org/officeDocument/2006/relationships/slideLayout" Target="../slideLayouts/slideLayout24.xml"/><Relationship Id="rId1" Type="http://schemas.openxmlformats.org/officeDocument/2006/relationships/vmlDrawing" Target="../drawings/vmlDrawing9.vml"/><Relationship Id="rId6" Type="http://schemas.openxmlformats.org/officeDocument/2006/relationships/image" Target="../media/image61.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41.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4.xml"/><Relationship Id="rId1" Type="http://schemas.openxmlformats.org/officeDocument/2006/relationships/vmlDrawing" Target="../drawings/vmlDrawing10.vml"/><Relationship Id="rId4" Type="http://schemas.openxmlformats.org/officeDocument/2006/relationships/image" Target="../media/image66.wmf"/></Relationships>
</file>

<file path=ppt/slides/_rels/slide36.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70.wmf"/><Relationship Id="rId2" Type="http://schemas.openxmlformats.org/officeDocument/2006/relationships/slideLayout" Target="../slideLayouts/slideLayout24.xml"/><Relationship Id="rId1" Type="http://schemas.openxmlformats.org/officeDocument/2006/relationships/vmlDrawing" Target="../drawings/vmlDrawing11.vml"/><Relationship Id="rId6" Type="http://schemas.openxmlformats.org/officeDocument/2006/relationships/image" Target="../media/image67.w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46.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4.xml"/><Relationship Id="rId1" Type="http://schemas.openxmlformats.org/officeDocument/2006/relationships/vmlDrawing" Target="../drawings/vmlDrawing12.vml"/><Relationship Id="rId4" Type="http://schemas.openxmlformats.org/officeDocument/2006/relationships/image" Target="../media/image71.png"/></Relationships>
</file>

<file path=ppt/slides/_rels/slide38.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4.xml"/><Relationship Id="rId1" Type="http://schemas.openxmlformats.org/officeDocument/2006/relationships/vmlDrawing" Target="../drawings/vmlDrawing13.vml"/><Relationship Id="rId6" Type="http://schemas.openxmlformats.org/officeDocument/2006/relationships/image" Target="../media/image73.wmf"/><Relationship Id="rId5" Type="http://schemas.openxmlformats.org/officeDocument/2006/relationships/oleObject" Target="../embeddings/oleObject50.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52.bin"/></Relationships>
</file>

<file path=ppt/slides/_rels/slide39.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80.wmf"/><Relationship Id="rId2" Type="http://schemas.openxmlformats.org/officeDocument/2006/relationships/slideLayout" Target="../slideLayouts/slideLayout24.xml"/><Relationship Id="rId1" Type="http://schemas.openxmlformats.org/officeDocument/2006/relationships/vmlDrawing" Target="../drawings/vmlDrawing14.vml"/><Relationship Id="rId6" Type="http://schemas.openxmlformats.org/officeDocument/2006/relationships/image" Target="../media/image77.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56.bin"/></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4.xml"/><Relationship Id="rId1" Type="http://schemas.openxmlformats.org/officeDocument/2006/relationships/vmlDrawing" Target="../drawings/vmlDrawing15.vml"/><Relationship Id="rId4" Type="http://schemas.openxmlformats.org/officeDocument/2006/relationships/image" Target="../media/image81.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hyperlink" Target="sylltab2.txt" TargetMode="Externa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7A28D2E-F01D-4133-B1EE-46670C054706}"/>
              </a:ext>
            </a:extLst>
          </p:cNvPr>
          <p:cNvSpPr>
            <a:spLocks noGrp="1" noChangeArrowheads="1"/>
          </p:cNvSpPr>
          <p:nvPr>
            <p:ph type="ctrTitle"/>
          </p:nvPr>
        </p:nvSpPr>
        <p:spPr>
          <a:xfrm>
            <a:off x="685800" y="1557338"/>
            <a:ext cx="7989888" cy="792162"/>
          </a:xfrm>
        </p:spPr>
        <p:txBody>
          <a:bodyPr/>
          <a:lstStyle/>
          <a:p>
            <a:pPr eaLnBrk="1" hangingPunct="1"/>
            <a:r>
              <a:rPr lang="zh-CN" altLang="en-US" sz="4800" b="1">
                <a:latin typeface="黑体" panose="02010609060101010101" pitchFamily="49" charset="-122"/>
                <a:ea typeface="黑体" panose="02010609060101010101" pitchFamily="49" charset="-122"/>
              </a:rPr>
              <a:t>语 音 学 概 要</a:t>
            </a:r>
            <a:endParaRPr lang="zh-CN" altLang="en-US" sz="4800" b="1">
              <a:solidFill>
                <a:schemeClr val="folHlink"/>
              </a:solidFill>
              <a:latin typeface="黑体" panose="02010609060101010101" pitchFamily="49" charset="-122"/>
              <a:ea typeface="黑体" panose="02010609060101010101" pitchFamily="49" charset="-122"/>
            </a:endParaRPr>
          </a:p>
        </p:txBody>
      </p:sp>
      <p:pic>
        <p:nvPicPr>
          <p:cNvPr id="8195" name="图片 6" descr="HIT-Logo-AL.png">
            <a:extLst>
              <a:ext uri="{FF2B5EF4-FFF2-40B4-BE49-F238E27FC236}">
                <a16:creationId xmlns:a16="http://schemas.microsoft.com/office/drawing/2014/main" id="{4FCEFF13-D338-4CE3-9733-F06D77E266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6165850"/>
            <a:ext cx="2160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직사각형 64">
            <a:extLst>
              <a:ext uri="{FF2B5EF4-FFF2-40B4-BE49-F238E27FC236}">
                <a16:creationId xmlns:a16="http://schemas.microsoft.com/office/drawing/2014/main" id="{A110F77F-EE2E-45CA-8FBF-DB9DBBE6D503}"/>
              </a:ext>
            </a:extLst>
          </p:cNvPr>
          <p:cNvSpPr>
            <a:spLocks noChangeArrowheads="1"/>
          </p:cNvSpPr>
          <p:nvPr/>
        </p:nvSpPr>
        <p:spPr bwMode="auto">
          <a:xfrm>
            <a:off x="468313" y="1989138"/>
            <a:ext cx="8135937"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spcAft>
                <a:spcPts val="600"/>
              </a:spcAft>
              <a:buFontTx/>
              <a:buNone/>
            </a:pPr>
            <a:r>
              <a:rPr lang="zh-CN" altLang="en-US" sz="4000">
                <a:latin typeface="黑体" panose="02010609060101010101" pitchFamily="49" charset="-122"/>
                <a:ea typeface="黑体" panose="02010609060101010101" pitchFamily="49" charset="-122"/>
              </a:rPr>
              <a:t>            举 例：</a:t>
            </a:r>
            <a:endParaRPr lang="en-US" altLang="zh-CN" sz="4000">
              <a:latin typeface="黑体" panose="02010609060101010101" pitchFamily="49" charset="-122"/>
              <a:ea typeface="黑体" panose="02010609060101010101" pitchFamily="49" charset="-122"/>
            </a:endParaRPr>
          </a:p>
          <a:p>
            <a:pPr eaLnBrk="1" hangingPunct="1">
              <a:lnSpc>
                <a:spcPct val="150000"/>
              </a:lnSpc>
              <a:spcBef>
                <a:spcPct val="0"/>
              </a:spcBef>
              <a:spcAft>
                <a:spcPts val="600"/>
              </a:spcAft>
              <a:buFontTx/>
              <a:buNone/>
            </a:pPr>
            <a:r>
              <a:rPr lang="zh-CN" altLang="en-US" sz="3600">
                <a:solidFill>
                  <a:srgbClr val="FF0000"/>
                </a:solidFill>
                <a:latin typeface="黑体" panose="02010609060101010101" pitchFamily="49" charset="-122"/>
                <a:ea typeface="黑体" panose="02010609060101010101" pitchFamily="49" charset="-122"/>
              </a:rPr>
              <a:t> 语音识别技术</a:t>
            </a:r>
            <a:r>
              <a:rPr lang="zh-CN" altLang="en-US" sz="3600">
                <a:latin typeface="黑体" panose="02010609060101010101" pitchFamily="49" charset="-122"/>
                <a:ea typeface="黑体" panose="02010609060101010101" pitchFamily="49" charset="-122"/>
              </a:rPr>
              <a:t>的研究内容和发展轨迹</a:t>
            </a:r>
            <a:endParaRPr lang="en-US" altLang="ko-KR" sz="3600">
              <a:solidFill>
                <a:srgbClr val="C00000"/>
              </a:solidFill>
              <a:latin typeface="黑体" panose="02010609060101010101" pitchFamily="49" charset="-122"/>
              <a:ea typeface="黑体" panose="02010609060101010101" pitchFamily="49" charset="-122"/>
            </a:endParaRPr>
          </a:p>
        </p:txBody>
      </p:sp>
    </p:spTree>
    <p:custDataLst>
      <p:tags r:id="rId1"/>
    </p:custDataLst>
  </p:cSld>
  <p:clrMapOvr>
    <a:masterClrMapping/>
  </p:clrMapOvr>
  <p:transition spd="slow"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직사각형 64">
            <a:extLst>
              <a:ext uri="{FF2B5EF4-FFF2-40B4-BE49-F238E27FC236}">
                <a16:creationId xmlns:a16="http://schemas.microsoft.com/office/drawing/2014/main" id="{D5E835C2-290C-4DBE-BAE8-F980C04DA99B}"/>
              </a:ext>
            </a:extLst>
          </p:cNvPr>
          <p:cNvSpPr>
            <a:spLocks noChangeArrowheads="1"/>
          </p:cNvSpPr>
          <p:nvPr/>
        </p:nvSpPr>
        <p:spPr bwMode="auto">
          <a:xfrm>
            <a:off x="477838" y="1476375"/>
            <a:ext cx="7664450" cy="371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spcAft>
                <a:spcPts val="600"/>
              </a:spcAft>
              <a:buFont typeface="Wingdings" panose="05000000000000000000" pitchFamily="2" charset="2"/>
              <a:buChar char="p"/>
            </a:pPr>
            <a:r>
              <a:rPr lang="zh-CN" altLang="en-US" sz="2400">
                <a:latin typeface="黑体" panose="02010609060101010101" pitchFamily="49" charset="-122"/>
              </a:rPr>
              <a:t>语音是语言的载体，是思维的依托，是人类有别于其它生物的重要标志，是智能的终极体现</a:t>
            </a:r>
            <a:endParaRPr lang="en-US" altLang="zh-CN" sz="2400">
              <a:latin typeface="黑体" panose="02010609060101010101" pitchFamily="49" charset="-122"/>
            </a:endParaRPr>
          </a:p>
          <a:p>
            <a:pPr eaLnBrk="1" hangingPunct="1">
              <a:lnSpc>
                <a:spcPct val="150000"/>
              </a:lnSpc>
              <a:spcBef>
                <a:spcPct val="0"/>
              </a:spcBef>
              <a:spcAft>
                <a:spcPts val="600"/>
              </a:spcAft>
              <a:buFont typeface="Wingdings" panose="05000000000000000000" pitchFamily="2" charset="2"/>
              <a:buChar char="p"/>
            </a:pPr>
            <a:r>
              <a:rPr lang="zh-CN" altLang="en-US" sz="2400">
                <a:solidFill>
                  <a:srgbClr val="C00000"/>
                </a:solidFill>
                <a:latin typeface="黑体" panose="02010609060101010101" pitchFamily="49" charset="-122"/>
              </a:rPr>
              <a:t>语音识别技术</a:t>
            </a:r>
            <a:r>
              <a:rPr lang="zh-CN" altLang="en-US" sz="2400">
                <a:latin typeface="黑体" panose="02010609060101010101" pitchFamily="49" charset="-122"/>
              </a:rPr>
              <a:t>就是通过识别和理解过程，将语音装换成相应的书面信息，也就是让计算机听懂人说话</a:t>
            </a:r>
            <a:endParaRPr lang="en-US" altLang="zh-CN" sz="2400">
              <a:latin typeface="黑体" panose="02010609060101010101" pitchFamily="49" charset="-122"/>
            </a:endParaRPr>
          </a:p>
          <a:p>
            <a:pPr eaLnBrk="1" hangingPunct="1">
              <a:lnSpc>
                <a:spcPct val="150000"/>
              </a:lnSpc>
              <a:spcBef>
                <a:spcPct val="0"/>
              </a:spcBef>
              <a:spcAft>
                <a:spcPts val="600"/>
              </a:spcAft>
              <a:buFont typeface="Wingdings" panose="05000000000000000000" pitchFamily="2" charset="2"/>
              <a:buChar char="p"/>
            </a:pPr>
            <a:r>
              <a:rPr lang="zh-CN" altLang="en-US" sz="2400">
                <a:latin typeface="黑体" panose="02010609060101010101" pitchFamily="49" charset="-122"/>
              </a:rPr>
              <a:t>语音交互技术（语音识别</a:t>
            </a:r>
            <a:r>
              <a:rPr lang="en-US" altLang="zh-CN" sz="2400">
                <a:latin typeface="黑体" panose="02010609060101010101" pitchFamily="49" charset="-122"/>
              </a:rPr>
              <a:t>+</a:t>
            </a:r>
            <a:r>
              <a:rPr lang="zh-CN" altLang="en-US" sz="2400">
                <a:latin typeface="黑体" panose="02010609060101010101" pitchFamily="49" charset="-122"/>
              </a:rPr>
              <a:t>语音合成）将引领人类进入</a:t>
            </a:r>
            <a:r>
              <a:rPr lang="zh-CN" altLang="en-US" sz="2400">
                <a:solidFill>
                  <a:srgbClr val="C00000"/>
                </a:solidFill>
                <a:latin typeface="黑体" panose="02010609060101010101" pitchFamily="49" charset="-122"/>
              </a:rPr>
              <a:t>下一个交互时代</a:t>
            </a:r>
            <a:endParaRPr lang="en-US" altLang="ko-KR" sz="2400">
              <a:solidFill>
                <a:srgbClr val="C00000"/>
              </a:solidFill>
              <a:latin typeface="黑体" panose="02010609060101010101" pitchFamily="49" charset="-122"/>
            </a:endParaRPr>
          </a:p>
        </p:txBody>
      </p:sp>
      <p:pic>
        <p:nvPicPr>
          <p:cNvPr id="43011" name="图片 1">
            <a:extLst>
              <a:ext uri="{FF2B5EF4-FFF2-40B4-BE49-F238E27FC236}">
                <a16:creationId xmlns:a16="http://schemas.microsoft.com/office/drawing/2014/main" id="{7C2C3993-D9CE-41EE-8F78-168F8D2AFD0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5265738"/>
            <a:ext cx="2198688"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图片 2">
            <a:extLst>
              <a:ext uri="{FF2B5EF4-FFF2-40B4-BE49-F238E27FC236}">
                <a16:creationId xmlns:a16="http://schemas.microsoft.com/office/drawing/2014/main" id="{55FB85E4-3D68-4B67-B10C-5582765CF3C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11775" y="5138738"/>
            <a:ext cx="2227263"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标题 1">
            <a:extLst>
              <a:ext uri="{FF2B5EF4-FFF2-40B4-BE49-F238E27FC236}">
                <a16:creationId xmlns:a16="http://schemas.microsoft.com/office/drawing/2014/main" id="{F6E14C51-AB8D-4787-8C6B-E9759302AAA2}"/>
              </a:ext>
            </a:extLst>
          </p:cNvPr>
          <p:cNvSpPr>
            <a:spLocks noGrp="1" noChangeArrowheads="1"/>
          </p:cNvSpPr>
          <p:nvPr>
            <p:ph type="title"/>
          </p:nvPr>
        </p:nvSpPr>
        <p:spPr/>
        <p:txBody>
          <a:bodyPr/>
          <a:lstStyle/>
          <a:p>
            <a:r>
              <a:rPr lang="zh-CN" altLang="en-US"/>
              <a:t>语音识别技术</a:t>
            </a:r>
          </a:p>
        </p:txBody>
      </p:sp>
    </p:spTree>
    <p:custDataLst>
      <p:tags r:id="rId1"/>
    </p:custDataLst>
  </p:cSld>
  <p:clrMapOvr>
    <a:masterClrMapping/>
  </p:clrMapOvr>
  <p:transition spd="slow"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a:extLst>
              <a:ext uri="{FF2B5EF4-FFF2-40B4-BE49-F238E27FC236}">
                <a16:creationId xmlns:a16="http://schemas.microsoft.com/office/drawing/2014/main" id="{1313BFD6-ADA1-4A2D-9104-6FFC142B6AFA}"/>
              </a:ext>
            </a:extLst>
          </p:cNvPr>
          <p:cNvSpPr>
            <a:spLocks noGrp="1" noChangeArrowheads="1"/>
          </p:cNvSpPr>
          <p:nvPr>
            <p:ph type="title"/>
          </p:nvPr>
        </p:nvSpPr>
        <p:spPr/>
        <p:txBody>
          <a:bodyPr/>
          <a:lstStyle/>
          <a:p>
            <a:r>
              <a:rPr lang="zh-CN" altLang="en-US"/>
              <a:t>历史和现状</a:t>
            </a:r>
          </a:p>
        </p:txBody>
      </p:sp>
      <p:sp>
        <p:nvSpPr>
          <p:cNvPr id="45059" name="직사각형 64">
            <a:extLst>
              <a:ext uri="{FF2B5EF4-FFF2-40B4-BE49-F238E27FC236}">
                <a16:creationId xmlns:a16="http://schemas.microsoft.com/office/drawing/2014/main" id="{B3E01230-5C25-4F94-993C-8ECEB7DA17A8}"/>
              </a:ext>
            </a:extLst>
          </p:cNvPr>
          <p:cNvSpPr>
            <a:spLocks noChangeArrowheads="1"/>
          </p:cNvSpPr>
          <p:nvPr/>
        </p:nvSpPr>
        <p:spPr bwMode="auto">
          <a:xfrm>
            <a:off x="477838" y="1476375"/>
            <a:ext cx="766445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spcAft>
                <a:spcPts val="600"/>
              </a:spcAft>
              <a:buFont typeface="Wingdings" panose="05000000000000000000" pitchFamily="2" charset="2"/>
              <a:buChar char="p"/>
            </a:pPr>
            <a:r>
              <a:rPr lang="zh-CN" altLang="en-US" sz="2400">
                <a:latin typeface="黑体" panose="02010609060101010101" pitchFamily="49" charset="-122"/>
              </a:rPr>
              <a:t>语音识别研究起步很早，</a:t>
            </a:r>
            <a:r>
              <a:rPr lang="zh-CN" altLang="en-US" sz="2400">
                <a:solidFill>
                  <a:srgbClr val="161628"/>
                </a:solidFill>
              </a:rPr>
              <a:t>1952年</a:t>
            </a:r>
            <a:r>
              <a:rPr lang="en-US" altLang="zh-CN" sz="2400">
                <a:solidFill>
                  <a:srgbClr val="161628"/>
                </a:solidFill>
              </a:rPr>
              <a:t>Bell</a:t>
            </a:r>
            <a:r>
              <a:rPr lang="zh-CN" altLang="en-US" sz="2400">
                <a:solidFill>
                  <a:srgbClr val="161628"/>
                </a:solidFill>
              </a:rPr>
              <a:t>实验室研制成功能识别十个英语数字的识别器</a:t>
            </a:r>
            <a:r>
              <a:rPr lang="en-US" altLang="zh-CN" sz="2400">
                <a:solidFill>
                  <a:srgbClr val="161628"/>
                </a:solidFill>
              </a:rPr>
              <a:t>Audry</a:t>
            </a:r>
            <a:r>
              <a:rPr lang="zh-CN" altLang="en-US" sz="2400">
                <a:solidFill>
                  <a:srgbClr val="161628"/>
                </a:solidFill>
              </a:rPr>
              <a:t>系统。</a:t>
            </a:r>
          </a:p>
          <a:p>
            <a:pPr eaLnBrk="1" hangingPunct="1">
              <a:lnSpc>
                <a:spcPct val="150000"/>
              </a:lnSpc>
              <a:spcBef>
                <a:spcPct val="0"/>
              </a:spcBef>
              <a:spcAft>
                <a:spcPts val="600"/>
              </a:spcAft>
              <a:buFont typeface="Wingdings" panose="05000000000000000000" pitchFamily="2" charset="2"/>
              <a:buChar char="p"/>
            </a:pPr>
            <a:r>
              <a:rPr lang="zh-CN" altLang="en-US" sz="2400">
                <a:latin typeface="黑体" panose="02010609060101010101" pitchFamily="49" charset="-122"/>
              </a:rPr>
              <a:t>几十年来，取得了许多重要的研究成果。</a:t>
            </a:r>
            <a:endParaRPr lang="en-US" altLang="zh-CN" sz="2400">
              <a:latin typeface="黑体" panose="02010609060101010101" pitchFamily="49" charset="-122"/>
            </a:endParaRPr>
          </a:p>
          <a:p>
            <a:pPr eaLnBrk="1" hangingPunct="1">
              <a:lnSpc>
                <a:spcPct val="150000"/>
              </a:lnSpc>
              <a:spcBef>
                <a:spcPct val="0"/>
              </a:spcBef>
              <a:spcAft>
                <a:spcPts val="600"/>
              </a:spcAft>
              <a:buFont typeface="Wingdings" panose="05000000000000000000" pitchFamily="2" charset="2"/>
              <a:buChar char="p"/>
            </a:pPr>
            <a:r>
              <a:rPr lang="zh-CN" altLang="en-US" sz="2400">
                <a:latin typeface="黑体" panose="02010609060101010101" pitchFamily="49" charset="-122"/>
              </a:rPr>
              <a:t>目前，正处于语音技术产品化的新浪潮之中。</a:t>
            </a:r>
            <a:endParaRPr lang="en-US" altLang="zh-CN" sz="2400">
              <a:latin typeface="黑体" panose="02010609060101010101" pitchFamily="49" charset="-122"/>
            </a:endParaRPr>
          </a:p>
          <a:p>
            <a:pPr eaLnBrk="1" hangingPunct="1">
              <a:lnSpc>
                <a:spcPct val="150000"/>
              </a:lnSpc>
              <a:spcBef>
                <a:spcPct val="0"/>
              </a:spcBef>
              <a:spcAft>
                <a:spcPts val="600"/>
              </a:spcAft>
              <a:buFont typeface="Wingdings" panose="05000000000000000000" pitchFamily="2" charset="2"/>
              <a:buChar char="p"/>
            </a:pPr>
            <a:r>
              <a:rPr lang="zh-CN" altLang="en-US" sz="2400">
                <a:latin typeface="黑体" panose="02010609060101010101" pitchFamily="49" charset="-122"/>
              </a:rPr>
              <a:t>然而，其性能还远未达到理想的水平</a:t>
            </a:r>
            <a:endParaRPr lang="en-US" altLang="ko-KR" sz="2400">
              <a:latin typeface="黑体" panose="02010609060101010101" pitchFamily="49" charset="-122"/>
            </a:endParaRPr>
          </a:p>
        </p:txBody>
      </p:sp>
      <p:pic>
        <p:nvPicPr>
          <p:cNvPr id="45060" name="图片 3">
            <a:extLst>
              <a:ext uri="{FF2B5EF4-FFF2-40B4-BE49-F238E27FC236}">
                <a16:creationId xmlns:a16="http://schemas.microsoft.com/office/drawing/2014/main" id="{429D1993-3705-4564-9307-14CFCBF053F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0738" y="4791075"/>
            <a:ext cx="2493962"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图片 4">
            <a:extLst>
              <a:ext uri="{FF2B5EF4-FFF2-40B4-BE49-F238E27FC236}">
                <a16:creationId xmlns:a16="http://schemas.microsoft.com/office/drawing/2014/main" id="{30F6D390-EC26-4FD2-BB02-F8ECF408FA3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03588" y="4791075"/>
            <a:ext cx="22479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图片 5">
            <a:extLst>
              <a:ext uri="{FF2B5EF4-FFF2-40B4-BE49-F238E27FC236}">
                <a16:creationId xmlns:a16="http://schemas.microsoft.com/office/drawing/2014/main" id="{85D10FFD-44E0-473A-80D6-1C452FEF5E4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51488" y="4791075"/>
            <a:ext cx="2517775"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a:extLst>
              <a:ext uri="{FF2B5EF4-FFF2-40B4-BE49-F238E27FC236}">
                <a16:creationId xmlns:a16="http://schemas.microsoft.com/office/drawing/2014/main" id="{CB3F0BFD-5128-4AD7-A646-5BEE2AD0CF46}"/>
              </a:ext>
            </a:extLst>
          </p:cNvPr>
          <p:cNvSpPr>
            <a:spLocks noGrp="1" noChangeArrowheads="1"/>
          </p:cNvSpPr>
          <p:nvPr>
            <p:ph type="title"/>
          </p:nvPr>
        </p:nvSpPr>
        <p:spPr/>
        <p:txBody>
          <a:bodyPr/>
          <a:lstStyle/>
          <a:p>
            <a:r>
              <a:rPr lang="zh-CN" altLang="en-US"/>
              <a:t>语音识别技术的框架</a:t>
            </a:r>
          </a:p>
        </p:txBody>
      </p:sp>
      <p:grpSp>
        <p:nvGrpSpPr>
          <p:cNvPr id="47107" name="Group 36">
            <a:extLst>
              <a:ext uri="{FF2B5EF4-FFF2-40B4-BE49-F238E27FC236}">
                <a16:creationId xmlns:a16="http://schemas.microsoft.com/office/drawing/2014/main" id="{47721B21-41F3-4804-9C50-817CD43C7FA4}"/>
              </a:ext>
            </a:extLst>
          </p:cNvPr>
          <p:cNvGrpSpPr>
            <a:grpSpLocks/>
          </p:cNvGrpSpPr>
          <p:nvPr/>
        </p:nvGrpSpPr>
        <p:grpSpPr bwMode="auto">
          <a:xfrm>
            <a:off x="1065213" y="1485900"/>
            <a:ext cx="1339850" cy="1049338"/>
            <a:chOff x="1156" y="1797"/>
            <a:chExt cx="957" cy="1134"/>
          </a:xfrm>
        </p:grpSpPr>
        <p:sp>
          <p:nvSpPr>
            <p:cNvPr id="45" name="Sound">
              <a:extLst>
                <a:ext uri="{FF2B5EF4-FFF2-40B4-BE49-F238E27FC236}">
                  <a16:creationId xmlns:a16="http://schemas.microsoft.com/office/drawing/2014/main" id="{A13B57C7-9C1F-4D08-8077-72A240EB5B78}"/>
                </a:ext>
              </a:extLst>
            </p:cNvPr>
            <p:cNvSpPr>
              <a:spLocks noEditPoints="1" noChangeArrowheads="1"/>
            </p:cNvSpPr>
            <p:nvPr/>
          </p:nvSpPr>
          <p:spPr bwMode="auto">
            <a:xfrm>
              <a:off x="1247" y="1933"/>
              <a:ext cx="866" cy="921"/>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eaLnBrk="1" fontAlgn="auto" hangingPunct="1">
                <a:spcAft>
                  <a:spcPts val="0"/>
                </a:spcAft>
                <a:defRPr/>
              </a:pPr>
              <a:endParaRPr lang="zh-CN" altLang="en-US" kern="0">
                <a:solidFill>
                  <a:srgbClr val="000000"/>
                </a:solidFill>
              </a:endParaRPr>
            </a:p>
          </p:txBody>
        </p:sp>
        <p:sp>
          <p:nvSpPr>
            <p:cNvPr id="46" name="Rectangle 34">
              <a:extLst>
                <a:ext uri="{FF2B5EF4-FFF2-40B4-BE49-F238E27FC236}">
                  <a16:creationId xmlns:a16="http://schemas.microsoft.com/office/drawing/2014/main" id="{FE9BFA9B-598A-47BB-BDFC-944D6E8FEB9F}"/>
                </a:ext>
              </a:extLst>
            </p:cNvPr>
            <p:cNvSpPr>
              <a:spLocks noChangeArrowheads="1"/>
            </p:cNvSpPr>
            <p:nvPr/>
          </p:nvSpPr>
          <p:spPr bwMode="auto">
            <a:xfrm>
              <a:off x="1156" y="1797"/>
              <a:ext cx="590" cy="1134"/>
            </a:xfrm>
            <a:prstGeom prst="rect">
              <a:avLst/>
            </a:prstGeom>
            <a:solidFill>
              <a:srgbClr val="FFFFFF"/>
            </a:solidFill>
            <a:ln w="9525">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grpSp>
      <p:pic>
        <p:nvPicPr>
          <p:cNvPr id="47108" name="Picture 31" descr="j0302953">
            <a:extLst>
              <a:ext uri="{FF2B5EF4-FFF2-40B4-BE49-F238E27FC236}">
                <a16:creationId xmlns:a16="http://schemas.microsoft.com/office/drawing/2014/main" id="{04CBB02F-4502-44FC-800D-9D577CE99E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1125" y="1668463"/>
            <a:ext cx="534988"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 Box 37">
            <a:extLst>
              <a:ext uri="{FF2B5EF4-FFF2-40B4-BE49-F238E27FC236}">
                <a16:creationId xmlns:a16="http://schemas.microsoft.com/office/drawing/2014/main" id="{CAE0C678-D3CC-4010-A4A2-66DDEE2352E5}"/>
              </a:ext>
            </a:extLst>
          </p:cNvPr>
          <p:cNvSpPr txBox="1">
            <a:spLocks noChangeArrowheads="1"/>
          </p:cNvSpPr>
          <p:nvPr/>
        </p:nvSpPr>
        <p:spPr bwMode="auto">
          <a:xfrm>
            <a:off x="3490913" y="1611313"/>
            <a:ext cx="1368425" cy="865187"/>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Aft>
                <a:spcPts val="0"/>
              </a:spcAft>
              <a:defRPr/>
            </a:pPr>
            <a:r>
              <a:rPr lang="zh-CN" altLang="en-US" sz="2400" kern="0">
                <a:solidFill>
                  <a:srgbClr val="000000"/>
                </a:solidFill>
              </a:rPr>
              <a:t>采集</a:t>
            </a:r>
          </a:p>
          <a:p>
            <a:pPr algn="ctr" eaLnBrk="1" fontAlgn="auto" hangingPunct="1">
              <a:spcAft>
                <a:spcPts val="0"/>
              </a:spcAft>
              <a:defRPr/>
            </a:pPr>
            <a:r>
              <a:rPr lang="zh-CN" altLang="en-US" sz="2400" kern="0">
                <a:solidFill>
                  <a:srgbClr val="000000"/>
                </a:solidFill>
              </a:rPr>
              <a:t>设备</a:t>
            </a:r>
            <a:endParaRPr lang="en-US" altLang="zh-CN" sz="2400" kern="0">
              <a:solidFill>
                <a:srgbClr val="000000"/>
              </a:solidFill>
            </a:endParaRPr>
          </a:p>
        </p:txBody>
      </p:sp>
      <p:sp>
        <p:nvSpPr>
          <p:cNvPr id="49" name="AutoShape 38">
            <a:extLst>
              <a:ext uri="{FF2B5EF4-FFF2-40B4-BE49-F238E27FC236}">
                <a16:creationId xmlns:a16="http://schemas.microsoft.com/office/drawing/2014/main" id="{EA36C282-E0EE-4612-9A2E-3559754DEA23}"/>
              </a:ext>
            </a:extLst>
          </p:cNvPr>
          <p:cNvSpPr>
            <a:spLocks noChangeArrowheads="1"/>
          </p:cNvSpPr>
          <p:nvPr/>
        </p:nvSpPr>
        <p:spPr bwMode="auto">
          <a:xfrm>
            <a:off x="2700338" y="1897063"/>
            <a:ext cx="576262" cy="288925"/>
          </a:xfrm>
          <a:prstGeom prst="rightArrow">
            <a:avLst>
              <a:gd name="adj1" fmla="val 50000"/>
              <a:gd name="adj2" fmla="val 49863"/>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50" name="AutoShape 39">
            <a:extLst>
              <a:ext uri="{FF2B5EF4-FFF2-40B4-BE49-F238E27FC236}">
                <a16:creationId xmlns:a16="http://schemas.microsoft.com/office/drawing/2014/main" id="{351B9B07-4EC2-4E41-8367-5E0158C96D9D}"/>
              </a:ext>
            </a:extLst>
          </p:cNvPr>
          <p:cNvSpPr>
            <a:spLocks noChangeArrowheads="1"/>
          </p:cNvSpPr>
          <p:nvPr/>
        </p:nvSpPr>
        <p:spPr bwMode="auto">
          <a:xfrm>
            <a:off x="5003800" y="1897063"/>
            <a:ext cx="576263" cy="288925"/>
          </a:xfrm>
          <a:prstGeom prst="rightArrow">
            <a:avLst>
              <a:gd name="adj1" fmla="val 50000"/>
              <a:gd name="adj2" fmla="val 49863"/>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pic>
        <p:nvPicPr>
          <p:cNvPr id="47112" name="Picture 41">
            <a:extLst>
              <a:ext uri="{FF2B5EF4-FFF2-40B4-BE49-F238E27FC236}">
                <a16:creationId xmlns:a16="http://schemas.microsoft.com/office/drawing/2014/main" id="{BC23D3F6-5F04-42A0-BCCC-8FA3E7A29F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0" y="1539875"/>
            <a:ext cx="2376488"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AutoShape 42">
            <a:extLst>
              <a:ext uri="{FF2B5EF4-FFF2-40B4-BE49-F238E27FC236}">
                <a16:creationId xmlns:a16="http://schemas.microsoft.com/office/drawing/2014/main" id="{07875E5D-FEDF-4A1D-BC62-15FB26860AC3}"/>
              </a:ext>
            </a:extLst>
          </p:cNvPr>
          <p:cNvSpPr>
            <a:spLocks noChangeArrowheads="1"/>
          </p:cNvSpPr>
          <p:nvPr/>
        </p:nvSpPr>
        <p:spPr bwMode="auto">
          <a:xfrm>
            <a:off x="6659563" y="2474913"/>
            <a:ext cx="217487" cy="863600"/>
          </a:xfrm>
          <a:prstGeom prst="downArrow">
            <a:avLst>
              <a:gd name="adj1" fmla="val 50000"/>
              <a:gd name="adj2" fmla="val 99270"/>
            </a:avLst>
          </a:prstGeom>
          <a:solidFill>
            <a:srgbClr val="BBE0E3"/>
          </a:solidFill>
          <a:ln w="9525">
            <a:solidFill>
              <a:srgbClr val="000000"/>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53" name="Text Box 43">
            <a:extLst>
              <a:ext uri="{FF2B5EF4-FFF2-40B4-BE49-F238E27FC236}">
                <a16:creationId xmlns:a16="http://schemas.microsoft.com/office/drawing/2014/main" id="{13AFD768-E84B-4FA4-95DB-56F6B97D1599}"/>
              </a:ext>
            </a:extLst>
          </p:cNvPr>
          <p:cNvSpPr txBox="1">
            <a:spLocks noChangeArrowheads="1"/>
          </p:cNvSpPr>
          <p:nvPr/>
        </p:nvSpPr>
        <p:spPr bwMode="auto">
          <a:xfrm>
            <a:off x="6084888" y="3625850"/>
            <a:ext cx="1368425" cy="86518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Aft>
                <a:spcPts val="0"/>
              </a:spcAft>
              <a:defRPr/>
            </a:pPr>
            <a:r>
              <a:rPr lang="zh-CN" altLang="en-US" sz="2400" kern="0">
                <a:solidFill>
                  <a:srgbClr val="000000"/>
                </a:solidFill>
              </a:rPr>
              <a:t>计算机</a:t>
            </a:r>
          </a:p>
          <a:p>
            <a:pPr algn="ctr" eaLnBrk="1" fontAlgn="auto" hangingPunct="1">
              <a:spcAft>
                <a:spcPts val="0"/>
              </a:spcAft>
              <a:defRPr/>
            </a:pPr>
            <a:r>
              <a:rPr lang="zh-CN" altLang="en-US" sz="2400" kern="0">
                <a:solidFill>
                  <a:srgbClr val="000000"/>
                </a:solidFill>
              </a:rPr>
              <a:t>识别</a:t>
            </a:r>
          </a:p>
        </p:txBody>
      </p:sp>
      <p:sp>
        <p:nvSpPr>
          <p:cNvPr id="54" name="AutoShape 44">
            <a:extLst>
              <a:ext uri="{FF2B5EF4-FFF2-40B4-BE49-F238E27FC236}">
                <a16:creationId xmlns:a16="http://schemas.microsoft.com/office/drawing/2014/main" id="{72C4D2CB-12DC-49F9-89DD-8E3E01A6E432}"/>
              </a:ext>
            </a:extLst>
          </p:cNvPr>
          <p:cNvSpPr>
            <a:spLocks noChangeArrowheads="1"/>
          </p:cNvSpPr>
          <p:nvPr/>
        </p:nvSpPr>
        <p:spPr bwMode="auto">
          <a:xfrm>
            <a:off x="5148263" y="3986213"/>
            <a:ext cx="647700" cy="215900"/>
          </a:xfrm>
          <a:prstGeom prst="leftArrow">
            <a:avLst>
              <a:gd name="adj1" fmla="val 50000"/>
              <a:gd name="adj2" fmla="val 75000"/>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grpSp>
        <p:nvGrpSpPr>
          <p:cNvPr id="47116" name="Group 51">
            <a:extLst>
              <a:ext uri="{FF2B5EF4-FFF2-40B4-BE49-F238E27FC236}">
                <a16:creationId xmlns:a16="http://schemas.microsoft.com/office/drawing/2014/main" id="{03EC5134-622A-4735-A538-41B06C3F7E97}"/>
              </a:ext>
            </a:extLst>
          </p:cNvPr>
          <p:cNvGrpSpPr>
            <a:grpSpLocks/>
          </p:cNvGrpSpPr>
          <p:nvPr/>
        </p:nvGrpSpPr>
        <p:grpSpPr bwMode="auto">
          <a:xfrm>
            <a:off x="3924300" y="3554413"/>
            <a:ext cx="1006475" cy="1295400"/>
            <a:chOff x="2472" y="2523"/>
            <a:chExt cx="634" cy="816"/>
          </a:xfrm>
        </p:grpSpPr>
        <p:sp>
          <p:nvSpPr>
            <p:cNvPr id="56" name="AutoShape 45">
              <a:extLst>
                <a:ext uri="{FF2B5EF4-FFF2-40B4-BE49-F238E27FC236}">
                  <a16:creationId xmlns:a16="http://schemas.microsoft.com/office/drawing/2014/main" id="{FB9E5A54-A305-4717-8ED1-A0F983E8A01E}"/>
                </a:ext>
              </a:extLst>
            </p:cNvPr>
            <p:cNvSpPr>
              <a:spLocks noChangeArrowheads="1"/>
            </p:cNvSpPr>
            <p:nvPr/>
          </p:nvSpPr>
          <p:spPr bwMode="auto">
            <a:xfrm>
              <a:off x="2472" y="2523"/>
              <a:ext cx="544" cy="725"/>
            </a:xfrm>
            <a:prstGeom prst="foldedCorner">
              <a:avLst>
                <a:gd name="adj" fmla="val 12500"/>
              </a:avLst>
            </a:prstGeom>
            <a:solidFill>
              <a:srgbClr val="FFFF99"/>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57" name="AutoShape 46">
              <a:extLst>
                <a:ext uri="{FF2B5EF4-FFF2-40B4-BE49-F238E27FC236}">
                  <a16:creationId xmlns:a16="http://schemas.microsoft.com/office/drawing/2014/main" id="{48CB6E58-0EB3-4F5C-BC40-6C005E730363}"/>
                </a:ext>
              </a:extLst>
            </p:cNvPr>
            <p:cNvSpPr>
              <a:spLocks noChangeArrowheads="1"/>
            </p:cNvSpPr>
            <p:nvPr/>
          </p:nvSpPr>
          <p:spPr bwMode="auto">
            <a:xfrm>
              <a:off x="2517" y="2568"/>
              <a:ext cx="544" cy="725"/>
            </a:xfrm>
            <a:prstGeom prst="foldedCorner">
              <a:avLst>
                <a:gd name="adj" fmla="val 12500"/>
              </a:avLst>
            </a:prstGeom>
            <a:solidFill>
              <a:srgbClr val="FFFF99"/>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58" name="AutoShape 47">
              <a:extLst>
                <a:ext uri="{FF2B5EF4-FFF2-40B4-BE49-F238E27FC236}">
                  <a16:creationId xmlns:a16="http://schemas.microsoft.com/office/drawing/2014/main" id="{B4847861-88D0-432B-872E-801CC2C0FCE3}"/>
                </a:ext>
              </a:extLst>
            </p:cNvPr>
            <p:cNvSpPr>
              <a:spLocks noChangeArrowheads="1"/>
            </p:cNvSpPr>
            <p:nvPr/>
          </p:nvSpPr>
          <p:spPr bwMode="auto">
            <a:xfrm>
              <a:off x="2562" y="2614"/>
              <a:ext cx="544" cy="725"/>
            </a:xfrm>
            <a:prstGeom prst="foldedCorner">
              <a:avLst>
                <a:gd name="adj" fmla="val 12500"/>
              </a:avLst>
            </a:prstGeom>
            <a:solidFill>
              <a:srgbClr val="FFFF99"/>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Aft>
                  <a:spcPts val="0"/>
                </a:spcAft>
                <a:defRPr/>
              </a:pPr>
              <a:r>
                <a:rPr lang="zh-CN" altLang="en-US" kern="0">
                  <a:solidFill>
                    <a:srgbClr val="000000"/>
                  </a:solidFill>
                </a:rPr>
                <a:t>文本</a:t>
              </a:r>
            </a:p>
          </p:txBody>
        </p:sp>
      </p:grpSp>
      <p:sp>
        <p:nvSpPr>
          <p:cNvPr id="59" name="AutoShape 48">
            <a:extLst>
              <a:ext uri="{FF2B5EF4-FFF2-40B4-BE49-F238E27FC236}">
                <a16:creationId xmlns:a16="http://schemas.microsoft.com/office/drawing/2014/main" id="{C8FE0A8F-1600-48F7-952E-B79905EECD82}"/>
              </a:ext>
            </a:extLst>
          </p:cNvPr>
          <p:cNvSpPr>
            <a:spLocks noChangeArrowheads="1"/>
          </p:cNvSpPr>
          <p:nvPr/>
        </p:nvSpPr>
        <p:spPr bwMode="auto">
          <a:xfrm>
            <a:off x="900113" y="3265488"/>
            <a:ext cx="1368425" cy="504825"/>
          </a:xfrm>
          <a:prstGeom prst="wedgeRoundRectCallout">
            <a:avLst>
              <a:gd name="adj1" fmla="val 53481"/>
              <a:gd name="adj2" fmla="val -225157"/>
              <a:gd name="adj3" fmla="val 16667"/>
            </a:avLst>
          </a:prstGeom>
          <a:solidFill>
            <a:srgbClr val="FFFFFF"/>
          </a:solidFill>
          <a:ln w="38100" cmpd="dbl">
            <a:solidFill>
              <a:srgbClr val="FF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Aft>
                <a:spcPts val="0"/>
              </a:spcAft>
              <a:defRPr/>
            </a:pPr>
            <a:r>
              <a:rPr lang="zh-CN" altLang="en-US" kern="0" dirty="0">
                <a:solidFill>
                  <a:srgbClr val="000000"/>
                </a:solidFill>
              </a:rPr>
              <a:t>声波</a:t>
            </a:r>
          </a:p>
        </p:txBody>
      </p:sp>
      <p:sp>
        <p:nvSpPr>
          <p:cNvPr id="60" name="AutoShape 49">
            <a:extLst>
              <a:ext uri="{FF2B5EF4-FFF2-40B4-BE49-F238E27FC236}">
                <a16:creationId xmlns:a16="http://schemas.microsoft.com/office/drawing/2014/main" id="{588715E1-E2F2-4F18-82A2-F46BE46C4ECC}"/>
              </a:ext>
            </a:extLst>
          </p:cNvPr>
          <p:cNvSpPr>
            <a:spLocks noChangeArrowheads="1"/>
          </p:cNvSpPr>
          <p:nvPr/>
        </p:nvSpPr>
        <p:spPr bwMode="auto">
          <a:xfrm>
            <a:off x="7451725" y="2617788"/>
            <a:ext cx="1368425" cy="503237"/>
          </a:xfrm>
          <a:prstGeom prst="wedgeRoundRectCallout">
            <a:avLst>
              <a:gd name="adj1" fmla="val -79120"/>
              <a:gd name="adj2" fmla="val -107097"/>
              <a:gd name="adj3" fmla="val 16667"/>
            </a:avLst>
          </a:prstGeom>
          <a:solidFill>
            <a:srgbClr val="FFFFFF"/>
          </a:solidFill>
          <a:ln w="38100" cmpd="dbl">
            <a:solidFill>
              <a:srgbClr val="FF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Aft>
                <a:spcPts val="0"/>
              </a:spcAft>
              <a:defRPr/>
            </a:pPr>
            <a:r>
              <a:rPr lang="zh-CN" altLang="en-US" kern="0">
                <a:solidFill>
                  <a:srgbClr val="000000"/>
                </a:solidFill>
              </a:rPr>
              <a:t>数字信号</a:t>
            </a:r>
          </a:p>
        </p:txBody>
      </p:sp>
      <p:sp>
        <p:nvSpPr>
          <p:cNvPr id="61" name="AutoShape 50">
            <a:extLst>
              <a:ext uri="{FF2B5EF4-FFF2-40B4-BE49-F238E27FC236}">
                <a16:creationId xmlns:a16="http://schemas.microsoft.com/office/drawing/2014/main" id="{01ACC01D-63F2-4CB7-B37F-B6275D1B404D}"/>
              </a:ext>
            </a:extLst>
          </p:cNvPr>
          <p:cNvSpPr>
            <a:spLocks noChangeArrowheads="1"/>
          </p:cNvSpPr>
          <p:nvPr/>
        </p:nvSpPr>
        <p:spPr bwMode="auto">
          <a:xfrm>
            <a:off x="1400175" y="4905375"/>
            <a:ext cx="1368425" cy="503238"/>
          </a:xfrm>
          <a:prstGeom prst="wedgeRoundRectCallout">
            <a:avLst>
              <a:gd name="adj1" fmla="val 136287"/>
              <a:gd name="adj2" fmla="val -186398"/>
              <a:gd name="adj3" fmla="val 16667"/>
            </a:avLst>
          </a:prstGeom>
          <a:solidFill>
            <a:srgbClr val="FFFFFF"/>
          </a:solidFill>
          <a:ln w="38100" cmpd="dbl">
            <a:solidFill>
              <a:srgbClr val="FF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Aft>
                <a:spcPts val="0"/>
              </a:spcAft>
              <a:defRPr/>
            </a:pPr>
            <a:r>
              <a:rPr lang="zh-CN" altLang="en-US" kern="0" dirty="0">
                <a:solidFill>
                  <a:srgbClr val="000000"/>
                </a:solidFill>
              </a:rPr>
              <a:t>语言</a:t>
            </a:r>
          </a:p>
        </p:txBody>
      </p:sp>
      <p:grpSp>
        <p:nvGrpSpPr>
          <p:cNvPr id="62" name="Group 26">
            <a:extLst>
              <a:ext uri="{FF2B5EF4-FFF2-40B4-BE49-F238E27FC236}">
                <a16:creationId xmlns:a16="http://schemas.microsoft.com/office/drawing/2014/main" id="{D2D6F68F-ADD1-4E66-9F86-546EA76C52D6}"/>
              </a:ext>
            </a:extLst>
          </p:cNvPr>
          <p:cNvGrpSpPr>
            <a:grpSpLocks/>
          </p:cNvGrpSpPr>
          <p:nvPr/>
        </p:nvGrpSpPr>
        <p:grpSpPr bwMode="auto">
          <a:xfrm>
            <a:off x="4572000" y="4619625"/>
            <a:ext cx="4248150" cy="1512888"/>
            <a:chOff x="2880" y="3158"/>
            <a:chExt cx="2676" cy="953"/>
          </a:xfrm>
        </p:grpSpPr>
        <p:sp>
          <p:nvSpPr>
            <p:cNvPr id="47122" name="Line 21">
              <a:extLst>
                <a:ext uri="{FF2B5EF4-FFF2-40B4-BE49-F238E27FC236}">
                  <a16:creationId xmlns:a16="http://schemas.microsoft.com/office/drawing/2014/main" id="{1D8BE1F4-28DB-42A5-AE2A-2F1A9B580BC8}"/>
                </a:ext>
              </a:extLst>
            </p:cNvPr>
            <p:cNvSpPr>
              <a:spLocks noChangeShapeType="1"/>
            </p:cNvSpPr>
            <p:nvPr/>
          </p:nvSpPr>
          <p:spPr bwMode="auto">
            <a:xfrm flipH="1">
              <a:off x="2880" y="3158"/>
              <a:ext cx="907" cy="454"/>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23" name="Line 22">
              <a:extLst>
                <a:ext uri="{FF2B5EF4-FFF2-40B4-BE49-F238E27FC236}">
                  <a16:creationId xmlns:a16="http://schemas.microsoft.com/office/drawing/2014/main" id="{0B11B0BF-F565-496C-9535-5EB149D99381}"/>
                </a:ext>
              </a:extLst>
            </p:cNvPr>
            <p:cNvSpPr>
              <a:spLocks noChangeShapeType="1"/>
            </p:cNvSpPr>
            <p:nvPr/>
          </p:nvSpPr>
          <p:spPr bwMode="auto">
            <a:xfrm>
              <a:off x="4740" y="3158"/>
              <a:ext cx="816" cy="408"/>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24" name="Text Box 23">
              <a:extLst>
                <a:ext uri="{FF2B5EF4-FFF2-40B4-BE49-F238E27FC236}">
                  <a16:creationId xmlns:a16="http://schemas.microsoft.com/office/drawing/2014/main" id="{B986E8F2-BCD7-4E67-9541-E710B686A01D}"/>
                </a:ext>
              </a:extLst>
            </p:cNvPr>
            <p:cNvSpPr txBox="1">
              <a:spLocks noChangeArrowheads="1"/>
            </p:cNvSpPr>
            <p:nvPr/>
          </p:nvSpPr>
          <p:spPr bwMode="auto">
            <a:xfrm>
              <a:off x="4604" y="3565"/>
              <a:ext cx="635" cy="545"/>
            </a:xfrm>
            <a:prstGeom prst="rect">
              <a:avLst/>
            </a:prstGeom>
            <a:noFill/>
            <a:ln w="28575">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特征</a:t>
              </a:r>
            </a:p>
            <a:p>
              <a:pPr algn="ctr" eaLnBrk="1" hangingPunct="1">
                <a:spcBef>
                  <a:spcPct val="0"/>
                </a:spcBef>
                <a:buFontTx/>
                <a:buNone/>
              </a:pPr>
              <a:r>
                <a:rPr lang="zh-CN" altLang="en-US" sz="2400"/>
                <a:t>提取</a:t>
              </a:r>
            </a:p>
          </p:txBody>
        </p:sp>
        <p:sp>
          <p:nvSpPr>
            <p:cNvPr id="47125" name="AutoShape 24">
              <a:extLst>
                <a:ext uri="{FF2B5EF4-FFF2-40B4-BE49-F238E27FC236}">
                  <a16:creationId xmlns:a16="http://schemas.microsoft.com/office/drawing/2014/main" id="{7E6BE9B0-38B6-4963-A89C-BC60C881469F}"/>
                </a:ext>
              </a:extLst>
            </p:cNvPr>
            <p:cNvSpPr>
              <a:spLocks noChangeArrowheads="1"/>
            </p:cNvSpPr>
            <p:nvPr/>
          </p:nvSpPr>
          <p:spPr bwMode="auto">
            <a:xfrm rot="10800000">
              <a:off x="4150" y="3748"/>
              <a:ext cx="363" cy="182"/>
            </a:xfrm>
            <a:prstGeom prst="rightArrow">
              <a:avLst>
                <a:gd name="adj1" fmla="val 50000"/>
                <a:gd name="adj2" fmla="val 4986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26" name="Text Box 25">
              <a:extLst>
                <a:ext uri="{FF2B5EF4-FFF2-40B4-BE49-F238E27FC236}">
                  <a16:creationId xmlns:a16="http://schemas.microsoft.com/office/drawing/2014/main" id="{2F658FAB-3048-4B09-9752-392EC27CC5A8}"/>
                </a:ext>
              </a:extLst>
            </p:cNvPr>
            <p:cNvSpPr txBox="1">
              <a:spLocks noChangeArrowheads="1"/>
            </p:cNvSpPr>
            <p:nvPr/>
          </p:nvSpPr>
          <p:spPr bwMode="auto">
            <a:xfrm>
              <a:off x="3424" y="3566"/>
              <a:ext cx="635" cy="545"/>
            </a:xfrm>
            <a:prstGeom prst="rect">
              <a:avLst/>
            </a:prstGeom>
            <a:noFill/>
            <a:ln w="28575">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模式识别</a:t>
              </a:r>
              <a:endParaRPr lang="en-US" altLang="zh-CN" sz="2400"/>
            </a:p>
          </p:txBody>
        </p:sp>
      </p:grpSp>
      <p:sp>
        <p:nvSpPr>
          <p:cNvPr id="68" name="AutoShape 50">
            <a:extLst>
              <a:ext uri="{FF2B5EF4-FFF2-40B4-BE49-F238E27FC236}">
                <a16:creationId xmlns:a16="http://schemas.microsoft.com/office/drawing/2014/main" id="{00F5EA28-06AA-41AE-80A4-A85745BEFC05}"/>
              </a:ext>
            </a:extLst>
          </p:cNvPr>
          <p:cNvSpPr>
            <a:spLocks noChangeArrowheads="1"/>
          </p:cNvSpPr>
          <p:nvPr/>
        </p:nvSpPr>
        <p:spPr bwMode="auto">
          <a:xfrm>
            <a:off x="1381125" y="5951538"/>
            <a:ext cx="2236788" cy="503237"/>
          </a:xfrm>
          <a:prstGeom prst="wedgeRoundRectCallout">
            <a:avLst>
              <a:gd name="adj1" fmla="val 153185"/>
              <a:gd name="adj2" fmla="val -267466"/>
              <a:gd name="adj3" fmla="val 16667"/>
            </a:avLst>
          </a:prstGeom>
          <a:solidFill>
            <a:srgbClr val="FFFFFF"/>
          </a:solidFill>
          <a:ln w="38100" cmpd="dbl">
            <a:solidFill>
              <a:srgbClr val="FF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Aft>
                <a:spcPts val="0"/>
              </a:spcAft>
              <a:defRPr/>
            </a:pPr>
            <a:r>
              <a:rPr lang="zh-CN" altLang="en-US" kern="0" dirty="0">
                <a:solidFill>
                  <a:srgbClr val="000000"/>
                </a:solidFill>
              </a:rPr>
              <a:t>仿真人的处理过程</a:t>
            </a:r>
          </a:p>
        </p:txBody>
      </p:sp>
    </p:spTree>
    <p:custDataLst>
      <p:tags r:id="rId1"/>
    </p:custData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up)">
                                      <p:cBhvr>
                                        <p:cTn id="7" dur="500"/>
                                        <p:tgtEl>
                                          <p:spTgt spid="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up)">
                                      <p:cBhvr>
                                        <p:cTn id="1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a:extLst>
              <a:ext uri="{FF2B5EF4-FFF2-40B4-BE49-F238E27FC236}">
                <a16:creationId xmlns:a16="http://schemas.microsoft.com/office/drawing/2014/main" id="{C0A54D5E-0E6D-4C9A-909D-6C60843E45FF}"/>
              </a:ext>
            </a:extLst>
          </p:cNvPr>
          <p:cNvSpPr>
            <a:spLocks noGrp="1" noChangeArrowheads="1"/>
          </p:cNvSpPr>
          <p:nvPr>
            <p:ph type="title"/>
          </p:nvPr>
        </p:nvSpPr>
        <p:spPr/>
        <p:txBody>
          <a:bodyPr/>
          <a:lstStyle/>
          <a:p>
            <a:r>
              <a:rPr lang="zh-CN" altLang="en-US"/>
              <a:t>特征提取环节的仿真</a:t>
            </a:r>
            <a:r>
              <a:rPr lang="en-US" altLang="zh-CN"/>
              <a:t>-</a:t>
            </a:r>
            <a:r>
              <a:rPr lang="zh-CN" altLang="en-US"/>
              <a:t>发生机理</a:t>
            </a:r>
          </a:p>
        </p:txBody>
      </p:sp>
      <p:graphicFrame>
        <p:nvGraphicFramePr>
          <p:cNvPr id="49155" name="Object 5">
            <a:extLst>
              <a:ext uri="{FF2B5EF4-FFF2-40B4-BE49-F238E27FC236}">
                <a16:creationId xmlns:a16="http://schemas.microsoft.com/office/drawing/2014/main" id="{10D6DEDD-0502-424C-9ECD-1A808C77F959}"/>
              </a:ext>
            </a:extLst>
          </p:cNvPr>
          <p:cNvGraphicFramePr>
            <a:graphicFrameLocks noChangeAspect="1"/>
          </p:cNvGraphicFramePr>
          <p:nvPr/>
        </p:nvGraphicFramePr>
        <p:xfrm>
          <a:off x="936625" y="1789113"/>
          <a:ext cx="2759075" cy="2614612"/>
        </p:xfrm>
        <a:graphic>
          <a:graphicData uri="http://schemas.openxmlformats.org/presentationml/2006/ole">
            <mc:AlternateContent xmlns:mc="http://schemas.openxmlformats.org/markup-compatibility/2006">
              <mc:Choice xmlns:v="urn:schemas-microsoft-com:vml" Requires="v">
                <p:oleObj spid="_x0000_s49187" r:id="rId5" imgW="4000500" imgH="3787140" progId="Word.Picture.8">
                  <p:embed/>
                </p:oleObj>
              </mc:Choice>
              <mc:Fallback>
                <p:oleObj r:id="rId5" imgW="4000500" imgH="3787140" progId="Word.Picture.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625" y="1789113"/>
                        <a:ext cx="2759075"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4">
            <a:extLst>
              <a:ext uri="{FF2B5EF4-FFF2-40B4-BE49-F238E27FC236}">
                <a16:creationId xmlns:a16="http://schemas.microsoft.com/office/drawing/2014/main" id="{050D00AB-9908-4A6A-BC81-B61DA7760323}"/>
              </a:ext>
            </a:extLst>
          </p:cNvPr>
          <p:cNvGraphicFramePr>
            <a:graphicFrameLocks noChangeAspect="1"/>
          </p:cNvGraphicFramePr>
          <p:nvPr/>
        </p:nvGraphicFramePr>
        <p:xfrm>
          <a:off x="4270375" y="1789113"/>
          <a:ext cx="3940175" cy="2782887"/>
        </p:xfrm>
        <a:graphic>
          <a:graphicData uri="http://schemas.openxmlformats.org/presentationml/2006/ole">
            <mc:AlternateContent xmlns:mc="http://schemas.openxmlformats.org/markup-compatibility/2006">
              <mc:Choice xmlns:v="urn:schemas-microsoft-com:vml" Requires="v">
                <p:oleObj spid="_x0000_s49188" r:id="rId7" imgW="4800600" imgH="3390900" progId="Word.Picture.8">
                  <p:embed/>
                </p:oleObj>
              </mc:Choice>
              <mc:Fallback>
                <p:oleObj r:id="rId7" imgW="4800600" imgH="3390900" progId="Word.Picture.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0375" y="1789113"/>
                        <a:ext cx="39401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 name="AutoShape 38">
            <a:extLst>
              <a:ext uri="{FF2B5EF4-FFF2-40B4-BE49-F238E27FC236}">
                <a16:creationId xmlns:a16="http://schemas.microsoft.com/office/drawing/2014/main" id="{3E48F481-5A95-4E6F-BFD3-4AF3747950A6}"/>
              </a:ext>
            </a:extLst>
          </p:cNvPr>
          <p:cNvSpPr>
            <a:spLocks noChangeArrowheads="1"/>
          </p:cNvSpPr>
          <p:nvPr/>
        </p:nvSpPr>
        <p:spPr bwMode="auto">
          <a:xfrm>
            <a:off x="3627438" y="2806700"/>
            <a:ext cx="574675" cy="288925"/>
          </a:xfrm>
          <a:prstGeom prst="rightArrow">
            <a:avLst>
              <a:gd name="adj1" fmla="val 50000"/>
              <a:gd name="adj2" fmla="val 49863"/>
            </a:avLst>
          </a:prstGeom>
          <a:solidFill>
            <a:srgbClr val="C00000"/>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34" name="AutoShape 42">
            <a:extLst>
              <a:ext uri="{FF2B5EF4-FFF2-40B4-BE49-F238E27FC236}">
                <a16:creationId xmlns:a16="http://schemas.microsoft.com/office/drawing/2014/main" id="{1E07C13F-6F1F-4995-8F27-E49B0974F084}"/>
              </a:ext>
            </a:extLst>
          </p:cNvPr>
          <p:cNvSpPr>
            <a:spLocks noChangeArrowheads="1"/>
          </p:cNvSpPr>
          <p:nvPr/>
        </p:nvSpPr>
        <p:spPr bwMode="auto">
          <a:xfrm>
            <a:off x="6246813" y="3967163"/>
            <a:ext cx="252412" cy="703262"/>
          </a:xfrm>
          <a:prstGeom prst="downArrow">
            <a:avLst>
              <a:gd name="adj1" fmla="val 50000"/>
              <a:gd name="adj2" fmla="val 99270"/>
            </a:avLst>
          </a:prstGeom>
          <a:solidFill>
            <a:srgbClr val="C00000"/>
          </a:solidFill>
          <a:ln w="9525">
            <a:solidFill>
              <a:srgbClr val="000000"/>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grpSp>
        <p:nvGrpSpPr>
          <p:cNvPr id="79" name="Group 4">
            <a:extLst>
              <a:ext uri="{FF2B5EF4-FFF2-40B4-BE49-F238E27FC236}">
                <a16:creationId xmlns:a16="http://schemas.microsoft.com/office/drawing/2014/main" id="{DDC1C4EC-D268-48B4-8BA1-7B1987416840}"/>
              </a:ext>
            </a:extLst>
          </p:cNvPr>
          <p:cNvGrpSpPr>
            <a:grpSpLocks/>
          </p:cNvGrpSpPr>
          <p:nvPr/>
        </p:nvGrpSpPr>
        <p:grpSpPr bwMode="auto">
          <a:xfrm>
            <a:off x="4525963" y="4879975"/>
            <a:ext cx="4041775" cy="1127125"/>
            <a:chOff x="1440" y="3072"/>
            <a:chExt cx="3216" cy="960"/>
          </a:xfrm>
        </p:grpSpPr>
        <p:sp>
          <p:nvSpPr>
            <p:cNvPr id="80" name="Rectangle 5">
              <a:extLst>
                <a:ext uri="{FF2B5EF4-FFF2-40B4-BE49-F238E27FC236}">
                  <a16:creationId xmlns:a16="http://schemas.microsoft.com/office/drawing/2014/main" id="{E3CDB8BF-2B79-4458-A43E-107CC8F0F890}"/>
                </a:ext>
              </a:extLst>
            </p:cNvPr>
            <p:cNvSpPr>
              <a:spLocks noChangeArrowheads="1"/>
            </p:cNvSpPr>
            <p:nvPr/>
          </p:nvSpPr>
          <p:spPr bwMode="auto">
            <a:xfrm>
              <a:off x="1776" y="3384"/>
              <a:ext cx="240" cy="335"/>
            </a:xfrm>
            <a:prstGeom prst="rect">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1" name="Rectangle 6">
              <a:extLst>
                <a:ext uri="{FF2B5EF4-FFF2-40B4-BE49-F238E27FC236}">
                  <a16:creationId xmlns:a16="http://schemas.microsoft.com/office/drawing/2014/main" id="{45634CAC-1BE1-446E-807B-2743AD695D7B}"/>
                </a:ext>
              </a:extLst>
            </p:cNvPr>
            <p:cNvSpPr>
              <a:spLocks noChangeArrowheads="1"/>
            </p:cNvSpPr>
            <p:nvPr/>
          </p:nvSpPr>
          <p:spPr bwMode="auto">
            <a:xfrm>
              <a:off x="2016" y="3264"/>
              <a:ext cx="240" cy="576"/>
            </a:xfrm>
            <a:prstGeom prst="rect">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2" name="Rectangle 7">
              <a:extLst>
                <a:ext uri="{FF2B5EF4-FFF2-40B4-BE49-F238E27FC236}">
                  <a16:creationId xmlns:a16="http://schemas.microsoft.com/office/drawing/2014/main" id="{F11B16C6-CEB5-44C3-A040-B0507CA841B3}"/>
                </a:ext>
              </a:extLst>
            </p:cNvPr>
            <p:cNvSpPr>
              <a:spLocks noChangeArrowheads="1"/>
            </p:cNvSpPr>
            <p:nvPr/>
          </p:nvSpPr>
          <p:spPr bwMode="auto">
            <a:xfrm>
              <a:off x="2256" y="3168"/>
              <a:ext cx="240" cy="768"/>
            </a:xfrm>
            <a:prstGeom prst="rect">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3" name="Rectangle 8">
              <a:extLst>
                <a:ext uri="{FF2B5EF4-FFF2-40B4-BE49-F238E27FC236}">
                  <a16:creationId xmlns:a16="http://schemas.microsoft.com/office/drawing/2014/main" id="{3FC9952E-40F9-409B-9D01-3A3EF5054586}"/>
                </a:ext>
              </a:extLst>
            </p:cNvPr>
            <p:cNvSpPr>
              <a:spLocks noChangeArrowheads="1"/>
            </p:cNvSpPr>
            <p:nvPr/>
          </p:nvSpPr>
          <p:spPr bwMode="auto">
            <a:xfrm>
              <a:off x="2736" y="3168"/>
              <a:ext cx="240" cy="768"/>
            </a:xfrm>
            <a:prstGeom prst="rect">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4" name="Rectangle 9">
              <a:extLst>
                <a:ext uri="{FF2B5EF4-FFF2-40B4-BE49-F238E27FC236}">
                  <a16:creationId xmlns:a16="http://schemas.microsoft.com/office/drawing/2014/main" id="{5A476FDD-0EE2-4426-AD4A-CCF84C7B8E16}"/>
                </a:ext>
              </a:extLst>
            </p:cNvPr>
            <p:cNvSpPr>
              <a:spLocks noChangeArrowheads="1"/>
            </p:cNvSpPr>
            <p:nvPr/>
          </p:nvSpPr>
          <p:spPr bwMode="auto">
            <a:xfrm>
              <a:off x="2976" y="3313"/>
              <a:ext cx="240" cy="480"/>
            </a:xfrm>
            <a:prstGeom prst="rect">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5" name="Rectangle 10">
              <a:extLst>
                <a:ext uri="{FF2B5EF4-FFF2-40B4-BE49-F238E27FC236}">
                  <a16:creationId xmlns:a16="http://schemas.microsoft.com/office/drawing/2014/main" id="{08069B3F-83AE-488C-97BA-0F24AF2501A9}"/>
                </a:ext>
              </a:extLst>
            </p:cNvPr>
            <p:cNvSpPr>
              <a:spLocks noChangeArrowheads="1"/>
            </p:cNvSpPr>
            <p:nvPr/>
          </p:nvSpPr>
          <p:spPr bwMode="auto">
            <a:xfrm>
              <a:off x="3216" y="3240"/>
              <a:ext cx="240" cy="625"/>
            </a:xfrm>
            <a:prstGeom prst="rect">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6" name="Rectangle 11">
              <a:extLst>
                <a:ext uri="{FF2B5EF4-FFF2-40B4-BE49-F238E27FC236}">
                  <a16:creationId xmlns:a16="http://schemas.microsoft.com/office/drawing/2014/main" id="{028E4475-559A-4F98-B6ED-8A225D242B11}"/>
                </a:ext>
              </a:extLst>
            </p:cNvPr>
            <p:cNvSpPr>
              <a:spLocks noChangeArrowheads="1"/>
            </p:cNvSpPr>
            <p:nvPr/>
          </p:nvSpPr>
          <p:spPr bwMode="auto">
            <a:xfrm>
              <a:off x="3456" y="3313"/>
              <a:ext cx="240" cy="480"/>
            </a:xfrm>
            <a:prstGeom prst="rect">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7" name="Rectangle 12">
              <a:extLst>
                <a:ext uri="{FF2B5EF4-FFF2-40B4-BE49-F238E27FC236}">
                  <a16:creationId xmlns:a16="http://schemas.microsoft.com/office/drawing/2014/main" id="{954C792C-823F-44A0-A41E-55D849DBD9B0}"/>
                </a:ext>
              </a:extLst>
            </p:cNvPr>
            <p:cNvSpPr>
              <a:spLocks noChangeArrowheads="1"/>
            </p:cNvSpPr>
            <p:nvPr/>
          </p:nvSpPr>
          <p:spPr bwMode="auto">
            <a:xfrm>
              <a:off x="3696" y="3384"/>
              <a:ext cx="240" cy="335"/>
            </a:xfrm>
            <a:prstGeom prst="rect">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8" name="Rectangle 13">
              <a:extLst>
                <a:ext uri="{FF2B5EF4-FFF2-40B4-BE49-F238E27FC236}">
                  <a16:creationId xmlns:a16="http://schemas.microsoft.com/office/drawing/2014/main" id="{3E584802-EAFF-473E-B043-03DCBBAE5E16}"/>
                </a:ext>
              </a:extLst>
            </p:cNvPr>
            <p:cNvSpPr>
              <a:spLocks noChangeArrowheads="1"/>
            </p:cNvSpPr>
            <p:nvPr/>
          </p:nvSpPr>
          <p:spPr bwMode="auto">
            <a:xfrm>
              <a:off x="2496" y="3072"/>
              <a:ext cx="240" cy="960"/>
            </a:xfrm>
            <a:prstGeom prst="rect">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sp>
          <p:nvSpPr>
            <p:cNvPr id="89" name="Line 14">
              <a:extLst>
                <a:ext uri="{FF2B5EF4-FFF2-40B4-BE49-F238E27FC236}">
                  <a16:creationId xmlns:a16="http://schemas.microsoft.com/office/drawing/2014/main" id="{E10DA1E9-0683-4CF9-88E9-31A13CC0C0D1}"/>
                </a:ext>
              </a:extLst>
            </p:cNvPr>
            <p:cNvSpPr>
              <a:spLocks noChangeShapeType="1"/>
            </p:cNvSpPr>
            <p:nvPr/>
          </p:nvSpPr>
          <p:spPr bwMode="auto">
            <a:xfrm>
              <a:off x="1440" y="3552"/>
              <a:ext cx="3216"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wrap="none"/>
            <a:lstStyle/>
            <a:p>
              <a:pPr eaLnBrk="1" fontAlgn="auto" hangingPunct="1">
                <a:spcAft>
                  <a:spcPts val="0"/>
                </a:spcAft>
                <a:defRPr/>
              </a:pPr>
              <a:endParaRPr lang="zh-CN" altLang="en-US" kern="0">
                <a:solidFill>
                  <a:srgbClr val="000000"/>
                </a:solidFill>
              </a:endParaRPr>
            </a:p>
          </p:txBody>
        </p:sp>
      </p:grpSp>
      <p:sp>
        <p:nvSpPr>
          <p:cNvPr id="90" name="AutoShape 38">
            <a:extLst>
              <a:ext uri="{FF2B5EF4-FFF2-40B4-BE49-F238E27FC236}">
                <a16:creationId xmlns:a16="http://schemas.microsoft.com/office/drawing/2014/main" id="{1777D260-C73A-4B10-BB1D-142B99A645D9}"/>
              </a:ext>
            </a:extLst>
          </p:cNvPr>
          <p:cNvSpPr>
            <a:spLocks noChangeArrowheads="1"/>
          </p:cNvSpPr>
          <p:nvPr/>
        </p:nvSpPr>
        <p:spPr bwMode="auto">
          <a:xfrm rot="10800000">
            <a:off x="3700463" y="5299075"/>
            <a:ext cx="576262" cy="288925"/>
          </a:xfrm>
          <a:prstGeom prst="rightArrow">
            <a:avLst>
              <a:gd name="adj1" fmla="val 50000"/>
              <a:gd name="adj2" fmla="val 49863"/>
            </a:avLst>
          </a:prstGeom>
          <a:solidFill>
            <a:srgbClr val="C00000"/>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graphicFrame>
        <p:nvGraphicFramePr>
          <p:cNvPr id="91" name="Object 5">
            <a:extLst>
              <a:ext uri="{FF2B5EF4-FFF2-40B4-BE49-F238E27FC236}">
                <a16:creationId xmlns:a16="http://schemas.microsoft.com/office/drawing/2014/main" id="{671C895B-2FE9-4850-8411-DFB571AA223F}"/>
              </a:ext>
            </a:extLst>
          </p:cNvPr>
          <p:cNvGraphicFramePr>
            <a:graphicFrameLocks noChangeAspect="1"/>
          </p:cNvGraphicFramePr>
          <p:nvPr/>
        </p:nvGraphicFramePr>
        <p:xfrm>
          <a:off x="1046163" y="4860925"/>
          <a:ext cx="2227262" cy="1103313"/>
        </p:xfrm>
        <a:graphic>
          <a:graphicData uri="http://schemas.openxmlformats.org/presentationml/2006/ole">
            <mc:AlternateContent xmlns:mc="http://schemas.openxmlformats.org/markup-compatibility/2006">
              <mc:Choice xmlns:v="urn:schemas-microsoft-com:vml" Requires="v">
                <p:oleObj spid="_x0000_s49189" name="Equation" r:id="rId9" imgW="1257300" imgH="622300" progId="Equation.3">
                  <p:embed/>
                </p:oleObj>
              </mc:Choice>
              <mc:Fallback>
                <p:oleObj name="Equation" r:id="rId9" imgW="1257300" imgH="6223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6163" y="4860925"/>
                        <a:ext cx="2227262"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wipe(up)">
                                      <p:cBhvr>
                                        <p:cTn id="22" dur="500"/>
                                        <p:tgtEl>
                                          <p:spTgt spid="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ipe(right)">
                                      <p:cBhvr>
                                        <p:cTn id="27" dur="500"/>
                                        <p:tgtEl>
                                          <p:spTgt spid="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91"/>
                                        </p:tgtEl>
                                        <p:attrNameLst>
                                          <p:attrName>style.visibility</p:attrName>
                                        </p:attrNameLst>
                                      </p:cBhvr>
                                      <p:to>
                                        <p:strVal val="visible"/>
                                      </p:to>
                                    </p:set>
                                    <p:animEffect transition="in" filter="wipe(right)">
                                      <p:cBhvr>
                                        <p:cTn id="32"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9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a:extLst>
              <a:ext uri="{FF2B5EF4-FFF2-40B4-BE49-F238E27FC236}">
                <a16:creationId xmlns:a16="http://schemas.microsoft.com/office/drawing/2014/main" id="{2DCFD4BA-3542-420B-BDBA-FB54F79F82B3}"/>
              </a:ext>
            </a:extLst>
          </p:cNvPr>
          <p:cNvSpPr>
            <a:spLocks noGrp="1" noChangeArrowheads="1"/>
          </p:cNvSpPr>
          <p:nvPr>
            <p:ph type="title"/>
          </p:nvPr>
        </p:nvSpPr>
        <p:spPr/>
        <p:txBody>
          <a:bodyPr/>
          <a:lstStyle/>
          <a:p>
            <a:r>
              <a:rPr lang="zh-CN" altLang="en-US"/>
              <a:t>特征提取环节的仿真</a:t>
            </a:r>
            <a:r>
              <a:rPr lang="en-US" altLang="zh-CN"/>
              <a:t>-</a:t>
            </a:r>
            <a:r>
              <a:rPr lang="zh-CN" altLang="en-US"/>
              <a:t>发生机理</a:t>
            </a:r>
          </a:p>
        </p:txBody>
      </p:sp>
      <p:grpSp>
        <p:nvGrpSpPr>
          <p:cNvPr id="51203" name="Group 3">
            <a:extLst>
              <a:ext uri="{FF2B5EF4-FFF2-40B4-BE49-F238E27FC236}">
                <a16:creationId xmlns:a16="http://schemas.microsoft.com/office/drawing/2014/main" id="{F9C6A861-36C0-4EFD-B8F2-3A6490B19892}"/>
              </a:ext>
            </a:extLst>
          </p:cNvPr>
          <p:cNvGrpSpPr>
            <a:grpSpLocks/>
          </p:cNvGrpSpPr>
          <p:nvPr/>
        </p:nvGrpSpPr>
        <p:grpSpPr bwMode="auto">
          <a:xfrm>
            <a:off x="887413" y="1703388"/>
            <a:ext cx="6629400" cy="3155950"/>
            <a:chOff x="1056" y="960"/>
            <a:chExt cx="4032" cy="2422"/>
          </a:xfrm>
        </p:grpSpPr>
        <p:pic>
          <p:nvPicPr>
            <p:cNvPr id="51205" name="Picture 4" descr="图1">
              <a:extLst>
                <a:ext uri="{FF2B5EF4-FFF2-40B4-BE49-F238E27FC236}">
                  <a16:creationId xmlns:a16="http://schemas.microsoft.com/office/drawing/2014/main" id="{35E36CC3-D4AF-45D7-8B61-C68F4F53B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1066"/>
              <a:ext cx="3864" cy="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Text Box 5">
              <a:extLst>
                <a:ext uri="{FF2B5EF4-FFF2-40B4-BE49-F238E27FC236}">
                  <a16:creationId xmlns:a16="http://schemas.microsoft.com/office/drawing/2014/main" id="{890882D8-2793-4E4F-A5AA-B79D374371CF}"/>
                </a:ext>
              </a:extLst>
            </p:cNvPr>
            <p:cNvSpPr txBox="1">
              <a:spLocks noChangeArrowheads="1"/>
            </p:cNvSpPr>
            <p:nvPr/>
          </p:nvSpPr>
          <p:spPr bwMode="auto">
            <a:xfrm>
              <a:off x="1056" y="960"/>
              <a:ext cx="403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333399"/>
                  </a:solidFill>
                  <a:latin typeface="Times New Roman" panose="02020603050405020304" pitchFamily="18" charset="0"/>
                  <a:ea typeface="黑体" panose="02010609060101010101" pitchFamily="49" charset="-122"/>
                </a:rPr>
                <a:t>          声门脉冲                         声道                 语音信号</a:t>
              </a:r>
            </a:p>
          </p:txBody>
        </p:sp>
        <p:sp>
          <p:nvSpPr>
            <p:cNvPr id="51207" name="Text Box 6">
              <a:extLst>
                <a:ext uri="{FF2B5EF4-FFF2-40B4-BE49-F238E27FC236}">
                  <a16:creationId xmlns:a16="http://schemas.microsoft.com/office/drawing/2014/main" id="{B6D83784-270C-4B18-AC97-CCFBD496C5CC}"/>
                </a:ext>
              </a:extLst>
            </p:cNvPr>
            <p:cNvSpPr txBox="1">
              <a:spLocks noChangeArrowheads="1"/>
            </p:cNvSpPr>
            <p:nvPr/>
          </p:nvSpPr>
          <p:spPr bwMode="auto">
            <a:xfrm>
              <a:off x="1056" y="2890"/>
              <a:ext cx="4032"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000000"/>
                  </a:solidFill>
                  <a:latin typeface="Times New Roman" panose="02020603050405020304" pitchFamily="18" charset="0"/>
                  <a:ea typeface="黑体" panose="02010609060101010101" pitchFamily="49" charset="-122"/>
                </a:rPr>
                <a:t>           </a:t>
              </a:r>
              <a:r>
                <a:rPr kumimoji="1" lang="zh-CN" altLang="en-US" sz="1800" b="1">
                  <a:solidFill>
                    <a:srgbClr val="333399"/>
                  </a:solidFill>
                  <a:latin typeface="Times New Roman" panose="02020603050405020304" pitchFamily="18" charset="0"/>
                  <a:ea typeface="黑体" panose="02010609060101010101" pitchFamily="49" charset="-122"/>
                </a:rPr>
                <a:t>激励信号                   声道滤波器                 语音信号 </a:t>
              </a:r>
            </a:p>
            <a:p>
              <a:pPr eaLnBrk="1" hangingPunct="1">
                <a:spcBef>
                  <a:spcPct val="0"/>
                </a:spcBef>
                <a:buFontTx/>
                <a:buNone/>
              </a:pPr>
              <a:r>
                <a:rPr kumimoji="1" lang="zh-CN" altLang="en-US" sz="1800" b="1">
                  <a:solidFill>
                    <a:srgbClr val="333399"/>
                  </a:solidFill>
                  <a:latin typeface="Times New Roman" panose="02020603050405020304" pitchFamily="18" charset="0"/>
                  <a:ea typeface="黑体" panose="02010609060101010101" pitchFamily="49" charset="-122"/>
                </a:rPr>
                <a:t>               频谱                         传递函数                       频谱</a:t>
              </a:r>
              <a:r>
                <a:rPr kumimoji="1" lang="zh-CN" altLang="en-US" sz="1800" b="1">
                  <a:solidFill>
                    <a:srgbClr val="000000"/>
                  </a:solidFill>
                  <a:latin typeface="Times New Roman" panose="02020603050405020304" pitchFamily="18" charset="0"/>
                  <a:ea typeface="黑体" panose="02010609060101010101" pitchFamily="49" charset="-122"/>
                </a:rPr>
                <a:t>                                                         </a:t>
              </a:r>
            </a:p>
          </p:txBody>
        </p:sp>
      </p:grpSp>
      <p:sp>
        <p:nvSpPr>
          <p:cNvPr id="29" name="직사각형 64">
            <a:extLst>
              <a:ext uri="{FF2B5EF4-FFF2-40B4-BE49-F238E27FC236}">
                <a16:creationId xmlns:a16="http://schemas.microsoft.com/office/drawing/2014/main" id="{814D488E-3C38-4026-B750-5C69CD6BE118}"/>
              </a:ext>
            </a:extLst>
          </p:cNvPr>
          <p:cNvSpPr>
            <a:spLocks noChangeArrowheads="1"/>
          </p:cNvSpPr>
          <p:nvPr/>
        </p:nvSpPr>
        <p:spPr bwMode="auto">
          <a:xfrm>
            <a:off x="1041400" y="5376863"/>
            <a:ext cx="6948488" cy="646112"/>
          </a:xfrm>
          <a:prstGeom prst="rect">
            <a:avLst/>
          </a:prstGeom>
          <a:noFill/>
          <a:ln w="9525">
            <a:noFill/>
            <a:miter lim="800000"/>
            <a:headEnd/>
            <a:tailEnd/>
          </a:ln>
        </p:spPr>
        <p:txBody>
          <a:bodyPr>
            <a:spAutoFit/>
          </a:bodyPr>
          <a:lstStyle/>
          <a:p>
            <a:pPr marL="285750" indent="-285750" eaLnBrk="1" hangingPunct="1">
              <a:lnSpc>
                <a:spcPct val="150000"/>
              </a:lnSpc>
              <a:spcAft>
                <a:spcPts val="600"/>
              </a:spcAft>
              <a:buFont typeface="Wingdings" pitchFamily="2" charset="2"/>
              <a:buChar char="p"/>
              <a:defRPr/>
            </a:pPr>
            <a:r>
              <a:rPr lang="zh-CN" altLang="en-US" sz="2400" dirty="0">
                <a:latin typeface="黑体" panose="02010609060101010101" pitchFamily="49" charset="-122"/>
              </a:rPr>
              <a:t>据此，提出了</a:t>
            </a:r>
            <a:r>
              <a:rPr lang="zh-CN" altLang="en-US" sz="2400" dirty="0">
                <a:solidFill>
                  <a:srgbClr val="FF0000"/>
                </a:solidFill>
                <a:latin typeface="黑体" panose="02010609060101010101" pitchFamily="49" charset="-122"/>
              </a:rPr>
              <a:t>线性预测倒谱系数（</a:t>
            </a:r>
            <a:r>
              <a:rPr lang="en-US" altLang="zh-CN" sz="2400" dirty="0">
                <a:solidFill>
                  <a:srgbClr val="FF0000"/>
                </a:solidFill>
                <a:latin typeface="+mj-lt"/>
              </a:rPr>
              <a:t>LPCC</a:t>
            </a:r>
            <a:r>
              <a:rPr lang="zh-CN" altLang="en-US" sz="2400" dirty="0">
                <a:solidFill>
                  <a:srgbClr val="FF0000"/>
                </a:solidFill>
                <a:latin typeface="+mj-lt"/>
              </a:rPr>
              <a:t>）</a:t>
            </a:r>
            <a:r>
              <a:rPr lang="zh-CN" altLang="en-US" sz="2400" dirty="0">
                <a:latin typeface="+mj-lt"/>
              </a:rPr>
              <a:t>特征</a:t>
            </a:r>
            <a:endParaRPr lang="en-US" altLang="ko-KR" sz="2400" dirty="0">
              <a:latin typeface="+mj-lt"/>
            </a:endParaRPr>
          </a:p>
        </p:txBody>
      </p:sp>
    </p:spTree>
    <p:custDataLst>
      <p:tags r:id="rId1"/>
    </p:custDataLst>
  </p:cSld>
  <p:clrMapOvr>
    <a:masterClrMapping/>
  </p:clrMapOvr>
  <p:transition spd="slow"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a:extLst>
              <a:ext uri="{FF2B5EF4-FFF2-40B4-BE49-F238E27FC236}">
                <a16:creationId xmlns:a16="http://schemas.microsoft.com/office/drawing/2014/main" id="{53FDDE8A-E838-4C07-B6BF-F7AF53E56C43}"/>
              </a:ext>
            </a:extLst>
          </p:cNvPr>
          <p:cNvSpPr>
            <a:spLocks noGrp="1" noChangeArrowheads="1"/>
          </p:cNvSpPr>
          <p:nvPr>
            <p:ph type="title"/>
          </p:nvPr>
        </p:nvSpPr>
        <p:spPr/>
        <p:txBody>
          <a:bodyPr/>
          <a:lstStyle/>
          <a:p>
            <a:r>
              <a:rPr lang="zh-CN" altLang="en-US"/>
              <a:t>特征提取环节的仿真</a:t>
            </a:r>
            <a:r>
              <a:rPr lang="en-US" altLang="zh-CN"/>
              <a:t>-</a:t>
            </a:r>
            <a:r>
              <a:rPr lang="zh-CN" altLang="en-US"/>
              <a:t>感知机理</a:t>
            </a:r>
          </a:p>
        </p:txBody>
      </p:sp>
      <p:sp>
        <p:nvSpPr>
          <p:cNvPr id="33" name="AutoShape 38">
            <a:extLst>
              <a:ext uri="{FF2B5EF4-FFF2-40B4-BE49-F238E27FC236}">
                <a16:creationId xmlns:a16="http://schemas.microsoft.com/office/drawing/2014/main" id="{3BA85A1E-9BA1-4737-A153-27D8D6C910FD}"/>
              </a:ext>
            </a:extLst>
          </p:cNvPr>
          <p:cNvSpPr>
            <a:spLocks noChangeArrowheads="1"/>
          </p:cNvSpPr>
          <p:nvPr/>
        </p:nvSpPr>
        <p:spPr bwMode="auto">
          <a:xfrm>
            <a:off x="3416300" y="2806700"/>
            <a:ext cx="576263" cy="288925"/>
          </a:xfrm>
          <a:prstGeom prst="rightArrow">
            <a:avLst>
              <a:gd name="adj1" fmla="val 50000"/>
              <a:gd name="adj2" fmla="val 49863"/>
            </a:avLst>
          </a:prstGeom>
          <a:solidFill>
            <a:srgbClr val="C00000"/>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Aft>
                <a:spcPts val="0"/>
              </a:spcAft>
              <a:defRPr/>
            </a:pPr>
            <a:endParaRPr lang="zh-CN" altLang="en-US" kern="0">
              <a:solidFill>
                <a:srgbClr val="000000"/>
              </a:solidFill>
            </a:endParaRPr>
          </a:p>
        </p:txBody>
      </p:sp>
      <p:graphicFrame>
        <p:nvGraphicFramePr>
          <p:cNvPr id="53252" name="Object 4">
            <a:extLst>
              <a:ext uri="{FF2B5EF4-FFF2-40B4-BE49-F238E27FC236}">
                <a16:creationId xmlns:a16="http://schemas.microsoft.com/office/drawing/2014/main" id="{B20B14AF-8041-49E8-A921-0878810989E9}"/>
              </a:ext>
            </a:extLst>
          </p:cNvPr>
          <p:cNvGraphicFramePr>
            <a:graphicFrameLocks noChangeAspect="1"/>
          </p:cNvGraphicFramePr>
          <p:nvPr/>
        </p:nvGraphicFramePr>
        <p:xfrm>
          <a:off x="501650" y="1792288"/>
          <a:ext cx="2914650" cy="1981200"/>
        </p:xfrm>
        <a:graphic>
          <a:graphicData uri="http://schemas.openxmlformats.org/presentationml/2006/ole">
            <mc:AlternateContent xmlns:mc="http://schemas.openxmlformats.org/markup-compatibility/2006">
              <mc:Choice xmlns:v="urn:schemas-microsoft-com:vml" Requires="v">
                <p:oleObj spid="_x0000_s53333" r:id="rId5" imgW="5372100" imgH="3649980" progId="Word.Picture.8">
                  <p:embed/>
                </p:oleObj>
              </mc:Choice>
              <mc:Fallback>
                <p:oleObj r:id="rId5" imgW="5372100" imgH="3649980"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650" y="1792288"/>
                        <a:ext cx="29146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1">
            <a:extLst>
              <a:ext uri="{FF2B5EF4-FFF2-40B4-BE49-F238E27FC236}">
                <a16:creationId xmlns:a16="http://schemas.microsoft.com/office/drawing/2014/main" id="{F9B0F5B9-69BE-4B5D-9646-2EA375320F7C}"/>
              </a:ext>
            </a:extLst>
          </p:cNvPr>
          <p:cNvGrpSpPr>
            <a:grpSpLocks/>
          </p:cNvGrpSpPr>
          <p:nvPr/>
        </p:nvGrpSpPr>
        <p:grpSpPr bwMode="auto">
          <a:xfrm>
            <a:off x="4064000" y="1647825"/>
            <a:ext cx="4264025" cy="2181225"/>
            <a:chOff x="4063249" y="1648324"/>
            <a:chExt cx="4264825" cy="2180722"/>
          </a:xfrm>
        </p:grpSpPr>
        <p:grpSp>
          <p:nvGrpSpPr>
            <p:cNvPr id="53255" name="Group 4">
              <a:extLst>
                <a:ext uri="{FF2B5EF4-FFF2-40B4-BE49-F238E27FC236}">
                  <a16:creationId xmlns:a16="http://schemas.microsoft.com/office/drawing/2014/main" id="{D0A96944-FD28-4C7E-BFE0-727EA80BD8D9}"/>
                </a:ext>
              </a:extLst>
            </p:cNvPr>
            <p:cNvGrpSpPr>
              <a:grpSpLocks/>
            </p:cNvGrpSpPr>
            <p:nvPr/>
          </p:nvGrpSpPr>
          <p:grpSpPr bwMode="auto">
            <a:xfrm>
              <a:off x="4063249" y="1648324"/>
              <a:ext cx="4264825" cy="1832006"/>
              <a:chOff x="960" y="2009"/>
              <a:chExt cx="3977" cy="1326"/>
            </a:xfrm>
          </p:grpSpPr>
          <p:sp>
            <p:nvSpPr>
              <p:cNvPr id="53257" name="Line 5">
                <a:extLst>
                  <a:ext uri="{FF2B5EF4-FFF2-40B4-BE49-F238E27FC236}">
                    <a16:creationId xmlns:a16="http://schemas.microsoft.com/office/drawing/2014/main" id="{C2BB11BC-BE4C-4545-B828-627D8645F92E}"/>
                  </a:ext>
                </a:extLst>
              </p:cNvPr>
              <p:cNvSpPr>
                <a:spLocks noChangeShapeType="1"/>
              </p:cNvSpPr>
              <p:nvPr/>
            </p:nvSpPr>
            <p:spPr bwMode="auto">
              <a:xfrm flipV="1">
                <a:off x="1179" y="2065"/>
                <a:ext cx="0" cy="10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58" name="Line 6">
                <a:extLst>
                  <a:ext uri="{FF2B5EF4-FFF2-40B4-BE49-F238E27FC236}">
                    <a16:creationId xmlns:a16="http://schemas.microsoft.com/office/drawing/2014/main" id="{097387B1-099F-4005-B9CB-482C253A9472}"/>
                  </a:ext>
                </a:extLst>
              </p:cNvPr>
              <p:cNvSpPr>
                <a:spLocks noChangeShapeType="1"/>
              </p:cNvSpPr>
              <p:nvPr/>
            </p:nvSpPr>
            <p:spPr bwMode="auto">
              <a:xfrm>
                <a:off x="1179" y="3128"/>
                <a:ext cx="369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59" name="Line 7">
                <a:extLst>
                  <a:ext uri="{FF2B5EF4-FFF2-40B4-BE49-F238E27FC236}">
                    <a16:creationId xmlns:a16="http://schemas.microsoft.com/office/drawing/2014/main" id="{AF15B95C-A34F-4CF3-9996-11855F841858}"/>
                  </a:ext>
                </a:extLst>
              </p:cNvPr>
              <p:cNvSpPr>
                <a:spLocks noChangeShapeType="1"/>
              </p:cNvSpPr>
              <p:nvPr/>
            </p:nvSpPr>
            <p:spPr bwMode="auto">
              <a:xfrm>
                <a:off x="1462" y="2490"/>
                <a:ext cx="0" cy="6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0" name="Line 8">
                <a:extLst>
                  <a:ext uri="{FF2B5EF4-FFF2-40B4-BE49-F238E27FC236}">
                    <a16:creationId xmlns:a16="http://schemas.microsoft.com/office/drawing/2014/main" id="{FBD1CA2A-95DF-486E-AD37-0598CC0597D8}"/>
                  </a:ext>
                </a:extLst>
              </p:cNvPr>
              <p:cNvSpPr>
                <a:spLocks noChangeShapeType="1"/>
              </p:cNvSpPr>
              <p:nvPr/>
            </p:nvSpPr>
            <p:spPr bwMode="auto">
              <a:xfrm>
                <a:off x="1728" y="2490"/>
                <a:ext cx="0" cy="6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1" name="Line 9">
                <a:extLst>
                  <a:ext uri="{FF2B5EF4-FFF2-40B4-BE49-F238E27FC236}">
                    <a16:creationId xmlns:a16="http://schemas.microsoft.com/office/drawing/2014/main" id="{BF523733-1130-4693-BDCA-1EF29103D265}"/>
                  </a:ext>
                </a:extLst>
              </p:cNvPr>
              <p:cNvSpPr>
                <a:spLocks noChangeShapeType="1"/>
              </p:cNvSpPr>
              <p:nvPr/>
            </p:nvSpPr>
            <p:spPr bwMode="auto">
              <a:xfrm>
                <a:off x="1958" y="2499"/>
                <a:ext cx="0" cy="6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2" name="Oval 10">
                <a:extLst>
                  <a:ext uri="{FF2B5EF4-FFF2-40B4-BE49-F238E27FC236}">
                    <a16:creationId xmlns:a16="http://schemas.microsoft.com/office/drawing/2014/main" id="{5F231E4B-1CAD-4FC7-87D7-CD415664ADF3}"/>
                  </a:ext>
                </a:extLst>
              </p:cNvPr>
              <p:cNvSpPr>
                <a:spLocks noChangeAspect="1" noChangeArrowheads="1"/>
              </p:cNvSpPr>
              <p:nvPr/>
            </p:nvSpPr>
            <p:spPr bwMode="auto">
              <a:xfrm>
                <a:off x="2233" y="2791"/>
                <a:ext cx="23" cy="23"/>
              </a:xfrm>
              <a:prstGeom prst="ellipse">
                <a:avLst/>
              </a:prstGeom>
              <a:solidFill>
                <a:schemeClr val="accent1"/>
              </a:solidFill>
              <a:ln w="1905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3263" name="Oval 11">
                <a:extLst>
                  <a:ext uri="{FF2B5EF4-FFF2-40B4-BE49-F238E27FC236}">
                    <a16:creationId xmlns:a16="http://schemas.microsoft.com/office/drawing/2014/main" id="{B47CA950-B0D5-414B-9B42-794156562D78}"/>
                  </a:ext>
                </a:extLst>
              </p:cNvPr>
              <p:cNvSpPr>
                <a:spLocks noChangeAspect="1" noChangeArrowheads="1"/>
              </p:cNvSpPr>
              <p:nvPr/>
            </p:nvSpPr>
            <p:spPr bwMode="auto">
              <a:xfrm>
                <a:off x="2391" y="2789"/>
                <a:ext cx="23" cy="23"/>
              </a:xfrm>
              <a:prstGeom prst="ellipse">
                <a:avLst/>
              </a:prstGeom>
              <a:solidFill>
                <a:schemeClr val="accent1"/>
              </a:solidFill>
              <a:ln w="1905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3264" name="Oval 12">
                <a:extLst>
                  <a:ext uri="{FF2B5EF4-FFF2-40B4-BE49-F238E27FC236}">
                    <a16:creationId xmlns:a16="http://schemas.microsoft.com/office/drawing/2014/main" id="{7BF7E7A4-44B8-4DF9-AA67-A05D41F08DAC}"/>
                  </a:ext>
                </a:extLst>
              </p:cNvPr>
              <p:cNvSpPr>
                <a:spLocks noChangeAspect="1" noChangeArrowheads="1"/>
              </p:cNvSpPr>
              <p:nvPr/>
            </p:nvSpPr>
            <p:spPr bwMode="auto">
              <a:xfrm>
                <a:off x="2558" y="2788"/>
                <a:ext cx="23" cy="23"/>
              </a:xfrm>
              <a:prstGeom prst="ellipse">
                <a:avLst/>
              </a:prstGeom>
              <a:solidFill>
                <a:schemeClr val="accent1"/>
              </a:solidFill>
              <a:ln w="1905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3265" name="Line 13">
                <a:extLst>
                  <a:ext uri="{FF2B5EF4-FFF2-40B4-BE49-F238E27FC236}">
                    <a16:creationId xmlns:a16="http://schemas.microsoft.com/office/drawing/2014/main" id="{817E4EAD-27B9-400C-9255-919A1B024D16}"/>
                  </a:ext>
                </a:extLst>
              </p:cNvPr>
              <p:cNvSpPr>
                <a:spLocks noChangeShapeType="1"/>
              </p:cNvSpPr>
              <p:nvPr/>
            </p:nvSpPr>
            <p:spPr bwMode="auto">
              <a:xfrm>
                <a:off x="2701" y="2497"/>
                <a:ext cx="0" cy="6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6" name="Line 14">
                <a:extLst>
                  <a:ext uri="{FF2B5EF4-FFF2-40B4-BE49-F238E27FC236}">
                    <a16:creationId xmlns:a16="http://schemas.microsoft.com/office/drawing/2014/main" id="{3DCB8F0E-D377-4353-A5FA-9658797C3D91}"/>
                  </a:ext>
                </a:extLst>
              </p:cNvPr>
              <p:cNvSpPr>
                <a:spLocks noChangeShapeType="1"/>
              </p:cNvSpPr>
              <p:nvPr/>
            </p:nvSpPr>
            <p:spPr bwMode="auto">
              <a:xfrm>
                <a:off x="3021" y="2479"/>
                <a:ext cx="0" cy="6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7" name="Line 15">
                <a:extLst>
                  <a:ext uri="{FF2B5EF4-FFF2-40B4-BE49-F238E27FC236}">
                    <a16:creationId xmlns:a16="http://schemas.microsoft.com/office/drawing/2014/main" id="{AE225782-0C25-40EB-AB81-410185828DF9}"/>
                  </a:ext>
                </a:extLst>
              </p:cNvPr>
              <p:cNvSpPr>
                <a:spLocks noChangeShapeType="1"/>
              </p:cNvSpPr>
              <p:nvPr/>
            </p:nvSpPr>
            <p:spPr bwMode="auto">
              <a:xfrm>
                <a:off x="3404" y="2497"/>
                <a:ext cx="0" cy="6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8" name="Line 16">
                <a:extLst>
                  <a:ext uri="{FF2B5EF4-FFF2-40B4-BE49-F238E27FC236}">
                    <a16:creationId xmlns:a16="http://schemas.microsoft.com/office/drawing/2014/main" id="{C960C532-B562-4EB3-9CE5-E10777B82887}"/>
                  </a:ext>
                </a:extLst>
              </p:cNvPr>
              <p:cNvSpPr>
                <a:spLocks noChangeShapeType="1"/>
              </p:cNvSpPr>
              <p:nvPr/>
            </p:nvSpPr>
            <p:spPr bwMode="auto">
              <a:xfrm flipH="1">
                <a:off x="1187" y="2508"/>
                <a:ext cx="275" cy="63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9" name="Line 17">
                <a:extLst>
                  <a:ext uri="{FF2B5EF4-FFF2-40B4-BE49-F238E27FC236}">
                    <a16:creationId xmlns:a16="http://schemas.microsoft.com/office/drawing/2014/main" id="{96AE1650-986E-4E7E-8FD8-EA7C490C4F2F}"/>
                  </a:ext>
                </a:extLst>
              </p:cNvPr>
              <p:cNvSpPr>
                <a:spLocks noChangeShapeType="1"/>
              </p:cNvSpPr>
              <p:nvPr/>
            </p:nvSpPr>
            <p:spPr bwMode="auto">
              <a:xfrm>
                <a:off x="1462" y="2508"/>
                <a:ext cx="257" cy="62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0" name="Line 18">
                <a:extLst>
                  <a:ext uri="{FF2B5EF4-FFF2-40B4-BE49-F238E27FC236}">
                    <a16:creationId xmlns:a16="http://schemas.microsoft.com/office/drawing/2014/main" id="{FD9155B5-A008-4832-8340-4D0F87E06DFA}"/>
                  </a:ext>
                </a:extLst>
              </p:cNvPr>
              <p:cNvSpPr>
                <a:spLocks noChangeShapeType="1"/>
              </p:cNvSpPr>
              <p:nvPr/>
            </p:nvSpPr>
            <p:spPr bwMode="auto">
              <a:xfrm flipH="1">
                <a:off x="1453" y="2517"/>
                <a:ext cx="275" cy="60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1" name="Line 19">
                <a:extLst>
                  <a:ext uri="{FF2B5EF4-FFF2-40B4-BE49-F238E27FC236}">
                    <a16:creationId xmlns:a16="http://schemas.microsoft.com/office/drawing/2014/main" id="{3B591235-447C-4442-8B3C-0EC5E3898467}"/>
                  </a:ext>
                </a:extLst>
              </p:cNvPr>
              <p:cNvSpPr>
                <a:spLocks noChangeShapeType="1"/>
              </p:cNvSpPr>
              <p:nvPr/>
            </p:nvSpPr>
            <p:spPr bwMode="auto">
              <a:xfrm>
                <a:off x="1728" y="2508"/>
                <a:ext cx="222" cy="62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2" name="Line 20">
                <a:extLst>
                  <a:ext uri="{FF2B5EF4-FFF2-40B4-BE49-F238E27FC236}">
                    <a16:creationId xmlns:a16="http://schemas.microsoft.com/office/drawing/2014/main" id="{9AA4C060-7C53-4A2F-B5B3-6125DB61487C}"/>
                  </a:ext>
                </a:extLst>
              </p:cNvPr>
              <p:cNvSpPr>
                <a:spLocks noChangeShapeType="1"/>
              </p:cNvSpPr>
              <p:nvPr/>
            </p:nvSpPr>
            <p:spPr bwMode="auto">
              <a:xfrm flipH="1">
                <a:off x="1737" y="2508"/>
                <a:ext cx="221" cy="611"/>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3" name="Line 21">
                <a:extLst>
                  <a:ext uri="{FF2B5EF4-FFF2-40B4-BE49-F238E27FC236}">
                    <a16:creationId xmlns:a16="http://schemas.microsoft.com/office/drawing/2014/main" id="{8B688EA2-8EA2-4480-9549-EDDC03630BE0}"/>
                  </a:ext>
                </a:extLst>
              </p:cNvPr>
              <p:cNvSpPr>
                <a:spLocks noChangeShapeType="1"/>
              </p:cNvSpPr>
              <p:nvPr/>
            </p:nvSpPr>
            <p:spPr bwMode="auto">
              <a:xfrm>
                <a:off x="1959" y="2496"/>
                <a:ext cx="222" cy="62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4" name="Line 22">
                <a:extLst>
                  <a:ext uri="{FF2B5EF4-FFF2-40B4-BE49-F238E27FC236}">
                    <a16:creationId xmlns:a16="http://schemas.microsoft.com/office/drawing/2014/main" id="{872D5EA5-6B24-44E3-A414-81FB5FB24FD6}"/>
                  </a:ext>
                </a:extLst>
              </p:cNvPr>
              <p:cNvSpPr>
                <a:spLocks noChangeShapeType="1"/>
              </p:cNvSpPr>
              <p:nvPr/>
            </p:nvSpPr>
            <p:spPr bwMode="auto">
              <a:xfrm>
                <a:off x="2711" y="2526"/>
                <a:ext cx="222" cy="611"/>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5" name="Line 23">
                <a:extLst>
                  <a:ext uri="{FF2B5EF4-FFF2-40B4-BE49-F238E27FC236}">
                    <a16:creationId xmlns:a16="http://schemas.microsoft.com/office/drawing/2014/main" id="{8DFC9857-43CB-4274-BFE5-E19D7A0ED915}"/>
                  </a:ext>
                </a:extLst>
              </p:cNvPr>
              <p:cNvSpPr>
                <a:spLocks noChangeShapeType="1"/>
              </p:cNvSpPr>
              <p:nvPr/>
            </p:nvSpPr>
            <p:spPr bwMode="auto">
              <a:xfrm flipH="1">
                <a:off x="2471" y="2507"/>
                <a:ext cx="222" cy="611"/>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6" name="Line 24">
                <a:extLst>
                  <a:ext uri="{FF2B5EF4-FFF2-40B4-BE49-F238E27FC236}">
                    <a16:creationId xmlns:a16="http://schemas.microsoft.com/office/drawing/2014/main" id="{5013118E-589A-44D2-B99F-4670549136C5}"/>
                  </a:ext>
                </a:extLst>
              </p:cNvPr>
              <p:cNvSpPr>
                <a:spLocks noChangeShapeType="1"/>
              </p:cNvSpPr>
              <p:nvPr/>
            </p:nvSpPr>
            <p:spPr bwMode="auto">
              <a:xfrm flipH="1">
                <a:off x="2703" y="2490"/>
                <a:ext cx="319" cy="63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7" name="Line 25">
                <a:extLst>
                  <a:ext uri="{FF2B5EF4-FFF2-40B4-BE49-F238E27FC236}">
                    <a16:creationId xmlns:a16="http://schemas.microsoft.com/office/drawing/2014/main" id="{B2F4481F-ECE7-4B7D-A326-32C5235A9926}"/>
                  </a:ext>
                </a:extLst>
              </p:cNvPr>
              <p:cNvSpPr>
                <a:spLocks noChangeShapeType="1"/>
              </p:cNvSpPr>
              <p:nvPr/>
            </p:nvSpPr>
            <p:spPr bwMode="auto">
              <a:xfrm>
                <a:off x="3020" y="2489"/>
                <a:ext cx="319" cy="63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8" name="Line 26">
                <a:extLst>
                  <a:ext uri="{FF2B5EF4-FFF2-40B4-BE49-F238E27FC236}">
                    <a16:creationId xmlns:a16="http://schemas.microsoft.com/office/drawing/2014/main" id="{5B27E25B-3540-45CF-A89B-6E4AD0173CFC}"/>
                  </a:ext>
                </a:extLst>
              </p:cNvPr>
              <p:cNvSpPr>
                <a:spLocks noChangeShapeType="1"/>
              </p:cNvSpPr>
              <p:nvPr/>
            </p:nvSpPr>
            <p:spPr bwMode="auto">
              <a:xfrm flipH="1">
                <a:off x="3022" y="2508"/>
                <a:ext cx="381" cy="62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9" name="Line 27">
                <a:extLst>
                  <a:ext uri="{FF2B5EF4-FFF2-40B4-BE49-F238E27FC236}">
                    <a16:creationId xmlns:a16="http://schemas.microsoft.com/office/drawing/2014/main" id="{2CE4897D-B7E0-4837-BB34-D849667CB739}"/>
                  </a:ext>
                </a:extLst>
              </p:cNvPr>
              <p:cNvSpPr>
                <a:spLocks noChangeShapeType="1"/>
              </p:cNvSpPr>
              <p:nvPr/>
            </p:nvSpPr>
            <p:spPr bwMode="auto">
              <a:xfrm>
                <a:off x="3401" y="2515"/>
                <a:ext cx="381" cy="62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3280" name="Object 28">
                <a:extLst>
                  <a:ext uri="{FF2B5EF4-FFF2-40B4-BE49-F238E27FC236}">
                    <a16:creationId xmlns:a16="http://schemas.microsoft.com/office/drawing/2014/main" id="{655C0DDA-A3BA-4CAE-AE80-49F4814DEEBB}"/>
                  </a:ext>
                </a:extLst>
              </p:cNvPr>
              <p:cNvGraphicFramePr>
                <a:graphicFrameLocks noChangeAspect="1"/>
              </p:cNvGraphicFramePr>
              <p:nvPr/>
            </p:nvGraphicFramePr>
            <p:xfrm>
              <a:off x="1313" y="3159"/>
              <a:ext cx="231" cy="154"/>
            </p:xfrm>
            <a:graphic>
              <a:graphicData uri="http://schemas.openxmlformats.org/presentationml/2006/ole">
                <mc:AlternateContent xmlns:mc="http://schemas.openxmlformats.org/markup-compatibility/2006">
                  <mc:Choice xmlns:v="urn:schemas-microsoft-com:vml" Requires="v">
                    <p:oleObj spid="_x0000_s53334" name="Equation" r:id="rId7" imgW="304536" imgH="203024" progId="Equation.3">
                      <p:embed/>
                    </p:oleObj>
                  </mc:Choice>
                  <mc:Fallback>
                    <p:oleObj name="Equation" r:id="rId7" imgW="304536" imgH="203024"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3" y="3159"/>
                            <a:ext cx="231"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1" name="Object 29">
                <a:extLst>
                  <a:ext uri="{FF2B5EF4-FFF2-40B4-BE49-F238E27FC236}">
                    <a16:creationId xmlns:a16="http://schemas.microsoft.com/office/drawing/2014/main" id="{CC31BB4A-002E-4BB1-A47D-A5409FFA4DA7}"/>
                  </a:ext>
                </a:extLst>
              </p:cNvPr>
              <p:cNvGraphicFramePr>
                <a:graphicFrameLocks noChangeAspect="1"/>
              </p:cNvGraphicFramePr>
              <p:nvPr/>
            </p:nvGraphicFramePr>
            <p:xfrm>
              <a:off x="1572" y="3157"/>
              <a:ext cx="260" cy="154"/>
            </p:xfrm>
            <a:graphic>
              <a:graphicData uri="http://schemas.openxmlformats.org/presentationml/2006/ole">
                <mc:AlternateContent xmlns:mc="http://schemas.openxmlformats.org/markup-compatibility/2006">
                  <mc:Choice xmlns:v="urn:schemas-microsoft-com:vml" Requires="v">
                    <p:oleObj spid="_x0000_s53335" name="Equation" r:id="rId9" imgW="342751" imgH="203112" progId="Equation.3">
                      <p:embed/>
                    </p:oleObj>
                  </mc:Choice>
                  <mc:Fallback>
                    <p:oleObj name="Equation" r:id="rId9" imgW="342751" imgH="203112"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72" y="3157"/>
                            <a:ext cx="26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2" name="Object 30">
                <a:extLst>
                  <a:ext uri="{FF2B5EF4-FFF2-40B4-BE49-F238E27FC236}">
                    <a16:creationId xmlns:a16="http://schemas.microsoft.com/office/drawing/2014/main" id="{418C045A-B6A3-4CF1-9647-64B60905F4F5}"/>
                  </a:ext>
                </a:extLst>
              </p:cNvPr>
              <p:cNvGraphicFramePr>
                <a:graphicFrameLocks noChangeAspect="1"/>
              </p:cNvGraphicFramePr>
              <p:nvPr/>
            </p:nvGraphicFramePr>
            <p:xfrm>
              <a:off x="1833" y="3165"/>
              <a:ext cx="250" cy="154"/>
            </p:xfrm>
            <a:graphic>
              <a:graphicData uri="http://schemas.openxmlformats.org/presentationml/2006/ole">
                <mc:AlternateContent xmlns:mc="http://schemas.openxmlformats.org/markup-compatibility/2006">
                  <mc:Choice xmlns:v="urn:schemas-microsoft-com:vml" Requires="v">
                    <p:oleObj spid="_x0000_s53336" name="Equation" r:id="rId11" imgW="330057" imgH="203112" progId="Equation.3">
                      <p:embed/>
                    </p:oleObj>
                  </mc:Choice>
                  <mc:Fallback>
                    <p:oleObj name="Equation" r:id="rId11" imgW="330057" imgH="203112"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3" y="3165"/>
                            <a:ext cx="25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3" name="Object 31">
                <a:extLst>
                  <a:ext uri="{FF2B5EF4-FFF2-40B4-BE49-F238E27FC236}">
                    <a16:creationId xmlns:a16="http://schemas.microsoft.com/office/drawing/2014/main" id="{5F56A5E3-DD47-4D72-B934-D7C9F67ADAD6}"/>
                  </a:ext>
                </a:extLst>
              </p:cNvPr>
              <p:cNvGraphicFramePr>
                <a:graphicFrameLocks noChangeAspect="1"/>
              </p:cNvGraphicFramePr>
              <p:nvPr/>
            </p:nvGraphicFramePr>
            <p:xfrm>
              <a:off x="2402" y="3173"/>
              <a:ext cx="474" cy="154"/>
            </p:xfrm>
            <a:graphic>
              <a:graphicData uri="http://schemas.openxmlformats.org/presentationml/2006/ole">
                <mc:AlternateContent xmlns:mc="http://schemas.openxmlformats.org/markup-compatibility/2006">
                  <mc:Choice xmlns:v="urn:schemas-microsoft-com:vml" Requires="v">
                    <p:oleObj spid="_x0000_s53337" name="Equation" r:id="rId13" imgW="622030" imgH="203112" progId="Equation.3">
                      <p:embed/>
                    </p:oleObj>
                  </mc:Choice>
                  <mc:Fallback>
                    <p:oleObj name="Equation" r:id="rId13" imgW="622030" imgH="203112" progId="Equation.3">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2" y="3173"/>
                            <a:ext cx="474"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4" name="Object 32">
                <a:extLst>
                  <a:ext uri="{FF2B5EF4-FFF2-40B4-BE49-F238E27FC236}">
                    <a16:creationId xmlns:a16="http://schemas.microsoft.com/office/drawing/2014/main" id="{C0F35B13-322F-45B3-A758-27488B771619}"/>
                  </a:ext>
                </a:extLst>
              </p:cNvPr>
              <p:cNvGraphicFramePr>
                <a:graphicFrameLocks noChangeAspect="1"/>
              </p:cNvGraphicFramePr>
              <p:nvPr/>
            </p:nvGraphicFramePr>
            <p:xfrm>
              <a:off x="2836" y="3171"/>
              <a:ext cx="455" cy="154"/>
            </p:xfrm>
            <a:graphic>
              <a:graphicData uri="http://schemas.openxmlformats.org/presentationml/2006/ole">
                <mc:AlternateContent xmlns:mc="http://schemas.openxmlformats.org/markup-compatibility/2006">
                  <mc:Choice xmlns:v="urn:schemas-microsoft-com:vml" Requires="v">
                    <p:oleObj spid="_x0000_s53338" name="Equation" r:id="rId15" imgW="596641" imgH="203112" progId="Equation.3">
                      <p:embed/>
                    </p:oleObj>
                  </mc:Choice>
                  <mc:Fallback>
                    <p:oleObj name="Equation" r:id="rId15" imgW="596641" imgH="203112"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36" y="3171"/>
                            <a:ext cx="455"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5" name="Object 33">
                <a:extLst>
                  <a:ext uri="{FF2B5EF4-FFF2-40B4-BE49-F238E27FC236}">
                    <a16:creationId xmlns:a16="http://schemas.microsoft.com/office/drawing/2014/main" id="{0E99CF54-2EA0-40C1-A667-400E7FCDC8A2}"/>
                  </a:ext>
                </a:extLst>
              </p:cNvPr>
              <p:cNvGraphicFramePr>
                <a:graphicFrameLocks noChangeAspect="1"/>
              </p:cNvGraphicFramePr>
              <p:nvPr/>
            </p:nvGraphicFramePr>
            <p:xfrm>
              <a:off x="3263" y="3170"/>
              <a:ext cx="319" cy="154"/>
            </p:xfrm>
            <a:graphic>
              <a:graphicData uri="http://schemas.openxmlformats.org/presentationml/2006/ole">
                <mc:AlternateContent xmlns:mc="http://schemas.openxmlformats.org/markup-compatibility/2006">
                  <mc:Choice xmlns:v="urn:schemas-microsoft-com:vml" Requires="v">
                    <p:oleObj spid="_x0000_s53339" name="Equation" r:id="rId17" imgW="418918" imgH="203112" progId="Equation.3">
                      <p:embed/>
                    </p:oleObj>
                  </mc:Choice>
                  <mc:Fallback>
                    <p:oleObj name="Equation" r:id="rId17" imgW="418918" imgH="203112" progId="Equation.3">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63" y="3170"/>
                            <a:ext cx="319"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6" name="Object 34">
                <a:extLst>
                  <a:ext uri="{FF2B5EF4-FFF2-40B4-BE49-F238E27FC236}">
                    <a16:creationId xmlns:a16="http://schemas.microsoft.com/office/drawing/2014/main" id="{935FF08F-CC69-4566-A73B-B9610D0B07B8}"/>
                  </a:ext>
                </a:extLst>
              </p:cNvPr>
              <p:cNvGraphicFramePr>
                <a:graphicFrameLocks noChangeAspect="1"/>
              </p:cNvGraphicFramePr>
              <p:nvPr/>
            </p:nvGraphicFramePr>
            <p:xfrm>
              <a:off x="4822" y="3181"/>
              <a:ext cx="115" cy="154"/>
            </p:xfrm>
            <a:graphic>
              <a:graphicData uri="http://schemas.openxmlformats.org/presentationml/2006/ole">
                <mc:AlternateContent xmlns:mc="http://schemas.openxmlformats.org/markup-compatibility/2006">
                  <mc:Choice xmlns:v="urn:schemas-microsoft-com:vml" Requires="v">
                    <p:oleObj spid="_x0000_s53340" name="Equation" r:id="rId19" imgW="152268" imgH="203024" progId="Equation.3">
                      <p:embed/>
                    </p:oleObj>
                  </mc:Choice>
                  <mc:Fallback>
                    <p:oleObj name="Equation" r:id="rId19" imgW="152268" imgH="203024" progId="Equation.3">
                      <p:embed/>
                      <p:pic>
                        <p:nvPicPr>
                          <p:cNvPr id="0"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3181"/>
                            <a:ext cx="115"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87" name="Object 35">
                <a:extLst>
                  <a:ext uri="{FF2B5EF4-FFF2-40B4-BE49-F238E27FC236}">
                    <a16:creationId xmlns:a16="http://schemas.microsoft.com/office/drawing/2014/main" id="{23C26B2F-6E19-4814-B4A5-5AF51D48C412}"/>
                  </a:ext>
                </a:extLst>
              </p:cNvPr>
              <p:cNvGraphicFramePr>
                <a:graphicFrameLocks noChangeAspect="1"/>
              </p:cNvGraphicFramePr>
              <p:nvPr/>
            </p:nvGraphicFramePr>
            <p:xfrm>
              <a:off x="960" y="2009"/>
              <a:ext cx="163" cy="135"/>
            </p:xfrm>
            <a:graphic>
              <a:graphicData uri="http://schemas.openxmlformats.org/presentationml/2006/ole">
                <mc:AlternateContent xmlns:mc="http://schemas.openxmlformats.org/markup-compatibility/2006">
                  <mc:Choice xmlns:v="urn:schemas-microsoft-com:vml" Requires="v">
                    <p:oleObj spid="_x0000_s53341" name="Equation" r:id="rId21" imgW="215619" imgH="177569" progId="Equation.3">
                      <p:embed/>
                    </p:oleObj>
                  </mc:Choice>
                  <mc:Fallback>
                    <p:oleObj name="Equation" r:id="rId21" imgW="215619" imgH="177569" progId="Equation.3">
                      <p:embed/>
                      <p:pic>
                        <p:nvPicPr>
                          <p:cNvPr id="0" name="Object 3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60" y="2009"/>
                            <a:ext cx="163"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3256" name="Text Box 5">
              <a:extLst>
                <a:ext uri="{FF2B5EF4-FFF2-40B4-BE49-F238E27FC236}">
                  <a16:creationId xmlns:a16="http://schemas.microsoft.com/office/drawing/2014/main" id="{CB9939ED-9FCD-4F2D-94E9-BFA32D3E8127}"/>
                </a:ext>
              </a:extLst>
            </p:cNvPr>
            <p:cNvSpPr txBox="1">
              <a:spLocks noChangeArrowheads="1"/>
            </p:cNvSpPr>
            <p:nvPr/>
          </p:nvSpPr>
          <p:spPr bwMode="auto">
            <a:xfrm>
              <a:off x="4628939" y="3459714"/>
              <a:ext cx="22460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333399"/>
                  </a:solidFill>
                  <a:latin typeface="Times New Roman" panose="02020603050405020304" pitchFamily="18" charset="0"/>
                  <a:ea typeface="黑体" panose="02010609060101010101" pitchFamily="49" charset="-122"/>
                </a:rPr>
                <a:t>          </a:t>
              </a:r>
              <a:r>
                <a:rPr kumimoji="1" lang="en-US" altLang="zh-CN" sz="1800" b="1">
                  <a:solidFill>
                    <a:srgbClr val="333399"/>
                  </a:solidFill>
                  <a:latin typeface="Times New Roman" panose="02020603050405020304" pitchFamily="18" charset="0"/>
                  <a:ea typeface="黑体" panose="02010609060101010101" pitchFamily="49" charset="-122"/>
                </a:rPr>
                <a:t>Mel</a:t>
              </a:r>
              <a:r>
                <a:rPr kumimoji="1" lang="zh-CN" altLang="en-US" sz="1800" b="1">
                  <a:solidFill>
                    <a:srgbClr val="333399"/>
                  </a:solidFill>
                  <a:latin typeface="Times New Roman" panose="02020603050405020304" pitchFamily="18" charset="0"/>
                  <a:ea typeface="黑体" panose="02010609060101010101" pitchFamily="49" charset="-122"/>
                </a:rPr>
                <a:t>滤波器组</a:t>
              </a:r>
            </a:p>
          </p:txBody>
        </p:sp>
      </p:grpSp>
      <p:sp>
        <p:nvSpPr>
          <p:cNvPr id="58" name="직사각형 64">
            <a:extLst>
              <a:ext uri="{FF2B5EF4-FFF2-40B4-BE49-F238E27FC236}">
                <a16:creationId xmlns:a16="http://schemas.microsoft.com/office/drawing/2014/main" id="{FD291A37-B988-4BA4-A672-26F87A915A2C}"/>
              </a:ext>
            </a:extLst>
          </p:cNvPr>
          <p:cNvSpPr>
            <a:spLocks noChangeArrowheads="1"/>
          </p:cNvSpPr>
          <p:nvPr/>
        </p:nvSpPr>
        <p:spPr bwMode="auto">
          <a:xfrm>
            <a:off x="966788" y="4775200"/>
            <a:ext cx="6950075" cy="646113"/>
          </a:xfrm>
          <a:prstGeom prst="rect">
            <a:avLst/>
          </a:prstGeom>
          <a:noFill/>
          <a:ln w="9525">
            <a:noFill/>
            <a:miter lim="800000"/>
            <a:headEnd/>
            <a:tailEnd/>
          </a:ln>
        </p:spPr>
        <p:txBody>
          <a:bodyPr>
            <a:spAutoFit/>
          </a:bodyPr>
          <a:lstStyle/>
          <a:p>
            <a:pPr marL="285750" indent="-285750" eaLnBrk="1" hangingPunct="1">
              <a:lnSpc>
                <a:spcPct val="150000"/>
              </a:lnSpc>
              <a:spcAft>
                <a:spcPts val="600"/>
              </a:spcAft>
              <a:buFont typeface="Wingdings" pitchFamily="2" charset="2"/>
              <a:buChar char="p"/>
              <a:defRPr/>
            </a:pPr>
            <a:r>
              <a:rPr lang="zh-CN" altLang="en-US" sz="2400" dirty="0">
                <a:latin typeface="黑体" panose="02010609060101010101" pitchFamily="49" charset="-122"/>
              </a:rPr>
              <a:t>据此，提出了</a:t>
            </a:r>
            <a:r>
              <a:rPr lang="en-US" altLang="zh-CN" sz="2400" dirty="0">
                <a:solidFill>
                  <a:srgbClr val="FF0000"/>
                </a:solidFill>
                <a:latin typeface="黑体" panose="02010609060101010101" pitchFamily="49" charset="-122"/>
              </a:rPr>
              <a:t>Mel</a:t>
            </a:r>
            <a:r>
              <a:rPr lang="zh-CN" altLang="en-US" sz="2400" dirty="0">
                <a:solidFill>
                  <a:srgbClr val="FF0000"/>
                </a:solidFill>
                <a:latin typeface="黑体" panose="02010609060101010101" pitchFamily="49" charset="-122"/>
              </a:rPr>
              <a:t>频域倒谱系数（</a:t>
            </a:r>
            <a:r>
              <a:rPr lang="en-US" altLang="zh-CN" sz="2400" dirty="0">
                <a:solidFill>
                  <a:srgbClr val="FF0000"/>
                </a:solidFill>
                <a:latin typeface="黑体" panose="02010609060101010101" pitchFamily="49" charset="-122"/>
              </a:rPr>
              <a:t>MF</a:t>
            </a:r>
            <a:r>
              <a:rPr lang="en-US" altLang="zh-CN" sz="2400" dirty="0">
                <a:solidFill>
                  <a:srgbClr val="FF0000"/>
                </a:solidFill>
                <a:latin typeface="+mj-lt"/>
              </a:rPr>
              <a:t>CC</a:t>
            </a:r>
            <a:r>
              <a:rPr lang="zh-CN" altLang="en-US" sz="2400" dirty="0">
                <a:solidFill>
                  <a:srgbClr val="FF0000"/>
                </a:solidFill>
                <a:latin typeface="+mj-lt"/>
              </a:rPr>
              <a:t>）</a:t>
            </a:r>
            <a:r>
              <a:rPr lang="zh-CN" altLang="en-US" sz="2400" dirty="0">
                <a:latin typeface="+mj-lt"/>
              </a:rPr>
              <a:t>特征</a:t>
            </a:r>
            <a:endParaRPr lang="en-US" altLang="ko-KR" sz="2400" dirty="0">
              <a:latin typeface="+mj-lt"/>
            </a:endParaRPr>
          </a:p>
        </p:txBody>
      </p:sp>
    </p:spTree>
    <p:custDataLst>
      <p:tags r:id="rId2"/>
    </p:custData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up)">
                                      <p:cBhvr>
                                        <p:cTn id="1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a:extLst>
              <a:ext uri="{FF2B5EF4-FFF2-40B4-BE49-F238E27FC236}">
                <a16:creationId xmlns:a16="http://schemas.microsoft.com/office/drawing/2014/main" id="{24219F63-8E76-4147-8587-1BB3130A4D32}"/>
              </a:ext>
            </a:extLst>
          </p:cNvPr>
          <p:cNvSpPr>
            <a:spLocks noGrp="1" noChangeArrowheads="1"/>
          </p:cNvSpPr>
          <p:nvPr>
            <p:ph type="title"/>
          </p:nvPr>
        </p:nvSpPr>
        <p:spPr/>
        <p:txBody>
          <a:bodyPr/>
          <a:lstStyle/>
          <a:p>
            <a:r>
              <a:rPr lang="zh-CN" altLang="en-US"/>
              <a:t>模式识别环节的仿真</a:t>
            </a:r>
          </a:p>
        </p:txBody>
      </p:sp>
      <p:sp>
        <p:nvSpPr>
          <p:cNvPr id="29" name="직사각형 64">
            <a:extLst>
              <a:ext uri="{FF2B5EF4-FFF2-40B4-BE49-F238E27FC236}">
                <a16:creationId xmlns:a16="http://schemas.microsoft.com/office/drawing/2014/main" id="{6DD565A5-AF67-4E83-AD88-14D2D67C465D}"/>
              </a:ext>
            </a:extLst>
          </p:cNvPr>
          <p:cNvSpPr>
            <a:spLocks noChangeArrowheads="1"/>
          </p:cNvSpPr>
          <p:nvPr/>
        </p:nvSpPr>
        <p:spPr bwMode="auto">
          <a:xfrm>
            <a:off x="604838" y="1704975"/>
            <a:ext cx="8018462" cy="5540375"/>
          </a:xfrm>
          <a:prstGeom prst="rect">
            <a:avLst/>
          </a:prstGeom>
          <a:noFill/>
          <a:ln w="9525">
            <a:noFill/>
            <a:miter lim="800000"/>
            <a:headEnd/>
            <a:tailEnd/>
          </a:ln>
        </p:spPr>
        <p:txBody>
          <a:bodyPr>
            <a:spAutoFit/>
          </a:bodyPr>
          <a:lstStyle/>
          <a:p>
            <a:pPr eaLnBrk="1" hangingPunct="1">
              <a:lnSpc>
                <a:spcPct val="150000"/>
              </a:lnSpc>
              <a:spcAft>
                <a:spcPts val="600"/>
              </a:spcAft>
              <a:defRPr/>
            </a:pPr>
            <a:r>
              <a:rPr lang="zh-CN" altLang="en-US" sz="2400" dirty="0">
                <a:latin typeface="+mj-lt"/>
              </a:rPr>
              <a:t>对大脑的仿真最难。一些</a:t>
            </a:r>
            <a:r>
              <a:rPr lang="zh-CN" altLang="en-US" sz="2400" dirty="0">
                <a:solidFill>
                  <a:srgbClr val="C00000"/>
                </a:solidFill>
                <a:latin typeface="+mj-lt"/>
              </a:rPr>
              <a:t>里程碑式</a:t>
            </a:r>
            <a:r>
              <a:rPr lang="zh-CN" altLang="en-US" sz="2400" dirty="0">
                <a:latin typeface="+mj-lt"/>
              </a:rPr>
              <a:t>的研究工作：</a:t>
            </a:r>
            <a:endParaRPr lang="en-US" altLang="zh-CN" sz="2400" dirty="0">
              <a:latin typeface="+mj-lt"/>
            </a:endParaRPr>
          </a:p>
          <a:p>
            <a:pPr marL="342900" indent="-342900" eaLnBrk="1" hangingPunct="1">
              <a:lnSpc>
                <a:spcPct val="150000"/>
              </a:lnSpc>
              <a:spcAft>
                <a:spcPts val="600"/>
              </a:spcAft>
              <a:buFont typeface="Wingdings" panose="05000000000000000000" pitchFamily="2" charset="2"/>
              <a:buChar char="u"/>
              <a:defRPr/>
            </a:pPr>
            <a:r>
              <a:rPr lang="zh-CN" altLang="en-US" sz="2400" dirty="0">
                <a:solidFill>
                  <a:srgbClr val="161628"/>
                </a:solidFill>
                <a:latin typeface="Times New Roman" panose="02020603050405020304" pitchFamily="18" charset="0"/>
              </a:rPr>
              <a:t>基于</a:t>
            </a:r>
            <a:r>
              <a:rPr lang="zh-CN" altLang="en-US" sz="2400" dirty="0">
                <a:solidFill>
                  <a:srgbClr val="FF0000"/>
                </a:solidFill>
                <a:latin typeface="Times New Roman" panose="02020603050405020304" pitchFamily="18" charset="0"/>
              </a:rPr>
              <a:t>隐马尔可夫模型</a:t>
            </a:r>
            <a:r>
              <a:rPr lang="en-US" altLang="zh-CN" sz="2400" dirty="0">
                <a:solidFill>
                  <a:srgbClr val="161628"/>
                </a:solidFill>
                <a:latin typeface="Times New Roman" panose="02020603050405020304" pitchFamily="18" charset="0"/>
              </a:rPr>
              <a:t>(HMM)</a:t>
            </a:r>
            <a:r>
              <a:rPr lang="zh-CN" altLang="en-US" sz="2400" dirty="0">
                <a:solidFill>
                  <a:srgbClr val="161628"/>
                </a:solidFill>
                <a:latin typeface="Times New Roman" panose="02020603050405020304" pitchFamily="18" charset="0"/>
              </a:rPr>
              <a:t>的语音识别技术</a:t>
            </a: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r>
              <a:rPr lang="zh-CN" altLang="en-US" sz="2400" dirty="0">
                <a:solidFill>
                  <a:srgbClr val="161628"/>
                </a:solidFill>
                <a:latin typeface="Times New Roman" panose="02020603050405020304" pitchFamily="18" charset="0"/>
              </a:rPr>
              <a:t>90年代初，</a:t>
            </a:r>
            <a:r>
              <a:rPr lang="zh-CN" altLang="en-US" sz="2400" dirty="0">
                <a:solidFill>
                  <a:srgbClr val="FF0000"/>
                </a:solidFill>
              </a:rPr>
              <a:t>李开复</a:t>
            </a:r>
            <a:r>
              <a:rPr lang="zh-CN" altLang="en-US" sz="2400" dirty="0"/>
              <a:t>在</a:t>
            </a:r>
            <a:r>
              <a:rPr lang="en-US" altLang="zh-CN" sz="2400" dirty="0">
                <a:solidFill>
                  <a:srgbClr val="161628"/>
                </a:solidFill>
                <a:latin typeface="Times New Roman" panose="02020603050405020304" pitchFamily="18" charset="0"/>
              </a:rPr>
              <a:t>CMU</a:t>
            </a:r>
            <a:r>
              <a:rPr lang="zh-CN" altLang="en-US" sz="2400" dirty="0">
                <a:solidFill>
                  <a:srgbClr val="161628"/>
                </a:solidFill>
                <a:latin typeface="Times New Roman" panose="02020603050405020304" pitchFamily="18" charset="0"/>
              </a:rPr>
              <a:t>搭建了基于</a:t>
            </a:r>
            <a:r>
              <a:rPr lang="en-US" altLang="zh-CN" sz="2400" dirty="0">
                <a:solidFill>
                  <a:srgbClr val="161628"/>
                </a:solidFill>
                <a:latin typeface="Times New Roman" panose="02020603050405020304" pitchFamily="18" charset="0"/>
              </a:rPr>
              <a:t>HMM</a:t>
            </a:r>
            <a:r>
              <a:rPr lang="zh-CN" altLang="en-US" sz="2400" dirty="0">
                <a:solidFill>
                  <a:srgbClr val="161628"/>
                </a:solidFill>
                <a:latin typeface="Times New Roman" panose="02020603050405020304" pitchFamily="18" charset="0"/>
              </a:rPr>
              <a:t>的非特定人连续语音识别系统</a:t>
            </a:r>
            <a:r>
              <a:rPr lang="en-US" altLang="zh-CN" sz="2400" dirty="0">
                <a:solidFill>
                  <a:srgbClr val="FF0000"/>
                </a:solidFill>
                <a:latin typeface="Times New Roman" panose="02020603050405020304" pitchFamily="18" charset="0"/>
              </a:rPr>
              <a:t>SPHINX</a:t>
            </a:r>
            <a:r>
              <a:rPr lang="zh-CN" altLang="en-US" sz="2400" dirty="0">
                <a:solidFill>
                  <a:srgbClr val="161628"/>
                </a:solidFill>
                <a:latin typeface="Times New Roman" panose="02020603050405020304" pitchFamily="18" charset="0"/>
              </a:rPr>
              <a:t>；</a:t>
            </a: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r>
              <a:rPr lang="zh-CN" altLang="en-US" sz="2400" dirty="0">
                <a:solidFill>
                  <a:srgbClr val="FF0000"/>
                </a:solidFill>
                <a:latin typeface="Times New Roman" panose="02020603050405020304" pitchFamily="18" charset="0"/>
              </a:rPr>
              <a:t>三层结构</a:t>
            </a:r>
            <a:r>
              <a:rPr lang="zh-CN" altLang="en-US" sz="2400" dirty="0">
                <a:solidFill>
                  <a:srgbClr val="161628"/>
                </a:solidFill>
                <a:latin typeface="Times New Roman" panose="02020603050405020304" pitchFamily="18" charset="0"/>
              </a:rPr>
              <a:t>：声学语音层、词层、句法层；</a:t>
            </a: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r>
              <a:rPr lang="en-US" altLang="zh-CN" sz="2400" dirty="0">
                <a:solidFill>
                  <a:srgbClr val="161628"/>
                </a:solidFill>
                <a:latin typeface="Times New Roman" panose="02020603050405020304" pitchFamily="18" charset="0"/>
              </a:rPr>
              <a:t>HMM</a:t>
            </a:r>
            <a:r>
              <a:rPr lang="zh-CN" altLang="en-US" sz="2400" dirty="0">
                <a:solidFill>
                  <a:srgbClr val="161628"/>
                </a:solidFill>
                <a:latin typeface="Times New Roman" panose="02020603050405020304" pitchFamily="18" charset="0"/>
              </a:rPr>
              <a:t>不但对</a:t>
            </a:r>
            <a:r>
              <a:rPr lang="zh-CN" altLang="en-US" sz="2400" dirty="0">
                <a:solidFill>
                  <a:srgbClr val="FF0000"/>
                </a:solidFill>
                <a:latin typeface="Times New Roman" panose="02020603050405020304" pitchFamily="18" charset="0"/>
              </a:rPr>
              <a:t>声学内容</a:t>
            </a:r>
            <a:r>
              <a:rPr lang="zh-CN" altLang="en-US" sz="2400" dirty="0">
                <a:solidFill>
                  <a:srgbClr val="161628"/>
                </a:solidFill>
                <a:latin typeface="Times New Roman" panose="02020603050405020304" pitchFamily="18" charset="0"/>
              </a:rPr>
              <a:t>进行统计建模，也对其</a:t>
            </a:r>
            <a:r>
              <a:rPr lang="zh-CN" altLang="en-US" sz="2400" dirty="0">
                <a:solidFill>
                  <a:srgbClr val="FF0000"/>
                </a:solidFill>
                <a:latin typeface="Times New Roman" panose="02020603050405020304" pitchFamily="18" charset="0"/>
              </a:rPr>
              <a:t>时序变化</a:t>
            </a:r>
            <a:r>
              <a:rPr lang="zh-CN" altLang="en-US" sz="2400" dirty="0">
                <a:solidFill>
                  <a:srgbClr val="161628"/>
                </a:solidFill>
                <a:latin typeface="Times New Roman" panose="02020603050405020304" pitchFamily="18" charset="0"/>
              </a:rPr>
              <a:t>进行统计建模。</a:t>
            </a: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endParaRPr lang="zh-CN" altLang="en-US"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u"/>
              <a:defRPr/>
            </a:pPr>
            <a:endParaRPr lang="en-US" altLang="ko-KR" sz="2400" dirty="0">
              <a:latin typeface="+mj-lt"/>
            </a:endParaRPr>
          </a:p>
        </p:txBody>
      </p:sp>
    </p:spTree>
    <p:custDataLst>
      <p:tags r:id="rId1"/>
    </p:custDataLst>
  </p:cSld>
  <p:clrMapOvr>
    <a:masterClrMapping/>
  </p:clrMapOvr>
  <p:transition spd="slow"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a:extLst>
              <a:ext uri="{FF2B5EF4-FFF2-40B4-BE49-F238E27FC236}">
                <a16:creationId xmlns:a16="http://schemas.microsoft.com/office/drawing/2014/main" id="{F5B4F329-BF9B-40CE-AA05-72DA336A94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2813" y="3200400"/>
            <a:ext cx="2673350"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5">
            <a:extLst>
              <a:ext uri="{FF2B5EF4-FFF2-40B4-BE49-F238E27FC236}">
                <a16:creationId xmlns:a16="http://schemas.microsoft.com/office/drawing/2014/main" id="{CB199C0C-FE73-4798-95D0-E578C077D8E1}"/>
              </a:ext>
            </a:extLst>
          </p:cNvPr>
          <p:cNvSpPr>
            <a:spLocks noGrp="1" noChangeArrowheads="1"/>
          </p:cNvSpPr>
          <p:nvPr>
            <p:ph type="title"/>
          </p:nvPr>
        </p:nvSpPr>
        <p:spPr/>
        <p:txBody>
          <a:bodyPr/>
          <a:lstStyle/>
          <a:p>
            <a:r>
              <a:rPr lang="zh-CN" altLang="en-US"/>
              <a:t>模式识别环节的仿真</a:t>
            </a:r>
          </a:p>
        </p:txBody>
      </p:sp>
      <p:sp>
        <p:nvSpPr>
          <p:cNvPr id="29" name="직사각형 64">
            <a:extLst>
              <a:ext uri="{FF2B5EF4-FFF2-40B4-BE49-F238E27FC236}">
                <a16:creationId xmlns:a16="http://schemas.microsoft.com/office/drawing/2014/main" id="{CDAC98F4-A976-4315-9F10-F7D2F302CD8D}"/>
              </a:ext>
            </a:extLst>
          </p:cNvPr>
          <p:cNvSpPr>
            <a:spLocks noChangeArrowheads="1"/>
          </p:cNvSpPr>
          <p:nvPr/>
        </p:nvSpPr>
        <p:spPr bwMode="auto">
          <a:xfrm>
            <a:off x="604838" y="1704975"/>
            <a:ext cx="8018462" cy="6134100"/>
          </a:xfrm>
          <a:prstGeom prst="rect">
            <a:avLst/>
          </a:prstGeom>
          <a:noFill/>
          <a:ln w="9525">
            <a:noFill/>
            <a:miter lim="800000"/>
            <a:headEnd/>
            <a:tailEnd/>
          </a:ln>
        </p:spPr>
        <p:txBody>
          <a:bodyPr>
            <a:spAutoFit/>
          </a:bodyPr>
          <a:lstStyle/>
          <a:p>
            <a:pPr marL="342900" indent="-342900" eaLnBrk="1" hangingPunct="1">
              <a:lnSpc>
                <a:spcPct val="150000"/>
              </a:lnSpc>
              <a:spcAft>
                <a:spcPts val="600"/>
              </a:spcAft>
              <a:buFont typeface="Wingdings" panose="05000000000000000000" pitchFamily="2" charset="2"/>
              <a:buChar char="u"/>
              <a:defRPr/>
            </a:pPr>
            <a:r>
              <a:rPr lang="zh-CN" altLang="en-US" sz="2400" dirty="0">
                <a:solidFill>
                  <a:srgbClr val="161628"/>
                </a:solidFill>
                <a:latin typeface="Times New Roman" panose="02020603050405020304" pitchFamily="18" charset="0"/>
              </a:rPr>
              <a:t>基于</a:t>
            </a:r>
            <a:r>
              <a:rPr lang="zh-CN" altLang="en-US" sz="2400" dirty="0">
                <a:solidFill>
                  <a:srgbClr val="FF0000"/>
                </a:solidFill>
                <a:latin typeface="Times New Roman" panose="02020603050405020304" pitchFamily="18" charset="0"/>
              </a:rPr>
              <a:t>深度学习</a:t>
            </a:r>
            <a:r>
              <a:rPr lang="en-US" altLang="zh-CN" sz="2400" dirty="0">
                <a:solidFill>
                  <a:srgbClr val="161628"/>
                </a:solidFill>
                <a:latin typeface="Times New Roman" panose="02020603050405020304" pitchFamily="18" charset="0"/>
              </a:rPr>
              <a:t>(Deep Learning)</a:t>
            </a:r>
            <a:r>
              <a:rPr lang="zh-CN" altLang="en-US" sz="2400" dirty="0">
                <a:solidFill>
                  <a:srgbClr val="161628"/>
                </a:solidFill>
                <a:latin typeface="Times New Roman" panose="02020603050405020304" pitchFamily="18" charset="0"/>
              </a:rPr>
              <a:t>的语音识别技术</a:t>
            </a: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r>
              <a:rPr lang="en-US" altLang="zh-CN" sz="2400" dirty="0">
                <a:solidFill>
                  <a:srgbClr val="161628"/>
                </a:solidFill>
                <a:latin typeface="Times New Roman" panose="02020603050405020304" pitchFamily="18" charset="0"/>
              </a:rPr>
              <a:t>2011</a:t>
            </a:r>
            <a:r>
              <a:rPr lang="zh-CN" altLang="en-US" sz="2400" dirty="0">
                <a:solidFill>
                  <a:srgbClr val="161628"/>
                </a:solidFill>
                <a:latin typeface="Times New Roman" panose="02020603050405020304" pitchFamily="18" charset="0"/>
              </a:rPr>
              <a:t>年，微软研究院</a:t>
            </a:r>
            <a:r>
              <a:rPr lang="zh-CN" altLang="en-US" sz="2400" dirty="0">
                <a:solidFill>
                  <a:srgbClr val="FF0000"/>
                </a:solidFill>
                <a:latin typeface="Times New Roman" panose="02020603050405020304" pitchFamily="18" charset="0"/>
              </a:rPr>
              <a:t>俞栋等</a:t>
            </a:r>
            <a:r>
              <a:rPr lang="zh-CN" altLang="en-US" sz="2400" dirty="0">
                <a:latin typeface="Times New Roman" panose="02020603050405020304" pitchFamily="18" charset="0"/>
              </a:rPr>
              <a:t>提出了</a:t>
            </a:r>
            <a:r>
              <a:rPr lang="zh-CN" altLang="en-US" sz="2400" dirty="0">
                <a:solidFill>
                  <a:srgbClr val="161628"/>
                </a:solidFill>
                <a:latin typeface="Times New Roman" panose="02020603050405020304" pitchFamily="18" charset="0"/>
              </a:rPr>
              <a:t>基于</a:t>
            </a:r>
            <a:r>
              <a:rPr lang="en-US" altLang="zh-CN" sz="2400" dirty="0">
                <a:solidFill>
                  <a:srgbClr val="161628"/>
                </a:solidFill>
                <a:latin typeface="Times New Roman" panose="02020603050405020304" pitchFamily="18" charset="0"/>
              </a:rPr>
              <a:t>DNN+HMM</a:t>
            </a:r>
            <a:r>
              <a:rPr lang="zh-CN" altLang="en-US" sz="2400" dirty="0">
                <a:solidFill>
                  <a:srgbClr val="161628"/>
                </a:solidFill>
                <a:latin typeface="Times New Roman" panose="02020603050405020304" pitchFamily="18" charset="0"/>
              </a:rPr>
              <a:t>的语音识别方法</a:t>
            </a:r>
            <a:endParaRPr lang="en-US" altLang="zh-CN" sz="2400" dirty="0">
              <a:solidFill>
                <a:srgbClr val="161628"/>
              </a:solidFill>
              <a:latin typeface="Times New Roman" panose="02020603050405020304" pitchFamily="18" charset="0"/>
            </a:endParaRPr>
          </a:p>
          <a:p>
            <a:pPr marL="342900" lvl="1" indent="-342900" eaLnBrk="1" hangingPunct="1">
              <a:lnSpc>
                <a:spcPct val="150000"/>
              </a:lnSpc>
              <a:spcAft>
                <a:spcPts val="600"/>
              </a:spcAft>
              <a:buFont typeface="Wingdings" panose="05000000000000000000" pitchFamily="2" charset="2"/>
              <a:buChar char="ü"/>
              <a:defRPr/>
            </a:pPr>
            <a:r>
              <a:rPr lang="zh-CN" altLang="en-US" sz="2400" dirty="0">
                <a:solidFill>
                  <a:srgbClr val="161628"/>
                </a:solidFill>
                <a:latin typeface="Times New Roman" panose="02020603050405020304" pitchFamily="18" charset="0"/>
              </a:rPr>
              <a:t>其训练分成</a:t>
            </a:r>
            <a:r>
              <a:rPr lang="en-US" altLang="zh-CN" sz="2400" dirty="0">
                <a:solidFill>
                  <a:srgbClr val="C00000"/>
                </a:solidFill>
              </a:rPr>
              <a:t>Pre-training</a:t>
            </a:r>
            <a:r>
              <a:rPr lang="zh-CN" altLang="en-US" sz="2400" dirty="0"/>
              <a:t>和</a:t>
            </a:r>
            <a:r>
              <a:rPr lang="en-US" altLang="zh-CN" sz="2400" dirty="0">
                <a:solidFill>
                  <a:srgbClr val="C00000"/>
                </a:solidFill>
              </a:rPr>
              <a:t>Fine-tuning</a:t>
            </a:r>
          </a:p>
          <a:p>
            <a:pPr marL="342900" lvl="1" indent="-342900" eaLnBrk="1" hangingPunct="1">
              <a:lnSpc>
                <a:spcPct val="150000"/>
              </a:lnSpc>
              <a:spcAft>
                <a:spcPts val="600"/>
              </a:spcAft>
              <a:buFont typeface="Wingdings" panose="05000000000000000000" pitchFamily="2" charset="2"/>
              <a:buChar char="ü"/>
              <a:defRPr/>
            </a:pPr>
            <a:r>
              <a:rPr lang="zh-CN" altLang="en-US" sz="2400" dirty="0"/>
              <a:t>引入</a:t>
            </a:r>
            <a:r>
              <a:rPr lang="en-US" altLang="zh-CN" sz="2400" dirty="0"/>
              <a:t>RBM</a:t>
            </a:r>
            <a:r>
              <a:rPr lang="zh-CN" altLang="en-US" sz="2400" dirty="0"/>
              <a:t>构建</a:t>
            </a:r>
            <a:r>
              <a:rPr lang="en-US" altLang="zh-CN" sz="2400" dirty="0"/>
              <a:t>DBN</a:t>
            </a:r>
            <a:r>
              <a:rPr lang="zh-CN" altLang="en-US" sz="2400" dirty="0"/>
              <a:t>，作为</a:t>
            </a:r>
            <a:r>
              <a:rPr lang="en-US" altLang="zh-CN" sz="2400" dirty="0"/>
              <a:t>DNN</a:t>
            </a:r>
            <a:r>
              <a:rPr lang="zh-CN" altLang="en-US" sz="2400" dirty="0"/>
              <a:t>的初值</a:t>
            </a:r>
            <a:endParaRPr lang="en-US" altLang="zh-CN" sz="2400" dirty="0"/>
          </a:p>
          <a:p>
            <a:pPr marL="0" lvl="1" eaLnBrk="1" hangingPunct="1">
              <a:lnSpc>
                <a:spcPct val="150000"/>
              </a:lnSpc>
              <a:spcAft>
                <a:spcPts val="600"/>
              </a:spcAft>
              <a:defRPr/>
            </a:pPr>
            <a:r>
              <a:rPr lang="en-US" altLang="zh-CN" sz="2400" dirty="0"/>
              <a:t> </a:t>
            </a:r>
          </a:p>
          <a:p>
            <a:pPr marL="342900" indent="-342900" eaLnBrk="1" hangingPunct="1">
              <a:lnSpc>
                <a:spcPct val="150000"/>
              </a:lnSpc>
              <a:spcAft>
                <a:spcPts val="600"/>
              </a:spcAft>
              <a:buFont typeface="Wingdings" panose="05000000000000000000" pitchFamily="2" charset="2"/>
              <a:buChar char="ü"/>
              <a:defRPr/>
            </a:pP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endParaRPr lang="zh-CN" altLang="en-US"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u"/>
              <a:defRPr/>
            </a:pPr>
            <a:endParaRPr lang="en-US" altLang="ko-KR" sz="2400" dirty="0">
              <a:latin typeface="+mj-lt"/>
            </a:endParaRPr>
          </a:p>
        </p:txBody>
      </p:sp>
    </p:spTree>
    <p:custDataLst>
      <p:tags r:id="rId1"/>
    </p:custDataLst>
  </p:cSld>
  <p:clrMapOvr>
    <a:masterClrMapping/>
  </p:clrMapOvr>
  <p:transition spd="slow"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a:extLst>
              <a:ext uri="{FF2B5EF4-FFF2-40B4-BE49-F238E27FC236}">
                <a16:creationId xmlns:a16="http://schemas.microsoft.com/office/drawing/2014/main" id="{1397C4D9-A6E4-457C-9AF0-412F6DC9053A}"/>
              </a:ext>
            </a:extLst>
          </p:cNvPr>
          <p:cNvSpPr>
            <a:spLocks noGrp="1" noChangeArrowheads="1"/>
          </p:cNvSpPr>
          <p:nvPr>
            <p:ph type="title"/>
          </p:nvPr>
        </p:nvSpPr>
        <p:spPr/>
        <p:txBody>
          <a:bodyPr/>
          <a:lstStyle/>
          <a:p>
            <a:r>
              <a:rPr lang="zh-CN" altLang="en-US"/>
              <a:t>模式识别环节的仿真</a:t>
            </a:r>
          </a:p>
        </p:txBody>
      </p:sp>
      <p:sp>
        <p:nvSpPr>
          <p:cNvPr id="29" name="직사각형 64">
            <a:extLst>
              <a:ext uri="{FF2B5EF4-FFF2-40B4-BE49-F238E27FC236}">
                <a16:creationId xmlns:a16="http://schemas.microsoft.com/office/drawing/2014/main" id="{38800D62-7730-428B-B012-31F1F6B9250A}"/>
              </a:ext>
            </a:extLst>
          </p:cNvPr>
          <p:cNvSpPr>
            <a:spLocks noChangeArrowheads="1"/>
          </p:cNvSpPr>
          <p:nvPr/>
        </p:nvSpPr>
        <p:spPr bwMode="auto">
          <a:xfrm>
            <a:off x="604838" y="1704975"/>
            <a:ext cx="8018462" cy="6537325"/>
          </a:xfrm>
          <a:prstGeom prst="rect">
            <a:avLst/>
          </a:prstGeom>
          <a:noFill/>
          <a:ln w="9525">
            <a:noFill/>
            <a:miter lim="800000"/>
            <a:headEnd/>
            <a:tailEnd/>
          </a:ln>
        </p:spPr>
        <p:txBody>
          <a:bodyPr>
            <a:spAutoFit/>
          </a:bodyPr>
          <a:lstStyle/>
          <a:p>
            <a:pPr marL="342900" indent="-342900" eaLnBrk="1" hangingPunct="1">
              <a:lnSpc>
                <a:spcPct val="150000"/>
              </a:lnSpc>
              <a:spcAft>
                <a:spcPts val="600"/>
              </a:spcAft>
              <a:buFont typeface="Wingdings" panose="05000000000000000000" pitchFamily="2" charset="2"/>
              <a:buChar char="u"/>
              <a:defRPr/>
            </a:pPr>
            <a:r>
              <a:rPr lang="zh-CN" altLang="en-US" sz="2400" dirty="0">
                <a:solidFill>
                  <a:srgbClr val="161628"/>
                </a:solidFill>
                <a:latin typeface="Times New Roman" panose="02020603050405020304" pitchFamily="18" charset="0"/>
              </a:rPr>
              <a:t>基于</a:t>
            </a:r>
            <a:r>
              <a:rPr lang="zh-CN" altLang="en-US" sz="2400" dirty="0">
                <a:solidFill>
                  <a:srgbClr val="FF0000"/>
                </a:solidFill>
                <a:latin typeface="Times New Roman" panose="02020603050405020304" pitchFamily="18" charset="0"/>
              </a:rPr>
              <a:t>深度学习</a:t>
            </a:r>
            <a:r>
              <a:rPr lang="en-US" altLang="zh-CN" sz="2400" dirty="0">
                <a:solidFill>
                  <a:srgbClr val="161628"/>
                </a:solidFill>
                <a:latin typeface="Times New Roman" panose="02020603050405020304" pitchFamily="18" charset="0"/>
              </a:rPr>
              <a:t>(Deep Learning)</a:t>
            </a:r>
            <a:r>
              <a:rPr lang="zh-CN" altLang="en-US" sz="2400" dirty="0">
                <a:solidFill>
                  <a:srgbClr val="161628"/>
                </a:solidFill>
                <a:latin typeface="Times New Roman" panose="02020603050405020304" pitchFamily="18" charset="0"/>
              </a:rPr>
              <a:t>的语音识别技术</a:t>
            </a: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r>
              <a:rPr lang="zh-CN" altLang="en-US" sz="2400" dirty="0">
                <a:solidFill>
                  <a:srgbClr val="161628"/>
                </a:solidFill>
                <a:latin typeface="Times New Roman" panose="02020603050405020304" pitchFamily="18" charset="0"/>
              </a:rPr>
              <a:t>近几年，许多深度学习技术被提出来，并被应用到语音识别技术中；</a:t>
            </a: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r>
              <a:rPr lang="zh-CN" altLang="en-US" sz="2400" dirty="0">
                <a:solidFill>
                  <a:srgbClr val="161628"/>
                </a:solidFill>
                <a:latin typeface="Times New Roman" panose="02020603050405020304" pitchFamily="18" charset="0"/>
              </a:rPr>
              <a:t>基于循环神经网</a:t>
            </a:r>
            <a:r>
              <a:rPr lang="en-US" altLang="zh-CN" sz="2400" dirty="0"/>
              <a:t>(</a:t>
            </a:r>
            <a:r>
              <a:rPr lang="en-US" altLang="zh-CN" sz="2400" dirty="0">
                <a:solidFill>
                  <a:srgbClr val="C00000"/>
                </a:solidFill>
              </a:rPr>
              <a:t>RNN</a:t>
            </a:r>
            <a:r>
              <a:rPr lang="en-US" altLang="zh-CN" sz="2400" dirty="0"/>
              <a:t>, Recurrent Neural Networks)</a:t>
            </a:r>
            <a:r>
              <a:rPr lang="zh-CN" altLang="en-US" sz="2400" dirty="0"/>
              <a:t>的语音识别技术；</a:t>
            </a:r>
            <a:endParaRPr lang="en-US" altLang="zh-CN" sz="2400" dirty="0"/>
          </a:p>
          <a:p>
            <a:pPr marL="342900" indent="-342900" eaLnBrk="1" hangingPunct="1">
              <a:lnSpc>
                <a:spcPct val="150000"/>
              </a:lnSpc>
              <a:spcAft>
                <a:spcPts val="600"/>
              </a:spcAft>
              <a:buFont typeface="Wingdings" panose="05000000000000000000" pitchFamily="2" charset="2"/>
              <a:buChar char="ü"/>
              <a:defRPr/>
            </a:pPr>
            <a:r>
              <a:rPr lang="zh-CN" altLang="en-US" sz="2400" dirty="0"/>
              <a:t>基于</a:t>
            </a:r>
            <a:r>
              <a:rPr lang="en-US" altLang="zh-CN" sz="2400" dirty="0">
                <a:solidFill>
                  <a:srgbClr val="C00000"/>
                </a:solidFill>
              </a:rPr>
              <a:t>LSTM</a:t>
            </a:r>
            <a:r>
              <a:rPr lang="zh-CN" altLang="en-US" sz="2400" dirty="0"/>
              <a:t>（</a:t>
            </a:r>
            <a:r>
              <a:rPr lang="en-US" altLang="zh-CN" sz="2400" dirty="0"/>
              <a:t>Long-Short Term Memory</a:t>
            </a:r>
            <a:r>
              <a:rPr lang="zh-CN" altLang="en-US" sz="2400" dirty="0"/>
              <a:t>）网络的语音识别技术。</a:t>
            </a:r>
            <a:endParaRPr lang="en-US" altLang="zh-CN" sz="2400" dirty="0"/>
          </a:p>
          <a:p>
            <a:pPr marL="342900" indent="-342900" eaLnBrk="1" hangingPunct="1">
              <a:lnSpc>
                <a:spcPct val="150000"/>
              </a:lnSpc>
              <a:spcAft>
                <a:spcPts val="600"/>
              </a:spcAft>
              <a:buFont typeface="Wingdings" panose="05000000000000000000" pitchFamily="2" charset="2"/>
              <a:buChar char="ü"/>
              <a:defRPr/>
            </a:pPr>
            <a:endParaRPr lang="en-US" altLang="zh-CN"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ü"/>
              <a:defRPr/>
            </a:pPr>
            <a:endParaRPr lang="zh-CN" altLang="en-US" sz="2400" dirty="0">
              <a:solidFill>
                <a:srgbClr val="161628"/>
              </a:solidFill>
              <a:latin typeface="Times New Roman" panose="02020603050405020304" pitchFamily="18" charset="0"/>
            </a:endParaRPr>
          </a:p>
          <a:p>
            <a:pPr marL="342900" indent="-342900" eaLnBrk="1" hangingPunct="1">
              <a:lnSpc>
                <a:spcPct val="150000"/>
              </a:lnSpc>
              <a:spcAft>
                <a:spcPts val="600"/>
              </a:spcAft>
              <a:buFont typeface="Wingdings" panose="05000000000000000000" pitchFamily="2" charset="2"/>
              <a:buChar char="u"/>
              <a:defRPr/>
            </a:pPr>
            <a:endParaRPr lang="en-US" altLang="ko-KR" sz="2400" dirty="0">
              <a:latin typeface="+mj-lt"/>
            </a:endParaRPr>
          </a:p>
        </p:txBody>
      </p:sp>
    </p:spTree>
    <p:custDataLst>
      <p:tags r:id="rId1"/>
    </p:custDataLst>
  </p:cSld>
  <p:clrMapOvr>
    <a:masterClrMapping/>
  </p:clrMapOvr>
  <p:transition spd="slow"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A3B799C-B632-4DB4-8A00-F8636E14BAD8}"/>
              </a:ext>
            </a:extLst>
          </p:cNvPr>
          <p:cNvSpPr txBox="1">
            <a:spLocks noChangeArrowheads="1"/>
          </p:cNvSpPr>
          <p:nvPr/>
        </p:nvSpPr>
        <p:spPr bwMode="auto">
          <a:xfrm>
            <a:off x="395288" y="604838"/>
            <a:ext cx="4176712" cy="4524375"/>
          </a:xfrm>
          <a:prstGeom prst="rect">
            <a:avLst/>
          </a:prstGeom>
          <a:noFill/>
          <a:ln w="9525">
            <a:noFill/>
            <a:miter lim="800000"/>
            <a:headEnd/>
            <a:tailEnd/>
          </a:ln>
        </p:spPr>
        <p:txBody>
          <a:bodyPr/>
          <a:lstStyle/>
          <a:p>
            <a:pPr marL="457200" indent="-457200" eaLnBrk="1" hangingPunct="1">
              <a:spcBef>
                <a:spcPct val="20000"/>
              </a:spcBef>
              <a:spcAft>
                <a:spcPts val="600"/>
              </a:spcAft>
              <a:buClr>
                <a:srgbClr val="996633"/>
              </a:buClr>
              <a:buFont typeface="Wingdings" panose="05000000000000000000" pitchFamily="2" charset="2"/>
              <a:buChar char="p"/>
              <a:defRPr/>
            </a:pPr>
            <a:r>
              <a:rPr lang="zh-CN" altLang="en-US" sz="3200" kern="0" dirty="0">
                <a:solidFill>
                  <a:srgbClr val="161628"/>
                </a:solidFill>
                <a:latin typeface="黑体" pitchFamily="49" charset="-122"/>
                <a:ea typeface="黑体" pitchFamily="49" charset="-122"/>
              </a:rPr>
              <a:t> 声音：</a:t>
            </a:r>
            <a:endParaRPr lang="en-US" altLang="zh-CN" sz="3200" kern="0" dirty="0">
              <a:solidFill>
                <a:srgbClr val="161628"/>
              </a:solidFill>
              <a:latin typeface="黑体" pitchFamily="49" charset="-122"/>
              <a:ea typeface="黑体" pitchFamily="49" charset="-122"/>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n-ea"/>
                <a:ea typeface="+mn-ea"/>
              </a:rPr>
              <a:t>语音</a:t>
            </a:r>
            <a:endParaRPr lang="en-US" altLang="zh-CN" sz="2400" kern="0" dirty="0">
              <a:solidFill>
                <a:srgbClr val="161628"/>
              </a:solidFill>
              <a:latin typeface="+mn-ea"/>
              <a:ea typeface="+mn-ea"/>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n-ea"/>
                <a:ea typeface="+mn-ea"/>
              </a:rPr>
              <a:t>音乐</a:t>
            </a:r>
            <a:endParaRPr lang="en-US" altLang="zh-CN" sz="2400" kern="0" dirty="0">
              <a:solidFill>
                <a:srgbClr val="161628"/>
              </a:solidFill>
              <a:latin typeface="+mn-ea"/>
              <a:ea typeface="+mn-ea"/>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n-ea"/>
                <a:ea typeface="+mn-ea"/>
              </a:rPr>
              <a:t>其它声音等</a:t>
            </a:r>
            <a:endParaRPr lang="en-US" altLang="zh-CN" sz="2400" kern="0" dirty="0">
              <a:latin typeface="黑体" pitchFamily="49" charset="-122"/>
              <a:ea typeface="黑体" pitchFamily="49" charset="-122"/>
            </a:endParaRPr>
          </a:p>
          <a:p>
            <a:pPr marL="457200" indent="-457200" eaLnBrk="1" hangingPunct="1">
              <a:spcBef>
                <a:spcPts val="1800"/>
              </a:spcBef>
              <a:buClr>
                <a:srgbClr val="996633"/>
              </a:buClr>
              <a:buFont typeface="Wingdings" panose="05000000000000000000" pitchFamily="2" charset="2"/>
              <a:buChar char="p"/>
              <a:defRPr/>
            </a:pPr>
            <a:r>
              <a:rPr lang="zh-CN" altLang="en-US" sz="3200" kern="0" dirty="0">
                <a:solidFill>
                  <a:srgbClr val="161628"/>
                </a:solidFill>
                <a:latin typeface="黑体" pitchFamily="49" charset="-122"/>
                <a:ea typeface="黑体" pitchFamily="49" charset="-122"/>
              </a:rPr>
              <a:t> 声音是一维信号</a:t>
            </a:r>
            <a:endParaRPr lang="en-US" altLang="zh-CN" sz="3200" kern="0" dirty="0">
              <a:solidFill>
                <a:srgbClr val="161628"/>
              </a:solidFill>
              <a:latin typeface="黑体" pitchFamily="49" charset="-122"/>
              <a:ea typeface="黑体" pitchFamily="49" charset="-122"/>
            </a:endParaRPr>
          </a:p>
          <a:p>
            <a:pPr marL="457200" indent="-457200" eaLnBrk="1" hangingPunct="1">
              <a:spcBef>
                <a:spcPts val="1800"/>
              </a:spcBef>
              <a:spcAft>
                <a:spcPts val="600"/>
              </a:spcAft>
              <a:buClr>
                <a:srgbClr val="996633"/>
              </a:buClr>
              <a:buFont typeface="Wingdings" panose="05000000000000000000" pitchFamily="2" charset="2"/>
              <a:buChar char="p"/>
              <a:defRPr/>
            </a:pPr>
            <a:r>
              <a:rPr lang="zh-CN" altLang="en-US" sz="3200" kern="0" dirty="0">
                <a:solidFill>
                  <a:srgbClr val="161628"/>
                </a:solidFill>
                <a:latin typeface="黑体" pitchFamily="49" charset="-122"/>
                <a:ea typeface="黑体" pitchFamily="49" charset="-122"/>
              </a:rPr>
              <a:t> 声音的感知和认知难度大</a:t>
            </a:r>
            <a:endParaRPr lang="en-US" altLang="zh-CN" sz="3200" kern="0" dirty="0">
              <a:solidFill>
                <a:srgbClr val="161628"/>
              </a:solidFill>
              <a:latin typeface="黑体" pitchFamily="49" charset="-122"/>
              <a:ea typeface="黑体" pitchFamily="49" charset="-122"/>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j-ea"/>
                <a:ea typeface="+mj-ea"/>
              </a:rPr>
              <a:t>可视化表示无法辨识</a:t>
            </a:r>
            <a:endParaRPr lang="en-US" altLang="zh-CN" sz="2400" kern="0" dirty="0">
              <a:solidFill>
                <a:srgbClr val="161628"/>
              </a:solidFill>
              <a:latin typeface="+mj-ea"/>
              <a:ea typeface="+mj-ea"/>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j-ea"/>
                <a:ea typeface="+mj-ea"/>
              </a:rPr>
              <a:t>承载语言</a:t>
            </a:r>
            <a:endParaRPr lang="en-US" altLang="zh-CN" sz="2400" kern="0" dirty="0">
              <a:solidFill>
                <a:srgbClr val="161628"/>
              </a:solidFill>
              <a:latin typeface="+mj-ea"/>
              <a:ea typeface="+mj-ea"/>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j-ea"/>
                <a:ea typeface="+mj-ea"/>
              </a:rPr>
              <a:t>动态变化范围大</a:t>
            </a:r>
            <a:endParaRPr lang="en-US" altLang="zh-CN" sz="2400" kern="0" dirty="0">
              <a:solidFill>
                <a:srgbClr val="161628"/>
              </a:solidFill>
              <a:latin typeface="+mj-ea"/>
              <a:ea typeface="+mj-ea"/>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latin typeface="+mj-ea"/>
                <a:ea typeface="+mj-ea"/>
              </a:rPr>
              <a:t>环境声音始终存在</a:t>
            </a:r>
            <a:endParaRPr lang="en-US" altLang="zh-CN" sz="2800" kern="0" dirty="0">
              <a:solidFill>
                <a:srgbClr val="161628"/>
              </a:solidFill>
              <a:latin typeface="黑体" pitchFamily="49" charset="-122"/>
              <a:ea typeface="黑体" pitchFamily="49" charset="-122"/>
            </a:endParaRPr>
          </a:p>
        </p:txBody>
      </p:sp>
      <p:pic>
        <p:nvPicPr>
          <p:cNvPr id="3" name="图片 2">
            <a:extLst>
              <a:ext uri="{FF2B5EF4-FFF2-40B4-BE49-F238E27FC236}">
                <a16:creationId xmlns:a16="http://schemas.microsoft.com/office/drawing/2014/main" id="{2C616351-F679-4B75-900E-34DC4A8A81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1875" y="1138238"/>
            <a:ext cx="4114800"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7348DA5E-1529-4C06-A052-7A83F216F27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41875" y="4745038"/>
            <a:ext cx="4114800"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E01ACDFE-A171-4CB0-B21F-4E33C788260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41875" y="3175000"/>
            <a:ext cx="41148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500"/>
                                        <p:tgtEl>
                                          <p:spTgt spid="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up)">
                                      <p:cBhvr>
                                        <p:cTn id="27" dur="500"/>
                                        <p:tgtEl>
                                          <p:spTgt spid="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wipe(up)">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wipe(up)">
                                      <p:cBhvr>
                                        <p:cTn id="52" dur="500"/>
                                        <p:tgtEl>
                                          <p:spTgt spid="5">
                                            <p:txEl>
                                              <p:pRg st="6" end="6"/>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wipe(up)">
                                      <p:cBhvr>
                                        <p:cTn id="57" dur="500"/>
                                        <p:tgtEl>
                                          <p:spTgt spid="5">
                                            <p:txEl>
                                              <p:pRg st="7" end="7"/>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5">
                                            <p:txEl>
                                              <p:pRg st="8" end="8"/>
                                            </p:txEl>
                                          </p:spTgt>
                                        </p:tgtEl>
                                        <p:attrNameLst>
                                          <p:attrName>style.visibility</p:attrName>
                                        </p:attrNameLst>
                                      </p:cBhvr>
                                      <p:to>
                                        <p:strVal val="visible"/>
                                      </p:to>
                                    </p:set>
                                    <p:animEffect transition="in" filter="wipe(up)">
                                      <p:cBhvr>
                                        <p:cTn id="62" dur="500"/>
                                        <p:tgtEl>
                                          <p:spTgt spid="5">
                                            <p:txEl>
                                              <p:pRg st="8" end="8"/>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5">
                                            <p:txEl>
                                              <p:pRg st="9" end="9"/>
                                            </p:txEl>
                                          </p:spTgt>
                                        </p:tgtEl>
                                        <p:attrNameLst>
                                          <p:attrName>style.visibility</p:attrName>
                                        </p:attrNameLst>
                                      </p:cBhvr>
                                      <p:to>
                                        <p:strVal val="visible"/>
                                      </p:to>
                                    </p:set>
                                    <p:animEffect transition="in" filter="wipe(up)">
                                      <p:cBhvr>
                                        <p:cTn id="6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a:extLst>
              <a:ext uri="{FF2B5EF4-FFF2-40B4-BE49-F238E27FC236}">
                <a16:creationId xmlns:a16="http://schemas.microsoft.com/office/drawing/2014/main" id="{30E203EF-61BD-4ED9-913C-2EED69D5903F}"/>
              </a:ext>
            </a:extLst>
          </p:cNvPr>
          <p:cNvSpPr>
            <a:spLocks noGrp="1" noChangeArrowheads="1"/>
          </p:cNvSpPr>
          <p:nvPr>
            <p:ph type="title"/>
          </p:nvPr>
        </p:nvSpPr>
        <p:spPr/>
        <p:txBody>
          <a:bodyPr/>
          <a:lstStyle/>
          <a:p>
            <a:r>
              <a:rPr lang="zh-CN" altLang="en-US"/>
              <a:t>模式识别环节的仿真</a:t>
            </a:r>
          </a:p>
        </p:txBody>
      </p:sp>
      <p:sp>
        <p:nvSpPr>
          <p:cNvPr id="29" name="직사각형 64">
            <a:extLst>
              <a:ext uri="{FF2B5EF4-FFF2-40B4-BE49-F238E27FC236}">
                <a16:creationId xmlns:a16="http://schemas.microsoft.com/office/drawing/2014/main" id="{E9F854F8-E79E-4921-A7F3-C5007E39CEF2}"/>
              </a:ext>
            </a:extLst>
          </p:cNvPr>
          <p:cNvSpPr>
            <a:spLocks noChangeArrowheads="1"/>
          </p:cNvSpPr>
          <p:nvPr/>
        </p:nvSpPr>
        <p:spPr bwMode="auto">
          <a:xfrm>
            <a:off x="604838" y="1477963"/>
            <a:ext cx="8018462" cy="2760662"/>
          </a:xfrm>
          <a:prstGeom prst="rect">
            <a:avLst/>
          </a:prstGeom>
          <a:noFill/>
          <a:ln w="9525">
            <a:noFill/>
            <a:miter lim="800000"/>
            <a:headEnd/>
            <a:tailEnd/>
          </a:ln>
        </p:spPr>
        <p:txBody>
          <a:bodyPr>
            <a:spAutoFit/>
          </a:bodyPr>
          <a:lstStyle/>
          <a:p>
            <a:pPr marL="342900" indent="-342900">
              <a:lnSpc>
                <a:spcPct val="150000"/>
              </a:lnSpc>
              <a:spcAft>
                <a:spcPts val="600"/>
              </a:spcAft>
              <a:buFont typeface="Wingdings" panose="05000000000000000000" pitchFamily="2" charset="2"/>
              <a:buChar char="u"/>
              <a:defRPr/>
            </a:pPr>
            <a:r>
              <a:rPr lang="zh-CN" altLang="en-US" sz="2400" b="1" dirty="0">
                <a:solidFill>
                  <a:srgbClr val="161628"/>
                </a:solidFill>
                <a:latin typeface="Times New Roman" panose="02020603050405020304" pitchFamily="18" charset="0"/>
              </a:rPr>
              <a:t>基于</a:t>
            </a:r>
            <a:r>
              <a:rPr lang="en-US" altLang="zh-CN" sz="2400" b="1" dirty="0">
                <a:latin typeface="Times New Roman" panose="02020603050405020304" pitchFamily="18" charset="0"/>
              </a:rPr>
              <a:t>RNN+DNN</a:t>
            </a:r>
            <a:r>
              <a:rPr lang="zh-CN" altLang="en-US" sz="2400" b="1" dirty="0">
                <a:solidFill>
                  <a:srgbClr val="161628"/>
                </a:solidFill>
                <a:latin typeface="Times New Roman" panose="02020603050405020304" pitchFamily="18" charset="0"/>
              </a:rPr>
              <a:t>的语音识别技术</a:t>
            </a:r>
            <a:endParaRPr lang="en-US" altLang="zh-CN"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ü"/>
              <a:defRPr/>
            </a:pPr>
            <a:endParaRPr lang="en-US" altLang="zh-CN"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ü"/>
              <a:defRPr/>
            </a:pPr>
            <a:endParaRPr lang="zh-CN" altLang="en-US"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u"/>
              <a:defRPr/>
            </a:pPr>
            <a:endParaRPr lang="en-US" altLang="ko-KR" sz="2400" b="1" dirty="0">
              <a:latin typeface="+mj-lt"/>
            </a:endParaRPr>
          </a:p>
        </p:txBody>
      </p:sp>
      <p:pic>
        <p:nvPicPr>
          <p:cNvPr id="61444" name="图片 2">
            <a:extLst>
              <a:ext uri="{FF2B5EF4-FFF2-40B4-BE49-F238E27FC236}">
                <a16:creationId xmlns:a16="http://schemas.microsoft.com/office/drawing/2014/main" id="{C5488DB7-6D70-4939-9087-DD6C1BE4728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750" y="2660650"/>
            <a:ext cx="7653338"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34B88F0A-F542-41AB-B4A6-8B9853C2888F}"/>
              </a:ext>
            </a:extLst>
          </p:cNvPr>
          <p:cNvSpPr txBox="1"/>
          <p:nvPr/>
        </p:nvSpPr>
        <p:spPr bwMode="auto">
          <a:xfrm>
            <a:off x="3551238" y="5221288"/>
            <a:ext cx="2082800" cy="400050"/>
          </a:xfrm>
          <a:prstGeom prst="rect">
            <a:avLst/>
          </a:prstGeom>
          <a:noFill/>
          <a:ln w="9525">
            <a:noFill/>
            <a:miter lim="800000"/>
            <a:headEnd/>
            <a:tailEnd/>
          </a:ln>
        </p:spPr>
        <p:txBody>
          <a:bodyPr wrap="none" anchor="ctr">
            <a:spAutoFit/>
          </a:bodyPr>
          <a:lstStyle/>
          <a:p>
            <a:pPr marL="273050" indent="-273050">
              <a:buClr>
                <a:schemeClr val="accent1"/>
              </a:buClr>
              <a:defRPr/>
            </a:pPr>
            <a:r>
              <a:rPr lang="en-US" altLang="zh-CN" sz="2000" dirty="0">
                <a:solidFill>
                  <a:srgbClr val="0033CC"/>
                </a:solidFill>
                <a:latin typeface="+mj-lt"/>
              </a:rPr>
              <a:t>RNN</a:t>
            </a:r>
            <a:r>
              <a:rPr lang="zh-CN" altLang="en-US" sz="2000" dirty="0">
                <a:solidFill>
                  <a:srgbClr val="0033CC"/>
                </a:solidFill>
                <a:latin typeface="+mj-lt"/>
              </a:rPr>
              <a:t>结构示意图</a:t>
            </a:r>
          </a:p>
        </p:txBody>
      </p:sp>
    </p:spTree>
    <p:custDataLst>
      <p:tags r:id="rId1"/>
    </p:custDataLst>
  </p:cSld>
  <p:clrMapOvr>
    <a:masterClrMapping/>
  </p:clrMapOvr>
  <p:transition spd="slow"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a:extLst>
              <a:ext uri="{FF2B5EF4-FFF2-40B4-BE49-F238E27FC236}">
                <a16:creationId xmlns:a16="http://schemas.microsoft.com/office/drawing/2014/main" id="{0BA91A19-88FC-4EF3-A66D-35AB627784CB}"/>
              </a:ext>
            </a:extLst>
          </p:cNvPr>
          <p:cNvSpPr>
            <a:spLocks noGrp="1" noChangeArrowheads="1"/>
          </p:cNvSpPr>
          <p:nvPr>
            <p:ph type="title"/>
          </p:nvPr>
        </p:nvSpPr>
        <p:spPr/>
        <p:txBody>
          <a:bodyPr/>
          <a:lstStyle/>
          <a:p>
            <a:r>
              <a:rPr lang="zh-CN" altLang="en-US"/>
              <a:t>模式识别环节的仿真</a:t>
            </a:r>
          </a:p>
        </p:txBody>
      </p:sp>
      <p:sp>
        <p:nvSpPr>
          <p:cNvPr id="29" name="직사각형 64">
            <a:extLst>
              <a:ext uri="{FF2B5EF4-FFF2-40B4-BE49-F238E27FC236}">
                <a16:creationId xmlns:a16="http://schemas.microsoft.com/office/drawing/2014/main" id="{5536BE7A-25E5-43A0-9B2E-BF3BE509BD3B}"/>
              </a:ext>
            </a:extLst>
          </p:cNvPr>
          <p:cNvSpPr>
            <a:spLocks noChangeArrowheads="1"/>
          </p:cNvSpPr>
          <p:nvPr/>
        </p:nvSpPr>
        <p:spPr bwMode="auto">
          <a:xfrm>
            <a:off x="604838" y="1477963"/>
            <a:ext cx="8018462" cy="2760662"/>
          </a:xfrm>
          <a:prstGeom prst="rect">
            <a:avLst/>
          </a:prstGeom>
          <a:noFill/>
          <a:ln w="9525">
            <a:noFill/>
            <a:miter lim="800000"/>
            <a:headEnd/>
            <a:tailEnd/>
          </a:ln>
        </p:spPr>
        <p:txBody>
          <a:bodyPr>
            <a:spAutoFit/>
          </a:bodyPr>
          <a:lstStyle/>
          <a:p>
            <a:pPr marL="342900" indent="-342900">
              <a:lnSpc>
                <a:spcPct val="150000"/>
              </a:lnSpc>
              <a:spcAft>
                <a:spcPts val="600"/>
              </a:spcAft>
              <a:buFont typeface="Wingdings" panose="05000000000000000000" pitchFamily="2" charset="2"/>
              <a:buChar char="u"/>
              <a:defRPr/>
            </a:pPr>
            <a:r>
              <a:rPr lang="zh-CN" altLang="en-US" sz="2400" b="1" dirty="0">
                <a:solidFill>
                  <a:srgbClr val="161628"/>
                </a:solidFill>
                <a:latin typeface="Times New Roman" panose="02020603050405020304" pitchFamily="18" charset="0"/>
              </a:rPr>
              <a:t>基于</a:t>
            </a:r>
            <a:r>
              <a:rPr lang="en-US" altLang="zh-CN" sz="2400" b="1" dirty="0">
                <a:latin typeface="Times New Roman" panose="02020603050405020304" pitchFamily="18" charset="0"/>
              </a:rPr>
              <a:t>RNN+DNN</a:t>
            </a:r>
            <a:r>
              <a:rPr lang="zh-CN" altLang="en-US" sz="2400" b="1" dirty="0">
                <a:solidFill>
                  <a:srgbClr val="161628"/>
                </a:solidFill>
                <a:latin typeface="Times New Roman" panose="02020603050405020304" pitchFamily="18" charset="0"/>
              </a:rPr>
              <a:t>的语音识别技术</a:t>
            </a:r>
            <a:endParaRPr lang="en-US" altLang="zh-CN"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ü"/>
              <a:defRPr/>
            </a:pPr>
            <a:endParaRPr lang="en-US" altLang="zh-CN"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ü"/>
              <a:defRPr/>
            </a:pPr>
            <a:endParaRPr lang="zh-CN" altLang="en-US"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u"/>
              <a:defRPr/>
            </a:pPr>
            <a:endParaRPr lang="en-US" altLang="ko-KR" sz="2400" b="1" dirty="0">
              <a:latin typeface="+mj-lt"/>
            </a:endParaRPr>
          </a:p>
        </p:txBody>
      </p:sp>
      <p:pic>
        <p:nvPicPr>
          <p:cNvPr id="63492" name="图片 1">
            <a:extLst>
              <a:ext uri="{FF2B5EF4-FFF2-40B4-BE49-F238E27FC236}">
                <a16:creationId xmlns:a16="http://schemas.microsoft.com/office/drawing/2014/main" id="{371A7A2A-C6FF-4E98-8ED7-C3CD90AE986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87463" y="2476500"/>
            <a:ext cx="3267075"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CE3CBE4E-5000-4458-802F-EDE700F6935E}"/>
              </a:ext>
            </a:extLst>
          </p:cNvPr>
          <p:cNvSpPr txBox="1"/>
          <p:nvPr/>
        </p:nvSpPr>
        <p:spPr bwMode="auto">
          <a:xfrm>
            <a:off x="2500313" y="5868988"/>
            <a:ext cx="868362" cy="400050"/>
          </a:xfrm>
          <a:prstGeom prst="rect">
            <a:avLst/>
          </a:prstGeom>
          <a:noFill/>
          <a:ln w="9525">
            <a:noFill/>
            <a:miter lim="800000"/>
            <a:headEnd/>
            <a:tailEnd/>
          </a:ln>
        </p:spPr>
        <p:txBody>
          <a:bodyPr wrap="none" anchor="ctr">
            <a:spAutoFit/>
          </a:bodyPr>
          <a:lstStyle/>
          <a:p>
            <a:pPr marL="273050" indent="-273050">
              <a:buClr>
                <a:schemeClr val="accent1"/>
              </a:buClr>
              <a:defRPr/>
            </a:pPr>
            <a:r>
              <a:rPr lang="en-US" altLang="zh-CN" sz="2000" dirty="0">
                <a:solidFill>
                  <a:srgbClr val="0033CC"/>
                </a:solidFill>
                <a:latin typeface="+mj-lt"/>
              </a:rPr>
              <a:t>LSTM</a:t>
            </a:r>
            <a:endParaRPr lang="zh-CN" altLang="en-US" sz="2000" dirty="0">
              <a:solidFill>
                <a:srgbClr val="0033CC"/>
              </a:solidFill>
              <a:latin typeface="+mj-lt"/>
            </a:endParaRPr>
          </a:p>
        </p:txBody>
      </p:sp>
      <p:pic>
        <p:nvPicPr>
          <p:cNvPr id="63494" name="图片 1">
            <a:extLst>
              <a:ext uri="{FF2B5EF4-FFF2-40B4-BE49-F238E27FC236}">
                <a16:creationId xmlns:a16="http://schemas.microsoft.com/office/drawing/2014/main" id="{8E7F8687-A684-4058-9A65-7114D2C6873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982788"/>
            <a:ext cx="2600325"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53A3486C-5AF8-4025-B3AD-66336985B15D}"/>
              </a:ext>
            </a:extLst>
          </p:cNvPr>
          <p:cNvSpPr txBox="1"/>
          <p:nvPr/>
        </p:nvSpPr>
        <p:spPr bwMode="auto">
          <a:xfrm>
            <a:off x="6116638" y="5868988"/>
            <a:ext cx="1071562" cy="400050"/>
          </a:xfrm>
          <a:prstGeom prst="rect">
            <a:avLst/>
          </a:prstGeom>
          <a:noFill/>
          <a:ln w="9525">
            <a:noFill/>
            <a:miter lim="800000"/>
            <a:headEnd/>
            <a:tailEnd/>
          </a:ln>
        </p:spPr>
        <p:txBody>
          <a:bodyPr wrap="none" anchor="ctr">
            <a:spAutoFit/>
          </a:bodyPr>
          <a:lstStyle/>
          <a:p>
            <a:pPr marL="273050" indent="-273050">
              <a:buClr>
                <a:schemeClr val="accent1"/>
              </a:buClr>
              <a:defRPr/>
            </a:pPr>
            <a:r>
              <a:rPr lang="en-US" altLang="zh-CN" sz="2000" dirty="0">
                <a:solidFill>
                  <a:srgbClr val="0033CC"/>
                </a:solidFill>
                <a:latin typeface="+mj-lt"/>
              </a:rPr>
              <a:t>CLDNN</a:t>
            </a:r>
            <a:endParaRPr lang="zh-CN" altLang="en-US" sz="2000" dirty="0">
              <a:solidFill>
                <a:srgbClr val="0033CC"/>
              </a:solidFill>
              <a:latin typeface="+mj-lt"/>
            </a:endParaRPr>
          </a:p>
        </p:txBody>
      </p:sp>
    </p:spTree>
    <p:custDataLst>
      <p:tags r:id="rId1"/>
    </p:custDataLst>
  </p:cSld>
  <p:clrMapOvr>
    <a:masterClrMapping/>
  </p:clrMapOvr>
  <p:transition spd="slow"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a:extLst>
              <a:ext uri="{FF2B5EF4-FFF2-40B4-BE49-F238E27FC236}">
                <a16:creationId xmlns:a16="http://schemas.microsoft.com/office/drawing/2014/main" id="{E11AB4C9-6DC2-4EF6-9253-2EE60349D8F3}"/>
              </a:ext>
            </a:extLst>
          </p:cNvPr>
          <p:cNvSpPr>
            <a:spLocks noGrp="1" noChangeArrowheads="1"/>
          </p:cNvSpPr>
          <p:nvPr>
            <p:ph type="title"/>
          </p:nvPr>
        </p:nvSpPr>
        <p:spPr/>
        <p:txBody>
          <a:bodyPr/>
          <a:lstStyle/>
          <a:p>
            <a:r>
              <a:rPr lang="zh-CN" altLang="en-US"/>
              <a:t>模式识别环节的仿真</a:t>
            </a:r>
          </a:p>
        </p:txBody>
      </p:sp>
      <p:sp>
        <p:nvSpPr>
          <p:cNvPr id="29" name="직사각형 64">
            <a:extLst>
              <a:ext uri="{FF2B5EF4-FFF2-40B4-BE49-F238E27FC236}">
                <a16:creationId xmlns:a16="http://schemas.microsoft.com/office/drawing/2014/main" id="{88D0E902-B64A-4CDC-8DE2-EAA1D6167FC8}"/>
              </a:ext>
            </a:extLst>
          </p:cNvPr>
          <p:cNvSpPr>
            <a:spLocks noChangeArrowheads="1"/>
          </p:cNvSpPr>
          <p:nvPr/>
        </p:nvSpPr>
        <p:spPr bwMode="auto">
          <a:xfrm>
            <a:off x="604838" y="1477963"/>
            <a:ext cx="8018462" cy="2760662"/>
          </a:xfrm>
          <a:prstGeom prst="rect">
            <a:avLst/>
          </a:prstGeom>
          <a:noFill/>
          <a:ln w="9525">
            <a:noFill/>
            <a:miter lim="800000"/>
            <a:headEnd/>
            <a:tailEnd/>
          </a:ln>
        </p:spPr>
        <p:txBody>
          <a:bodyPr>
            <a:spAutoFit/>
          </a:bodyPr>
          <a:lstStyle/>
          <a:p>
            <a:pPr marL="342900" indent="-342900">
              <a:lnSpc>
                <a:spcPct val="150000"/>
              </a:lnSpc>
              <a:spcAft>
                <a:spcPts val="600"/>
              </a:spcAft>
              <a:buFont typeface="Wingdings" panose="05000000000000000000" pitchFamily="2" charset="2"/>
              <a:buChar char="u"/>
              <a:defRPr/>
            </a:pPr>
            <a:r>
              <a:rPr lang="en-US" altLang="zh-CN" sz="2400" b="1" dirty="0">
                <a:solidFill>
                  <a:srgbClr val="161628"/>
                </a:solidFill>
                <a:latin typeface="Times New Roman" panose="02020603050405020304" pitchFamily="18" charset="0"/>
              </a:rPr>
              <a:t>End to end</a:t>
            </a:r>
            <a:r>
              <a:rPr lang="zh-CN" altLang="en-US" sz="2400" b="1" dirty="0">
                <a:solidFill>
                  <a:srgbClr val="161628"/>
                </a:solidFill>
                <a:latin typeface="Times New Roman" panose="02020603050405020304" pitchFamily="18" charset="0"/>
              </a:rPr>
              <a:t>语音识别技术</a:t>
            </a:r>
            <a:endParaRPr lang="en-US" altLang="zh-CN"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ü"/>
              <a:defRPr/>
            </a:pPr>
            <a:endParaRPr lang="en-US" altLang="zh-CN"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ü"/>
              <a:defRPr/>
            </a:pPr>
            <a:endParaRPr lang="zh-CN" altLang="en-US" sz="2400" b="1" dirty="0">
              <a:solidFill>
                <a:srgbClr val="161628"/>
              </a:solidFill>
              <a:latin typeface="Times New Roman" panose="02020603050405020304" pitchFamily="18" charset="0"/>
            </a:endParaRPr>
          </a:p>
          <a:p>
            <a:pPr marL="342900" indent="-342900">
              <a:lnSpc>
                <a:spcPct val="150000"/>
              </a:lnSpc>
              <a:spcAft>
                <a:spcPts val="600"/>
              </a:spcAft>
              <a:buFont typeface="Wingdings" panose="05000000000000000000" pitchFamily="2" charset="2"/>
              <a:buChar char="u"/>
              <a:defRPr/>
            </a:pPr>
            <a:endParaRPr lang="en-US" altLang="ko-KR" sz="2400" b="1" dirty="0">
              <a:latin typeface="+mj-lt"/>
            </a:endParaRPr>
          </a:p>
        </p:txBody>
      </p:sp>
      <p:pic>
        <p:nvPicPr>
          <p:cNvPr id="65540" name="图片 3" descr="这里写图片描述">
            <a:extLst>
              <a:ext uri="{FF2B5EF4-FFF2-40B4-BE49-F238E27FC236}">
                <a16:creationId xmlns:a16="http://schemas.microsoft.com/office/drawing/2014/main" id="{78B540BE-ECC1-43E2-9B0F-F9178C095A79}"/>
              </a:ext>
            </a:extLst>
          </p:cNvPr>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458788" y="2693988"/>
            <a:ext cx="7912100" cy="285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B8BC06E2-DFCA-47BE-A120-64ACED435E3B}"/>
              </a:ext>
            </a:extLst>
          </p:cNvPr>
          <p:cNvSpPr txBox="1"/>
          <p:nvPr/>
        </p:nvSpPr>
        <p:spPr bwMode="auto">
          <a:xfrm>
            <a:off x="2771775" y="5949950"/>
            <a:ext cx="3022600" cy="400050"/>
          </a:xfrm>
          <a:prstGeom prst="rect">
            <a:avLst/>
          </a:prstGeom>
          <a:noFill/>
          <a:ln w="9525">
            <a:noFill/>
            <a:miter lim="800000"/>
            <a:headEnd/>
            <a:tailEnd/>
          </a:ln>
        </p:spPr>
        <p:txBody>
          <a:bodyPr wrap="none" anchor="ctr">
            <a:spAutoFit/>
          </a:bodyPr>
          <a:lstStyle/>
          <a:p>
            <a:pPr marL="273050" indent="-273050">
              <a:buClr>
                <a:schemeClr val="accent1"/>
              </a:buClr>
              <a:defRPr/>
            </a:pPr>
            <a:r>
              <a:rPr lang="zh-CN" altLang="en-US" sz="2000" dirty="0">
                <a:solidFill>
                  <a:srgbClr val="0033CC"/>
                </a:solidFill>
                <a:latin typeface="+mj-lt"/>
              </a:rPr>
              <a:t>基于</a:t>
            </a:r>
            <a:r>
              <a:rPr lang="en-US" altLang="zh-CN" sz="2000" dirty="0">
                <a:solidFill>
                  <a:srgbClr val="0033CC"/>
                </a:solidFill>
                <a:latin typeface="+mj-lt"/>
              </a:rPr>
              <a:t>CTC</a:t>
            </a:r>
            <a:r>
              <a:rPr lang="zh-CN" altLang="en-US" sz="2000" dirty="0">
                <a:solidFill>
                  <a:srgbClr val="0033CC"/>
                </a:solidFill>
                <a:latin typeface="+mj-lt"/>
              </a:rPr>
              <a:t>的语音识别技术</a:t>
            </a:r>
          </a:p>
        </p:txBody>
      </p:sp>
    </p:spTree>
    <p:custDataLst>
      <p:tags r:id="rId1"/>
    </p:custDataLst>
  </p:cSld>
  <p:clrMapOvr>
    <a:masterClrMapping/>
  </p:clrMapOvr>
  <p:transition spd="slow"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
            <a:extLst>
              <a:ext uri="{FF2B5EF4-FFF2-40B4-BE49-F238E27FC236}">
                <a16:creationId xmlns:a16="http://schemas.microsoft.com/office/drawing/2014/main" id="{4AABFA18-AC7F-401D-8E0B-6D79B8A21FA9}"/>
              </a:ext>
            </a:extLst>
          </p:cNvPr>
          <p:cNvSpPr>
            <a:spLocks noGrp="1" noChangeArrowheads="1"/>
          </p:cNvSpPr>
          <p:nvPr>
            <p:ph type="title"/>
          </p:nvPr>
        </p:nvSpPr>
        <p:spPr/>
        <p:txBody>
          <a:bodyPr/>
          <a:lstStyle/>
          <a:p>
            <a:r>
              <a:rPr lang="zh-CN" altLang="en-US"/>
              <a:t>模式识别环节的仿真</a:t>
            </a:r>
          </a:p>
        </p:txBody>
      </p:sp>
      <p:pic>
        <p:nvPicPr>
          <p:cNvPr id="67587" name="图片 3">
            <a:extLst>
              <a:ext uri="{FF2B5EF4-FFF2-40B4-BE49-F238E27FC236}">
                <a16:creationId xmlns:a16="http://schemas.microsoft.com/office/drawing/2014/main" id="{19F648DB-69E4-471A-901B-4432A17D4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06388"/>
            <a:ext cx="5273675" cy="624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56096F67-D92A-4471-AC2F-8B033B1B28B8}"/>
              </a:ext>
            </a:extLst>
          </p:cNvPr>
          <p:cNvSpPr txBox="1"/>
          <p:nvPr/>
        </p:nvSpPr>
        <p:spPr bwMode="auto">
          <a:xfrm>
            <a:off x="5435600" y="6237288"/>
            <a:ext cx="3505200" cy="400050"/>
          </a:xfrm>
          <a:prstGeom prst="rect">
            <a:avLst/>
          </a:prstGeom>
          <a:noFill/>
          <a:ln w="9525">
            <a:noFill/>
            <a:miter lim="800000"/>
            <a:headEnd/>
            <a:tailEnd/>
          </a:ln>
        </p:spPr>
        <p:txBody>
          <a:bodyPr wrap="none" anchor="ctr">
            <a:spAutoFit/>
          </a:bodyPr>
          <a:lstStyle/>
          <a:p>
            <a:pPr marL="273050" indent="-273050">
              <a:buClr>
                <a:schemeClr val="accent1"/>
              </a:buClr>
              <a:defRPr/>
            </a:pPr>
            <a:r>
              <a:rPr lang="zh-CN" altLang="en-US" sz="2000" dirty="0">
                <a:solidFill>
                  <a:srgbClr val="0033CC"/>
                </a:solidFill>
                <a:latin typeface="+mj-lt"/>
              </a:rPr>
              <a:t>基于</a:t>
            </a:r>
            <a:r>
              <a:rPr lang="en-US" altLang="zh-CN" sz="2000" dirty="0">
                <a:solidFill>
                  <a:srgbClr val="0033CC"/>
                </a:solidFill>
                <a:latin typeface="+mj-lt"/>
              </a:rPr>
              <a:t>Attention</a:t>
            </a:r>
            <a:r>
              <a:rPr lang="zh-CN" altLang="en-US" sz="2000" dirty="0">
                <a:solidFill>
                  <a:srgbClr val="0033CC"/>
                </a:solidFill>
                <a:latin typeface="+mj-lt"/>
              </a:rPr>
              <a:t>的语音识别技术</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9D1C9EC8-B064-4D8F-8BB3-DDA8281E85F8}"/>
              </a:ext>
            </a:extLst>
          </p:cNvPr>
          <p:cNvSpPr>
            <a:spLocks noGrp="1" noChangeArrowheads="1"/>
          </p:cNvSpPr>
          <p:nvPr>
            <p:ph type="ctrTitle"/>
          </p:nvPr>
        </p:nvSpPr>
        <p:spPr/>
        <p:txBody>
          <a:bodyPr/>
          <a:lstStyle/>
          <a:p>
            <a:pPr eaLnBrk="1" hangingPunct="1"/>
            <a:r>
              <a:rPr lang="zh-CN" altLang="en-US" sz="6000">
                <a:solidFill>
                  <a:schemeClr val="accent2"/>
                </a:solidFill>
                <a:ea typeface="仿宋_GB2312" pitchFamily="49" charset="-122"/>
              </a:rPr>
              <a:t>语音的声学表示</a:t>
            </a:r>
            <a:endParaRPr lang="en-US" altLang="zh-CN" sz="6000">
              <a:solidFill>
                <a:schemeClr val="accent2"/>
              </a:solidFill>
              <a:ea typeface="仿宋_GB2312" pitchFamily="49" charset="-122"/>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698C55C-4E83-48D9-B0F9-D61AC5C762B0}"/>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语音的声学特性</a:t>
            </a:r>
            <a:endParaRPr lang="en-US" altLang="zh-CN">
              <a:solidFill>
                <a:schemeClr val="accent2"/>
              </a:solidFill>
            </a:endParaRPr>
          </a:p>
        </p:txBody>
      </p:sp>
      <p:sp>
        <p:nvSpPr>
          <p:cNvPr id="47107" name="Rectangle 3">
            <a:extLst>
              <a:ext uri="{FF2B5EF4-FFF2-40B4-BE49-F238E27FC236}">
                <a16:creationId xmlns:a16="http://schemas.microsoft.com/office/drawing/2014/main" id="{D508E6DE-BB19-47BD-AA7D-3C5BFD170E9A}"/>
              </a:ext>
            </a:extLst>
          </p:cNvPr>
          <p:cNvSpPr>
            <a:spLocks noGrp="1" noChangeArrowheads="1"/>
          </p:cNvSpPr>
          <p:nvPr>
            <p:ph type="body" idx="1"/>
          </p:nvPr>
        </p:nvSpPr>
        <p:spPr>
          <a:xfrm>
            <a:off x="685800" y="1700213"/>
            <a:ext cx="7848600" cy="4395787"/>
          </a:xfrm>
        </p:spPr>
        <p:txBody>
          <a:bodyPr lIns="18000" rIns="18000"/>
          <a:lstStyle/>
          <a:p>
            <a:pPr eaLnBrk="1" hangingPunct="1">
              <a:lnSpc>
                <a:spcPct val="110000"/>
              </a:lnSpc>
              <a:buClr>
                <a:srgbClr val="9900FF"/>
              </a:buClr>
              <a:buFont typeface="Wingdings" panose="05000000000000000000" pitchFamily="2" charset="2"/>
              <a:buChar char="Ø"/>
            </a:pPr>
            <a:r>
              <a:rPr lang="zh-CN" altLang="en-US" sz="2400" dirty="0">
                <a:solidFill>
                  <a:srgbClr val="161628"/>
                </a:solidFill>
                <a:latin typeface="Times New Roman" panose="02020603050405020304" pitchFamily="18" charset="0"/>
              </a:rPr>
              <a:t> </a:t>
            </a:r>
            <a:r>
              <a:rPr lang="zh-CN" altLang="en-US" sz="2400" dirty="0">
                <a:solidFill>
                  <a:srgbClr val="161628"/>
                </a:solidFill>
                <a:latin typeface="Times New Roman" panose="02020603050405020304" pitchFamily="18" charset="0"/>
                <a:ea typeface="黑体" panose="02010609060101010101" pitchFamily="49" charset="-122"/>
              </a:rPr>
              <a:t>语音是以声波的方式在空气中传播。声波是一种纵波，它的振动方向和传播方向是一致的。</a:t>
            </a:r>
            <a:endParaRPr lang="en-US" altLang="zh-CN" sz="2400" dirty="0">
              <a:solidFill>
                <a:srgbClr val="161628"/>
              </a:solidFill>
              <a:latin typeface="Times New Roman" panose="02020603050405020304" pitchFamily="18" charset="0"/>
              <a:ea typeface="黑体" panose="02010609060101010101" pitchFamily="49" charset="-122"/>
            </a:endParaRPr>
          </a:p>
          <a:p>
            <a:pPr eaLnBrk="1" hangingPunct="1">
              <a:lnSpc>
                <a:spcPct val="110000"/>
              </a:lnSpc>
              <a:buClr>
                <a:srgbClr val="9900FF"/>
              </a:buClr>
              <a:buFont typeface="Wingdings" panose="05000000000000000000" pitchFamily="2" charset="2"/>
              <a:buChar char="Ø"/>
            </a:pPr>
            <a:endParaRPr lang="en-US" altLang="zh-CN" sz="2400" dirty="0">
              <a:solidFill>
                <a:srgbClr val="161628"/>
              </a:solidFill>
              <a:latin typeface="Times New Roman" panose="02020603050405020304" pitchFamily="18" charset="0"/>
              <a:ea typeface="黑体" panose="02010609060101010101" pitchFamily="49" charset="-122"/>
            </a:endParaRPr>
          </a:p>
          <a:p>
            <a:pPr eaLnBrk="1" hangingPunct="1">
              <a:lnSpc>
                <a:spcPct val="110000"/>
              </a:lnSpc>
              <a:buClr>
                <a:srgbClr val="9900FF"/>
              </a:buClr>
              <a:buFont typeface="Wingdings" panose="05000000000000000000" pitchFamily="2" charset="2"/>
              <a:buChar char="Ø"/>
            </a:pPr>
            <a:endParaRPr lang="zh-CN" altLang="en-US" sz="2400" dirty="0">
              <a:solidFill>
                <a:srgbClr val="161628"/>
              </a:solidFill>
              <a:latin typeface="Times New Roman" panose="02020603050405020304" pitchFamily="18" charset="0"/>
              <a:ea typeface="黑体" panose="02010609060101010101" pitchFamily="49" charset="-122"/>
            </a:endParaRPr>
          </a:p>
          <a:p>
            <a:pPr eaLnBrk="1" hangingPunct="1">
              <a:lnSpc>
                <a:spcPct val="110000"/>
              </a:lnSpc>
              <a:spcBef>
                <a:spcPct val="50000"/>
              </a:spcBef>
              <a:buClr>
                <a:srgbClr val="9900FF"/>
              </a:buClr>
              <a:buFont typeface="Wingdings" panose="05000000000000000000" pitchFamily="2" charset="2"/>
              <a:buChar char="Ø"/>
            </a:pPr>
            <a:r>
              <a:rPr lang="zh-CN" altLang="en-US" sz="2400" dirty="0">
                <a:solidFill>
                  <a:srgbClr val="161628"/>
                </a:solidFill>
                <a:latin typeface="Times New Roman" panose="02020603050405020304" pitchFamily="18" charset="0"/>
                <a:ea typeface="黑体" panose="02010609060101010101" pitchFamily="49" charset="-122"/>
              </a:rPr>
              <a:t>声波的基本物理量</a:t>
            </a:r>
            <a:r>
              <a:rPr lang="en-US" altLang="zh-CN" sz="2400" dirty="0">
                <a:solidFill>
                  <a:srgbClr val="161628"/>
                </a:solidFill>
                <a:latin typeface="Times New Roman" panose="02020603050405020304" pitchFamily="18" charset="0"/>
                <a:ea typeface="黑体" panose="02010609060101010101" pitchFamily="49" charset="-122"/>
              </a:rPr>
              <a:t>---</a:t>
            </a:r>
            <a:r>
              <a:rPr lang="zh-CN" altLang="en-US" sz="2400" dirty="0">
                <a:solidFill>
                  <a:srgbClr val="161628"/>
                </a:solidFill>
                <a:latin typeface="Times New Roman" panose="02020603050405020304" pitchFamily="18" charset="0"/>
                <a:ea typeface="黑体" panose="02010609060101010101" pitchFamily="49" charset="-122"/>
              </a:rPr>
              <a:t>频率：</a:t>
            </a:r>
          </a:p>
          <a:p>
            <a:pPr lvl="1" eaLnBrk="1" hangingPunct="1">
              <a:lnSpc>
                <a:spcPct val="150000"/>
              </a:lnSpc>
            </a:pPr>
            <a:r>
              <a:rPr lang="zh-CN" altLang="en-US" sz="2400" dirty="0">
                <a:solidFill>
                  <a:srgbClr val="161628"/>
                </a:solidFill>
                <a:latin typeface="Times New Roman" panose="02020603050405020304" pitchFamily="18" charset="0"/>
              </a:rPr>
              <a:t>单位时间内，声波的周期数。（波长 传播速度）</a:t>
            </a:r>
          </a:p>
          <a:p>
            <a:pPr lvl="1" eaLnBrk="1" hangingPunct="1">
              <a:lnSpc>
                <a:spcPct val="150000"/>
              </a:lnSpc>
            </a:pPr>
            <a:r>
              <a:rPr lang="zh-CN" altLang="en-US" sz="2400" dirty="0">
                <a:solidFill>
                  <a:srgbClr val="161628"/>
                </a:solidFill>
                <a:latin typeface="Times New Roman" panose="02020603050405020304" pitchFamily="18" charset="0"/>
              </a:rPr>
              <a:t>人耳对于声波频率高低的感觉与实际频率近似成对数关系。</a:t>
            </a:r>
          </a:p>
          <a:p>
            <a:pPr lvl="1" eaLnBrk="1" hangingPunct="1">
              <a:lnSpc>
                <a:spcPct val="150000"/>
              </a:lnSpc>
            </a:pPr>
            <a:r>
              <a:rPr lang="zh-CN" altLang="en-US" sz="2400" dirty="0">
                <a:solidFill>
                  <a:srgbClr val="161628"/>
                </a:solidFill>
                <a:latin typeface="Times New Roman" panose="02020603050405020304" pitchFamily="18" charset="0"/>
              </a:rPr>
              <a:t>基频：60</a:t>
            </a:r>
            <a:r>
              <a:rPr lang="en-US" altLang="zh-CN" sz="2400" dirty="0">
                <a:solidFill>
                  <a:srgbClr val="161628"/>
                </a:solidFill>
                <a:latin typeface="Times New Roman" panose="02020603050405020304" pitchFamily="18" charset="0"/>
              </a:rPr>
              <a:t>Hz~500Hz</a:t>
            </a:r>
            <a:r>
              <a:rPr lang="zh-CN" altLang="en-US" sz="2000" dirty="0">
                <a:solidFill>
                  <a:srgbClr val="161628"/>
                </a:solidFill>
                <a:latin typeface="Times New Roman" panose="02020603050405020304" pitchFamily="18" charset="0"/>
              </a:rPr>
              <a:t>       </a:t>
            </a:r>
          </a:p>
        </p:txBody>
      </p:sp>
      <p:pic>
        <p:nvPicPr>
          <p:cNvPr id="61444" name="图片 2">
            <a:extLst>
              <a:ext uri="{FF2B5EF4-FFF2-40B4-BE49-F238E27FC236}">
                <a16:creationId xmlns:a16="http://schemas.microsoft.com/office/drawing/2014/main" id="{9469F956-39C0-4BBD-9FDA-6DFE02418F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2565400"/>
            <a:ext cx="31750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61444"/>
                                        </p:tgtEl>
                                        <p:attrNameLst>
                                          <p:attrName>style.visibility</p:attrName>
                                        </p:attrNameLst>
                                      </p:cBhvr>
                                      <p:to>
                                        <p:strVal val="visible"/>
                                      </p:to>
                                    </p:set>
                                    <p:animEffect transition="in" filter="wipe(up)">
                                      <p:cBhvr>
                                        <p:cTn id="13" dur="500"/>
                                        <p:tgtEl>
                                          <p:spTgt spid="614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7107">
                                            <p:txEl>
                                              <p:pRg st="3" end="3"/>
                                            </p:txEl>
                                          </p:spTgt>
                                        </p:tgtEl>
                                        <p:attrNameLst>
                                          <p:attrName>style.visibility</p:attrName>
                                        </p:attrNameLst>
                                      </p:cBhvr>
                                      <p:to>
                                        <p:strVal val="visible"/>
                                      </p:to>
                                    </p:set>
                                    <p:animEffect transition="in" filter="wipe(up)">
                                      <p:cBhvr>
                                        <p:cTn id="18" dur="500"/>
                                        <p:tgtEl>
                                          <p:spTgt spid="4710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animEffect transition="in" filter="wipe(up)">
                                      <p:cBhvr>
                                        <p:cTn id="23" dur="500"/>
                                        <p:tgtEl>
                                          <p:spTgt spid="4710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7107">
                                            <p:txEl>
                                              <p:pRg st="5" end="5"/>
                                            </p:txEl>
                                          </p:spTgt>
                                        </p:tgtEl>
                                        <p:attrNameLst>
                                          <p:attrName>style.visibility</p:attrName>
                                        </p:attrNameLst>
                                      </p:cBhvr>
                                      <p:to>
                                        <p:strVal val="visible"/>
                                      </p:to>
                                    </p:set>
                                    <p:animEffect transition="in" filter="wipe(up)">
                                      <p:cBhvr>
                                        <p:cTn id="28" dur="500"/>
                                        <p:tgtEl>
                                          <p:spTgt spid="47107">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7107">
                                            <p:txEl>
                                              <p:pRg st="6" end="6"/>
                                            </p:txEl>
                                          </p:spTgt>
                                        </p:tgtEl>
                                        <p:attrNameLst>
                                          <p:attrName>style.visibility</p:attrName>
                                        </p:attrNameLst>
                                      </p:cBhvr>
                                      <p:to>
                                        <p:strVal val="visible"/>
                                      </p:to>
                                    </p:set>
                                    <p:animEffect transition="in" filter="wipe(up)">
                                      <p:cBhvr>
                                        <p:cTn id="33" dur="5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740A14D1-3D18-4189-B48C-140FA204FC76}"/>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语音的声学特性</a:t>
            </a:r>
            <a:endParaRPr lang="en-US" altLang="zh-CN">
              <a:solidFill>
                <a:schemeClr val="accent2"/>
              </a:solidFill>
            </a:endParaRPr>
          </a:p>
        </p:txBody>
      </p:sp>
      <p:sp>
        <p:nvSpPr>
          <p:cNvPr id="48131" name="Rectangle 3">
            <a:extLst>
              <a:ext uri="{FF2B5EF4-FFF2-40B4-BE49-F238E27FC236}">
                <a16:creationId xmlns:a16="http://schemas.microsoft.com/office/drawing/2014/main" id="{D5DC5994-11D9-4C51-8A91-8091FC7A12AC}"/>
              </a:ext>
            </a:extLst>
          </p:cNvPr>
          <p:cNvSpPr>
            <a:spLocks noGrp="1" noChangeArrowheads="1"/>
          </p:cNvSpPr>
          <p:nvPr>
            <p:ph type="body" idx="1"/>
          </p:nvPr>
        </p:nvSpPr>
        <p:spPr/>
        <p:txBody>
          <a:bodyPr/>
          <a:lstStyle/>
          <a:p>
            <a:pPr eaLnBrk="1" hangingPunct="1">
              <a:lnSpc>
                <a:spcPct val="90000"/>
              </a:lnSpc>
              <a:buFontTx/>
              <a:buNone/>
            </a:pPr>
            <a:r>
              <a:rPr lang="zh-CN" altLang="en-US" sz="2800" dirty="0">
                <a:solidFill>
                  <a:srgbClr val="161628"/>
                </a:solidFill>
                <a:latin typeface="黑体" panose="02010609060101010101" pitchFamily="49" charset="-122"/>
                <a:ea typeface="黑体" panose="02010609060101010101" pitchFamily="49" charset="-122"/>
              </a:rPr>
              <a:t>声波的基本物理量</a:t>
            </a:r>
            <a:r>
              <a:rPr lang="en-US" altLang="zh-CN" sz="2800" dirty="0">
                <a:solidFill>
                  <a:srgbClr val="161628"/>
                </a:solidFill>
                <a:latin typeface="黑体" panose="02010609060101010101" pitchFamily="49" charset="-122"/>
                <a:ea typeface="黑体" panose="02010609060101010101" pitchFamily="49" charset="-122"/>
              </a:rPr>
              <a:t>---</a:t>
            </a:r>
            <a:r>
              <a:rPr lang="zh-CN" altLang="en-US" sz="2800" dirty="0">
                <a:solidFill>
                  <a:srgbClr val="161628"/>
                </a:solidFill>
                <a:latin typeface="黑体" panose="02010609060101010101" pitchFamily="49" charset="-122"/>
                <a:ea typeface="黑体" panose="02010609060101010101" pitchFamily="49" charset="-122"/>
              </a:rPr>
              <a:t>振幅：</a:t>
            </a:r>
          </a:p>
          <a:p>
            <a:pPr lvl="1" eaLnBrk="1" hangingPunct="1">
              <a:lnSpc>
                <a:spcPct val="120000"/>
              </a:lnSpc>
            </a:pPr>
            <a:r>
              <a:rPr lang="zh-CN" altLang="en-US" sz="2400" dirty="0">
                <a:solidFill>
                  <a:srgbClr val="161628"/>
                </a:solidFill>
                <a:latin typeface="Times New Roman" panose="02020603050405020304" pitchFamily="18" charset="0"/>
              </a:rPr>
              <a:t>用声压或声强来表示声音的强度</a:t>
            </a:r>
          </a:p>
          <a:p>
            <a:pPr lvl="1" eaLnBrk="1" hangingPunct="1">
              <a:lnSpc>
                <a:spcPct val="120000"/>
              </a:lnSpc>
            </a:pPr>
            <a:r>
              <a:rPr lang="zh-CN" altLang="en-US" sz="2400" dirty="0">
                <a:solidFill>
                  <a:srgbClr val="161628"/>
                </a:solidFill>
                <a:latin typeface="Times New Roman" panose="02020603050405020304" pitchFamily="18" charset="0"/>
              </a:rPr>
              <a:t>声压</a:t>
            </a:r>
            <a:r>
              <a:rPr lang="en-US" altLang="zh-CN" sz="2400" i="1" dirty="0">
                <a:solidFill>
                  <a:srgbClr val="161628"/>
                </a:solidFill>
                <a:latin typeface="Times New Roman" panose="02020603050405020304" pitchFamily="18" charset="0"/>
              </a:rPr>
              <a:t>p</a:t>
            </a:r>
            <a:r>
              <a:rPr lang="zh-CN" altLang="en-US" sz="2400" dirty="0">
                <a:solidFill>
                  <a:srgbClr val="161628"/>
                </a:solidFill>
                <a:latin typeface="Times New Roman" panose="02020603050405020304" pitchFamily="18" charset="0"/>
              </a:rPr>
              <a:t>用来度量由于声波的传播而带来的气压的变化，单位为帕斯卡（</a:t>
            </a:r>
            <a:r>
              <a:rPr lang="en-US" altLang="zh-CN" sz="2400" dirty="0">
                <a:solidFill>
                  <a:srgbClr val="161628"/>
                </a:solidFill>
                <a:latin typeface="Times New Roman" panose="02020603050405020304" pitchFamily="18" charset="0"/>
              </a:rPr>
              <a:t>Pa）。</a:t>
            </a:r>
          </a:p>
          <a:p>
            <a:pPr lvl="1" eaLnBrk="1" hangingPunct="1">
              <a:lnSpc>
                <a:spcPct val="120000"/>
              </a:lnSpc>
            </a:pPr>
            <a:r>
              <a:rPr lang="zh-CN" altLang="en-US" sz="2400" dirty="0">
                <a:solidFill>
                  <a:srgbClr val="161628"/>
                </a:solidFill>
                <a:latin typeface="Times New Roman" panose="02020603050405020304" pitchFamily="18" charset="0"/>
              </a:rPr>
              <a:t>声强</a:t>
            </a:r>
            <a:r>
              <a:rPr lang="en-US" altLang="zh-CN" sz="2400" dirty="0">
                <a:solidFill>
                  <a:srgbClr val="161628"/>
                </a:solidFill>
                <a:latin typeface="Times New Roman" panose="02020603050405020304" pitchFamily="18" charset="0"/>
              </a:rPr>
              <a:t>I</a:t>
            </a:r>
            <a:r>
              <a:rPr lang="zh-CN" altLang="en-US" sz="2400" dirty="0">
                <a:solidFill>
                  <a:srgbClr val="161628"/>
                </a:solidFill>
                <a:latin typeface="Times New Roman" panose="02020603050405020304" pitchFamily="18" charset="0"/>
              </a:rPr>
              <a:t>为单位时间内通过与声波传播方向垂直的某一单位面积上声能的平均值，单位</a:t>
            </a:r>
            <a:r>
              <a:rPr lang="en-US" altLang="zh-CN" sz="2400" dirty="0">
                <a:solidFill>
                  <a:srgbClr val="161628"/>
                </a:solidFill>
                <a:latin typeface="Times New Roman" panose="02020603050405020304" pitchFamily="18" charset="0"/>
              </a:rPr>
              <a:t>W/m</a:t>
            </a:r>
            <a:r>
              <a:rPr lang="en-US" altLang="zh-CN" sz="2400" baseline="30000" dirty="0">
                <a:solidFill>
                  <a:srgbClr val="161628"/>
                </a:solidFill>
                <a:latin typeface="Times New Roman" panose="02020603050405020304" pitchFamily="18" charset="0"/>
              </a:rPr>
              <a:t>2</a:t>
            </a:r>
            <a:r>
              <a:rPr lang="en-US" altLang="zh-CN" sz="2400" dirty="0">
                <a:solidFill>
                  <a:srgbClr val="161628"/>
                </a:solidFill>
                <a:latin typeface="Times New Roman" panose="02020603050405020304" pitchFamily="18" charset="0"/>
              </a:rPr>
              <a:t>。</a:t>
            </a:r>
          </a:p>
          <a:p>
            <a:pPr lvl="1" eaLnBrk="1" hangingPunct="1">
              <a:lnSpc>
                <a:spcPct val="120000"/>
              </a:lnSpc>
            </a:pPr>
            <a:r>
              <a:rPr lang="zh-CN" altLang="en-US" sz="2400" dirty="0">
                <a:solidFill>
                  <a:srgbClr val="161628"/>
                </a:solidFill>
                <a:latin typeface="Times New Roman" panose="02020603050405020304" pitchFamily="18" charset="0"/>
              </a:rPr>
              <a:t>人耳对声音的强度非常敏感，且动态范围很大。能感受的最小声压称为闻阈，约为2</a:t>
            </a:r>
            <a:r>
              <a:rPr lang="zh-CN" altLang="en-US" sz="2400" dirty="0">
                <a:solidFill>
                  <a:srgbClr val="161628"/>
                </a:solidFill>
                <a:latin typeface="Times New Roman" panose="02020603050405020304" pitchFamily="18" charset="0"/>
                <a:cs typeface="Times New Roman" panose="02020603050405020304" pitchFamily="18" charset="0"/>
              </a:rPr>
              <a:t>×10</a:t>
            </a:r>
            <a:r>
              <a:rPr lang="zh-CN" altLang="en-US" sz="2400" baseline="30000" dirty="0">
                <a:solidFill>
                  <a:srgbClr val="161628"/>
                </a:solidFill>
                <a:latin typeface="Times New Roman" panose="02020603050405020304" pitchFamily="18" charset="0"/>
                <a:cs typeface="Times New Roman" panose="02020603050405020304" pitchFamily="18" charset="0"/>
              </a:rPr>
              <a:t>-5</a:t>
            </a:r>
            <a:r>
              <a:rPr lang="en-US" altLang="zh-CN" sz="2400" dirty="0">
                <a:solidFill>
                  <a:srgbClr val="161628"/>
                </a:solidFill>
                <a:latin typeface="Times New Roman" panose="02020603050405020304" pitchFamily="18" charset="0"/>
                <a:cs typeface="Times New Roman" panose="02020603050405020304" pitchFamily="18" charset="0"/>
              </a:rPr>
              <a:t>Pa</a:t>
            </a:r>
            <a:r>
              <a:rPr lang="en-US" altLang="zh-CN" sz="2400" dirty="0">
                <a:solidFill>
                  <a:srgbClr val="161628"/>
                </a:solidFill>
                <a:latin typeface="Times New Roman" panose="02020603050405020304" pitchFamily="18" charset="0"/>
              </a:rPr>
              <a:t>；</a:t>
            </a:r>
            <a:r>
              <a:rPr lang="zh-CN" altLang="en-US" sz="2400" dirty="0">
                <a:solidFill>
                  <a:srgbClr val="161628"/>
                </a:solidFill>
                <a:latin typeface="Times New Roman" panose="02020603050405020304" pitchFamily="18" charset="0"/>
              </a:rPr>
              <a:t>能承受的最大声压称为痛阈，约为200</a:t>
            </a:r>
            <a:r>
              <a:rPr lang="en-US" altLang="zh-CN" sz="2400" dirty="0">
                <a:solidFill>
                  <a:srgbClr val="161628"/>
                </a:solidFill>
                <a:latin typeface="Times New Roman" panose="02020603050405020304" pitchFamily="18" charset="0"/>
              </a:rPr>
              <a:t>Pa。</a:t>
            </a:r>
          </a:p>
          <a:p>
            <a:pPr eaLnBrk="1" hangingPunct="1">
              <a:lnSpc>
                <a:spcPct val="120000"/>
              </a:lnSpc>
              <a:buFontTx/>
              <a:buNone/>
            </a:pPr>
            <a:endParaRPr lang="en-US" altLang="zh-CN" sz="2800" baseline="30000" dirty="0">
              <a:solidFill>
                <a:srgbClr val="161628"/>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Effect transition="in" filter="wipe(up)">
                                      <p:cBhvr>
                                        <p:cTn id="13" dur="500"/>
                                        <p:tgtEl>
                                          <p:spTgt spid="48131">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8131">
                                            <p:txEl>
                                              <p:pRg st="2" end="2"/>
                                            </p:txEl>
                                          </p:spTgt>
                                        </p:tgtEl>
                                        <p:attrNameLst>
                                          <p:attrName>style.visibility</p:attrName>
                                        </p:attrNameLst>
                                      </p:cBhvr>
                                      <p:to>
                                        <p:strVal val="visible"/>
                                      </p:to>
                                    </p:set>
                                    <p:animEffect transition="in" filter="wipe(up)">
                                      <p:cBhvr>
                                        <p:cTn id="18" dur="500"/>
                                        <p:tgtEl>
                                          <p:spTgt spid="48131">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8131">
                                            <p:txEl>
                                              <p:pRg st="3" end="3"/>
                                            </p:txEl>
                                          </p:spTgt>
                                        </p:tgtEl>
                                        <p:attrNameLst>
                                          <p:attrName>style.visibility</p:attrName>
                                        </p:attrNameLst>
                                      </p:cBhvr>
                                      <p:to>
                                        <p:strVal val="visible"/>
                                      </p:to>
                                    </p:set>
                                    <p:animEffect transition="in" filter="wipe(up)">
                                      <p:cBhvr>
                                        <p:cTn id="23" dur="500"/>
                                        <p:tgtEl>
                                          <p:spTgt spid="48131">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8131">
                                            <p:txEl>
                                              <p:pRg st="4" end="4"/>
                                            </p:txEl>
                                          </p:spTgt>
                                        </p:tgtEl>
                                        <p:attrNameLst>
                                          <p:attrName>style.visibility</p:attrName>
                                        </p:attrNameLst>
                                      </p:cBhvr>
                                      <p:to>
                                        <p:strVal val="visible"/>
                                      </p:to>
                                    </p:set>
                                    <p:animEffect transition="in" filter="wipe(up)">
                                      <p:cBhvr>
                                        <p:cTn id="28" dur="500"/>
                                        <p:tgtEl>
                                          <p:spTgt spid="48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6083DE53-1A71-4151-B79E-BD31F2DF4C81}"/>
              </a:ext>
            </a:extLst>
          </p:cNvPr>
          <p:cNvSpPr>
            <a:spLocks noGrp="1" noChangeArrowheads="1"/>
          </p:cNvSpPr>
          <p:nvPr>
            <p:ph type="title"/>
          </p:nvPr>
        </p:nvSpPr>
        <p:spPr>
          <a:xfrm>
            <a:off x="760413" y="333375"/>
            <a:ext cx="7772400" cy="1143000"/>
          </a:xfrm>
        </p:spPr>
        <p:txBody>
          <a:bodyPr/>
          <a:lstStyle/>
          <a:p>
            <a:pPr eaLnBrk="1" hangingPunct="1"/>
            <a:r>
              <a:rPr lang="zh-CN" altLang="en-US">
                <a:solidFill>
                  <a:schemeClr val="accent2"/>
                </a:solidFill>
                <a:ea typeface="仿宋_GB2312" pitchFamily="49" charset="-122"/>
              </a:rPr>
              <a:t>语音的声学特性</a:t>
            </a:r>
          </a:p>
        </p:txBody>
      </p:sp>
      <p:sp>
        <p:nvSpPr>
          <p:cNvPr id="73731" name="Rectangle 3">
            <a:extLst>
              <a:ext uri="{FF2B5EF4-FFF2-40B4-BE49-F238E27FC236}">
                <a16:creationId xmlns:a16="http://schemas.microsoft.com/office/drawing/2014/main" id="{5E38B122-BAA3-4B9F-A8EC-F2EF8D39B940}"/>
              </a:ext>
            </a:extLst>
          </p:cNvPr>
          <p:cNvSpPr>
            <a:spLocks noGrp="1" noChangeArrowheads="1"/>
          </p:cNvSpPr>
          <p:nvPr>
            <p:ph type="body" idx="1"/>
          </p:nvPr>
        </p:nvSpPr>
        <p:spPr>
          <a:xfrm>
            <a:off x="457200" y="1773238"/>
            <a:ext cx="8001000" cy="609600"/>
          </a:xfrm>
        </p:spPr>
        <p:txBody>
          <a:bodyPr/>
          <a:lstStyle/>
          <a:p>
            <a:pPr eaLnBrk="1" hangingPunct="1">
              <a:lnSpc>
                <a:spcPct val="90000"/>
              </a:lnSpc>
              <a:buSzPct val="90000"/>
              <a:buFont typeface="Arial" panose="020B0604020202020204" pitchFamily="34" charset="0"/>
              <a:buChar char="–"/>
            </a:pPr>
            <a:r>
              <a:rPr lang="zh-CN" altLang="en-US" sz="2800" dirty="0">
                <a:solidFill>
                  <a:srgbClr val="161628"/>
                </a:solidFill>
              </a:rPr>
              <a:t>习惯上采用相对强度，以闻阈</a:t>
            </a:r>
            <a:r>
              <a:rPr lang="en-US" altLang="zh-CN" sz="2800" dirty="0">
                <a:solidFill>
                  <a:srgbClr val="161628"/>
                </a:solidFill>
              </a:rPr>
              <a:t>P</a:t>
            </a:r>
            <a:r>
              <a:rPr lang="en-US" altLang="zh-CN" sz="2800" baseline="-25000" dirty="0">
                <a:solidFill>
                  <a:srgbClr val="161628"/>
                </a:solidFill>
              </a:rPr>
              <a:t>0</a:t>
            </a:r>
            <a:r>
              <a:rPr lang="zh-CN" altLang="en-US" sz="2800" dirty="0">
                <a:solidFill>
                  <a:srgbClr val="161628"/>
                </a:solidFill>
              </a:rPr>
              <a:t>为基准，单位为</a:t>
            </a:r>
            <a:r>
              <a:rPr lang="en-US" altLang="zh-CN" sz="2800" dirty="0">
                <a:solidFill>
                  <a:srgbClr val="161628"/>
                </a:solidFill>
              </a:rPr>
              <a:t>dB</a:t>
            </a:r>
            <a:endParaRPr lang="en-US" altLang="zh-CN" sz="2800" baseline="-25000" dirty="0">
              <a:solidFill>
                <a:srgbClr val="161628"/>
              </a:solidFill>
            </a:endParaRPr>
          </a:p>
          <a:p>
            <a:pPr eaLnBrk="1" hangingPunct="1">
              <a:lnSpc>
                <a:spcPct val="90000"/>
              </a:lnSpc>
              <a:buFontTx/>
              <a:buNone/>
            </a:pPr>
            <a:endParaRPr lang="zh-CN" altLang="en-US" sz="2800" dirty="0">
              <a:solidFill>
                <a:srgbClr val="161628"/>
              </a:solidFill>
            </a:endParaRPr>
          </a:p>
          <a:p>
            <a:pPr eaLnBrk="1" hangingPunct="1">
              <a:lnSpc>
                <a:spcPct val="90000"/>
              </a:lnSpc>
              <a:buFontTx/>
              <a:buNone/>
            </a:pPr>
            <a:endParaRPr lang="zh-CN" altLang="en-US" sz="2800" dirty="0">
              <a:solidFill>
                <a:srgbClr val="161628"/>
              </a:solidFill>
            </a:endParaRPr>
          </a:p>
        </p:txBody>
      </p:sp>
      <p:grpSp>
        <p:nvGrpSpPr>
          <p:cNvPr id="73732" name="Group 12">
            <a:extLst>
              <a:ext uri="{FF2B5EF4-FFF2-40B4-BE49-F238E27FC236}">
                <a16:creationId xmlns:a16="http://schemas.microsoft.com/office/drawing/2014/main" id="{B97D4D30-31AB-4B1A-8394-79FE39126CDD}"/>
              </a:ext>
            </a:extLst>
          </p:cNvPr>
          <p:cNvGrpSpPr>
            <a:grpSpLocks/>
          </p:cNvGrpSpPr>
          <p:nvPr/>
        </p:nvGrpSpPr>
        <p:grpSpPr bwMode="auto">
          <a:xfrm>
            <a:off x="1692275" y="2603500"/>
            <a:ext cx="4937125" cy="985838"/>
            <a:chOff x="1066" y="1675"/>
            <a:chExt cx="3110" cy="621"/>
          </a:xfrm>
        </p:grpSpPr>
        <p:grpSp>
          <p:nvGrpSpPr>
            <p:cNvPr id="73735" name="Group 11">
              <a:extLst>
                <a:ext uri="{FF2B5EF4-FFF2-40B4-BE49-F238E27FC236}">
                  <a16:creationId xmlns:a16="http://schemas.microsoft.com/office/drawing/2014/main" id="{4AE63D05-6CF0-40FB-9C0E-185BE83FBD37}"/>
                </a:ext>
              </a:extLst>
            </p:cNvPr>
            <p:cNvGrpSpPr>
              <a:grpSpLocks/>
            </p:cNvGrpSpPr>
            <p:nvPr/>
          </p:nvGrpSpPr>
          <p:grpSpPr bwMode="auto">
            <a:xfrm>
              <a:off x="1066" y="1675"/>
              <a:ext cx="3110" cy="621"/>
              <a:chOff x="280" y="1675"/>
              <a:chExt cx="3110" cy="621"/>
            </a:xfrm>
          </p:grpSpPr>
          <p:grpSp>
            <p:nvGrpSpPr>
              <p:cNvPr id="73737" name="Group 8">
                <a:extLst>
                  <a:ext uri="{FF2B5EF4-FFF2-40B4-BE49-F238E27FC236}">
                    <a16:creationId xmlns:a16="http://schemas.microsoft.com/office/drawing/2014/main" id="{78251FBE-FC8D-4229-825C-8A41580C4C0D}"/>
                  </a:ext>
                </a:extLst>
              </p:cNvPr>
              <p:cNvGrpSpPr>
                <a:grpSpLocks/>
              </p:cNvGrpSpPr>
              <p:nvPr/>
            </p:nvGrpSpPr>
            <p:grpSpPr bwMode="auto">
              <a:xfrm>
                <a:off x="288" y="1675"/>
                <a:ext cx="3102" cy="384"/>
                <a:chOff x="288" y="1675"/>
                <a:chExt cx="3102" cy="384"/>
              </a:xfrm>
            </p:grpSpPr>
            <p:sp>
              <p:nvSpPr>
                <p:cNvPr id="73739" name="Rectangle 4">
                  <a:extLst>
                    <a:ext uri="{FF2B5EF4-FFF2-40B4-BE49-F238E27FC236}">
                      <a16:creationId xmlns:a16="http://schemas.microsoft.com/office/drawing/2014/main" id="{B4D3BFDE-CB18-4FE2-9A61-54C68C7B3292}"/>
                    </a:ext>
                  </a:extLst>
                </p:cNvPr>
                <p:cNvSpPr>
                  <a:spLocks noChangeArrowheads="1"/>
                </p:cNvSpPr>
                <p:nvPr/>
              </p:nvSpPr>
              <p:spPr bwMode="auto">
                <a:xfrm>
                  <a:off x="288" y="1675"/>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000">
                      <a:solidFill>
                        <a:srgbClr val="161628"/>
                      </a:solidFill>
                    </a:rPr>
                    <a:t>声压级</a:t>
                  </a:r>
                </a:p>
              </p:txBody>
            </p:sp>
            <p:graphicFrame>
              <p:nvGraphicFramePr>
                <p:cNvPr id="73740" name="Object 5">
                  <a:extLst>
                    <a:ext uri="{FF2B5EF4-FFF2-40B4-BE49-F238E27FC236}">
                      <a16:creationId xmlns:a16="http://schemas.microsoft.com/office/drawing/2014/main" id="{4083DE37-9F5D-4A42-89DD-41C316B1B218}"/>
                    </a:ext>
                  </a:extLst>
                </p:cNvPr>
                <p:cNvGraphicFramePr>
                  <a:graphicFrameLocks noChangeAspect="1"/>
                </p:cNvGraphicFramePr>
                <p:nvPr/>
              </p:nvGraphicFramePr>
              <p:xfrm>
                <a:off x="1536" y="1680"/>
                <a:ext cx="1854" cy="247"/>
              </p:xfrm>
              <a:graphic>
                <a:graphicData uri="http://schemas.openxmlformats.org/presentationml/2006/ole">
                  <mc:AlternateContent xmlns:mc="http://schemas.openxmlformats.org/markup-compatibility/2006">
                    <mc:Choice xmlns:v="urn:schemas-microsoft-com:vml" Requires="v">
                      <p:oleObj spid="_x0000_s73751" name="Equation" r:id="rId3" imgW="1714500" imgH="228600" progId="Equation.3">
                        <p:embed/>
                      </p:oleObj>
                    </mc:Choice>
                    <mc:Fallback>
                      <p:oleObj name="Equation" r:id="rId3" imgW="17145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1680"/>
                              <a:ext cx="1854"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3738" name="Rectangle 6">
                <a:extLst>
                  <a:ext uri="{FF2B5EF4-FFF2-40B4-BE49-F238E27FC236}">
                    <a16:creationId xmlns:a16="http://schemas.microsoft.com/office/drawing/2014/main" id="{70A5E870-39B2-48F5-B2AE-2ADD73AB5496}"/>
                  </a:ext>
                </a:extLst>
              </p:cNvPr>
              <p:cNvSpPr>
                <a:spLocks noChangeArrowheads="1"/>
              </p:cNvSpPr>
              <p:nvPr/>
            </p:nvSpPr>
            <p:spPr bwMode="auto">
              <a:xfrm>
                <a:off x="280" y="1912"/>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000">
                    <a:solidFill>
                      <a:srgbClr val="161628"/>
                    </a:solidFill>
                  </a:rPr>
                  <a:t>声强级：</a:t>
                </a:r>
              </a:p>
            </p:txBody>
          </p:sp>
        </p:grpSp>
        <p:graphicFrame>
          <p:nvGraphicFramePr>
            <p:cNvPr id="73736" name="Object 7">
              <a:extLst>
                <a:ext uri="{FF2B5EF4-FFF2-40B4-BE49-F238E27FC236}">
                  <a16:creationId xmlns:a16="http://schemas.microsoft.com/office/drawing/2014/main" id="{923FB620-6F78-4AA3-B06B-91BBF3E1C2D7}"/>
                </a:ext>
              </a:extLst>
            </p:cNvPr>
            <p:cNvGraphicFramePr>
              <a:graphicFrameLocks noChangeAspect="1"/>
            </p:cNvGraphicFramePr>
            <p:nvPr/>
          </p:nvGraphicFramePr>
          <p:xfrm>
            <a:off x="2322" y="1920"/>
            <a:ext cx="1758" cy="247"/>
          </p:xfrm>
          <a:graphic>
            <a:graphicData uri="http://schemas.openxmlformats.org/presentationml/2006/ole">
              <mc:AlternateContent xmlns:mc="http://schemas.openxmlformats.org/markup-compatibility/2006">
                <mc:Choice xmlns:v="urn:schemas-microsoft-com:vml" Requires="v">
                  <p:oleObj spid="_x0000_s73752" name="Equation" r:id="rId5" imgW="1625600" imgH="228600" progId="Equation.3">
                    <p:embed/>
                  </p:oleObj>
                </mc:Choice>
                <mc:Fallback>
                  <p:oleObj name="Equation" r:id="rId5" imgW="16256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2" y="1920"/>
                          <a:ext cx="1758"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9161" name="Rectangle 9">
            <a:extLst>
              <a:ext uri="{FF2B5EF4-FFF2-40B4-BE49-F238E27FC236}">
                <a16:creationId xmlns:a16="http://schemas.microsoft.com/office/drawing/2014/main" id="{29661E44-4E25-4E30-95D2-04306ABFA6CA}"/>
              </a:ext>
            </a:extLst>
          </p:cNvPr>
          <p:cNvSpPr>
            <a:spLocks noChangeArrowheads="1"/>
          </p:cNvSpPr>
          <p:nvPr/>
        </p:nvSpPr>
        <p:spPr bwMode="auto">
          <a:xfrm>
            <a:off x="468313" y="34290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kumimoji="1" lang="zh-CN" altLang="en-US" sz="2400">
                <a:solidFill>
                  <a:srgbClr val="161628"/>
                </a:solidFill>
              </a:rPr>
              <a:t>闻阈相当于0</a:t>
            </a:r>
            <a:r>
              <a:rPr kumimoji="1" lang="en-US" altLang="zh-CN" sz="2400">
                <a:solidFill>
                  <a:srgbClr val="161628"/>
                </a:solidFill>
              </a:rPr>
              <a:t>dB；</a:t>
            </a:r>
            <a:r>
              <a:rPr kumimoji="1" lang="zh-CN" altLang="en-US" sz="2400">
                <a:solidFill>
                  <a:srgbClr val="161628"/>
                </a:solidFill>
              </a:rPr>
              <a:t>痛阈相当于1</a:t>
            </a:r>
            <a:r>
              <a:rPr kumimoji="1" lang="en-US" altLang="zh-CN" sz="2400">
                <a:solidFill>
                  <a:srgbClr val="161628"/>
                </a:solidFill>
              </a:rPr>
              <a:t>2</a:t>
            </a:r>
            <a:r>
              <a:rPr kumimoji="1" lang="zh-CN" altLang="en-US" sz="2400">
                <a:solidFill>
                  <a:srgbClr val="161628"/>
                </a:solidFill>
              </a:rPr>
              <a:t>0</a:t>
            </a:r>
            <a:r>
              <a:rPr kumimoji="1" lang="en-US" altLang="zh-CN" sz="2400">
                <a:solidFill>
                  <a:srgbClr val="161628"/>
                </a:solidFill>
              </a:rPr>
              <a:t>dB；</a:t>
            </a:r>
            <a:r>
              <a:rPr kumimoji="1" lang="zh-CN" altLang="en-US" sz="2400">
                <a:solidFill>
                  <a:srgbClr val="161628"/>
                </a:solidFill>
              </a:rPr>
              <a:t>一个讲话时，离他一米远处的声强大约为60~80</a:t>
            </a:r>
            <a:r>
              <a:rPr kumimoji="1" lang="en-US" altLang="zh-CN" sz="2400">
                <a:solidFill>
                  <a:srgbClr val="161628"/>
                </a:solidFill>
              </a:rPr>
              <a:t>dB；</a:t>
            </a:r>
            <a:endParaRPr kumimoji="1" lang="zh-CN" altLang="en-US" sz="2400">
              <a:solidFill>
                <a:srgbClr val="161628"/>
              </a:solidFill>
            </a:endParaRPr>
          </a:p>
        </p:txBody>
      </p:sp>
      <p:sp>
        <p:nvSpPr>
          <p:cNvPr id="49162" name="Rectangle 10">
            <a:extLst>
              <a:ext uri="{FF2B5EF4-FFF2-40B4-BE49-F238E27FC236}">
                <a16:creationId xmlns:a16="http://schemas.microsoft.com/office/drawing/2014/main" id="{70D83DDF-A6CE-4F19-B899-46346062DFEF}"/>
              </a:ext>
            </a:extLst>
          </p:cNvPr>
          <p:cNvSpPr>
            <a:spLocks noChangeArrowheads="1"/>
          </p:cNvSpPr>
          <p:nvPr/>
        </p:nvSpPr>
        <p:spPr bwMode="auto">
          <a:xfrm>
            <a:off x="457200" y="4343400"/>
            <a:ext cx="7924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9900FF"/>
              </a:buClr>
              <a:buFont typeface="Wingdings" panose="05000000000000000000" pitchFamily="2" charset="2"/>
              <a:buChar char="Ø"/>
            </a:pPr>
            <a:r>
              <a:rPr lang="zh-CN" altLang="en-US" sz="2400" dirty="0">
                <a:solidFill>
                  <a:srgbClr val="161628"/>
                </a:solidFill>
                <a:ea typeface="黑体" panose="02010609060101010101" pitchFamily="49" charset="-122"/>
              </a:rPr>
              <a:t>声波的基本物理量</a:t>
            </a:r>
            <a:r>
              <a:rPr lang="en-US" altLang="zh-CN" sz="2400" dirty="0">
                <a:solidFill>
                  <a:srgbClr val="161628"/>
                </a:solidFill>
                <a:ea typeface="黑体" panose="02010609060101010101" pitchFamily="49" charset="-122"/>
              </a:rPr>
              <a:t>---</a:t>
            </a:r>
            <a:r>
              <a:rPr kumimoji="1" lang="zh-CN" altLang="en-US" sz="2400" dirty="0">
                <a:solidFill>
                  <a:srgbClr val="161628"/>
                </a:solidFill>
                <a:ea typeface="黑体" panose="02010609060101010101" pitchFamily="49" charset="-122"/>
              </a:rPr>
              <a:t>共振和共振峰</a:t>
            </a:r>
          </a:p>
          <a:p>
            <a:pPr eaLnBrk="1" hangingPunct="1">
              <a:buSzPct val="80000"/>
              <a:buFont typeface="Arial" panose="020B0604020202020204" pitchFamily="34" charset="0"/>
              <a:buChar char="–"/>
            </a:pPr>
            <a:r>
              <a:rPr kumimoji="1" lang="zh-CN" altLang="en-US" sz="2400" dirty="0">
                <a:solidFill>
                  <a:srgbClr val="161628"/>
                </a:solidFill>
              </a:rPr>
              <a:t>共振：当一个物体受迫震动时，所加驱动频率等于物体固有频率时，便以最大的振幅来震荡。</a:t>
            </a:r>
          </a:p>
          <a:p>
            <a:pPr eaLnBrk="1" hangingPunct="1">
              <a:buSzPct val="80000"/>
              <a:buFont typeface="Arial" panose="020B0604020202020204" pitchFamily="34" charset="0"/>
              <a:buChar char="–"/>
            </a:pPr>
            <a:r>
              <a:rPr kumimoji="1" lang="zh-CN" altLang="en-US" sz="2400" dirty="0">
                <a:solidFill>
                  <a:srgbClr val="161628"/>
                </a:solidFill>
              </a:rPr>
              <a:t>语音中也有共振现象，元音的音色和区别特征主要取决于声道的共振峰特性。</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161"/>
                                        </p:tgtEl>
                                        <p:attrNameLst>
                                          <p:attrName>style.visibility</p:attrName>
                                        </p:attrNameLst>
                                      </p:cBhvr>
                                      <p:to>
                                        <p:strVal val="visible"/>
                                      </p:to>
                                    </p:set>
                                    <p:animEffect transition="in" filter="wipe(up)">
                                      <p:cBhvr>
                                        <p:cTn id="7" dur="500"/>
                                        <p:tgtEl>
                                          <p:spTgt spid="491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162">
                                            <p:txEl>
                                              <p:pRg st="0" end="0"/>
                                            </p:txEl>
                                          </p:spTgt>
                                        </p:tgtEl>
                                        <p:attrNameLst>
                                          <p:attrName>style.visibility</p:attrName>
                                        </p:attrNameLst>
                                      </p:cBhvr>
                                      <p:to>
                                        <p:strVal val="visible"/>
                                      </p:to>
                                    </p:set>
                                    <p:animEffect transition="in" filter="wipe(up)">
                                      <p:cBhvr>
                                        <p:cTn id="12" dur="500"/>
                                        <p:tgtEl>
                                          <p:spTgt spid="4916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162">
                                            <p:txEl>
                                              <p:pRg st="1" end="1"/>
                                            </p:txEl>
                                          </p:spTgt>
                                        </p:tgtEl>
                                        <p:attrNameLst>
                                          <p:attrName>style.visibility</p:attrName>
                                        </p:attrNameLst>
                                      </p:cBhvr>
                                      <p:to>
                                        <p:strVal val="visible"/>
                                      </p:to>
                                    </p:set>
                                    <p:animEffect transition="in" filter="wipe(up)">
                                      <p:cBhvr>
                                        <p:cTn id="17" dur="500"/>
                                        <p:tgtEl>
                                          <p:spTgt spid="4916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162">
                                            <p:txEl>
                                              <p:pRg st="2" end="2"/>
                                            </p:txEl>
                                          </p:spTgt>
                                        </p:tgtEl>
                                        <p:attrNameLst>
                                          <p:attrName>style.visibility</p:attrName>
                                        </p:attrNameLst>
                                      </p:cBhvr>
                                      <p:to>
                                        <p:strVal val="visible"/>
                                      </p:to>
                                    </p:set>
                                    <p:animEffect transition="in" filter="wipe(up)">
                                      <p:cBhvr>
                                        <p:cTn id="22" dur="500"/>
                                        <p:tgtEl>
                                          <p:spTgt spid="491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autoUpdateAnimBg="0"/>
      <p:bldP spid="49162"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11B7EDE-68F7-4240-907C-46E768324E36}"/>
              </a:ext>
            </a:extLst>
          </p:cNvPr>
          <p:cNvSpPr>
            <a:spLocks noGrp="1" noChangeArrowheads="1"/>
          </p:cNvSpPr>
          <p:nvPr>
            <p:ph type="ctrTitle"/>
          </p:nvPr>
        </p:nvSpPr>
        <p:spPr/>
        <p:txBody>
          <a:bodyPr/>
          <a:lstStyle/>
          <a:p>
            <a:pPr eaLnBrk="1" hangingPunct="1"/>
            <a:r>
              <a:rPr lang="zh-CN" altLang="en-US" sz="6000">
                <a:solidFill>
                  <a:schemeClr val="accent2"/>
                </a:solidFill>
                <a:ea typeface="仿宋_GB2312" pitchFamily="49" charset="-122"/>
              </a:rPr>
              <a:t>语音的数字信号表示</a:t>
            </a:r>
            <a:endParaRPr lang="en-US" altLang="zh-CN" sz="6000">
              <a:solidFill>
                <a:schemeClr val="accent2"/>
              </a:solidFill>
              <a:ea typeface="仿宋_GB2312" pitchFamily="49" charset="-122"/>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E17FF96E-9585-4DE3-8807-098370229847}"/>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语音的数字信号表示</a:t>
            </a:r>
            <a:endParaRPr lang="en-US" altLang="zh-CN">
              <a:solidFill>
                <a:schemeClr val="accent2"/>
              </a:solidFill>
            </a:endParaRPr>
          </a:p>
        </p:txBody>
      </p:sp>
      <p:sp>
        <p:nvSpPr>
          <p:cNvPr id="75779" name="Rectangle 3">
            <a:extLst>
              <a:ext uri="{FF2B5EF4-FFF2-40B4-BE49-F238E27FC236}">
                <a16:creationId xmlns:a16="http://schemas.microsoft.com/office/drawing/2014/main" id="{3D7203B8-5728-49B5-8F4A-A9767D7EEFA8}"/>
              </a:ext>
            </a:extLst>
          </p:cNvPr>
          <p:cNvSpPr>
            <a:spLocks noChangeArrowheads="1"/>
          </p:cNvSpPr>
          <p:nvPr/>
        </p:nvSpPr>
        <p:spPr bwMode="auto">
          <a:xfrm>
            <a:off x="2133600" y="3063875"/>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a) </a:t>
            </a:r>
            <a:r>
              <a:rPr kumimoji="1" lang="zh-CN" altLang="en-US" sz="2400">
                <a:latin typeface="Times New Roman" panose="02020603050405020304" pitchFamily="18" charset="0"/>
              </a:rPr>
              <a:t>语音信号“开始”时域波形</a:t>
            </a:r>
          </a:p>
        </p:txBody>
      </p:sp>
      <p:graphicFrame>
        <p:nvGraphicFramePr>
          <p:cNvPr id="75780" name="Object 4">
            <a:extLst>
              <a:ext uri="{FF2B5EF4-FFF2-40B4-BE49-F238E27FC236}">
                <a16:creationId xmlns:a16="http://schemas.microsoft.com/office/drawing/2014/main" id="{03309B1E-67DD-4AFC-9FB3-D8B5511240C4}"/>
              </a:ext>
            </a:extLst>
          </p:cNvPr>
          <p:cNvGraphicFramePr>
            <a:graphicFrameLocks noChangeAspect="1"/>
          </p:cNvGraphicFramePr>
          <p:nvPr/>
        </p:nvGraphicFramePr>
        <p:xfrm>
          <a:off x="2076450" y="1981200"/>
          <a:ext cx="4629150" cy="990600"/>
        </p:xfrm>
        <a:graphic>
          <a:graphicData uri="http://schemas.openxmlformats.org/presentationml/2006/ole">
            <mc:AlternateContent xmlns:mc="http://schemas.openxmlformats.org/markup-compatibility/2006">
              <mc:Choice xmlns:v="urn:schemas-microsoft-com:vml" Requires="v">
                <p:oleObj spid="_x0000_s75800" r:id="rId3" imgW="4629796" imgH="1628571" progId="PBrush">
                  <p:embed/>
                </p:oleObj>
              </mc:Choice>
              <mc:Fallback>
                <p:oleObj r:id="rId3" imgW="4629796" imgH="1628571"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6450" y="1981200"/>
                        <a:ext cx="46291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1" name="Object 5">
            <a:extLst>
              <a:ext uri="{FF2B5EF4-FFF2-40B4-BE49-F238E27FC236}">
                <a16:creationId xmlns:a16="http://schemas.microsoft.com/office/drawing/2014/main" id="{699EC605-3FC0-4949-BAAF-18AD40C0864D}"/>
              </a:ext>
            </a:extLst>
          </p:cNvPr>
          <p:cNvGraphicFramePr>
            <a:graphicFrameLocks noChangeAspect="1"/>
          </p:cNvGraphicFramePr>
          <p:nvPr/>
        </p:nvGraphicFramePr>
        <p:xfrm>
          <a:off x="1905000" y="3733800"/>
          <a:ext cx="4457700" cy="866775"/>
        </p:xfrm>
        <a:graphic>
          <a:graphicData uri="http://schemas.openxmlformats.org/presentationml/2006/ole">
            <mc:AlternateContent xmlns:mc="http://schemas.openxmlformats.org/markup-compatibility/2006">
              <mc:Choice xmlns:v="urn:schemas-microsoft-com:vml" Requires="v">
                <p:oleObj spid="_x0000_s75801" r:id="rId5" imgW="5296639" imgH="1380952" progId="PBrush">
                  <p:embed/>
                </p:oleObj>
              </mc:Choice>
              <mc:Fallback>
                <p:oleObj r:id="rId5" imgW="5296639" imgH="1380952" progId="PBrush">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3733800"/>
                        <a:ext cx="44577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2" name="Object 6">
            <a:extLst>
              <a:ext uri="{FF2B5EF4-FFF2-40B4-BE49-F238E27FC236}">
                <a16:creationId xmlns:a16="http://schemas.microsoft.com/office/drawing/2014/main" id="{12D13FC9-E3A0-43EE-B261-42780C521580}"/>
              </a:ext>
            </a:extLst>
          </p:cNvPr>
          <p:cNvGraphicFramePr>
            <a:graphicFrameLocks noChangeAspect="1"/>
          </p:cNvGraphicFramePr>
          <p:nvPr/>
        </p:nvGraphicFramePr>
        <p:xfrm>
          <a:off x="1952625" y="5181600"/>
          <a:ext cx="4448175" cy="809625"/>
        </p:xfrm>
        <a:graphic>
          <a:graphicData uri="http://schemas.openxmlformats.org/presentationml/2006/ole">
            <mc:AlternateContent xmlns:mc="http://schemas.openxmlformats.org/markup-compatibility/2006">
              <mc:Choice xmlns:v="urn:schemas-microsoft-com:vml" Requires="v">
                <p:oleObj spid="_x0000_s75802" r:id="rId7" imgW="4447619" imgH="809738" progId="PBrush">
                  <p:embed/>
                </p:oleObj>
              </mc:Choice>
              <mc:Fallback>
                <p:oleObj r:id="rId7" imgW="4447619" imgH="809738" progId="PBrush">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2625" y="5181600"/>
                        <a:ext cx="44481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3" name="Text Box 7">
            <a:extLst>
              <a:ext uri="{FF2B5EF4-FFF2-40B4-BE49-F238E27FC236}">
                <a16:creationId xmlns:a16="http://schemas.microsoft.com/office/drawing/2014/main" id="{56DF274F-35ED-4832-9515-4B1073D00DEC}"/>
              </a:ext>
            </a:extLst>
          </p:cNvPr>
          <p:cNvSpPr txBox="1">
            <a:spLocks noChangeArrowheads="1"/>
          </p:cNvSpPr>
          <p:nvPr/>
        </p:nvSpPr>
        <p:spPr bwMode="auto">
          <a:xfrm>
            <a:off x="2501900" y="4648200"/>
            <a:ext cx="313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b) </a:t>
            </a:r>
            <a:r>
              <a:rPr kumimoji="1" lang="zh-CN" altLang="en-US" sz="2400">
                <a:latin typeface="Times New Roman" panose="02020603050405020304" pitchFamily="18" charset="0"/>
              </a:rPr>
              <a:t>元音部分/</a:t>
            </a:r>
            <a:r>
              <a:rPr kumimoji="1" lang="en-US" altLang="zh-CN" sz="2400">
                <a:latin typeface="Times New Roman" panose="02020603050405020304" pitchFamily="18" charset="0"/>
              </a:rPr>
              <a:t>ai/</a:t>
            </a:r>
            <a:r>
              <a:rPr kumimoji="1" lang="zh-CN" altLang="en-US" sz="2400">
                <a:latin typeface="Times New Roman" panose="02020603050405020304" pitchFamily="18" charset="0"/>
              </a:rPr>
              <a:t>展开图</a:t>
            </a:r>
          </a:p>
        </p:txBody>
      </p:sp>
      <p:sp>
        <p:nvSpPr>
          <p:cNvPr id="75784" name="Text Box 8">
            <a:extLst>
              <a:ext uri="{FF2B5EF4-FFF2-40B4-BE49-F238E27FC236}">
                <a16:creationId xmlns:a16="http://schemas.microsoft.com/office/drawing/2014/main" id="{495D2FE6-8240-477F-AEAE-F5633C89ABA4}"/>
              </a:ext>
            </a:extLst>
          </p:cNvPr>
          <p:cNvSpPr txBox="1">
            <a:spLocks noChangeArrowheads="1"/>
          </p:cNvSpPr>
          <p:nvPr/>
        </p:nvSpPr>
        <p:spPr bwMode="auto">
          <a:xfrm>
            <a:off x="2438400" y="6019800"/>
            <a:ext cx="3433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c) </a:t>
            </a:r>
            <a:r>
              <a:rPr kumimoji="1" lang="zh-CN" altLang="en-US" sz="2400">
                <a:latin typeface="宋体" panose="02010600030101010101" pitchFamily="2" charset="-122"/>
              </a:rPr>
              <a:t>辅音部分</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k/</a:t>
            </a:r>
            <a:r>
              <a:rPr kumimoji="1" lang="zh-CN" altLang="en-US" sz="2400">
                <a:latin typeface="宋体" panose="02010600030101010101" pitchFamily="2" charset="-122"/>
              </a:rPr>
              <a:t>的展开图</a:t>
            </a:r>
            <a:r>
              <a:rPr kumimoji="1" lang="zh-CN" altLang="en-US" sz="2400">
                <a:latin typeface="Times New Roman" panose="02020603050405020304" pitchFamily="18" charset="0"/>
              </a:rPr>
              <a:t> </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92E2A362-8D0E-403C-B2F2-F562FB902903}"/>
              </a:ext>
            </a:extLst>
          </p:cNvPr>
          <p:cNvSpPr txBox="1">
            <a:spLocks noChangeArrowheads="1"/>
          </p:cNvSpPr>
          <p:nvPr/>
        </p:nvSpPr>
        <p:spPr bwMode="auto">
          <a:xfrm>
            <a:off x="539750" y="703263"/>
            <a:ext cx="6810375" cy="4525962"/>
          </a:xfrm>
          <a:prstGeom prst="rect">
            <a:avLst/>
          </a:prstGeom>
          <a:noFill/>
          <a:ln w="9525">
            <a:noFill/>
            <a:miter lim="800000"/>
            <a:headEnd/>
            <a:tailEnd/>
          </a:ln>
        </p:spPr>
        <p:txBody>
          <a:bodyPr/>
          <a:lstStyle/>
          <a:p>
            <a:pPr marL="457200" indent="-457200" eaLnBrk="1" hangingPunct="1">
              <a:spcBef>
                <a:spcPct val="20000"/>
              </a:spcBef>
              <a:spcAft>
                <a:spcPts val="600"/>
              </a:spcAft>
              <a:buClr>
                <a:srgbClr val="996633"/>
              </a:buClr>
              <a:buFont typeface="Wingdings" panose="05000000000000000000" pitchFamily="2" charset="2"/>
              <a:buChar char="p"/>
              <a:defRPr/>
            </a:pPr>
            <a:r>
              <a:rPr lang="zh-CN" altLang="en-US" sz="3200" kern="0" dirty="0">
                <a:solidFill>
                  <a:srgbClr val="161628"/>
                </a:solidFill>
                <a:latin typeface="黑体" pitchFamily="49" charset="-122"/>
                <a:ea typeface="黑体" pitchFamily="49" charset="-122"/>
              </a:rPr>
              <a:t> 处理过程中声音的多重属性：</a:t>
            </a:r>
            <a:endParaRPr lang="en-US" altLang="zh-CN" sz="3200" kern="0" dirty="0">
              <a:solidFill>
                <a:srgbClr val="161628"/>
              </a:solidFill>
              <a:latin typeface="黑体" pitchFamily="49" charset="-122"/>
              <a:ea typeface="黑体" pitchFamily="49" charset="-122"/>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n-ea"/>
                <a:ea typeface="+mn-ea"/>
              </a:rPr>
              <a:t>声波属性</a:t>
            </a:r>
            <a:endParaRPr lang="en-US" altLang="zh-CN" sz="2400" kern="0" dirty="0">
              <a:solidFill>
                <a:srgbClr val="161628"/>
              </a:solidFill>
              <a:latin typeface="+mn-ea"/>
              <a:ea typeface="+mn-ea"/>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n-ea"/>
                <a:ea typeface="+mn-ea"/>
              </a:rPr>
              <a:t>信号属性</a:t>
            </a:r>
            <a:endParaRPr lang="en-US" altLang="zh-CN" sz="2400" kern="0" dirty="0">
              <a:solidFill>
                <a:srgbClr val="161628"/>
              </a:solidFill>
              <a:latin typeface="+mn-ea"/>
              <a:ea typeface="+mn-ea"/>
            </a:endParaRPr>
          </a:p>
          <a:p>
            <a:pPr marL="914400" lvl="1" indent="-457200" eaLnBrk="1" hangingPunct="1">
              <a:lnSpc>
                <a:spcPct val="120000"/>
              </a:lnSpc>
              <a:spcBef>
                <a:spcPts val="0"/>
              </a:spcBef>
              <a:buClr>
                <a:srgbClr val="996633"/>
              </a:buClr>
              <a:buFont typeface="Wingdings" panose="05000000000000000000" pitchFamily="2" charset="2"/>
              <a:buChar char="Ø"/>
              <a:defRPr/>
            </a:pPr>
            <a:r>
              <a:rPr lang="zh-CN" altLang="en-US" sz="2400" kern="0" dirty="0">
                <a:solidFill>
                  <a:srgbClr val="161628"/>
                </a:solidFill>
                <a:latin typeface="+mn-ea"/>
                <a:ea typeface="+mn-ea"/>
              </a:rPr>
              <a:t>符号属性</a:t>
            </a:r>
            <a:endParaRPr lang="en-US" altLang="zh-CN" sz="2400" kern="0" dirty="0">
              <a:latin typeface="黑体" pitchFamily="49" charset="-122"/>
              <a:ea typeface="黑体" pitchFamily="49" charset="-122"/>
            </a:endParaRPr>
          </a:p>
        </p:txBody>
      </p:sp>
      <p:pic>
        <p:nvPicPr>
          <p:cNvPr id="8" name="Picture 31" descr="j0302953">
            <a:extLst>
              <a:ext uri="{FF2B5EF4-FFF2-40B4-BE49-F238E27FC236}">
                <a16:creationId xmlns:a16="http://schemas.microsoft.com/office/drawing/2014/main" id="{7081CA8A-7E0D-4F1A-91B2-33745A410D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968625"/>
            <a:ext cx="53498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37">
            <a:extLst>
              <a:ext uri="{FF2B5EF4-FFF2-40B4-BE49-F238E27FC236}">
                <a16:creationId xmlns:a16="http://schemas.microsoft.com/office/drawing/2014/main" id="{E9E41E8E-8967-4CA6-91F8-6E1C88299F73}"/>
              </a:ext>
            </a:extLst>
          </p:cNvPr>
          <p:cNvSpPr txBox="1">
            <a:spLocks noChangeArrowheads="1"/>
          </p:cNvSpPr>
          <p:nvPr/>
        </p:nvSpPr>
        <p:spPr bwMode="auto">
          <a:xfrm>
            <a:off x="3490913" y="2998788"/>
            <a:ext cx="1368425" cy="8651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采集</a:t>
            </a:r>
          </a:p>
          <a:p>
            <a:pPr algn="ctr" eaLnBrk="1" hangingPunct="1">
              <a:spcBef>
                <a:spcPct val="0"/>
              </a:spcBef>
              <a:buFontTx/>
              <a:buNone/>
            </a:pPr>
            <a:r>
              <a:rPr lang="zh-CN" altLang="en-US" sz="2400"/>
              <a:t>设备</a:t>
            </a:r>
            <a:endParaRPr lang="en-US" altLang="zh-CN" sz="2400"/>
          </a:p>
        </p:txBody>
      </p:sp>
      <p:sp>
        <p:nvSpPr>
          <p:cNvPr id="10" name="AutoShape 38">
            <a:extLst>
              <a:ext uri="{FF2B5EF4-FFF2-40B4-BE49-F238E27FC236}">
                <a16:creationId xmlns:a16="http://schemas.microsoft.com/office/drawing/2014/main" id="{8E758051-7A43-467F-A065-0D28BCD1DE29}"/>
              </a:ext>
            </a:extLst>
          </p:cNvPr>
          <p:cNvSpPr>
            <a:spLocks noChangeArrowheads="1"/>
          </p:cNvSpPr>
          <p:nvPr/>
        </p:nvSpPr>
        <p:spPr bwMode="auto">
          <a:xfrm>
            <a:off x="2700338" y="3284538"/>
            <a:ext cx="576262" cy="288925"/>
          </a:xfrm>
          <a:prstGeom prst="rightArrow">
            <a:avLst>
              <a:gd name="adj1" fmla="val 50000"/>
              <a:gd name="adj2" fmla="val 4986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 name="AutoShape 39">
            <a:extLst>
              <a:ext uri="{FF2B5EF4-FFF2-40B4-BE49-F238E27FC236}">
                <a16:creationId xmlns:a16="http://schemas.microsoft.com/office/drawing/2014/main" id="{C91A4F37-9C72-49D6-AB2F-7FE8087F73F3}"/>
              </a:ext>
            </a:extLst>
          </p:cNvPr>
          <p:cNvSpPr>
            <a:spLocks noChangeArrowheads="1"/>
          </p:cNvSpPr>
          <p:nvPr/>
        </p:nvSpPr>
        <p:spPr bwMode="auto">
          <a:xfrm>
            <a:off x="5003800" y="3284538"/>
            <a:ext cx="576263" cy="288925"/>
          </a:xfrm>
          <a:prstGeom prst="rightArrow">
            <a:avLst>
              <a:gd name="adj1" fmla="val 50000"/>
              <a:gd name="adj2" fmla="val 4986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12" name="Picture 41">
            <a:extLst>
              <a:ext uri="{FF2B5EF4-FFF2-40B4-BE49-F238E27FC236}">
                <a16:creationId xmlns:a16="http://schemas.microsoft.com/office/drawing/2014/main" id="{67A2A997-D840-4643-96B1-7A42BE72D5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2927350"/>
            <a:ext cx="2376488"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42">
            <a:extLst>
              <a:ext uri="{FF2B5EF4-FFF2-40B4-BE49-F238E27FC236}">
                <a16:creationId xmlns:a16="http://schemas.microsoft.com/office/drawing/2014/main" id="{386D0A14-9B0B-45E1-A511-CE382700B030}"/>
              </a:ext>
            </a:extLst>
          </p:cNvPr>
          <p:cNvSpPr>
            <a:spLocks noChangeArrowheads="1"/>
          </p:cNvSpPr>
          <p:nvPr/>
        </p:nvSpPr>
        <p:spPr bwMode="auto">
          <a:xfrm>
            <a:off x="6659563" y="3933825"/>
            <a:ext cx="217487" cy="863600"/>
          </a:xfrm>
          <a:prstGeom prst="downArrow">
            <a:avLst>
              <a:gd name="adj1" fmla="val 50000"/>
              <a:gd name="adj2" fmla="val 9927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 name="Text Box 43">
            <a:extLst>
              <a:ext uri="{FF2B5EF4-FFF2-40B4-BE49-F238E27FC236}">
                <a16:creationId xmlns:a16="http://schemas.microsoft.com/office/drawing/2014/main" id="{597068D9-6A86-42FE-8810-1195054BFDCE}"/>
              </a:ext>
            </a:extLst>
          </p:cNvPr>
          <p:cNvSpPr txBox="1">
            <a:spLocks noChangeArrowheads="1"/>
          </p:cNvSpPr>
          <p:nvPr/>
        </p:nvSpPr>
        <p:spPr bwMode="auto">
          <a:xfrm>
            <a:off x="6084888" y="5013325"/>
            <a:ext cx="1368425" cy="8651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计算机</a:t>
            </a:r>
          </a:p>
          <a:p>
            <a:pPr algn="ctr" eaLnBrk="1" hangingPunct="1">
              <a:spcBef>
                <a:spcPct val="0"/>
              </a:spcBef>
              <a:buFontTx/>
              <a:buNone/>
            </a:pPr>
            <a:r>
              <a:rPr lang="zh-CN" altLang="en-US" sz="2400"/>
              <a:t>识别</a:t>
            </a:r>
          </a:p>
        </p:txBody>
      </p:sp>
      <p:sp>
        <p:nvSpPr>
          <p:cNvPr id="15" name="AutoShape 44">
            <a:extLst>
              <a:ext uri="{FF2B5EF4-FFF2-40B4-BE49-F238E27FC236}">
                <a16:creationId xmlns:a16="http://schemas.microsoft.com/office/drawing/2014/main" id="{0D2B604C-A8EC-41A6-84BF-C7DC292AACA7}"/>
              </a:ext>
            </a:extLst>
          </p:cNvPr>
          <p:cNvSpPr>
            <a:spLocks noChangeArrowheads="1"/>
          </p:cNvSpPr>
          <p:nvPr/>
        </p:nvSpPr>
        <p:spPr bwMode="auto">
          <a:xfrm>
            <a:off x="5148263" y="5373688"/>
            <a:ext cx="647700" cy="215900"/>
          </a:xfrm>
          <a:prstGeom prst="leftArrow">
            <a:avLst>
              <a:gd name="adj1" fmla="val 50000"/>
              <a:gd name="adj2" fmla="val 7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6" name="Group 51">
            <a:extLst>
              <a:ext uri="{FF2B5EF4-FFF2-40B4-BE49-F238E27FC236}">
                <a16:creationId xmlns:a16="http://schemas.microsoft.com/office/drawing/2014/main" id="{A1548D93-251F-4148-8490-6DCC09844886}"/>
              </a:ext>
            </a:extLst>
          </p:cNvPr>
          <p:cNvGrpSpPr>
            <a:grpSpLocks/>
          </p:cNvGrpSpPr>
          <p:nvPr/>
        </p:nvGrpSpPr>
        <p:grpSpPr bwMode="auto">
          <a:xfrm>
            <a:off x="3924300" y="4941888"/>
            <a:ext cx="1006475" cy="1295400"/>
            <a:chOff x="2472" y="2523"/>
            <a:chExt cx="634" cy="816"/>
          </a:xfrm>
        </p:grpSpPr>
        <p:sp>
          <p:nvSpPr>
            <p:cNvPr id="24592" name="AutoShape 45">
              <a:extLst>
                <a:ext uri="{FF2B5EF4-FFF2-40B4-BE49-F238E27FC236}">
                  <a16:creationId xmlns:a16="http://schemas.microsoft.com/office/drawing/2014/main" id="{0FB8067E-3227-4E22-B4FA-0399FF1A678D}"/>
                </a:ext>
              </a:extLst>
            </p:cNvPr>
            <p:cNvSpPr>
              <a:spLocks noChangeArrowheads="1"/>
            </p:cNvSpPr>
            <p:nvPr/>
          </p:nvSpPr>
          <p:spPr bwMode="auto">
            <a:xfrm>
              <a:off x="2472" y="2523"/>
              <a:ext cx="544" cy="725"/>
            </a:xfrm>
            <a:prstGeom prst="foldedCorner">
              <a:avLst>
                <a:gd name="adj" fmla="val 12500"/>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93" name="AutoShape 46">
              <a:extLst>
                <a:ext uri="{FF2B5EF4-FFF2-40B4-BE49-F238E27FC236}">
                  <a16:creationId xmlns:a16="http://schemas.microsoft.com/office/drawing/2014/main" id="{41E007A6-82ED-48A1-85EB-C6883088579C}"/>
                </a:ext>
              </a:extLst>
            </p:cNvPr>
            <p:cNvSpPr>
              <a:spLocks noChangeArrowheads="1"/>
            </p:cNvSpPr>
            <p:nvPr/>
          </p:nvSpPr>
          <p:spPr bwMode="auto">
            <a:xfrm>
              <a:off x="2517" y="2568"/>
              <a:ext cx="544" cy="725"/>
            </a:xfrm>
            <a:prstGeom prst="foldedCorner">
              <a:avLst>
                <a:gd name="adj" fmla="val 12500"/>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94" name="AutoShape 47">
              <a:extLst>
                <a:ext uri="{FF2B5EF4-FFF2-40B4-BE49-F238E27FC236}">
                  <a16:creationId xmlns:a16="http://schemas.microsoft.com/office/drawing/2014/main" id="{5EA7A13F-9A72-45DD-A759-954DF76AE480}"/>
                </a:ext>
              </a:extLst>
            </p:cNvPr>
            <p:cNvSpPr>
              <a:spLocks noChangeArrowheads="1"/>
            </p:cNvSpPr>
            <p:nvPr/>
          </p:nvSpPr>
          <p:spPr bwMode="auto">
            <a:xfrm>
              <a:off x="2562" y="2614"/>
              <a:ext cx="544" cy="725"/>
            </a:xfrm>
            <a:prstGeom prst="foldedCorner">
              <a:avLst>
                <a:gd name="adj" fmla="val 12500"/>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文本</a:t>
              </a:r>
            </a:p>
          </p:txBody>
        </p:sp>
      </p:grpSp>
      <p:sp>
        <p:nvSpPr>
          <p:cNvPr id="20" name="AutoShape 48">
            <a:extLst>
              <a:ext uri="{FF2B5EF4-FFF2-40B4-BE49-F238E27FC236}">
                <a16:creationId xmlns:a16="http://schemas.microsoft.com/office/drawing/2014/main" id="{763B4657-F898-429E-9AFC-8FF30400D4E8}"/>
              </a:ext>
            </a:extLst>
          </p:cNvPr>
          <p:cNvSpPr>
            <a:spLocks noChangeArrowheads="1"/>
          </p:cNvSpPr>
          <p:nvPr/>
        </p:nvSpPr>
        <p:spPr bwMode="auto">
          <a:xfrm>
            <a:off x="900113" y="4652963"/>
            <a:ext cx="1368425" cy="504825"/>
          </a:xfrm>
          <a:prstGeom prst="wedgeRoundRectCallout">
            <a:avLst>
              <a:gd name="adj1" fmla="val 53481"/>
              <a:gd name="adj2" fmla="val -225157"/>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声波</a:t>
            </a:r>
          </a:p>
        </p:txBody>
      </p:sp>
      <p:sp>
        <p:nvSpPr>
          <p:cNvPr id="21" name="AutoShape 49">
            <a:extLst>
              <a:ext uri="{FF2B5EF4-FFF2-40B4-BE49-F238E27FC236}">
                <a16:creationId xmlns:a16="http://schemas.microsoft.com/office/drawing/2014/main" id="{46D3D402-E012-46E7-82E6-BDA0C9F3111C}"/>
              </a:ext>
            </a:extLst>
          </p:cNvPr>
          <p:cNvSpPr>
            <a:spLocks noChangeArrowheads="1"/>
          </p:cNvSpPr>
          <p:nvPr/>
        </p:nvSpPr>
        <p:spPr bwMode="auto">
          <a:xfrm>
            <a:off x="7451725" y="4005263"/>
            <a:ext cx="1368425" cy="503237"/>
          </a:xfrm>
          <a:prstGeom prst="wedgeRoundRectCallout">
            <a:avLst>
              <a:gd name="adj1" fmla="val -79120"/>
              <a:gd name="adj2" fmla="val -107097"/>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数字信号</a:t>
            </a:r>
          </a:p>
        </p:txBody>
      </p:sp>
      <p:sp>
        <p:nvSpPr>
          <p:cNvPr id="22" name="AutoShape 50">
            <a:extLst>
              <a:ext uri="{FF2B5EF4-FFF2-40B4-BE49-F238E27FC236}">
                <a16:creationId xmlns:a16="http://schemas.microsoft.com/office/drawing/2014/main" id="{900B3AD1-FD05-4DE3-838C-B68434172631}"/>
              </a:ext>
            </a:extLst>
          </p:cNvPr>
          <p:cNvSpPr>
            <a:spLocks noChangeArrowheads="1"/>
          </p:cNvSpPr>
          <p:nvPr/>
        </p:nvSpPr>
        <p:spPr bwMode="auto">
          <a:xfrm>
            <a:off x="1387475" y="5734050"/>
            <a:ext cx="1368425" cy="503238"/>
          </a:xfrm>
          <a:prstGeom prst="wedgeRoundRectCallout">
            <a:avLst>
              <a:gd name="adj1" fmla="val 124745"/>
              <a:gd name="adj2" fmla="val -39255"/>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语言</a:t>
            </a:r>
          </a:p>
        </p:txBody>
      </p:sp>
      <p:sp>
        <p:nvSpPr>
          <p:cNvPr id="15375" name="Sound">
            <a:extLst>
              <a:ext uri="{FF2B5EF4-FFF2-40B4-BE49-F238E27FC236}">
                <a16:creationId xmlns:a16="http://schemas.microsoft.com/office/drawing/2014/main" id="{77BCA5E0-220D-406B-8BE2-C93FA1FC7CCE}"/>
              </a:ext>
            </a:extLst>
          </p:cNvPr>
          <p:cNvSpPr>
            <a:spLocks noEditPoints="1" noChangeArrowheads="1"/>
          </p:cNvSpPr>
          <p:nvPr/>
        </p:nvSpPr>
        <p:spPr bwMode="auto">
          <a:xfrm>
            <a:off x="1793875" y="3049588"/>
            <a:ext cx="692150" cy="7397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73 w 21600"/>
              <a:gd name="T13" fmla="*/ 22446 h 21600"/>
              <a:gd name="T14" fmla="*/ 21076 w 21600"/>
              <a:gd name="T15" fmla="*/ 28275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375"/>
                                        </p:tgtEl>
                                        <p:attrNameLst>
                                          <p:attrName>style.visibility</p:attrName>
                                        </p:attrNameLst>
                                      </p:cBhvr>
                                      <p:to>
                                        <p:strVal val="visible"/>
                                      </p:to>
                                    </p:set>
                                    <p:animEffect transition="in" filter="wipe(left)">
                                      <p:cBhvr>
                                        <p:cTn id="12" dur="500"/>
                                        <p:tgtEl>
                                          <p:spTgt spid="153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nodeType="afterGroup">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500"/>
                                        <p:tgtEl>
                                          <p:spTgt spid="1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right)">
                                      <p:cBhvr>
                                        <p:cTn id="44" dur="500"/>
                                        <p:tgtEl>
                                          <p:spTgt spid="15"/>
                                        </p:tgtEl>
                                      </p:cBhvr>
                                    </p:animEffect>
                                  </p:childTnLst>
                                </p:cTn>
                              </p:par>
                            </p:childTnLst>
                          </p:cTn>
                        </p:par>
                        <p:par>
                          <p:cTn id="45" fill="hold" nodeType="afterGroup">
                            <p:stCondLst>
                              <p:cond delay="500"/>
                            </p:stCondLst>
                            <p:childTnLst>
                              <p:par>
                                <p:cTn id="46" presetID="22" presetClass="entr" presetSubtype="2"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right)">
                                      <p:cBhvr>
                                        <p:cTn id="48" dur="500"/>
                                        <p:tgtEl>
                                          <p:spTgt spid="1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up)">
                                      <p:cBhvr>
                                        <p:cTn id="53" dur="500"/>
                                        <p:tgtEl>
                                          <p:spTgt spid="2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up)">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P spid="20" grpId="0" animBg="1"/>
      <p:bldP spid="21" grpId="0" animBg="1"/>
      <p:bldP spid="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4D9BBA0-094C-403F-B0F0-801ABCBB9328}"/>
              </a:ext>
            </a:extLst>
          </p:cNvPr>
          <p:cNvSpPr>
            <a:spLocks noGrp="1" noChangeArrowheads="1"/>
          </p:cNvSpPr>
          <p:nvPr>
            <p:ph type="title"/>
          </p:nvPr>
        </p:nvSpPr>
        <p:spPr>
          <a:xfrm>
            <a:off x="493713" y="312738"/>
            <a:ext cx="8158162" cy="1081087"/>
          </a:xfrm>
        </p:spPr>
        <p:txBody>
          <a:bodyPr/>
          <a:lstStyle/>
          <a:p>
            <a:pPr eaLnBrk="1" hangingPunct="1"/>
            <a:r>
              <a:rPr lang="zh-CN" altLang="en-US">
                <a:solidFill>
                  <a:schemeClr val="accent2"/>
                </a:solidFill>
                <a:ea typeface="仿宋_GB2312" pitchFamily="49" charset="-122"/>
              </a:rPr>
              <a:t>数字信号处理的相关知识</a:t>
            </a:r>
          </a:p>
        </p:txBody>
      </p:sp>
      <p:sp>
        <p:nvSpPr>
          <p:cNvPr id="36867" name="Rectangle 3">
            <a:extLst>
              <a:ext uri="{FF2B5EF4-FFF2-40B4-BE49-F238E27FC236}">
                <a16:creationId xmlns:a16="http://schemas.microsoft.com/office/drawing/2014/main" id="{EFEA2F85-B7AE-4193-B1BD-76CECF8E5D92}"/>
              </a:ext>
            </a:extLst>
          </p:cNvPr>
          <p:cNvSpPr>
            <a:spLocks noGrp="1" noChangeArrowheads="1"/>
          </p:cNvSpPr>
          <p:nvPr>
            <p:ph type="body" idx="1"/>
          </p:nvPr>
        </p:nvSpPr>
        <p:spPr>
          <a:xfrm>
            <a:off x="684213" y="1989138"/>
            <a:ext cx="7772400" cy="4191000"/>
          </a:xfrm>
        </p:spPr>
        <p:txBody>
          <a:bodyPr/>
          <a:lstStyle/>
          <a:p>
            <a:pPr eaLnBrk="1" hangingPunct="1">
              <a:lnSpc>
                <a:spcPct val="90000"/>
              </a:lnSpc>
              <a:buClr>
                <a:srgbClr val="9900FF"/>
              </a:buClr>
              <a:buFont typeface="Wingdings" panose="05000000000000000000" pitchFamily="2" charset="2"/>
              <a:buChar char="Ø"/>
            </a:pPr>
            <a:r>
              <a:rPr lang="zh-CN" altLang="en-US" dirty="0">
                <a:solidFill>
                  <a:srgbClr val="161628"/>
                </a:solidFill>
                <a:ea typeface="黑体" panose="02010609060101010101" pitchFamily="49" charset="-122"/>
              </a:rPr>
              <a:t>离散时间信号与系统</a:t>
            </a:r>
            <a:endParaRPr lang="zh-CN" altLang="en-US" dirty="0">
              <a:solidFill>
                <a:srgbClr val="161628"/>
              </a:solidFill>
            </a:endParaRPr>
          </a:p>
          <a:p>
            <a:pPr eaLnBrk="1" hangingPunct="1">
              <a:lnSpc>
                <a:spcPct val="110000"/>
              </a:lnSpc>
              <a:spcBef>
                <a:spcPct val="40000"/>
              </a:spcBef>
            </a:pPr>
            <a:r>
              <a:rPr lang="zh-CN" altLang="en-US" sz="2800" dirty="0">
                <a:solidFill>
                  <a:srgbClr val="161628"/>
                </a:solidFill>
              </a:rPr>
              <a:t>离散时间信号</a:t>
            </a:r>
          </a:p>
          <a:p>
            <a:pPr eaLnBrk="1" hangingPunct="1">
              <a:lnSpc>
                <a:spcPct val="110000"/>
              </a:lnSpc>
              <a:buFontTx/>
              <a:buNone/>
            </a:pPr>
            <a:r>
              <a:rPr lang="zh-CN" altLang="en-US" sz="2800" dirty="0">
                <a:solidFill>
                  <a:srgbClr val="161628"/>
                </a:solidFill>
              </a:rPr>
              <a:t>   在时间上是离散的，只在某些不连续的规定瞬间给出函数值。若幅值连续又称抽样信号。幅值离散又称数字信号 </a:t>
            </a:r>
            <a:endParaRPr lang="zh-CN" altLang="en-US" sz="2800" dirty="0">
              <a:solidFill>
                <a:srgbClr val="161628"/>
              </a:solidFill>
              <a:latin typeface="Times New Roman" panose="02020603050405020304" pitchFamily="18" charset="0"/>
            </a:endParaRPr>
          </a:p>
          <a:p>
            <a:pPr eaLnBrk="1" hangingPunct="1">
              <a:lnSpc>
                <a:spcPct val="90000"/>
              </a:lnSpc>
              <a:buFontTx/>
              <a:buNone/>
            </a:pPr>
            <a:r>
              <a:rPr lang="zh-CN" altLang="en-US" sz="2800" dirty="0">
                <a:solidFill>
                  <a:srgbClr val="161628"/>
                </a:solidFill>
              </a:rPr>
              <a:t>   </a:t>
            </a:r>
          </a:p>
        </p:txBody>
      </p:sp>
      <p:grpSp>
        <p:nvGrpSpPr>
          <p:cNvPr id="2" name="Group 11">
            <a:extLst>
              <a:ext uri="{FF2B5EF4-FFF2-40B4-BE49-F238E27FC236}">
                <a16:creationId xmlns:a16="http://schemas.microsoft.com/office/drawing/2014/main" id="{179287A6-7E1C-4D26-B203-CB7841F8B5F1}"/>
              </a:ext>
            </a:extLst>
          </p:cNvPr>
          <p:cNvGrpSpPr>
            <a:grpSpLocks/>
          </p:cNvGrpSpPr>
          <p:nvPr/>
        </p:nvGrpSpPr>
        <p:grpSpPr bwMode="auto">
          <a:xfrm>
            <a:off x="973138" y="4859338"/>
            <a:ext cx="7343775" cy="946150"/>
            <a:chOff x="657" y="2886"/>
            <a:chExt cx="4626" cy="596"/>
          </a:xfrm>
        </p:grpSpPr>
        <p:grpSp>
          <p:nvGrpSpPr>
            <p:cNvPr id="76805" name="Group 10">
              <a:extLst>
                <a:ext uri="{FF2B5EF4-FFF2-40B4-BE49-F238E27FC236}">
                  <a16:creationId xmlns:a16="http://schemas.microsoft.com/office/drawing/2014/main" id="{FE60DE74-1CE3-4BF5-B75A-7B2C42E64721}"/>
                </a:ext>
              </a:extLst>
            </p:cNvPr>
            <p:cNvGrpSpPr>
              <a:grpSpLocks/>
            </p:cNvGrpSpPr>
            <p:nvPr/>
          </p:nvGrpSpPr>
          <p:grpSpPr bwMode="auto">
            <a:xfrm>
              <a:off x="1882" y="3113"/>
              <a:ext cx="2330" cy="347"/>
              <a:chOff x="1882" y="3113"/>
              <a:chExt cx="2330" cy="347"/>
            </a:xfrm>
          </p:grpSpPr>
          <p:graphicFrame>
            <p:nvGraphicFramePr>
              <p:cNvPr id="76807" name="Object 4">
                <a:extLst>
                  <a:ext uri="{FF2B5EF4-FFF2-40B4-BE49-F238E27FC236}">
                    <a16:creationId xmlns:a16="http://schemas.microsoft.com/office/drawing/2014/main" id="{D7DCED2F-525E-4BFF-8E9C-EBC02C0CAFEF}"/>
                  </a:ext>
                </a:extLst>
              </p:cNvPr>
              <p:cNvGraphicFramePr>
                <a:graphicFrameLocks noChangeAspect="1"/>
              </p:cNvGraphicFramePr>
              <p:nvPr/>
            </p:nvGraphicFramePr>
            <p:xfrm>
              <a:off x="1882" y="3203"/>
              <a:ext cx="1584" cy="257"/>
            </p:xfrm>
            <a:graphic>
              <a:graphicData uri="http://schemas.openxmlformats.org/presentationml/2006/ole">
                <mc:AlternateContent xmlns:mc="http://schemas.openxmlformats.org/markup-compatibility/2006">
                  <mc:Choice xmlns:v="urn:schemas-microsoft-com:vml" Requires="v">
                    <p:oleObj spid="_x0000_s76814" name="公式" r:id="rId3" imgW="1256755" imgH="203112" progId="Equation.3">
                      <p:embed/>
                    </p:oleObj>
                  </mc:Choice>
                  <mc:Fallback>
                    <p:oleObj name="公式" r:id="rId3" imgW="1256755"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 y="3203"/>
                            <a:ext cx="1584"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8" name="Rectangle 5">
                <a:extLst>
                  <a:ext uri="{FF2B5EF4-FFF2-40B4-BE49-F238E27FC236}">
                    <a16:creationId xmlns:a16="http://schemas.microsoft.com/office/drawing/2014/main" id="{D229FCE2-14F9-45F1-B34B-295218D9A732}"/>
                  </a:ext>
                </a:extLst>
              </p:cNvPr>
              <p:cNvSpPr>
                <a:spLocks noChangeArrowheads="1"/>
              </p:cNvSpPr>
              <p:nvPr/>
            </p:nvSpPr>
            <p:spPr bwMode="auto">
              <a:xfrm>
                <a:off x="3424" y="3113"/>
                <a:ext cx="7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rgbClr val="161628"/>
                    </a:solidFill>
                  </a:rPr>
                  <a:t>来表示</a:t>
                </a:r>
              </a:p>
            </p:txBody>
          </p:sp>
        </p:grpSp>
        <p:sp>
          <p:nvSpPr>
            <p:cNvPr id="76806" name="Rectangle 9">
              <a:extLst>
                <a:ext uri="{FF2B5EF4-FFF2-40B4-BE49-F238E27FC236}">
                  <a16:creationId xmlns:a16="http://schemas.microsoft.com/office/drawing/2014/main" id="{9FBFC7F3-D734-4409-9F37-00223C6A0332}"/>
                </a:ext>
              </a:extLst>
            </p:cNvPr>
            <p:cNvSpPr>
              <a:spLocks noChangeArrowheads="1"/>
            </p:cNvSpPr>
            <p:nvPr/>
          </p:nvSpPr>
          <p:spPr bwMode="auto">
            <a:xfrm>
              <a:off x="657" y="2886"/>
              <a:ext cx="462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kumimoji="1" lang="zh-CN" altLang="en-US" sz="2800" dirty="0">
                  <a:solidFill>
                    <a:srgbClr val="161628"/>
                  </a:solidFill>
                </a:rPr>
                <a:t>通常函数值的离散时刻之间的间隔是</a:t>
              </a:r>
              <a:r>
                <a:rPr kumimoji="1" lang="zh-CN" altLang="en-US" sz="2800" dirty="0">
                  <a:solidFill>
                    <a:srgbClr val="161628"/>
                  </a:solidFill>
                  <a:highlight>
                    <a:srgbClr val="FFFF00"/>
                  </a:highlight>
                </a:rPr>
                <a:t>均匀</a:t>
              </a:r>
              <a:r>
                <a:rPr kumimoji="1" lang="zh-CN" altLang="en-US" sz="2800" dirty="0">
                  <a:solidFill>
                    <a:srgbClr val="161628"/>
                  </a:solidFill>
                </a:rPr>
                <a:t>的。  一般以序列</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up)">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up)">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wipe(up)">
                                      <p:cBhvr>
                                        <p:cTn id="17" dur="500"/>
                                        <p:tgtEl>
                                          <p:spTgt spid="36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7ECEDB52-F443-4CAB-B2A4-7E695910E92E}"/>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p>
        </p:txBody>
      </p:sp>
      <p:sp>
        <p:nvSpPr>
          <p:cNvPr id="77827" name="Rectangle 3">
            <a:extLst>
              <a:ext uri="{FF2B5EF4-FFF2-40B4-BE49-F238E27FC236}">
                <a16:creationId xmlns:a16="http://schemas.microsoft.com/office/drawing/2014/main" id="{9B78F05D-284C-4053-9BC6-10606D96C59A}"/>
              </a:ext>
            </a:extLst>
          </p:cNvPr>
          <p:cNvSpPr>
            <a:spLocks noGrp="1" noChangeArrowheads="1"/>
          </p:cNvSpPr>
          <p:nvPr>
            <p:ph type="body" idx="1"/>
          </p:nvPr>
        </p:nvSpPr>
        <p:spPr>
          <a:xfrm>
            <a:off x="684213" y="1628775"/>
            <a:ext cx="8351837" cy="1524000"/>
          </a:xfrm>
        </p:spPr>
        <p:txBody>
          <a:bodyPr/>
          <a:lstStyle/>
          <a:p>
            <a:pPr eaLnBrk="1" hangingPunct="1">
              <a:lnSpc>
                <a:spcPct val="110000"/>
              </a:lnSpc>
            </a:pPr>
            <a:r>
              <a:rPr lang="zh-CN" altLang="en-US" sz="2800">
                <a:solidFill>
                  <a:srgbClr val="161628"/>
                </a:solidFill>
              </a:rPr>
              <a:t>离散信号序列的基本运算</a:t>
            </a:r>
          </a:p>
          <a:p>
            <a:pPr eaLnBrk="1" hangingPunct="1">
              <a:lnSpc>
                <a:spcPct val="110000"/>
              </a:lnSpc>
              <a:buFontTx/>
              <a:buNone/>
            </a:pPr>
            <a:r>
              <a:rPr lang="zh-CN" altLang="en-US" sz="2800">
                <a:solidFill>
                  <a:srgbClr val="161628"/>
                </a:solidFill>
              </a:rPr>
              <a:t>   序列中同序号的数值逐项运算而构成一个新序列。</a:t>
            </a:r>
          </a:p>
          <a:p>
            <a:pPr eaLnBrk="1" hangingPunct="1">
              <a:buFontTx/>
              <a:buNone/>
            </a:pPr>
            <a:endParaRPr lang="zh-CN" altLang="en-US" sz="2800">
              <a:solidFill>
                <a:srgbClr val="161628"/>
              </a:solidFill>
            </a:endParaRPr>
          </a:p>
          <a:p>
            <a:pPr eaLnBrk="1" hangingPunct="1">
              <a:buFontTx/>
              <a:buNone/>
            </a:pPr>
            <a:endParaRPr lang="zh-CN" altLang="en-US" sz="2800">
              <a:solidFill>
                <a:srgbClr val="161628"/>
              </a:solidFill>
            </a:endParaRPr>
          </a:p>
        </p:txBody>
      </p:sp>
      <p:grpSp>
        <p:nvGrpSpPr>
          <p:cNvPr id="2" name="Group 16">
            <a:extLst>
              <a:ext uri="{FF2B5EF4-FFF2-40B4-BE49-F238E27FC236}">
                <a16:creationId xmlns:a16="http://schemas.microsoft.com/office/drawing/2014/main" id="{18AFD5DE-F4AF-47A6-85ED-1E52FFCFE3B1}"/>
              </a:ext>
            </a:extLst>
          </p:cNvPr>
          <p:cNvGrpSpPr>
            <a:grpSpLocks/>
          </p:cNvGrpSpPr>
          <p:nvPr/>
        </p:nvGrpSpPr>
        <p:grpSpPr bwMode="auto">
          <a:xfrm>
            <a:off x="1042988" y="2924175"/>
            <a:ext cx="6180137" cy="533400"/>
            <a:chOff x="657" y="2160"/>
            <a:chExt cx="3893" cy="336"/>
          </a:xfrm>
        </p:grpSpPr>
        <p:sp>
          <p:nvSpPr>
            <p:cNvPr id="77838" name="Rectangle 5">
              <a:extLst>
                <a:ext uri="{FF2B5EF4-FFF2-40B4-BE49-F238E27FC236}">
                  <a16:creationId xmlns:a16="http://schemas.microsoft.com/office/drawing/2014/main" id="{132DCE55-FB3D-408F-B7D9-F2859624CB02}"/>
                </a:ext>
              </a:extLst>
            </p:cNvPr>
            <p:cNvSpPr>
              <a:spLocks noChangeArrowheads="1"/>
            </p:cNvSpPr>
            <p:nvPr/>
          </p:nvSpPr>
          <p:spPr bwMode="auto">
            <a:xfrm>
              <a:off x="657" y="2160"/>
              <a:ext cx="68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SzPct val="80000"/>
                <a:buFontTx/>
                <a:buNone/>
              </a:pPr>
              <a:r>
                <a:rPr kumimoji="1" lang="zh-CN" altLang="en-US" sz="2800"/>
                <a:t>加：</a:t>
              </a:r>
            </a:p>
          </p:txBody>
        </p:sp>
        <p:graphicFrame>
          <p:nvGraphicFramePr>
            <p:cNvPr id="77839" name="Object 6">
              <a:extLst>
                <a:ext uri="{FF2B5EF4-FFF2-40B4-BE49-F238E27FC236}">
                  <a16:creationId xmlns:a16="http://schemas.microsoft.com/office/drawing/2014/main" id="{3B9D7537-0F17-4004-BD4F-4A3174865267}"/>
                </a:ext>
              </a:extLst>
            </p:cNvPr>
            <p:cNvGraphicFramePr>
              <a:graphicFrameLocks noChangeAspect="1"/>
            </p:cNvGraphicFramePr>
            <p:nvPr/>
          </p:nvGraphicFramePr>
          <p:xfrm>
            <a:off x="1809" y="2208"/>
            <a:ext cx="2741" cy="256"/>
          </p:xfrm>
          <a:graphic>
            <a:graphicData uri="http://schemas.openxmlformats.org/presentationml/2006/ole">
              <mc:AlternateContent xmlns:mc="http://schemas.openxmlformats.org/markup-compatibility/2006">
                <mc:Choice xmlns:v="urn:schemas-microsoft-com:vml" Requires="v">
                  <p:oleObj spid="_x0000_s77860" name="Equation" r:id="rId3" imgW="2311400" imgH="215900" progId="Equation.3">
                    <p:embed/>
                  </p:oleObj>
                </mc:Choice>
                <mc:Fallback>
                  <p:oleObj name="Equation" r:id="rId3" imgW="2311400" imgH="2159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 y="2208"/>
                          <a:ext cx="2741"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7">
            <a:extLst>
              <a:ext uri="{FF2B5EF4-FFF2-40B4-BE49-F238E27FC236}">
                <a16:creationId xmlns:a16="http://schemas.microsoft.com/office/drawing/2014/main" id="{7CCB1886-A0F5-4787-BD63-1E25A520AC3B}"/>
              </a:ext>
            </a:extLst>
          </p:cNvPr>
          <p:cNvGrpSpPr>
            <a:grpSpLocks/>
          </p:cNvGrpSpPr>
          <p:nvPr/>
        </p:nvGrpSpPr>
        <p:grpSpPr bwMode="auto">
          <a:xfrm>
            <a:off x="1042988" y="4873625"/>
            <a:ext cx="3744912" cy="860425"/>
            <a:chOff x="657" y="3070"/>
            <a:chExt cx="2359" cy="542"/>
          </a:xfrm>
        </p:grpSpPr>
        <p:sp>
          <p:nvSpPr>
            <p:cNvPr id="77836" name="Rectangle 14">
              <a:extLst>
                <a:ext uri="{FF2B5EF4-FFF2-40B4-BE49-F238E27FC236}">
                  <a16:creationId xmlns:a16="http://schemas.microsoft.com/office/drawing/2014/main" id="{3A9C3F9A-0778-4EB2-8E04-803D9DAB812C}"/>
                </a:ext>
              </a:extLst>
            </p:cNvPr>
            <p:cNvSpPr>
              <a:spLocks noChangeArrowheads="1"/>
            </p:cNvSpPr>
            <p:nvPr/>
          </p:nvSpPr>
          <p:spPr bwMode="auto">
            <a:xfrm>
              <a:off x="657" y="3160"/>
              <a:ext cx="108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SzPct val="80000"/>
                <a:buFontTx/>
                <a:buNone/>
              </a:pPr>
              <a:r>
                <a:rPr kumimoji="1" lang="zh-CN" altLang="en-US" sz="2800"/>
                <a:t>求能量：</a:t>
              </a:r>
            </a:p>
          </p:txBody>
        </p:sp>
        <p:graphicFrame>
          <p:nvGraphicFramePr>
            <p:cNvPr id="77837" name="Object 15">
              <a:extLst>
                <a:ext uri="{FF2B5EF4-FFF2-40B4-BE49-F238E27FC236}">
                  <a16:creationId xmlns:a16="http://schemas.microsoft.com/office/drawing/2014/main" id="{C2B97F91-DC9A-418E-9C7E-30942420239C}"/>
                </a:ext>
              </a:extLst>
            </p:cNvPr>
            <p:cNvGraphicFramePr>
              <a:graphicFrameLocks noChangeAspect="1"/>
            </p:cNvGraphicFramePr>
            <p:nvPr/>
          </p:nvGraphicFramePr>
          <p:xfrm>
            <a:off x="1836" y="3070"/>
            <a:ext cx="1180" cy="542"/>
          </p:xfrm>
          <a:graphic>
            <a:graphicData uri="http://schemas.openxmlformats.org/presentationml/2006/ole">
              <mc:AlternateContent xmlns:mc="http://schemas.openxmlformats.org/markup-compatibility/2006">
                <mc:Choice xmlns:v="urn:schemas-microsoft-com:vml" Requires="v">
                  <p:oleObj spid="_x0000_s77861" name="Equation" r:id="rId5" imgW="876300" imgH="457200" progId="Equation.3">
                    <p:embed/>
                  </p:oleObj>
                </mc:Choice>
                <mc:Fallback>
                  <p:oleObj name="Equation" r:id="rId5" imgW="876300" imgH="4572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6" y="3070"/>
                          <a:ext cx="1180" cy="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9">
            <a:extLst>
              <a:ext uri="{FF2B5EF4-FFF2-40B4-BE49-F238E27FC236}">
                <a16:creationId xmlns:a16="http://schemas.microsoft.com/office/drawing/2014/main" id="{382AEEFD-4C55-4616-B84D-215E52D81166}"/>
              </a:ext>
            </a:extLst>
          </p:cNvPr>
          <p:cNvGrpSpPr>
            <a:grpSpLocks/>
          </p:cNvGrpSpPr>
          <p:nvPr/>
        </p:nvGrpSpPr>
        <p:grpSpPr bwMode="auto">
          <a:xfrm>
            <a:off x="1042988" y="3576638"/>
            <a:ext cx="6311900" cy="533400"/>
            <a:chOff x="648" y="2475"/>
            <a:chExt cx="3976" cy="336"/>
          </a:xfrm>
        </p:grpSpPr>
        <p:sp>
          <p:nvSpPr>
            <p:cNvPr id="77834" name="Rectangle 17">
              <a:extLst>
                <a:ext uri="{FF2B5EF4-FFF2-40B4-BE49-F238E27FC236}">
                  <a16:creationId xmlns:a16="http://schemas.microsoft.com/office/drawing/2014/main" id="{CC19DC92-1EB0-4C16-850B-CE76320FEF6E}"/>
                </a:ext>
              </a:extLst>
            </p:cNvPr>
            <p:cNvSpPr>
              <a:spLocks noChangeArrowheads="1"/>
            </p:cNvSpPr>
            <p:nvPr/>
          </p:nvSpPr>
          <p:spPr bwMode="auto">
            <a:xfrm>
              <a:off x="648" y="2475"/>
              <a:ext cx="6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SzPct val="80000"/>
                <a:buFontTx/>
                <a:buNone/>
              </a:pPr>
              <a:r>
                <a:rPr kumimoji="1" lang="zh-CN" altLang="en-US" sz="2800"/>
                <a:t>乘：</a:t>
              </a:r>
            </a:p>
          </p:txBody>
        </p:sp>
        <p:graphicFrame>
          <p:nvGraphicFramePr>
            <p:cNvPr id="77835" name="Object 18">
              <a:extLst>
                <a:ext uri="{FF2B5EF4-FFF2-40B4-BE49-F238E27FC236}">
                  <a16:creationId xmlns:a16="http://schemas.microsoft.com/office/drawing/2014/main" id="{63AC8125-3ADF-427B-AA75-D7C242353036}"/>
                </a:ext>
              </a:extLst>
            </p:cNvPr>
            <p:cNvGraphicFramePr>
              <a:graphicFrameLocks noChangeAspect="1"/>
            </p:cNvGraphicFramePr>
            <p:nvPr/>
          </p:nvGraphicFramePr>
          <p:xfrm>
            <a:off x="1791" y="2523"/>
            <a:ext cx="2833" cy="256"/>
          </p:xfrm>
          <a:graphic>
            <a:graphicData uri="http://schemas.openxmlformats.org/presentationml/2006/ole">
              <mc:AlternateContent xmlns:mc="http://schemas.openxmlformats.org/markup-compatibility/2006">
                <mc:Choice xmlns:v="urn:schemas-microsoft-com:vml" Requires="v">
                  <p:oleObj spid="_x0000_s77862" name="Equation" r:id="rId7" imgW="2247900" imgH="215900" progId="Equation.3">
                    <p:embed/>
                  </p:oleObj>
                </mc:Choice>
                <mc:Fallback>
                  <p:oleObj name="Equation" r:id="rId7" imgW="2247900" imgH="2159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1" y="2523"/>
                          <a:ext cx="2833"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6">
            <a:extLst>
              <a:ext uri="{FF2B5EF4-FFF2-40B4-BE49-F238E27FC236}">
                <a16:creationId xmlns:a16="http://schemas.microsoft.com/office/drawing/2014/main" id="{F42A2827-D77C-453A-813C-53CD8223067C}"/>
              </a:ext>
            </a:extLst>
          </p:cNvPr>
          <p:cNvGrpSpPr>
            <a:grpSpLocks/>
          </p:cNvGrpSpPr>
          <p:nvPr/>
        </p:nvGrpSpPr>
        <p:grpSpPr bwMode="auto">
          <a:xfrm>
            <a:off x="1042988" y="4264025"/>
            <a:ext cx="6464300" cy="533400"/>
            <a:chOff x="657" y="2659"/>
            <a:chExt cx="4072" cy="336"/>
          </a:xfrm>
        </p:grpSpPr>
        <p:sp>
          <p:nvSpPr>
            <p:cNvPr id="77832" name="Rectangle 20">
              <a:extLst>
                <a:ext uri="{FF2B5EF4-FFF2-40B4-BE49-F238E27FC236}">
                  <a16:creationId xmlns:a16="http://schemas.microsoft.com/office/drawing/2014/main" id="{E98E5E5A-2688-46D4-A530-C51092455643}"/>
                </a:ext>
              </a:extLst>
            </p:cNvPr>
            <p:cNvSpPr>
              <a:spLocks noChangeArrowheads="1"/>
            </p:cNvSpPr>
            <p:nvPr/>
          </p:nvSpPr>
          <p:spPr bwMode="auto">
            <a:xfrm>
              <a:off x="657" y="2659"/>
              <a:ext cx="86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SzPct val="80000"/>
                <a:buFontTx/>
                <a:buNone/>
              </a:pPr>
              <a:r>
                <a:rPr kumimoji="1" lang="zh-CN" altLang="en-US" sz="2800"/>
                <a:t>时延：</a:t>
              </a:r>
            </a:p>
          </p:txBody>
        </p:sp>
        <p:graphicFrame>
          <p:nvGraphicFramePr>
            <p:cNvPr id="77833" name="Object 21">
              <a:extLst>
                <a:ext uri="{FF2B5EF4-FFF2-40B4-BE49-F238E27FC236}">
                  <a16:creationId xmlns:a16="http://schemas.microsoft.com/office/drawing/2014/main" id="{0CCE881F-A70B-4368-B09C-FB956661D358}"/>
                </a:ext>
              </a:extLst>
            </p:cNvPr>
            <p:cNvGraphicFramePr>
              <a:graphicFrameLocks noChangeAspect="1"/>
            </p:cNvGraphicFramePr>
            <p:nvPr/>
          </p:nvGraphicFramePr>
          <p:xfrm>
            <a:off x="1837" y="2704"/>
            <a:ext cx="2892" cy="256"/>
          </p:xfrm>
          <a:graphic>
            <a:graphicData uri="http://schemas.openxmlformats.org/presentationml/2006/ole">
              <mc:AlternateContent xmlns:mc="http://schemas.openxmlformats.org/markup-compatibility/2006">
                <mc:Choice xmlns:v="urn:schemas-microsoft-com:vml" Requires="v">
                  <p:oleObj spid="_x0000_s77863" name="Equation" r:id="rId9" imgW="2438400" imgH="215900" progId="Equation.3">
                    <p:embed/>
                  </p:oleObj>
                </mc:Choice>
                <mc:Fallback>
                  <p:oleObj name="Equation" r:id="rId9" imgW="2438400" imgH="21590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7" y="2704"/>
                          <a:ext cx="2892"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0399984-DF23-490D-8C54-782B7B6CC42F}"/>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p>
        </p:txBody>
      </p:sp>
      <p:sp>
        <p:nvSpPr>
          <p:cNvPr id="78851" name="Rectangle 3">
            <a:extLst>
              <a:ext uri="{FF2B5EF4-FFF2-40B4-BE49-F238E27FC236}">
                <a16:creationId xmlns:a16="http://schemas.microsoft.com/office/drawing/2014/main" id="{A1077355-DB25-43A3-B6AE-9D732475A594}"/>
              </a:ext>
            </a:extLst>
          </p:cNvPr>
          <p:cNvSpPr>
            <a:spLocks noGrp="1" noChangeArrowheads="1"/>
          </p:cNvSpPr>
          <p:nvPr>
            <p:ph type="body" idx="1"/>
          </p:nvPr>
        </p:nvSpPr>
        <p:spPr>
          <a:xfrm>
            <a:off x="395288" y="1773238"/>
            <a:ext cx="8210550" cy="1219200"/>
          </a:xfrm>
        </p:spPr>
        <p:txBody>
          <a:bodyPr/>
          <a:lstStyle/>
          <a:p>
            <a:pPr eaLnBrk="1" hangingPunct="1"/>
            <a:r>
              <a:rPr lang="zh-CN" altLang="en-US" sz="2800" dirty="0">
                <a:solidFill>
                  <a:srgbClr val="161628"/>
                </a:solidFill>
              </a:rPr>
              <a:t>离散时间系统：系统的激励和响应都是离散信号序列。离散时间系统的数学模型是差分方程。</a:t>
            </a:r>
          </a:p>
        </p:txBody>
      </p:sp>
      <p:sp>
        <p:nvSpPr>
          <p:cNvPr id="40964" name="AutoShape 4">
            <a:extLst>
              <a:ext uri="{FF2B5EF4-FFF2-40B4-BE49-F238E27FC236}">
                <a16:creationId xmlns:a16="http://schemas.microsoft.com/office/drawing/2014/main" id="{3FCC7768-A18B-43BB-93E8-98982BC81B5C}"/>
              </a:ext>
            </a:extLst>
          </p:cNvPr>
          <p:cNvSpPr>
            <a:spLocks noChangeArrowheads="1"/>
          </p:cNvSpPr>
          <p:nvPr/>
        </p:nvSpPr>
        <p:spPr bwMode="auto">
          <a:xfrm>
            <a:off x="3886200" y="3027363"/>
            <a:ext cx="1143000" cy="838200"/>
          </a:xfrm>
          <a:prstGeom prst="cube">
            <a:avLst>
              <a:gd name="adj" fmla="val 2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离散时间</a:t>
            </a:r>
          </a:p>
          <a:p>
            <a:pPr algn="ctr" eaLnBrk="1" hangingPunct="1">
              <a:spcBef>
                <a:spcPct val="0"/>
              </a:spcBef>
              <a:buFontTx/>
              <a:buNone/>
            </a:pPr>
            <a:r>
              <a:rPr kumimoji="1" lang="zh-CN" altLang="en-US" sz="1800">
                <a:latin typeface="Times New Roman" panose="02020603050405020304" pitchFamily="18" charset="0"/>
              </a:rPr>
              <a:t>系统</a:t>
            </a:r>
          </a:p>
        </p:txBody>
      </p:sp>
      <p:grpSp>
        <p:nvGrpSpPr>
          <p:cNvPr id="2" name="Group 5">
            <a:extLst>
              <a:ext uri="{FF2B5EF4-FFF2-40B4-BE49-F238E27FC236}">
                <a16:creationId xmlns:a16="http://schemas.microsoft.com/office/drawing/2014/main" id="{32B964AA-0A7B-4450-B62D-D2A54FFF5AF7}"/>
              </a:ext>
            </a:extLst>
          </p:cNvPr>
          <p:cNvGrpSpPr>
            <a:grpSpLocks/>
          </p:cNvGrpSpPr>
          <p:nvPr/>
        </p:nvGrpSpPr>
        <p:grpSpPr bwMode="auto">
          <a:xfrm>
            <a:off x="3124200" y="2997200"/>
            <a:ext cx="685800" cy="639763"/>
            <a:chOff x="2016" y="1968"/>
            <a:chExt cx="432" cy="403"/>
          </a:xfrm>
        </p:grpSpPr>
        <p:sp>
          <p:nvSpPr>
            <p:cNvPr id="78894" name="AutoShape 6">
              <a:extLst>
                <a:ext uri="{FF2B5EF4-FFF2-40B4-BE49-F238E27FC236}">
                  <a16:creationId xmlns:a16="http://schemas.microsoft.com/office/drawing/2014/main" id="{3AFB555B-C834-4746-ACD4-B4A86EFD851C}"/>
                </a:ext>
              </a:extLst>
            </p:cNvPr>
            <p:cNvSpPr>
              <a:spLocks noChangeArrowheads="1"/>
            </p:cNvSpPr>
            <p:nvPr/>
          </p:nvSpPr>
          <p:spPr bwMode="auto">
            <a:xfrm>
              <a:off x="2016" y="2227"/>
              <a:ext cx="384" cy="144"/>
            </a:xfrm>
            <a:prstGeom prst="righ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8895" name="Object 7">
              <a:extLst>
                <a:ext uri="{FF2B5EF4-FFF2-40B4-BE49-F238E27FC236}">
                  <a16:creationId xmlns:a16="http://schemas.microsoft.com/office/drawing/2014/main" id="{97D8F7AF-BDCE-49F5-BC06-E8B1CF9134A2}"/>
                </a:ext>
              </a:extLst>
            </p:cNvPr>
            <p:cNvGraphicFramePr>
              <a:graphicFrameLocks noChangeAspect="1"/>
            </p:cNvGraphicFramePr>
            <p:nvPr/>
          </p:nvGraphicFramePr>
          <p:xfrm>
            <a:off x="2044" y="1968"/>
            <a:ext cx="404" cy="259"/>
          </p:xfrm>
          <a:graphic>
            <a:graphicData uri="http://schemas.openxmlformats.org/presentationml/2006/ole">
              <mc:AlternateContent xmlns:mc="http://schemas.openxmlformats.org/markup-compatibility/2006">
                <mc:Choice xmlns:v="urn:schemas-microsoft-com:vml" Requires="v">
                  <p:oleObj spid="_x0000_s78946" name="Equation" r:id="rId3" imgW="317225" imgH="203024" progId="Equation.3">
                    <p:embed/>
                  </p:oleObj>
                </mc:Choice>
                <mc:Fallback>
                  <p:oleObj name="Equation" r:id="rId3" imgW="317225" imgH="203024"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4" y="1968"/>
                          <a:ext cx="404"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
            <a:extLst>
              <a:ext uri="{FF2B5EF4-FFF2-40B4-BE49-F238E27FC236}">
                <a16:creationId xmlns:a16="http://schemas.microsoft.com/office/drawing/2014/main" id="{F28C3667-2096-408F-98EF-493CAE5FD152}"/>
              </a:ext>
            </a:extLst>
          </p:cNvPr>
          <p:cNvGrpSpPr>
            <a:grpSpLocks/>
          </p:cNvGrpSpPr>
          <p:nvPr/>
        </p:nvGrpSpPr>
        <p:grpSpPr bwMode="auto">
          <a:xfrm>
            <a:off x="5181600" y="2997200"/>
            <a:ext cx="641350" cy="639763"/>
            <a:chOff x="3312" y="1968"/>
            <a:chExt cx="404" cy="403"/>
          </a:xfrm>
        </p:grpSpPr>
        <p:sp>
          <p:nvSpPr>
            <p:cNvPr id="78892" name="AutoShape 9">
              <a:extLst>
                <a:ext uri="{FF2B5EF4-FFF2-40B4-BE49-F238E27FC236}">
                  <a16:creationId xmlns:a16="http://schemas.microsoft.com/office/drawing/2014/main" id="{A490B316-7D6D-4B92-9F2D-AAE10AF3958E}"/>
                </a:ext>
              </a:extLst>
            </p:cNvPr>
            <p:cNvSpPr>
              <a:spLocks noChangeArrowheads="1"/>
            </p:cNvSpPr>
            <p:nvPr/>
          </p:nvSpPr>
          <p:spPr bwMode="auto">
            <a:xfrm>
              <a:off x="3312" y="2227"/>
              <a:ext cx="384" cy="144"/>
            </a:xfrm>
            <a:prstGeom prst="right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8893" name="Object 10">
              <a:extLst>
                <a:ext uri="{FF2B5EF4-FFF2-40B4-BE49-F238E27FC236}">
                  <a16:creationId xmlns:a16="http://schemas.microsoft.com/office/drawing/2014/main" id="{0FA48504-91F0-49DF-AB6C-B7C2BFF3A5FF}"/>
                </a:ext>
              </a:extLst>
            </p:cNvPr>
            <p:cNvGraphicFramePr>
              <a:graphicFrameLocks noChangeAspect="1"/>
            </p:cNvGraphicFramePr>
            <p:nvPr/>
          </p:nvGraphicFramePr>
          <p:xfrm>
            <a:off x="3312" y="1968"/>
            <a:ext cx="404" cy="259"/>
          </p:xfrm>
          <a:graphic>
            <a:graphicData uri="http://schemas.openxmlformats.org/presentationml/2006/ole">
              <mc:AlternateContent xmlns:mc="http://schemas.openxmlformats.org/markup-compatibility/2006">
                <mc:Choice xmlns:v="urn:schemas-microsoft-com:vml" Requires="v">
                  <p:oleObj spid="_x0000_s78947" name="Equation" r:id="rId5" imgW="317225" imgH="203024" progId="Equation.3">
                    <p:embed/>
                  </p:oleObj>
                </mc:Choice>
                <mc:Fallback>
                  <p:oleObj name="Equation" r:id="rId5" imgW="317225" imgH="203024"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1968"/>
                          <a:ext cx="404"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982" name="Rectangle 22">
            <a:extLst>
              <a:ext uri="{FF2B5EF4-FFF2-40B4-BE49-F238E27FC236}">
                <a16:creationId xmlns:a16="http://schemas.microsoft.com/office/drawing/2014/main" id="{5EB5B4E0-D0ED-4541-BF13-FA1779A28D92}"/>
              </a:ext>
            </a:extLst>
          </p:cNvPr>
          <p:cNvSpPr>
            <a:spLocks noChangeArrowheads="1"/>
          </p:cNvSpPr>
          <p:nvPr/>
        </p:nvSpPr>
        <p:spPr bwMode="auto">
          <a:xfrm>
            <a:off x="704850" y="3989388"/>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800" dirty="0">
                <a:solidFill>
                  <a:srgbClr val="161628"/>
                </a:solidFill>
              </a:rPr>
              <a:t>最常见的系统是线性时不变系统。</a:t>
            </a:r>
          </a:p>
          <a:p>
            <a:pPr eaLnBrk="1" hangingPunct="1">
              <a:buSzPct val="80000"/>
              <a:buFontTx/>
              <a:buNone/>
            </a:pPr>
            <a:r>
              <a:rPr kumimoji="1" lang="zh-CN" altLang="en-US" sz="2800" dirty="0">
                <a:solidFill>
                  <a:srgbClr val="161628"/>
                </a:solidFill>
              </a:rPr>
              <a:t>   </a:t>
            </a:r>
          </a:p>
        </p:txBody>
      </p:sp>
      <p:sp>
        <p:nvSpPr>
          <p:cNvPr id="78856" name="Rectangle 23">
            <a:extLst>
              <a:ext uri="{FF2B5EF4-FFF2-40B4-BE49-F238E27FC236}">
                <a16:creationId xmlns:a16="http://schemas.microsoft.com/office/drawing/2014/main" id="{162F3D26-3759-4BFE-B608-35DCE2924FBC}"/>
              </a:ext>
            </a:extLst>
          </p:cNvPr>
          <p:cNvSpPr>
            <a:spLocks noChangeArrowheads="1"/>
          </p:cNvSpPr>
          <p:nvPr/>
        </p:nvSpPr>
        <p:spPr bwMode="auto">
          <a:xfrm>
            <a:off x="323850" y="4979988"/>
            <a:ext cx="106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endParaRPr kumimoji="1" lang="zh-CN" altLang="en-US" sz="2400"/>
          </a:p>
        </p:txBody>
      </p:sp>
      <p:sp>
        <p:nvSpPr>
          <p:cNvPr id="78857" name="Rectangle 31">
            <a:extLst>
              <a:ext uri="{FF2B5EF4-FFF2-40B4-BE49-F238E27FC236}">
                <a16:creationId xmlns:a16="http://schemas.microsoft.com/office/drawing/2014/main" id="{EF297B4E-0ECC-4109-98C4-F9A779FE5AB0}"/>
              </a:ext>
            </a:extLst>
          </p:cNvPr>
          <p:cNvSpPr>
            <a:spLocks noChangeArrowheads="1"/>
          </p:cNvSpPr>
          <p:nvPr/>
        </p:nvSpPr>
        <p:spPr bwMode="auto">
          <a:xfrm>
            <a:off x="4210050" y="5056188"/>
            <a:ext cx="129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endParaRPr kumimoji="1" lang="zh-CN" altLang="en-US" sz="2400"/>
          </a:p>
        </p:txBody>
      </p:sp>
      <p:grpSp>
        <p:nvGrpSpPr>
          <p:cNvPr id="4" name="Group 44">
            <a:extLst>
              <a:ext uri="{FF2B5EF4-FFF2-40B4-BE49-F238E27FC236}">
                <a16:creationId xmlns:a16="http://schemas.microsoft.com/office/drawing/2014/main" id="{F0876DBE-9627-459C-9EE2-B6C6F6F03D39}"/>
              </a:ext>
            </a:extLst>
          </p:cNvPr>
          <p:cNvGrpSpPr>
            <a:grpSpLocks/>
          </p:cNvGrpSpPr>
          <p:nvPr/>
        </p:nvGrpSpPr>
        <p:grpSpPr bwMode="auto">
          <a:xfrm>
            <a:off x="684213" y="5141913"/>
            <a:ext cx="3603625" cy="1166812"/>
            <a:chOff x="419" y="3142"/>
            <a:chExt cx="2270" cy="735"/>
          </a:xfrm>
        </p:grpSpPr>
        <p:grpSp>
          <p:nvGrpSpPr>
            <p:cNvPr id="78881" name="Group 11">
              <a:extLst>
                <a:ext uri="{FF2B5EF4-FFF2-40B4-BE49-F238E27FC236}">
                  <a16:creationId xmlns:a16="http://schemas.microsoft.com/office/drawing/2014/main" id="{CC7F9FE9-9A7F-45DC-8503-F0CDC017E90E}"/>
                </a:ext>
              </a:extLst>
            </p:cNvPr>
            <p:cNvGrpSpPr>
              <a:grpSpLocks/>
            </p:cNvGrpSpPr>
            <p:nvPr/>
          </p:nvGrpSpPr>
          <p:grpSpPr bwMode="auto">
            <a:xfrm>
              <a:off x="436" y="3419"/>
              <a:ext cx="2253" cy="458"/>
              <a:chOff x="436" y="3419"/>
              <a:chExt cx="2253" cy="458"/>
            </a:xfrm>
          </p:grpSpPr>
          <p:sp>
            <p:nvSpPr>
              <p:cNvPr id="78883" name="Rectangle 12">
                <a:extLst>
                  <a:ext uri="{FF2B5EF4-FFF2-40B4-BE49-F238E27FC236}">
                    <a16:creationId xmlns:a16="http://schemas.microsoft.com/office/drawing/2014/main" id="{A3E7F5AD-CF09-405E-8781-34213E423989}"/>
                  </a:ext>
                </a:extLst>
              </p:cNvPr>
              <p:cNvSpPr>
                <a:spLocks noChangeArrowheads="1"/>
              </p:cNvSpPr>
              <p:nvPr/>
            </p:nvSpPr>
            <p:spPr bwMode="auto">
              <a:xfrm>
                <a:off x="1296" y="3504"/>
                <a:ext cx="480" cy="28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系统</a:t>
                </a:r>
              </a:p>
            </p:txBody>
          </p:sp>
          <p:grpSp>
            <p:nvGrpSpPr>
              <p:cNvPr id="78884" name="Group 13">
                <a:extLst>
                  <a:ext uri="{FF2B5EF4-FFF2-40B4-BE49-F238E27FC236}">
                    <a16:creationId xmlns:a16="http://schemas.microsoft.com/office/drawing/2014/main" id="{8081D6F4-1490-4852-9D89-EE24C7764B20}"/>
                  </a:ext>
                </a:extLst>
              </p:cNvPr>
              <p:cNvGrpSpPr>
                <a:grpSpLocks/>
              </p:cNvGrpSpPr>
              <p:nvPr/>
            </p:nvGrpSpPr>
            <p:grpSpPr bwMode="auto">
              <a:xfrm>
                <a:off x="675" y="3603"/>
                <a:ext cx="621" cy="45"/>
                <a:chOff x="675" y="3650"/>
                <a:chExt cx="621" cy="45"/>
              </a:xfrm>
            </p:grpSpPr>
            <p:sp>
              <p:nvSpPr>
                <p:cNvPr id="78890" name="Line 14">
                  <a:extLst>
                    <a:ext uri="{FF2B5EF4-FFF2-40B4-BE49-F238E27FC236}">
                      <a16:creationId xmlns:a16="http://schemas.microsoft.com/office/drawing/2014/main" id="{AE0F6F54-5FFC-4FDD-80E5-D134FE297680}"/>
                    </a:ext>
                  </a:extLst>
                </p:cNvPr>
                <p:cNvSpPr>
                  <a:spLocks noChangeShapeType="1"/>
                </p:cNvSpPr>
                <p:nvPr/>
              </p:nvSpPr>
              <p:spPr bwMode="auto">
                <a:xfrm>
                  <a:off x="720" y="3672"/>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91" name="Oval 15">
                  <a:extLst>
                    <a:ext uri="{FF2B5EF4-FFF2-40B4-BE49-F238E27FC236}">
                      <a16:creationId xmlns:a16="http://schemas.microsoft.com/office/drawing/2014/main" id="{3092B741-1ED5-463C-832C-46AA02AC418C}"/>
                    </a:ext>
                  </a:extLst>
                </p:cNvPr>
                <p:cNvSpPr>
                  <a:spLocks noChangeArrowheads="1"/>
                </p:cNvSpPr>
                <p:nvPr/>
              </p:nvSpPr>
              <p:spPr bwMode="auto">
                <a:xfrm>
                  <a:off x="675" y="3650"/>
                  <a:ext cx="45" cy="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78885" name="Group 16">
                <a:extLst>
                  <a:ext uri="{FF2B5EF4-FFF2-40B4-BE49-F238E27FC236}">
                    <a16:creationId xmlns:a16="http://schemas.microsoft.com/office/drawing/2014/main" id="{71EA784E-FB19-46B6-8567-DBC3D942BA55}"/>
                  </a:ext>
                </a:extLst>
              </p:cNvPr>
              <p:cNvGrpSpPr>
                <a:grpSpLocks/>
              </p:cNvGrpSpPr>
              <p:nvPr/>
            </p:nvGrpSpPr>
            <p:grpSpPr bwMode="auto">
              <a:xfrm>
                <a:off x="1776" y="3600"/>
                <a:ext cx="621" cy="45"/>
                <a:chOff x="675" y="3650"/>
                <a:chExt cx="621" cy="45"/>
              </a:xfrm>
            </p:grpSpPr>
            <p:sp>
              <p:nvSpPr>
                <p:cNvPr id="78888" name="Line 17">
                  <a:extLst>
                    <a:ext uri="{FF2B5EF4-FFF2-40B4-BE49-F238E27FC236}">
                      <a16:creationId xmlns:a16="http://schemas.microsoft.com/office/drawing/2014/main" id="{AE8F7ECC-464A-4415-91AC-705A71DADA3F}"/>
                    </a:ext>
                  </a:extLst>
                </p:cNvPr>
                <p:cNvSpPr>
                  <a:spLocks noChangeShapeType="1"/>
                </p:cNvSpPr>
                <p:nvPr/>
              </p:nvSpPr>
              <p:spPr bwMode="auto">
                <a:xfrm>
                  <a:off x="720" y="3672"/>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89" name="Oval 18">
                  <a:extLst>
                    <a:ext uri="{FF2B5EF4-FFF2-40B4-BE49-F238E27FC236}">
                      <a16:creationId xmlns:a16="http://schemas.microsoft.com/office/drawing/2014/main" id="{A5155A14-4C0F-40D4-9231-85D0EB2CD653}"/>
                    </a:ext>
                  </a:extLst>
                </p:cNvPr>
                <p:cNvSpPr>
                  <a:spLocks noChangeArrowheads="1"/>
                </p:cNvSpPr>
                <p:nvPr/>
              </p:nvSpPr>
              <p:spPr bwMode="auto">
                <a:xfrm>
                  <a:off x="675" y="3650"/>
                  <a:ext cx="45" cy="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aphicFrame>
            <p:nvGraphicFramePr>
              <p:cNvPr id="78886" name="Object 19">
                <a:extLst>
                  <a:ext uri="{FF2B5EF4-FFF2-40B4-BE49-F238E27FC236}">
                    <a16:creationId xmlns:a16="http://schemas.microsoft.com/office/drawing/2014/main" id="{4790472D-6D69-4C94-82FE-1CC3C02DC3EC}"/>
                  </a:ext>
                </a:extLst>
              </p:cNvPr>
              <p:cNvGraphicFramePr>
                <a:graphicFrameLocks noChangeAspect="1"/>
              </p:cNvGraphicFramePr>
              <p:nvPr/>
            </p:nvGraphicFramePr>
            <p:xfrm>
              <a:off x="436" y="3419"/>
              <a:ext cx="812" cy="181"/>
            </p:xfrm>
            <a:graphic>
              <a:graphicData uri="http://schemas.openxmlformats.org/presentationml/2006/ole">
                <mc:AlternateContent xmlns:mc="http://schemas.openxmlformats.org/markup-compatibility/2006">
                  <mc:Choice xmlns:v="urn:schemas-microsoft-com:vml" Requires="v">
                    <p:oleObj spid="_x0000_s78948" name="Equation" r:id="rId7" imgW="964781" imgH="215806" progId="Equation.3">
                      <p:embed/>
                    </p:oleObj>
                  </mc:Choice>
                  <mc:Fallback>
                    <p:oleObj name="Equation" r:id="rId7" imgW="964781" imgH="215806"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 y="3419"/>
                            <a:ext cx="812"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87" name="Object 20">
                <a:extLst>
                  <a:ext uri="{FF2B5EF4-FFF2-40B4-BE49-F238E27FC236}">
                    <a16:creationId xmlns:a16="http://schemas.microsoft.com/office/drawing/2014/main" id="{9FAD959D-7725-4ED3-BA26-AD4F7CA5C3EB}"/>
                  </a:ext>
                </a:extLst>
              </p:cNvPr>
              <p:cNvGraphicFramePr>
                <a:graphicFrameLocks noChangeAspect="1"/>
              </p:cNvGraphicFramePr>
              <p:nvPr/>
            </p:nvGraphicFramePr>
            <p:xfrm>
              <a:off x="1867" y="3696"/>
              <a:ext cx="822" cy="181"/>
            </p:xfrm>
            <a:graphic>
              <a:graphicData uri="http://schemas.openxmlformats.org/presentationml/2006/ole">
                <mc:AlternateContent xmlns:mc="http://schemas.openxmlformats.org/markup-compatibility/2006">
                  <mc:Choice xmlns:v="urn:schemas-microsoft-com:vml" Requires="v">
                    <p:oleObj spid="_x0000_s78949" name="Equation" r:id="rId9" imgW="977476" imgH="215806" progId="Equation.3">
                      <p:embed/>
                    </p:oleObj>
                  </mc:Choice>
                  <mc:Fallback>
                    <p:oleObj name="Equation" r:id="rId9" imgW="977476" imgH="215806"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67" y="3696"/>
                            <a:ext cx="822"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8882" name="Rectangle 42">
              <a:extLst>
                <a:ext uri="{FF2B5EF4-FFF2-40B4-BE49-F238E27FC236}">
                  <a16:creationId xmlns:a16="http://schemas.microsoft.com/office/drawing/2014/main" id="{BB1539D7-4554-4302-969C-CC793A2B8B20}"/>
                </a:ext>
              </a:extLst>
            </p:cNvPr>
            <p:cNvSpPr>
              <a:spLocks noChangeArrowheads="1"/>
            </p:cNvSpPr>
            <p:nvPr/>
          </p:nvSpPr>
          <p:spPr bwMode="auto">
            <a:xfrm>
              <a:off x="419" y="3142"/>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a:solidFill>
                    <a:srgbClr val="161628"/>
                  </a:solidFill>
                </a:rPr>
                <a:t>线性：</a:t>
              </a:r>
            </a:p>
          </p:txBody>
        </p:sp>
      </p:grpSp>
      <p:grpSp>
        <p:nvGrpSpPr>
          <p:cNvPr id="8" name="Group 45">
            <a:extLst>
              <a:ext uri="{FF2B5EF4-FFF2-40B4-BE49-F238E27FC236}">
                <a16:creationId xmlns:a16="http://schemas.microsoft.com/office/drawing/2014/main" id="{88E2B631-3BF1-492A-87BE-CA06DC851678}"/>
              </a:ext>
            </a:extLst>
          </p:cNvPr>
          <p:cNvGrpSpPr>
            <a:grpSpLocks/>
          </p:cNvGrpSpPr>
          <p:nvPr/>
        </p:nvGrpSpPr>
        <p:grpSpPr bwMode="auto">
          <a:xfrm>
            <a:off x="4859338" y="5141913"/>
            <a:ext cx="3063875" cy="1149350"/>
            <a:chOff x="3061" y="3159"/>
            <a:chExt cx="1930" cy="724"/>
          </a:xfrm>
        </p:grpSpPr>
        <p:grpSp>
          <p:nvGrpSpPr>
            <p:cNvPr id="78870" name="Group 32">
              <a:extLst>
                <a:ext uri="{FF2B5EF4-FFF2-40B4-BE49-F238E27FC236}">
                  <a16:creationId xmlns:a16="http://schemas.microsoft.com/office/drawing/2014/main" id="{C3D41A82-D601-4D15-BB3F-E5280D1873D2}"/>
                </a:ext>
              </a:extLst>
            </p:cNvPr>
            <p:cNvGrpSpPr>
              <a:grpSpLocks/>
            </p:cNvGrpSpPr>
            <p:nvPr/>
          </p:nvGrpSpPr>
          <p:grpSpPr bwMode="auto">
            <a:xfrm>
              <a:off x="3152" y="3430"/>
              <a:ext cx="1839" cy="453"/>
              <a:chOff x="3165" y="3413"/>
              <a:chExt cx="1839" cy="453"/>
            </a:xfrm>
          </p:grpSpPr>
          <p:sp>
            <p:nvSpPr>
              <p:cNvPr id="78872" name="Rectangle 33">
                <a:extLst>
                  <a:ext uri="{FF2B5EF4-FFF2-40B4-BE49-F238E27FC236}">
                    <a16:creationId xmlns:a16="http://schemas.microsoft.com/office/drawing/2014/main" id="{74B5D860-CC69-4376-9573-5C2D42B98C2B}"/>
                  </a:ext>
                </a:extLst>
              </p:cNvPr>
              <p:cNvSpPr>
                <a:spLocks noChangeArrowheads="1"/>
              </p:cNvSpPr>
              <p:nvPr/>
            </p:nvSpPr>
            <p:spPr bwMode="auto">
              <a:xfrm>
                <a:off x="3839" y="3493"/>
                <a:ext cx="480" cy="28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系统</a:t>
                </a:r>
              </a:p>
            </p:txBody>
          </p:sp>
          <p:grpSp>
            <p:nvGrpSpPr>
              <p:cNvPr id="78873" name="Group 34">
                <a:extLst>
                  <a:ext uri="{FF2B5EF4-FFF2-40B4-BE49-F238E27FC236}">
                    <a16:creationId xmlns:a16="http://schemas.microsoft.com/office/drawing/2014/main" id="{DF404300-D9C2-46E0-93AA-48C437EE1B69}"/>
                  </a:ext>
                </a:extLst>
              </p:cNvPr>
              <p:cNvGrpSpPr>
                <a:grpSpLocks/>
              </p:cNvGrpSpPr>
              <p:nvPr/>
            </p:nvGrpSpPr>
            <p:grpSpPr bwMode="auto">
              <a:xfrm>
                <a:off x="3218" y="3592"/>
                <a:ext cx="621" cy="45"/>
                <a:chOff x="675" y="3650"/>
                <a:chExt cx="621" cy="45"/>
              </a:xfrm>
            </p:grpSpPr>
            <p:sp>
              <p:nvSpPr>
                <p:cNvPr id="78879" name="Line 35">
                  <a:extLst>
                    <a:ext uri="{FF2B5EF4-FFF2-40B4-BE49-F238E27FC236}">
                      <a16:creationId xmlns:a16="http://schemas.microsoft.com/office/drawing/2014/main" id="{D26A2F7D-F6D6-4DEC-B433-6DFD86B6A64E}"/>
                    </a:ext>
                  </a:extLst>
                </p:cNvPr>
                <p:cNvSpPr>
                  <a:spLocks noChangeShapeType="1"/>
                </p:cNvSpPr>
                <p:nvPr/>
              </p:nvSpPr>
              <p:spPr bwMode="auto">
                <a:xfrm>
                  <a:off x="720" y="3672"/>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80" name="Oval 36">
                  <a:extLst>
                    <a:ext uri="{FF2B5EF4-FFF2-40B4-BE49-F238E27FC236}">
                      <a16:creationId xmlns:a16="http://schemas.microsoft.com/office/drawing/2014/main" id="{A94F4324-BA7F-43C8-8FD2-0DC6E2EBCC2C}"/>
                    </a:ext>
                  </a:extLst>
                </p:cNvPr>
                <p:cNvSpPr>
                  <a:spLocks noChangeArrowheads="1"/>
                </p:cNvSpPr>
                <p:nvPr/>
              </p:nvSpPr>
              <p:spPr bwMode="auto">
                <a:xfrm>
                  <a:off x="675" y="3650"/>
                  <a:ext cx="45" cy="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78874" name="Group 37">
                <a:extLst>
                  <a:ext uri="{FF2B5EF4-FFF2-40B4-BE49-F238E27FC236}">
                    <a16:creationId xmlns:a16="http://schemas.microsoft.com/office/drawing/2014/main" id="{2A09580E-C1DA-4101-8F9C-BF572A664F9A}"/>
                  </a:ext>
                </a:extLst>
              </p:cNvPr>
              <p:cNvGrpSpPr>
                <a:grpSpLocks/>
              </p:cNvGrpSpPr>
              <p:nvPr/>
            </p:nvGrpSpPr>
            <p:grpSpPr bwMode="auto">
              <a:xfrm>
                <a:off x="4319" y="3589"/>
                <a:ext cx="621" cy="45"/>
                <a:chOff x="675" y="3650"/>
                <a:chExt cx="621" cy="45"/>
              </a:xfrm>
            </p:grpSpPr>
            <p:sp>
              <p:nvSpPr>
                <p:cNvPr id="78877" name="Line 38">
                  <a:extLst>
                    <a:ext uri="{FF2B5EF4-FFF2-40B4-BE49-F238E27FC236}">
                      <a16:creationId xmlns:a16="http://schemas.microsoft.com/office/drawing/2014/main" id="{8B62F3C7-55ED-4550-B8E3-2D5651FEBD4B}"/>
                    </a:ext>
                  </a:extLst>
                </p:cNvPr>
                <p:cNvSpPr>
                  <a:spLocks noChangeShapeType="1"/>
                </p:cNvSpPr>
                <p:nvPr/>
              </p:nvSpPr>
              <p:spPr bwMode="auto">
                <a:xfrm>
                  <a:off x="720" y="3672"/>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78" name="Oval 39">
                  <a:extLst>
                    <a:ext uri="{FF2B5EF4-FFF2-40B4-BE49-F238E27FC236}">
                      <a16:creationId xmlns:a16="http://schemas.microsoft.com/office/drawing/2014/main" id="{E503F63F-D91C-4078-A317-5EA6FEAE775A}"/>
                    </a:ext>
                  </a:extLst>
                </p:cNvPr>
                <p:cNvSpPr>
                  <a:spLocks noChangeArrowheads="1"/>
                </p:cNvSpPr>
                <p:nvPr/>
              </p:nvSpPr>
              <p:spPr bwMode="auto">
                <a:xfrm>
                  <a:off x="675" y="3650"/>
                  <a:ext cx="45" cy="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aphicFrame>
            <p:nvGraphicFramePr>
              <p:cNvPr id="78875" name="Object 40">
                <a:extLst>
                  <a:ext uri="{FF2B5EF4-FFF2-40B4-BE49-F238E27FC236}">
                    <a16:creationId xmlns:a16="http://schemas.microsoft.com/office/drawing/2014/main" id="{668D9E32-BE5F-43A1-9902-E064526DC9E3}"/>
                  </a:ext>
                </a:extLst>
              </p:cNvPr>
              <p:cNvGraphicFramePr>
                <a:graphicFrameLocks noChangeAspect="1"/>
              </p:cNvGraphicFramePr>
              <p:nvPr/>
            </p:nvGraphicFramePr>
            <p:xfrm>
              <a:off x="3165" y="3413"/>
              <a:ext cx="438" cy="170"/>
            </p:xfrm>
            <a:graphic>
              <a:graphicData uri="http://schemas.openxmlformats.org/presentationml/2006/ole">
                <mc:AlternateContent xmlns:mc="http://schemas.openxmlformats.org/markup-compatibility/2006">
                  <mc:Choice xmlns:v="urn:schemas-microsoft-com:vml" Requires="v">
                    <p:oleObj spid="_x0000_s78950" name="Equation" r:id="rId11" imgW="520474" imgH="203112" progId="Equation.3">
                      <p:embed/>
                    </p:oleObj>
                  </mc:Choice>
                  <mc:Fallback>
                    <p:oleObj name="Equation" r:id="rId11" imgW="520474" imgH="203112" progId="Equation.3">
                      <p:embed/>
                      <p:pic>
                        <p:nvPicPr>
                          <p:cNvPr id="0"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65" y="3413"/>
                            <a:ext cx="4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76" name="Object 41">
                <a:extLst>
                  <a:ext uri="{FF2B5EF4-FFF2-40B4-BE49-F238E27FC236}">
                    <a16:creationId xmlns:a16="http://schemas.microsoft.com/office/drawing/2014/main" id="{2AEF8A4E-7C9C-4C62-8C58-B1CEDC425D1D}"/>
                  </a:ext>
                </a:extLst>
              </p:cNvPr>
              <p:cNvGraphicFramePr>
                <a:graphicFrameLocks noChangeAspect="1"/>
              </p:cNvGraphicFramePr>
              <p:nvPr/>
            </p:nvGraphicFramePr>
            <p:xfrm>
              <a:off x="4555" y="3696"/>
              <a:ext cx="449" cy="170"/>
            </p:xfrm>
            <a:graphic>
              <a:graphicData uri="http://schemas.openxmlformats.org/presentationml/2006/ole">
                <mc:AlternateContent xmlns:mc="http://schemas.openxmlformats.org/markup-compatibility/2006">
                  <mc:Choice xmlns:v="urn:schemas-microsoft-com:vml" Requires="v">
                    <p:oleObj spid="_x0000_s78951" name="Equation" r:id="rId13" imgW="533169" imgH="203112" progId="Equation.3">
                      <p:embed/>
                    </p:oleObj>
                  </mc:Choice>
                  <mc:Fallback>
                    <p:oleObj name="Equation" r:id="rId13" imgW="533169" imgH="203112" progId="Equation.3">
                      <p:embed/>
                      <p:pic>
                        <p:nvPicPr>
                          <p:cNvPr id="0" name="Object 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55" y="3696"/>
                            <a:ext cx="449"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8871" name="Rectangle 43">
              <a:extLst>
                <a:ext uri="{FF2B5EF4-FFF2-40B4-BE49-F238E27FC236}">
                  <a16:creationId xmlns:a16="http://schemas.microsoft.com/office/drawing/2014/main" id="{960CBD48-3875-41CC-A105-FACB958E47CD}"/>
                </a:ext>
              </a:extLst>
            </p:cNvPr>
            <p:cNvSpPr>
              <a:spLocks noChangeArrowheads="1"/>
            </p:cNvSpPr>
            <p:nvPr/>
          </p:nvSpPr>
          <p:spPr bwMode="auto">
            <a:xfrm>
              <a:off x="3061" y="3159"/>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solidFill>
                    <a:srgbClr val="161628"/>
                  </a:solidFill>
                </a:rPr>
                <a:t>时不变：</a:t>
              </a:r>
            </a:p>
          </p:txBody>
        </p:sp>
      </p:grpSp>
      <p:grpSp>
        <p:nvGrpSpPr>
          <p:cNvPr id="12" name="Group 49">
            <a:extLst>
              <a:ext uri="{FF2B5EF4-FFF2-40B4-BE49-F238E27FC236}">
                <a16:creationId xmlns:a16="http://schemas.microsoft.com/office/drawing/2014/main" id="{9FCCAC2F-5E3F-487A-830D-DE71CAE49186}"/>
              </a:ext>
            </a:extLst>
          </p:cNvPr>
          <p:cNvGrpSpPr>
            <a:grpSpLocks/>
          </p:cNvGrpSpPr>
          <p:nvPr/>
        </p:nvGrpSpPr>
        <p:grpSpPr bwMode="auto">
          <a:xfrm>
            <a:off x="677863" y="4479925"/>
            <a:ext cx="7854950" cy="533400"/>
            <a:chOff x="427" y="2867"/>
            <a:chExt cx="4948" cy="336"/>
          </a:xfrm>
        </p:grpSpPr>
        <p:grpSp>
          <p:nvGrpSpPr>
            <p:cNvPr id="78861" name="Group 24">
              <a:extLst>
                <a:ext uri="{FF2B5EF4-FFF2-40B4-BE49-F238E27FC236}">
                  <a16:creationId xmlns:a16="http://schemas.microsoft.com/office/drawing/2014/main" id="{4C9A8848-4F54-4118-B732-61662C719255}"/>
                </a:ext>
              </a:extLst>
            </p:cNvPr>
            <p:cNvGrpSpPr>
              <a:grpSpLocks/>
            </p:cNvGrpSpPr>
            <p:nvPr/>
          </p:nvGrpSpPr>
          <p:grpSpPr bwMode="auto">
            <a:xfrm>
              <a:off x="757" y="2867"/>
              <a:ext cx="4032" cy="336"/>
              <a:chOff x="480" y="2856"/>
              <a:chExt cx="4032" cy="336"/>
            </a:xfrm>
          </p:grpSpPr>
          <p:graphicFrame>
            <p:nvGraphicFramePr>
              <p:cNvPr id="78864" name="Object 25">
                <a:extLst>
                  <a:ext uri="{FF2B5EF4-FFF2-40B4-BE49-F238E27FC236}">
                    <a16:creationId xmlns:a16="http://schemas.microsoft.com/office/drawing/2014/main" id="{37F92D31-F807-4FFD-ADCA-691E98ADC1AA}"/>
                  </a:ext>
                </a:extLst>
              </p:cNvPr>
              <p:cNvGraphicFramePr>
                <a:graphicFrameLocks noChangeAspect="1"/>
              </p:cNvGraphicFramePr>
              <p:nvPr/>
            </p:nvGraphicFramePr>
            <p:xfrm>
              <a:off x="480" y="2897"/>
              <a:ext cx="435" cy="255"/>
            </p:xfrm>
            <a:graphic>
              <a:graphicData uri="http://schemas.openxmlformats.org/presentationml/2006/ole">
                <mc:AlternateContent xmlns:mc="http://schemas.openxmlformats.org/markup-compatibility/2006">
                  <mc:Choice xmlns:v="urn:schemas-microsoft-com:vml" Requires="v">
                    <p:oleObj spid="_x0000_s78952" name="Equation" r:id="rId15" imgW="368140" imgH="215806" progId="Equation.3">
                      <p:embed/>
                    </p:oleObj>
                  </mc:Choice>
                  <mc:Fallback>
                    <p:oleObj name="Equation" r:id="rId15" imgW="368140" imgH="215806" progId="Equation.3">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0" y="2897"/>
                            <a:ext cx="435"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5" name="Object 26">
                <a:extLst>
                  <a:ext uri="{FF2B5EF4-FFF2-40B4-BE49-F238E27FC236}">
                    <a16:creationId xmlns:a16="http://schemas.microsoft.com/office/drawing/2014/main" id="{98F1B38D-29EB-4546-845B-4D717C54160B}"/>
                  </a:ext>
                </a:extLst>
              </p:cNvPr>
              <p:cNvGraphicFramePr>
                <a:graphicFrameLocks noChangeAspect="1"/>
              </p:cNvGraphicFramePr>
              <p:nvPr/>
            </p:nvGraphicFramePr>
            <p:xfrm>
              <a:off x="1008" y="2897"/>
              <a:ext cx="450" cy="255"/>
            </p:xfrm>
            <a:graphic>
              <a:graphicData uri="http://schemas.openxmlformats.org/presentationml/2006/ole">
                <mc:AlternateContent xmlns:mc="http://schemas.openxmlformats.org/markup-compatibility/2006">
                  <mc:Choice xmlns:v="urn:schemas-microsoft-com:vml" Requires="v">
                    <p:oleObj spid="_x0000_s78953" name="Equation" r:id="rId17" imgW="380835" imgH="215806" progId="Equation.3">
                      <p:embed/>
                    </p:oleObj>
                  </mc:Choice>
                  <mc:Fallback>
                    <p:oleObj name="Equation" r:id="rId17" imgW="380835" imgH="215806" progId="Equation.3">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8" y="2897"/>
                            <a:ext cx="450"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66" name="Rectangle 27">
                <a:extLst>
                  <a:ext uri="{FF2B5EF4-FFF2-40B4-BE49-F238E27FC236}">
                    <a16:creationId xmlns:a16="http://schemas.microsoft.com/office/drawing/2014/main" id="{829AEF9F-12AA-46F7-806F-8FF3A0123130}"/>
                  </a:ext>
                </a:extLst>
              </p:cNvPr>
              <p:cNvSpPr>
                <a:spLocks noChangeArrowheads="1"/>
              </p:cNvSpPr>
              <p:nvPr/>
            </p:nvSpPr>
            <p:spPr bwMode="auto">
              <a:xfrm>
                <a:off x="1488" y="2856"/>
                <a:ext cx="12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t" hangingPunct="1">
                  <a:buSzPct val="80000"/>
                  <a:buFontTx/>
                  <a:buNone/>
                </a:pPr>
                <a:r>
                  <a:rPr kumimoji="1" lang="zh-CN" altLang="en-US" sz="2800">
                    <a:solidFill>
                      <a:srgbClr val="161628"/>
                    </a:solidFill>
                  </a:rPr>
                  <a:t>分别为激励</a:t>
                </a:r>
              </a:p>
            </p:txBody>
          </p:sp>
          <p:graphicFrame>
            <p:nvGraphicFramePr>
              <p:cNvPr id="78867" name="Object 28">
                <a:extLst>
                  <a:ext uri="{FF2B5EF4-FFF2-40B4-BE49-F238E27FC236}">
                    <a16:creationId xmlns:a16="http://schemas.microsoft.com/office/drawing/2014/main" id="{2BAEF7B2-4A6A-4564-8626-303E6181569D}"/>
                  </a:ext>
                </a:extLst>
              </p:cNvPr>
              <p:cNvGraphicFramePr>
                <a:graphicFrameLocks noChangeAspect="1"/>
              </p:cNvGraphicFramePr>
              <p:nvPr/>
            </p:nvGraphicFramePr>
            <p:xfrm>
              <a:off x="2695" y="2897"/>
              <a:ext cx="420" cy="255"/>
            </p:xfrm>
            <a:graphic>
              <a:graphicData uri="http://schemas.openxmlformats.org/presentationml/2006/ole">
                <mc:AlternateContent xmlns:mc="http://schemas.openxmlformats.org/markup-compatibility/2006">
                  <mc:Choice xmlns:v="urn:schemas-microsoft-com:vml" Requires="v">
                    <p:oleObj spid="_x0000_s78954" name="Equation" r:id="rId19" imgW="355292" imgH="215713" progId="Equation.3">
                      <p:embed/>
                    </p:oleObj>
                  </mc:Choice>
                  <mc:Fallback>
                    <p:oleObj name="Equation" r:id="rId19" imgW="355292" imgH="215713"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95" y="2897"/>
                            <a:ext cx="420"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8" name="Object 29">
                <a:extLst>
                  <a:ext uri="{FF2B5EF4-FFF2-40B4-BE49-F238E27FC236}">
                    <a16:creationId xmlns:a16="http://schemas.microsoft.com/office/drawing/2014/main" id="{FDD03E29-1BCB-4D07-B0AE-5A9C2290DD73}"/>
                  </a:ext>
                </a:extLst>
              </p:cNvPr>
              <p:cNvGraphicFramePr>
                <a:graphicFrameLocks noChangeAspect="1"/>
              </p:cNvGraphicFramePr>
              <p:nvPr/>
            </p:nvGraphicFramePr>
            <p:xfrm>
              <a:off x="3223" y="2897"/>
              <a:ext cx="435" cy="255"/>
            </p:xfrm>
            <a:graphic>
              <a:graphicData uri="http://schemas.openxmlformats.org/presentationml/2006/ole">
                <mc:AlternateContent xmlns:mc="http://schemas.openxmlformats.org/markup-compatibility/2006">
                  <mc:Choice xmlns:v="urn:schemas-microsoft-com:vml" Requires="v">
                    <p:oleObj spid="_x0000_s78955" name="Equation" r:id="rId21" imgW="368140" imgH="215806" progId="Equation.3">
                      <p:embed/>
                    </p:oleObj>
                  </mc:Choice>
                  <mc:Fallback>
                    <p:oleObj name="Equation" r:id="rId21" imgW="368140" imgH="215806" progId="Equation.3">
                      <p:embed/>
                      <p:pic>
                        <p:nvPicPr>
                          <p:cNvPr id="0"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23" y="2897"/>
                            <a:ext cx="435"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69" name="Rectangle 30">
                <a:extLst>
                  <a:ext uri="{FF2B5EF4-FFF2-40B4-BE49-F238E27FC236}">
                    <a16:creationId xmlns:a16="http://schemas.microsoft.com/office/drawing/2014/main" id="{49ACBEE3-864E-4E39-A584-7A86B1EB1E78}"/>
                  </a:ext>
                </a:extLst>
              </p:cNvPr>
              <p:cNvSpPr>
                <a:spLocks noChangeArrowheads="1"/>
              </p:cNvSpPr>
              <p:nvPr/>
            </p:nvSpPr>
            <p:spPr bwMode="auto">
              <a:xfrm>
                <a:off x="3696" y="2856"/>
                <a:ext cx="81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800">
                    <a:solidFill>
                      <a:srgbClr val="161628"/>
                    </a:solidFill>
                  </a:rPr>
                  <a:t>的响应</a:t>
                </a:r>
              </a:p>
            </p:txBody>
          </p:sp>
        </p:grpSp>
        <p:sp>
          <p:nvSpPr>
            <p:cNvPr id="78862" name="Text Box 47">
              <a:extLst>
                <a:ext uri="{FF2B5EF4-FFF2-40B4-BE49-F238E27FC236}">
                  <a16:creationId xmlns:a16="http://schemas.microsoft.com/office/drawing/2014/main" id="{7878D448-90B5-4C75-ABEA-57F886F90ABB}"/>
                </a:ext>
              </a:extLst>
            </p:cNvPr>
            <p:cNvSpPr txBox="1">
              <a:spLocks noChangeArrowheads="1"/>
            </p:cNvSpPr>
            <p:nvPr/>
          </p:nvSpPr>
          <p:spPr bwMode="auto">
            <a:xfrm>
              <a:off x="427" y="2876"/>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rgbClr val="161628"/>
                  </a:solidFill>
                </a:rPr>
                <a:t>设</a:t>
              </a:r>
            </a:p>
          </p:txBody>
        </p:sp>
        <p:sp>
          <p:nvSpPr>
            <p:cNvPr id="78863" name="Text Box 48">
              <a:extLst>
                <a:ext uri="{FF2B5EF4-FFF2-40B4-BE49-F238E27FC236}">
                  <a16:creationId xmlns:a16="http://schemas.microsoft.com/office/drawing/2014/main" id="{7896FC42-095D-4A05-B3C3-0C34C88D2760}"/>
                </a:ext>
              </a:extLst>
            </p:cNvPr>
            <p:cNvSpPr txBox="1">
              <a:spLocks noChangeArrowheads="1"/>
            </p:cNvSpPr>
            <p:nvPr/>
          </p:nvSpPr>
          <p:spPr bwMode="auto">
            <a:xfrm>
              <a:off x="4703" y="287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rgbClr val="161628"/>
                  </a:solidFill>
                </a:rPr>
                <a:t>，则：</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barn(outHorizontal)">
                                      <p:cBhvr>
                                        <p:cTn id="7" dur="500"/>
                                        <p:tgtEl>
                                          <p:spTgt spid="40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0982"/>
                                        </p:tgtEl>
                                        <p:attrNameLst>
                                          <p:attrName>style.visibility</p:attrName>
                                        </p:attrNameLst>
                                      </p:cBhvr>
                                      <p:to>
                                        <p:strVal val="visible"/>
                                      </p:to>
                                    </p:set>
                                    <p:animEffect transition="in" filter="wipe(up)">
                                      <p:cBhvr>
                                        <p:cTn id="23" dur="500"/>
                                        <p:tgtEl>
                                          <p:spTgt spid="4098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up)">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autoUpdateAnimBg="0"/>
      <p:bldP spid="4098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CA869400-6C46-4748-8617-82390E81338F}"/>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p>
        </p:txBody>
      </p:sp>
      <p:sp>
        <p:nvSpPr>
          <p:cNvPr id="79875" name="Rectangle 3">
            <a:extLst>
              <a:ext uri="{FF2B5EF4-FFF2-40B4-BE49-F238E27FC236}">
                <a16:creationId xmlns:a16="http://schemas.microsoft.com/office/drawing/2014/main" id="{BBE68195-6071-4F39-AC35-6B4C19ED3BE1}"/>
              </a:ext>
            </a:extLst>
          </p:cNvPr>
          <p:cNvSpPr>
            <a:spLocks noGrp="1" noChangeArrowheads="1"/>
          </p:cNvSpPr>
          <p:nvPr>
            <p:ph type="body" idx="1"/>
          </p:nvPr>
        </p:nvSpPr>
        <p:spPr>
          <a:xfrm>
            <a:off x="455613" y="1485900"/>
            <a:ext cx="8229600" cy="503238"/>
          </a:xfrm>
        </p:spPr>
        <p:txBody>
          <a:bodyPr/>
          <a:lstStyle/>
          <a:p>
            <a:pPr eaLnBrk="1" hangingPunct="1">
              <a:lnSpc>
                <a:spcPct val="90000"/>
              </a:lnSpc>
            </a:pPr>
            <a:r>
              <a:rPr lang="zh-CN" altLang="en-US" sz="2800">
                <a:solidFill>
                  <a:srgbClr val="161628"/>
                </a:solidFill>
                <a:latin typeface="Times New Roman" panose="02020603050405020304" pitchFamily="18" charset="0"/>
              </a:rPr>
              <a:t> 卷积和滤波</a:t>
            </a:r>
          </a:p>
          <a:p>
            <a:pPr eaLnBrk="1" hangingPunct="1">
              <a:lnSpc>
                <a:spcPct val="90000"/>
              </a:lnSpc>
              <a:buFontTx/>
              <a:buNone/>
            </a:pPr>
            <a:endParaRPr lang="zh-CN" altLang="en-US" sz="2800">
              <a:solidFill>
                <a:srgbClr val="161628"/>
              </a:solidFill>
              <a:latin typeface="Times New Roman" panose="02020603050405020304" pitchFamily="18" charset="0"/>
            </a:endParaRPr>
          </a:p>
        </p:txBody>
      </p:sp>
      <p:grpSp>
        <p:nvGrpSpPr>
          <p:cNvPr id="2" name="Group 25">
            <a:extLst>
              <a:ext uri="{FF2B5EF4-FFF2-40B4-BE49-F238E27FC236}">
                <a16:creationId xmlns:a16="http://schemas.microsoft.com/office/drawing/2014/main" id="{8CB467C5-DE90-457B-97D2-744DCDECC8D1}"/>
              </a:ext>
            </a:extLst>
          </p:cNvPr>
          <p:cNvGrpSpPr>
            <a:grpSpLocks/>
          </p:cNvGrpSpPr>
          <p:nvPr/>
        </p:nvGrpSpPr>
        <p:grpSpPr bwMode="auto">
          <a:xfrm>
            <a:off x="323850" y="2044700"/>
            <a:ext cx="7626350" cy="1239838"/>
            <a:chOff x="208" y="1379"/>
            <a:chExt cx="4804" cy="781"/>
          </a:xfrm>
        </p:grpSpPr>
        <p:graphicFrame>
          <p:nvGraphicFramePr>
            <p:cNvPr id="79894" name="Object 5">
              <a:extLst>
                <a:ext uri="{FF2B5EF4-FFF2-40B4-BE49-F238E27FC236}">
                  <a16:creationId xmlns:a16="http://schemas.microsoft.com/office/drawing/2014/main" id="{6C2F9BCD-4D24-4280-928E-69AFD91CBA9B}"/>
                </a:ext>
              </a:extLst>
            </p:cNvPr>
            <p:cNvGraphicFramePr>
              <a:graphicFrameLocks noChangeAspect="1"/>
            </p:cNvGraphicFramePr>
            <p:nvPr/>
          </p:nvGraphicFramePr>
          <p:xfrm>
            <a:off x="1696" y="1379"/>
            <a:ext cx="1576" cy="567"/>
          </p:xfrm>
          <a:graphic>
            <a:graphicData uri="http://schemas.openxmlformats.org/presentationml/2006/ole">
              <mc:AlternateContent xmlns:mc="http://schemas.openxmlformats.org/markup-compatibility/2006">
                <mc:Choice xmlns:v="urn:schemas-microsoft-com:vml" Requires="v">
                  <p:oleObj spid="_x0000_s79923" name="Equation" r:id="rId3" imgW="1270000" imgH="457200" progId="Equation.3">
                    <p:embed/>
                  </p:oleObj>
                </mc:Choice>
                <mc:Fallback>
                  <p:oleObj name="Equation" r:id="rId3" imgW="12700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 y="1379"/>
                          <a:ext cx="1576"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95" name="Text Box 6">
              <a:extLst>
                <a:ext uri="{FF2B5EF4-FFF2-40B4-BE49-F238E27FC236}">
                  <a16:creationId xmlns:a16="http://schemas.microsoft.com/office/drawing/2014/main" id="{CFBD0995-5036-4AE7-A365-41624AB02DEE}"/>
                </a:ext>
              </a:extLst>
            </p:cNvPr>
            <p:cNvSpPr txBox="1">
              <a:spLocks noChangeArrowheads="1"/>
            </p:cNvSpPr>
            <p:nvPr/>
          </p:nvSpPr>
          <p:spPr bwMode="auto">
            <a:xfrm>
              <a:off x="208" y="1460"/>
              <a:ext cx="147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rgbClr val="161628"/>
                  </a:solidFill>
                  <a:latin typeface="Times New Roman" panose="02020603050405020304" pitchFamily="18" charset="0"/>
                </a:rPr>
                <a:t>单位冲激信号</a:t>
              </a:r>
            </a:p>
          </p:txBody>
        </p:sp>
        <p:sp>
          <p:nvSpPr>
            <p:cNvPr id="79896" name="Text Box 7">
              <a:extLst>
                <a:ext uri="{FF2B5EF4-FFF2-40B4-BE49-F238E27FC236}">
                  <a16:creationId xmlns:a16="http://schemas.microsoft.com/office/drawing/2014/main" id="{F4524EE8-16D6-44D3-8317-8CB893F8F075}"/>
                </a:ext>
              </a:extLst>
            </p:cNvPr>
            <p:cNvSpPr txBox="1">
              <a:spLocks noChangeArrowheads="1"/>
            </p:cNvSpPr>
            <p:nvPr/>
          </p:nvSpPr>
          <p:spPr bwMode="auto">
            <a:xfrm>
              <a:off x="3328" y="1470"/>
              <a:ext cx="16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rgbClr val="161628"/>
                  </a:solidFill>
                  <a:latin typeface="Times New Roman" panose="02020603050405020304" pitchFamily="18" charset="0"/>
                </a:rPr>
                <a:t>作为激励就得到</a:t>
              </a:r>
            </a:p>
          </p:txBody>
        </p:sp>
        <p:sp>
          <p:nvSpPr>
            <p:cNvPr id="79897" name="Text Box 8">
              <a:extLst>
                <a:ext uri="{FF2B5EF4-FFF2-40B4-BE49-F238E27FC236}">
                  <a16:creationId xmlns:a16="http://schemas.microsoft.com/office/drawing/2014/main" id="{CD4D0132-B1D2-402C-9AC7-4C4DD4E92E71}"/>
                </a:ext>
              </a:extLst>
            </p:cNvPr>
            <p:cNvSpPr txBox="1">
              <a:spLocks noChangeArrowheads="1"/>
            </p:cNvSpPr>
            <p:nvPr/>
          </p:nvSpPr>
          <p:spPr bwMode="auto">
            <a:xfrm>
              <a:off x="208" y="1833"/>
              <a:ext cx="18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rgbClr val="161628"/>
                  </a:solidFill>
                  <a:latin typeface="Times New Roman" panose="02020603050405020304" pitchFamily="18" charset="0"/>
                </a:rPr>
                <a:t>单位冲激响应</a:t>
              </a:r>
              <a:r>
                <a:rPr kumimoji="1" lang="en-US" altLang="zh-CN" sz="2800" i="1">
                  <a:solidFill>
                    <a:srgbClr val="161628"/>
                  </a:solidFill>
                  <a:latin typeface="Times New Roman" panose="02020603050405020304" pitchFamily="18" charset="0"/>
                </a:rPr>
                <a:t>h</a:t>
              </a:r>
              <a:r>
                <a:rPr kumimoji="1" lang="en-US" altLang="zh-CN" sz="2800">
                  <a:solidFill>
                    <a:srgbClr val="161628"/>
                  </a:solidFill>
                  <a:latin typeface="Times New Roman" panose="02020603050405020304" pitchFamily="18" charset="0"/>
                </a:rPr>
                <a:t>(</a:t>
              </a:r>
              <a:r>
                <a:rPr kumimoji="1" lang="en-US" altLang="zh-CN" sz="2800" i="1">
                  <a:solidFill>
                    <a:srgbClr val="161628"/>
                  </a:solidFill>
                  <a:latin typeface="Times New Roman" panose="02020603050405020304" pitchFamily="18" charset="0"/>
                </a:rPr>
                <a:t>n</a:t>
              </a:r>
              <a:r>
                <a:rPr kumimoji="1" lang="en-US" altLang="zh-CN" sz="2800">
                  <a:solidFill>
                    <a:srgbClr val="161628"/>
                  </a:solidFill>
                  <a:latin typeface="Times New Roman" panose="02020603050405020304" pitchFamily="18" charset="0"/>
                </a:rPr>
                <a:t>)</a:t>
              </a:r>
            </a:p>
          </p:txBody>
        </p:sp>
      </p:grpSp>
      <p:grpSp>
        <p:nvGrpSpPr>
          <p:cNvPr id="3" name="Group 26">
            <a:extLst>
              <a:ext uri="{FF2B5EF4-FFF2-40B4-BE49-F238E27FC236}">
                <a16:creationId xmlns:a16="http://schemas.microsoft.com/office/drawing/2014/main" id="{793522C6-FCA3-4752-B1D7-FF7783AA8272}"/>
              </a:ext>
            </a:extLst>
          </p:cNvPr>
          <p:cNvGrpSpPr>
            <a:grpSpLocks/>
          </p:cNvGrpSpPr>
          <p:nvPr/>
        </p:nvGrpSpPr>
        <p:grpSpPr bwMode="auto">
          <a:xfrm>
            <a:off x="3052763" y="3451225"/>
            <a:ext cx="2887662" cy="625475"/>
            <a:chOff x="1787" y="2265"/>
            <a:chExt cx="1819" cy="394"/>
          </a:xfrm>
        </p:grpSpPr>
        <p:sp>
          <p:nvSpPr>
            <p:cNvPr id="79885" name="Rectangle 9">
              <a:extLst>
                <a:ext uri="{FF2B5EF4-FFF2-40B4-BE49-F238E27FC236}">
                  <a16:creationId xmlns:a16="http://schemas.microsoft.com/office/drawing/2014/main" id="{B4A31C5C-C26F-4974-84FE-710F5B654608}"/>
                </a:ext>
              </a:extLst>
            </p:cNvPr>
            <p:cNvSpPr>
              <a:spLocks noChangeArrowheads="1"/>
            </p:cNvSpPr>
            <p:nvPr/>
          </p:nvSpPr>
          <p:spPr bwMode="auto">
            <a:xfrm>
              <a:off x="2408" y="2371"/>
              <a:ext cx="480" cy="28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系统</a:t>
              </a:r>
            </a:p>
          </p:txBody>
        </p:sp>
        <p:grpSp>
          <p:nvGrpSpPr>
            <p:cNvPr id="79886" name="Group 10">
              <a:extLst>
                <a:ext uri="{FF2B5EF4-FFF2-40B4-BE49-F238E27FC236}">
                  <a16:creationId xmlns:a16="http://schemas.microsoft.com/office/drawing/2014/main" id="{D66C9DB2-55C2-46CE-9169-6CF21104976F}"/>
                </a:ext>
              </a:extLst>
            </p:cNvPr>
            <p:cNvGrpSpPr>
              <a:grpSpLocks/>
            </p:cNvGrpSpPr>
            <p:nvPr/>
          </p:nvGrpSpPr>
          <p:grpSpPr bwMode="auto">
            <a:xfrm>
              <a:off x="1787" y="2470"/>
              <a:ext cx="621" cy="45"/>
              <a:chOff x="675" y="3650"/>
              <a:chExt cx="621" cy="45"/>
            </a:xfrm>
          </p:grpSpPr>
          <p:sp>
            <p:nvSpPr>
              <p:cNvPr id="79892" name="Line 11">
                <a:extLst>
                  <a:ext uri="{FF2B5EF4-FFF2-40B4-BE49-F238E27FC236}">
                    <a16:creationId xmlns:a16="http://schemas.microsoft.com/office/drawing/2014/main" id="{7A5F7BC3-9107-471A-B36B-3CC3431C7D37}"/>
                  </a:ext>
                </a:extLst>
              </p:cNvPr>
              <p:cNvSpPr>
                <a:spLocks noChangeShapeType="1"/>
              </p:cNvSpPr>
              <p:nvPr/>
            </p:nvSpPr>
            <p:spPr bwMode="auto">
              <a:xfrm>
                <a:off x="720" y="3672"/>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893" name="Oval 12">
                <a:extLst>
                  <a:ext uri="{FF2B5EF4-FFF2-40B4-BE49-F238E27FC236}">
                    <a16:creationId xmlns:a16="http://schemas.microsoft.com/office/drawing/2014/main" id="{A9DA55A1-3890-446D-95D1-2BAB47E529EA}"/>
                  </a:ext>
                </a:extLst>
              </p:cNvPr>
              <p:cNvSpPr>
                <a:spLocks noChangeArrowheads="1"/>
              </p:cNvSpPr>
              <p:nvPr/>
            </p:nvSpPr>
            <p:spPr bwMode="auto">
              <a:xfrm>
                <a:off x="675" y="3650"/>
                <a:ext cx="45" cy="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79887" name="Group 13">
              <a:extLst>
                <a:ext uri="{FF2B5EF4-FFF2-40B4-BE49-F238E27FC236}">
                  <a16:creationId xmlns:a16="http://schemas.microsoft.com/office/drawing/2014/main" id="{FF9C7858-002D-4635-A61E-AD6CB27D477C}"/>
                </a:ext>
              </a:extLst>
            </p:cNvPr>
            <p:cNvGrpSpPr>
              <a:grpSpLocks/>
            </p:cNvGrpSpPr>
            <p:nvPr/>
          </p:nvGrpSpPr>
          <p:grpSpPr bwMode="auto">
            <a:xfrm>
              <a:off x="2888" y="2467"/>
              <a:ext cx="621" cy="45"/>
              <a:chOff x="675" y="3650"/>
              <a:chExt cx="621" cy="45"/>
            </a:xfrm>
          </p:grpSpPr>
          <p:sp>
            <p:nvSpPr>
              <p:cNvPr id="79890" name="Line 14">
                <a:extLst>
                  <a:ext uri="{FF2B5EF4-FFF2-40B4-BE49-F238E27FC236}">
                    <a16:creationId xmlns:a16="http://schemas.microsoft.com/office/drawing/2014/main" id="{F4C8522C-CD43-4D60-A5E6-590E5EAF7897}"/>
                  </a:ext>
                </a:extLst>
              </p:cNvPr>
              <p:cNvSpPr>
                <a:spLocks noChangeShapeType="1"/>
              </p:cNvSpPr>
              <p:nvPr/>
            </p:nvSpPr>
            <p:spPr bwMode="auto">
              <a:xfrm>
                <a:off x="720" y="3672"/>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891" name="Oval 15">
                <a:extLst>
                  <a:ext uri="{FF2B5EF4-FFF2-40B4-BE49-F238E27FC236}">
                    <a16:creationId xmlns:a16="http://schemas.microsoft.com/office/drawing/2014/main" id="{BB243E2B-EF8B-413C-BB4F-17E1C6984FAF}"/>
                  </a:ext>
                </a:extLst>
              </p:cNvPr>
              <p:cNvSpPr>
                <a:spLocks noChangeArrowheads="1"/>
              </p:cNvSpPr>
              <p:nvPr/>
            </p:nvSpPr>
            <p:spPr bwMode="auto">
              <a:xfrm>
                <a:off x="675" y="3650"/>
                <a:ext cx="45" cy="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aphicFrame>
          <p:nvGraphicFramePr>
            <p:cNvPr id="79888" name="Object 16">
              <a:extLst>
                <a:ext uri="{FF2B5EF4-FFF2-40B4-BE49-F238E27FC236}">
                  <a16:creationId xmlns:a16="http://schemas.microsoft.com/office/drawing/2014/main" id="{F49C2DB7-2BBB-4DC5-B989-B83E13504EC1}"/>
                </a:ext>
              </a:extLst>
            </p:cNvPr>
            <p:cNvGraphicFramePr>
              <a:graphicFrameLocks noChangeAspect="1"/>
            </p:cNvGraphicFramePr>
            <p:nvPr/>
          </p:nvGraphicFramePr>
          <p:xfrm>
            <a:off x="1814" y="2291"/>
            <a:ext cx="278" cy="170"/>
          </p:xfrm>
          <a:graphic>
            <a:graphicData uri="http://schemas.openxmlformats.org/presentationml/2006/ole">
              <mc:AlternateContent xmlns:mc="http://schemas.openxmlformats.org/markup-compatibility/2006">
                <mc:Choice xmlns:v="urn:schemas-microsoft-com:vml" Requires="v">
                  <p:oleObj spid="_x0000_s79924" name="Equation" r:id="rId5" imgW="330057" imgH="203112" progId="Equation.3">
                    <p:embed/>
                  </p:oleObj>
                </mc:Choice>
                <mc:Fallback>
                  <p:oleObj name="Equation" r:id="rId5" imgW="330057" imgH="203112"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4" y="2291"/>
                          <a:ext cx="278"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89" name="Object 17">
              <a:extLst>
                <a:ext uri="{FF2B5EF4-FFF2-40B4-BE49-F238E27FC236}">
                  <a16:creationId xmlns:a16="http://schemas.microsoft.com/office/drawing/2014/main" id="{EE44A552-699B-467D-85A2-9F27F8D16BFA}"/>
                </a:ext>
              </a:extLst>
            </p:cNvPr>
            <p:cNvGraphicFramePr>
              <a:graphicFrameLocks noChangeAspect="1"/>
            </p:cNvGraphicFramePr>
            <p:nvPr/>
          </p:nvGraphicFramePr>
          <p:xfrm>
            <a:off x="3339" y="2265"/>
            <a:ext cx="267" cy="170"/>
          </p:xfrm>
          <a:graphic>
            <a:graphicData uri="http://schemas.openxmlformats.org/presentationml/2006/ole">
              <mc:AlternateContent xmlns:mc="http://schemas.openxmlformats.org/markup-compatibility/2006">
                <mc:Choice xmlns:v="urn:schemas-microsoft-com:vml" Requires="v">
                  <p:oleObj spid="_x0000_s79925" name="Equation" r:id="rId7" imgW="317225" imgH="203024" progId="Equation.3">
                    <p:embed/>
                  </p:oleObj>
                </mc:Choice>
                <mc:Fallback>
                  <p:oleObj name="Equation" r:id="rId7" imgW="317225" imgH="203024"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9" y="2265"/>
                          <a:ext cx="267"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 name="Group 24">
            <a:extLst>
              <a:ext uri="{FF2B5EF4-FFF2-40B4-BE49-F238E27FC236}">
                <a16:creationId xmlns:a16="http://schemas.microsoft.com/office/drawing/2014/main" id="{F5CA714B-313D-4704-8A3A-E32DAF8EA7E8}"/>
              </a:ext>
            </a:extLst>
          </p:cNvPr>
          <p:cNvGrpSpPr>
            <a:grpSpLocks/>
          </p:cNvGrpSpPr>
          <p:nvPr/>
        </p:nvGrpSpPr>
        <p:grpSpPr bwMode="auto">
          <a:xfrm>
            <a:off x="323850" y="4235450"/>
            <a:ext cx="8515350" cy="849313"/>
            <a:chOff x="204" y="2750"/>
            <a:chExt cx="5364" cy="535"/>
          </a:xfrm>
        </p:grpSpPr>
        <p:sp>
          <p:nvSpPr>
            <p:cNvPr id="79883" name="Text Box 19">
              <a:extLst>
                <a:ext uri="{FF2B5EF4-FFF2-40B4-BE49-F238E27FC236}">
                  <a16:creationId xmlns:a16="http://schemas.microsoft.com/office/drawing/2014/main" id="{20146DDA-6E30-4487-A834-E2489703683D}"/>
                </a:ext>
              </a:extLst>
            </p:cNvPr>
            <p:cNvSpPr txBox="1">
              <a:spLocks noChangeArrowheads="1"/>
            </p:cNvSpPr>
            <p:nvPr/>
          </p:nvSpPr>
          <p:spPr bwMode="auto">
            <a:xfrm>
              <a:off x="204" y="2853"/>
              <a:ext cx="38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dirty="0">
                  <a:solidFill>
                    <a:srgbClr val="161628"/>
                  </a:solidFill>
                  <a:latin typeface="Times New Roman" panose="02020603050405020304" pitchFamily="18" charset="0"/>
                </a:rPr>
                <a:t>由于任意输入信号</a:t>
              </a:r>
              <a:r>
                <a:rPr kumimoji="1" lang="en-US" altLang="zh-CN" sz="2800" i="1" dirty="0">
                  <a:solidFill>
                    <a:srgbClr val="161628"/>
                  </a:solidFill>
                  <a:latin typeface="Times New Roman" panose="02020603050405020304" pitchFamily="18" charset="0"/>
                </a:rPr>
                <a:t>x</a:t>
              </a:r>
              <a:r>
                <a:rPr kumimoji="1" lang="en-US" altLang="zh-CN" sz="2800" dirty="0">
                  <a:solidFill>
                    <a:srgbClr val="161628"/>
                  </a:solidFill>
                  <a:latin typeface="Times New Roman" panose="02020603050405020304" pitchFamily="18" charset="0"/>
                </a:rPr>
                <a:t>(</a:t>
              </a:r>
              <a:r>
                <a:rPr kumimoji="1" lang="en-US" altLang="zh-CN" sz="2800" i="1" dirty="0">
                  <a:solidFill>
                    <a:srgbClr val="161628"/>
                  </a:solidFill>
                  <a:latin typeface="Times New Roman" panose="02020603050405020304" pitchFamily="18" charset="0"/>
                </a:rPr>
                <a:t>n</a:t>
              </a:r>
              <a:r>
                <a:rPr kumimoji="1" lang="en-US" altLang="zh-CN" sz="2800" dirty="0">
                  <a:solidFill>
                    <a:srgbClr val="161628"/>
                  </a:solidFill>
                  <a:latin typeface="Times New Roman" panose="02020603050405020304" pitchFamily="18" charset="0"/>
                </a:rPr>
                <a:t>)</a:t>
              </a:r>
              <a:r>
                <a:rPr kumimoji="1" lang="zh-CN" altLang="en-US" sz="2800" dirty="0">
                  <a:solidFill>
                    <a:srgbClr val="161628"/>
                  </a:solidFill>
                  <a:latin typeface="Times New Roman" panose="02020603050405020304" pitchFamily="18" charset="0"/>
                </a:rPr>
                <a:t>可以表示为：</a:t>
              </a:r>
            </a:p>
          </p:txBody>
        </p:sp>
        <p:graphicFrame>
          <p:nvGraphicFramePr>
            <p:cNvPr id="79884" name="Object 20">
              <a:extLst>
                <a:ext uri="{FF2B5EF4-FFF2-40B4-BE49-F238E27FC236}">
                  <a16:creationId xmlns:a16="http://schemas.microsoft.com/office/drawing/2014/main" id="{0696951F-7B18-4A49-B89C-9FACD57275A8}"/>
                </a:ext>
              </a:extLst>
            </p:cNvPr>
            <p:cNvGraphicFramePr>
              <a:graphicFrameLocks noChangeAspect="1"/>
            </p:cNvGraphicFramePr>
            <p:nvPr/>
          </p:nvGraphicFramePr>
          <p:xfrm>
            <a:off x="3696" y="2750"/>
            <a:ext cx="1872" cy="535"/>
          </p:xfrm>
          <a:graphic>
            <a:graphicData uri="http://schemas.openxmlformats.org/presentationml/2006/ole">
              <mc:AlternateContent xmlns:mc="http://schemas.openxmlformats.org/markup-compatibility/2006">
                <mc:Choice xmlns:v="urn:schemas-microsoft-com:vml" Requires="v">
                  <p:oleObj spid="_x0000_s79926" name="Equation" r:id="rId9" imgW="1511300" imgH="431800" progId="Equation.3">
                    <p:embed/>
                  </p:oleObj>
                </mc:Choice>
                <mc:Fallback>
                  <p:oleObj name="Equation" r:id="rId9" imgW="1511300" imgH="4318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6" y="2750"/>
                          <a:ext cx="1872"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 name="Group 21">
            <a:extLst>
              <a:ext uri="{FF2B5EF4-FFF2-40B4-BE49-F238E27FC236}">
                <a16:creationId xmlns:a16="http://schemas.microsoft.com/office/drawing/2014/main" id="{4ACCA3D3-2D61-43DC-B189-5AD8A1698E59}"/>
              </a:ext>
            </a:extLst>
          </p:cNvPr>
          <p:cNvGrpSpPr>
            <a:grpSpLocks/>
          </p:cNvGrpSpPr>
          <p:nvPr/>
        </p:nvGrpSpPr>
        <p:grpSpPr bwMode="auto">
          <a:xfrm>
            <a:off x="412750" y="5300663"/>
            <a:ext cx="8839200" cy="1306512"/>
            <a:chOff x="192" y="3312"/>
            <a:chExt cx="5568" cy="823"/>
          </a:xfrm>
        </p:grpSpPr>
        <p:sp>
          <p:nvSpPr>
            <p:cNvPr id="79881" name="Text Box 22">
              <a:extLst>
                <a:ext uri="{FF2B5EF4-FFF2-40B4-BE49-F238E27FC236}">
                  <a16:creationId xmlns:a16="http://schemas.microsoft.com/office/drawing/2014/main" id="{A8B31A53-71A9-4B3E-A247-03EAEAD9B5B9}"/>
                </a:ext>
              </a:extLst>
            </p:cNvPr>
            <p:cNvSpPr txBox="1">
              <a:spLocks noChangeArrowheads="1"/>
            </p:cNvSpPr>
            <p:nvPr/>
          </p:nvSpPr>
          <p:spPr bwMode="auto">
            <a:xfrm>
              <a:off x="192" y="3312"/>
              <a:ext cx="55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dirty="0">
                  <a:solidFill>
                    <a:srgbClr val="161628"/>
                  </a:solidFill>
                  <a:latin typeface="Times New Roman" panose="02020603050405020304" pitchFamily="18" charset="0"/>
                </a:rPr>
                <a:t>根据线性时不变系统的特性，其响应信号</a:t>
              </a:r>
              <a:r>
                <a:rPr kumimoji="1" lang="en-US" altLang="zh-CN" sz="2800" i="1" dirty="0">
                  <a:solidFill>
                    <a:srgbClr val="161628"/>
                  </a:solidFill>
                  <a:latin typeface="Times New Roman" panose="02020603050405020304" pitchFamily="18" charset="0"/>
                </a:rPr>
                <a:t>y</a:t>
              </a:r>
              <a:r>
                <a:rPr kumimoji="1" lang="en-US" altLang="zh-CN" sz="2800" dirty="0">
                  <a:solidFill>
                    <a:srgbClr val="161628"/>
                  </a:solidFill>
                  <a:latin typeface="Times New Roman" panose="02020603050405020304" pitchFamily="18" charset="0"/>
                </a:rPr>
                <a:t>(</a:t>
              </a:r>
              <a:r>
                <a:rPr kumimoji="1" lang="en-US" altLang="zh-CN" sz="2800" i="1" dirty="0">
                  <a:solidFill>
                    <a:srgbClr val="161628"/>
                  </a:solidFill>
                  <a:latin typeface="Times New Roman" panose="02020603050405020304" pitchFamily="18" charset="0"/>
                </a:rPr>
                <a:t>n</a:t>
              </a:r>
              <a:r>
                <a:rPr kumimoji="1" lang="en-US" altLang="zh-CN" sz="2800" dirty="0">
                  <a:solidFill>
                    <a:srgbClr val="161628"/>
                  </a:solidFill>
                  <a:latin typeface="Times New Roman" panose="02020603050405020304" pitchFamily="18" charset="0"/>
                </a:rPr>
                <a:t>)</a:t>
              </a:r>
              <a:r>
                <a:rPr kumimoji="1" lang="zh-CN" altLang="en-US" sz="2800" dirty="0">
                  <a:solidFill>
                    <a:srgbClr val="161628"/>
                  </a:solidFill>
                  <a:latin typeface="Times New Roman" panose="02020603050405020304" pitchFamily="18" charset="0"/>
                </a:rPr>
                <a:t>可以写为：</a:t>
              </a:r>
            </a:p>
          </p:txBody>
        </p:sp>
        <p:graphicFrame>
          <p:nvGraphicFramePr>
            <p:cNvPr id="79882" name="Object 23">
              <a:extLst>
                <a:ext uri="{FF2B5EF4-FFF2-40B4-BE49-F238E27FC236}">
                  <a16:creationId xmlns:a16="http://schemas.microsoft.com/office/drawing/2014/main" id="{465D1536-CC35-44BD-9D72-D654BDA2458E}"/>
                </a:ext>
              </a:extLst>
            </p:cNvPr>
            <p:cNvGraphicFramePr>
              <a:graphicFrameLocks noChangeAspect="1"/>
            </p:cNvGraphicFramePr>
            <p:nvPr/>
          </p:nvGraphicFramePr>
          <p:xfrm>
            <a:off x="1448" y="3600"/>
            <a:ext cx="1856" cy="535"/>
          </p:xfrm>
          <a:graphic>
            <a:graphicData uri="http://schemas.openxmlformats.org/presentationml/2006/ole">
              <mc:AlternateContent xmlns:mc="http://schemas.openxmlformats.org/markup-compatibility/2006">
                <mc:Choice xmlns:v="urn:schemas-microsoft-com:vml" Requires="v">
                  <p:oleObj spid="_x0000_s79927" name="Equation" r:id="rId11" imgW="1497950" imgH="431613" progId="Equation.3">
                    <p:embed/>
                  </p:oleObj>
                </mc:Choice>
                <mc:Fallback>
                  <p:oleObj name="Equation" r:id="rId11" imgW="1497950" imgH="431613"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8" y="3600"/>
                          <a:ext cx="1856"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5" name="圆角矩形标注 24">
            <a:extLst>
              <a:ext uri="{FF2B5EF4-FFF2-40B4-BE49-F238E27FC236}">
                <a16:creationId xmlns:a16="http://schemas.microsoft.com/office/drawing/2014/main" id="{652A11FD-0FBB-4A4A-85B6-DBE7384DC4EB}"/>
              </a:ext>
            </a:extLst>
          </p:cNvPr>
          <p:cNvSpPr>
            <a:spLocks noChangeArrowheads="1"/>
          </p:cNvSpPr>
          <p:nvPr/>
        </p:nvSpPr>
        <p:spPr bwMode="auto">
          <a:xfrm>
            <a:off x="7429500" y="3500438"/>
            <a:ext cx="1000125" cy="428625"/>
          </a:xfrm>
          <a:prstGeom prst="wedgeRoundRectCallout">
            <a:avLst>
              <a:gd name="adj1" fmla="val -57023"/>
              <a:gd name="adj2" fmla="val 185463"/>
              <a:gd name="adj3" fmla="val 16667"/>
            </a:avLst>
          </a:prstGeom>
          <a:solidFill>
            <a:schemeClr val="accent1"/>
          </a:solidFill>
          <a:ln w="9525" algn="ctr">
            <a:solidFill>
              <a:schemeClr val="tx1"/>
            </a:solidFill>
            <a:miter lim="800000"/>
            <a:headEnd/>
            <a:tailEnd/>
          </a:ln>
        </p:spPr>
        <p:txBody>
          <a:bodyPr wrap="none"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组合系数</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51A33AB-D262-4711-988E-C0375A31E8C0}"/>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p>
        </p:txBody>
      </p:sp>
      <p:sp>
        <p:nvSpPr>
          <p:cNvPr id="80899" name="Rectangle 3">
            <a:extLst>
              <a:ext uri="{FF2B5EF4-FFF2-40B4-BE49-F238E27FC236}">
                <a16:creationId xmlns:a16="http://schemas.microsoft.com/office/drawing/2014/main" id="{7E005121-CD78-4483-A30A-B4B267E90F85}"/>
              </a:ext>
            </a:extLst>
          </p:cNvPr>
          <p:cNvSpPr>
            <a:spLocks noGrp="1" noChangeArrowheads="1"/>
          </p:cNvSpPr>
          <p:nvPr>
            <p:ph type="body" idx="1"/>
          </p:nvPr>
        </p:nvSpPr>
        <p:spPr>
          <a:xfrm>
            <a:off x="381000" y="1828800"/>
            <a:ext cx="7772400" cy="533400"/>
          </a:xfrm>
        </p:spPr>
        <p:txBody>
          <a:bodyPr/>
          <a:lstStyle/>
          <a:p>
            <a:pPr eaLnBrk="1" hangingPunct="1">
              <a:buFontTx/>
              <a:buNone/>
            </a:pPr>
            <a:r>
              <a:rPr lang="zh-CN" altLang="en-US" sz="2400">
                <a:solidFill>
                  <a:srgbClr val="161628"/>
                </a:solidFill>
                <a:latin typeface="Times New Roman" panose="02020603050405020304" pitchFamily="18" charset="0"/>
              </a:rPr>
              <a:t>如果</a:t>
            </a:r>
            <a:r>
              <a:rPr lang="en-US" altLang="zh-CN" sz="2400" i="1">
                <a:solidFill>
                  <a:srgbClr val="161628"/>
                </a:solidFill>
                <a:latin typeface="Times New Roman" panose="02020603050405020304" pitchFamily="18" charset="0"/>
              </a:rPr>
              <a:t>x</a:t>
            </a:r>
            <a:r>
              <a:rPr lang="en-US" altLang="zh-CN" sz="2400">
                <a:solidFill>
                  <a:srgbClr val="161628"/>
                </a:solidFill>
                <a:latin typeface="Times New Roman" panose="02020603050405020304" pitchFamily="18" charset="0"/>
              </a:rPr>
              <a:t>(</a:t>
            </a:r>
            <a:r>
              <a:rPr lang="en-US" altLang="zh-CN" sz="2400" i="1">
                <a:solidFill>
                  <a:srgbClr val="161628"/>
                </a:solidFill>
                <a:latin typeface="Times New Roman" panose="02020603050405020304" pitchFamily="18" charset="0"/>
              </a:rPr>
              <a:t>n</a:t>
            </a:r>
            <a:r>
              <a:rPr lang="en-US" altLang="zh-CN" sz="2400">
                <a:solidFill>
                  <a:srgbClr val="161628"/>
                </a:solidFill>
                <a:latin typeface="Times New Roman" panose="02020603050405020304" pitchFamily="18" charset="0"/>
              </a:rPr>
              <a:t>)</a:t>
            </a:r>
            <a:r>
              <a:rPr lang="zh-CN" altLang="en-US" sz="2400">
                <a:solidFill>
                  <a:srgbClr val="161628"/>
                </a:solidFill>
                <a:latin typeface="Times New Roman" panose="02020603050405020304" pitchFamily="18" charset="0"/>
              </a:rPr>
              <a:t>在[0，</a:t>
            </a:r>
            <a:r>
              <a:rPr lang="en-US" altLang="zh-CN" sz="2400" i="1">
                <a:solidFill>
                  <a:srgbClr val="161628"/>
                </a:solidFill>
                <a:latin typeface="Times New Roman" panose="02020603050405020304" pitchFamily="18" charset="0"/>
              </a:rPr>
              <a:t>N</a:t>
            </a:r>
            <a:r>
              <a:rPr lang="en-US" altLang="zh-CN" sz="2400">
                <a:solidFill>
                  <a:srgbClr val="161628"/>
                </a:solidFill>
                <a:latin typeface="Times New Roman" panose="02020603050405020304" pitchFamily="18" charset="0"/>
              </a:rPr>
              <a:t>-1]</a:t>
            </a:r>
            <a:r>
              <a:rPr lang="zh-CN" altLang="en-US" sz="2400">
                <a:solidFill>
                  <a:srgbClr val="161628"/>
                </a:solidFill>
                <a:latin typeface="Times New Roman" panose="02020603050405020304" pitchFamily="18" charset="0"/>
              </a:rPr>
              <a:t>区间取值，那么上式将改写为</a:t>
            </a:r>
          </a:p>
        </p:txBody>
      </p:sp>
      <p:graphicFrame>
        <p:nvGraphicFramePr>
          <p:cNvPr id="66564" name="Object 4">
            <a:extLst>
              <a:ext uri="{FF2B5EF4-FFF2-40B4-BE49-F238E27FC236}">
                <a16:creationId xmlns:a16="http://schemas.microsoft.com/office/drawing/2014/main" id="{06054B9A-98A6-40D3-8D2D-802A8F995064}"/>
              </a:ext>
            </a:extLst>
          </p:cNvPr>
          <p:cNvGraphicFramePr>
            <a:graphicFrameLocks noChangeAspect="1"/>
          </p:cNvGraphicFramePr>
          <p:nvPr/>
        </p:nvGraphicFramePr>
        <p:xfrm>
          <a:off x="2057400" y="2286000"/>
          <a:ext cx="2887663" cy="846138"/>
        </p:xfrm>
        <a:graphic>
          <a:graphicData uri="http://schemas.openxmlformats.org/presentationml/2006/ole">
            <mc:AlternateContent xmlns:mc="http://schemas.openxmlformats.org/markup-compatibility/2006">
              <mc:Choice xmlns:v="urn:schemas-microsoft-com:vml" Requires="v">
                <p:oleObj spid="_x0000_s80935" name="Equation" r:id="rId3" imgW="1473200" imgH="431800" progId="Equation.3">
                  <p:embed/>
                </p:oleObj>
              </mc:Choice>
              <mc:Fallback>
                <p:oleObj name="Equation" r:id="rId3" imgW="14732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286000"/>
                        <a:ext cx="2887663" cy="84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a:extLst>
              <a:ext uri="{FF2B5EF4-FFF2-40B4-BE49-F238E27FC236}">
                <a16:creationId xmlns:a16="http://schemas.microsoft.com/office/drawing/2014/main" id="{EA0D77EA-F6ED-49C9-B051-14745C74599E}"/>
              </a:ext>
            </a:extLst>
          </p:cNvPr>
          <p:cNvGrpSpPr>
            <a:grpSpLocks/>
          </p:cNvGrpSpPr>
          <p:nvPr/>
        </p:nvGrpSpPr>
        <p:grpSpPr bwMode="auto">
          <a:xfrm>
            <a:off x="395288" y="3068638"/>
            <a:ext cx="6869112" cy="533400"/>
            <a:chOff x="240" y="1915"/>
            <a:chExt cx="4327" cy="336"/>
          </a:xfrm>
        </p:grpSpPr>
        <p:sp>
          <p:nvSpPr>
            <p:cNvPr id="80908" name="Rectangle 6">
              <a:extLst>
                <a:ext uri="{FF2B5EF4-FFF2-40B4-BE49-F238E27FC236}">
                  <a16:creationId xmlns:a16="http://schemas.microsoft.com/office/drawing/2014/main" id="{EE77F355-E018-461A-AE92-3AD7EF44D173}"/>
                </a:ext>
              </a:extLst>
            </p:cNvPr>
            <p:cNvSpPr>
              <a:spLocks noChangeArrowheads="1"/>
            </p:cNvSpPr>
            <p:nvPr/>
          </p:nvSpPr>
          <p:spPr bwMode="auto">
            <a:xfrm>
              <a:off x="240" y="1915"/>
              <a:ext cx="28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a:solidFill>
                    <a:srgbClr val="161628"/>
                  </a:solidFill>
                  <a:latin typeface="Times New Roman" panose="02020603050405020304" pitchFamily="18" charset="0"/>
                </a:rPr>
                <a:t>上两式被称作卷积运算，记做</a:t>
              </a:r>
            </a:p>
          </p:txBody>
        </p:sp>
        <p:graphicFrame>
          <p:nvGraphicFramePr>
            <p:cNvPr id="80909" name="Object 7">
              <a:extLst>
                <a:ext uri="{FF2B5EF4-FFF2-40B4-BE49-F238E27FC236}">
                  <a16:creationId xmlns:a16="http://schemas.microsoft.com/office/drawing/2014/main" id="{0B58723B-6E39-44B2-84D0-168A1E1C78BE}"/>
                </a:ext>
              </a:extLst>
            </p:cNvPr>
            <p:cNvGraphicFramePr>
              <a:graphicFrameLocks noChangeAspect="1"/>
            </p:cNvGraphicFramePr>
            <p:nvPr/>
          </p:nvGraphicFramePr>
          <p:xfrm>
            <a:off x="3203" y="1920"/>
            <a:ext cx="1364" cy="251"/>
          </p:xfrm>
          <a:graphic>
            <a:graphicData uri="http://schemas.openxmlformats.org/presentationml/2006/ole">
              <mc:AlternateContent xmlns:mc="http://schemas.openxmlformats.org/markup-compatibility/2006">
                <mc:Choice xmlns:v="urn:schemas-microsoft-com:vml" Requires="v">
                  <p:oleObj spid="_x0000_s80936" name="Equation" r:id="rId5" imgW="1104900" imgH="203200" progId="Equation.3">
                    <p:embed/>
                  </p:oleObj>
                </mc:Choice>
                <mc:Fallback>
                  <p:oleObj name="Equation" r:id="rId5" imgW="1104900" imgH="203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 y="1920"/>
                          <a:ext cx="1364"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
            <a:extLst>
              <a:ext uri="{FF2B5EF4-FFF2-40B4-BE49-F238E27FC236}">
                <a16:creationId xmlns:a16="http://schemas.microsoft.com/office/drawing/2014/main" id="{D3E5B9DA-9FD6-4768-9F1A-295DBBD8FD65}"/>
              </a:ext>
            </a:extLst>
          </p:cNvPr>
          <p:cNvGrpSpPr>
            <a:grpSpLocks/>
          </p:cNvGrpSpPr>
          <p:nvPr/>
        </p:nvGrpSpPr>
        <p:grpSpPr bwMode="auto">
          <a:xfrm>
            <a:off x="395288" y="3573463"/>
            <a:ext cx="7848600" cy="2133600"/>
            <a:chOff x="240" y="2256"/>
            <a:chExt cx="4944" cy="1344"/>
          </a:xfrm>
        </p:grpSpPr>
        <p:sp>
          <p:nvSpPr>
            <p:cNvPr id="80904" name="Rectangle 9">
              <a:extLst>
                <a:ext uri="{FF2B5EF4-FFF2-40B4-BE49-F238E27FC236}">
                  <a16:creationId xmlns:a16="http://schemas.microsoft.com/office/drawing/2014/main" id="{6B3115D1-0CD3-4E2A-98A7-BA9C2F1FEE34}"/>
                </a:ext>
              </a:extLst>
            </p:cNvPr>
            <p:cNvSpPr>
              <a:spLocks noChangeArrowheads="1"/>
            </p:cNvSpPr>
            <p:nvPr/>
          </p:nvSpPr>
          <p:spPr bwMode="auto">
            <a:xfrm>
              <a:off x="240" y="2256"/>
              <a:ext cx="4944"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a:solidFill>
                    <a:srgbClr val="161628"/>
                  </a:solidFill>
                  <a:latin typeface="Times New Roman" panose="02020603050405020304" pitchFamily="18" charset="0"/>
                </a:rPr>
                <a:t>卷积运算的性质：</a:t>
              </a:r>
            </a:p>
            <a:p>
              <a:pPr eaLnBrk="1" hangingPunct="1">
                <a:buSzPct val="80000"/>
                <a:buFontTx/>
                <a:buNone/>
              </a:pPr>
              <a:r>
                <a:rPr kumimoji="1" lang="zh-CN" altLang="en-US" sz="2400">
                  <a:solidFill>
                    <a:srgbClr val="161628"/>
                  </a:solidFill>
                  <a:latin typeface="Times New Roman" panose="02020603050405020304" pitchFamily="18" charset="0"/>
                </a:rPr>
                <a:t>（1）交换率</a:t>
              </a:r>
            </a:p>
            <a:p>
              <a:pPr eaLnBrk="1" hangingPunct="1">
                <a:buSzPct val="80000"/>
                <a:buFontTx/>
                <a:buNone/>
              </a:pPr>
              <a:r>
                <a:rPr kumimoji="1" lang="zh-CN" altLang="en-US" sz="2400">
                  <a:solidFill>
                    <a:srgbClr val="161628"/>
                  </a:solidFill>
                  <a:latin typeface="Times New Roman" panose="02020603050405020304" pitchFamily="18" charset="0"/>
                </a:rPr>
                <a:t>（2）结合率</a:t>
              </a:r>
            </a:p>
            <a:p>
              <a:pPr eaLnBrk="1" hangingPunct="1">
                <a:buSzPct val="80000"/>
                <a:buFontTx/>
                <a:buNone/>
              </a:pPr>
              <a:r>
                <a:rPr kumimoji="1" lang="zh-CN" altLang="en-US" sz="2400">
                  <a:solidFill>
                    <a:srgbClr val="161628"/>
                  </a:solidFill>
                  <a:latin typeface="Times New Roman" panose="02020603050405020304" pitchFamily="18" charset="0"/>
                </a:rPr>
                <a:t>（3）分配率</a:t>
              </a:r>
            </a:p>
            <a:p>
              <a:pPr eaLnBrk="1" hangingPunct="1">
                <a:buSzPct val="80000"/>
                <a:buFontTx/>
                <a:buNone/>
              </a:pPr>
              <a:r>
                <a:rPr kumimoji="1" lang="zh-CN" altLang="en-US" sz="2400">
                  <a:solidFill>
                    <a:srgbClr val="161628"/>
                  </a:solidFill>
                  <a:latin typeface="Times New Roman" panose="02020603050405020304" pitchFamily="18" charset="0"/>
                </a:rPr>
                <a:t>（4）时移特性 </a:t>
              </a:r>
            </a:p>
            <a:p>
              <a:pPr eaLnBrk="1" hangingPunct="1">
                <a:buSzPct val="80000"/>
                <a:buFontTx/>
                <a:buNone/>
              </a:pPr>
              <a:r>
                <a:rPr kumimoji="1" lang="zh-CN" altLang="en-US" sz="2400">
                  <a:solidFill>
                    <a:srgbClr val="161628"/>
                  </a:solidFill>
                  <a:latin typeface="Times New Roman" panose="02020603050405020304" pitchFamily="18" charset="0"/>
                </a:rPr>
                <a:t> 在计算机中，滤波主要是通过卷积运算来实现的，系统也被称为滤波器。 </a:t>
              </a:r>
            </a:p>
            <a:p>
              <a:pPr eaLnBrk="1" hangingPunct="1">
                <a:buSzPct val="80000"/>
                <a:buFontTx/>
                <a:buNone/>
              </a:pPr>
              <a:endParaRPr kumimoji="1" lang="en-US" altLang="zh-CN" sz="2400">
                <a:solidFill>
                  <a:srgbClr val="161628"/>
                </a:solidFill>
                <a:latin typeface="Times New Roman" panose="02020603050405020304" pitchFamily="18" charset="0"/>
              </a:endParaRPr>
            </a:p>
          </p:txBody>
        </p:sp>
        <p:graphicFrame>
          <p:nvGraphicFramePr>
            <p:cNvPr id="80905" name="Object 10">
              <a:extLst>
                <a:ext uri="{FF2B5EF4-FFF2-40B4-BE49-F238E27FC236}">
                  <a16:creationId xmlns:a16="http://schemas.microsoft.com/office/drawing/2014/main" id="{C9075721-C22E-483E-9BA4-59DE709E9BC9}"/>
                </a:ext>
              </a:extLst>
            </p:cNvPr>
            <p:cNvGraphicFramePr>
              <a:graphicFrameLocks noChangeAspect="1"/>
            </p:cNvGraphicFramePr>
            <p:nvPr/>
          </p:nvGraphicFramePr>
          <p:xfrm>
            <a:off x="1728" y="2533"/>
            <a:ext cx="1819" cy="251"/>
          </p:xfrm>
          <a:graphic>
            <a:graphicData uri="http://schemas.openxmlformats.org/presentationml/2006/ole">
              <mc:AlternateContent xmlns:mc="http://schemas.openxmlformats.org/markup-compatibility/2006">
                <mc:Choice xmlns:v="urn:schemas-microsoft-com:vml" Requires="v">
                  <p:oleObj spid="_x0000_s80937" name="Equation" r:id="rId7" imgW="1473200" imgH="203200" progId="Equation.3">
                    <p:embed/>
                  </p:oleObj>
                </mc:Choice>
                <mc:Fallback>
                  <p:oleObj name="Equation" r:id="rId7" imgW="1473200" imgH="203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8" y="2533"/>
                          <a:ext cx="1819"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6" name="Object 11">
              <a:extLst>
                <a:ext uri="{FF2B5EF4-FFF2-40B4-BE49-F238E27FC236}">
                  <a16:creationId xmlns:a16="http://schemas.microsoft.com/office/drawing/2014/main" id="{25BE58EA-9732-4769-87DF-E2F2F4DEEDBD}"/>
                </a:ext>
              </a:extLst>
            </p:cNvPr>
            <p:cNvGraphicFramePr>
              <a:graphicFrameLocks noChangeAspect="1"/>
            </p:cNvGraphicFramePr>
            <p:nvPr/>
          </p:nvGraphicFramePr>
          <p:xfrm>
            <a:off x="1771" y="2821"/>
            <a:ext cx="2933" cy="251"/>
          </p:xfrm>
          <a:graphic>
            <a:graphicData uri="http://schemas.openxmlformats.org/presentationml/2006/ole">
              <mc:AlternateContent xmlns:mc="http://schemas.openxmlformats.org/markup-compatibility/2006">
                <mc:Choice xmlns:v="urn:schemas-microsoft-com:vml" Requires="v">
                  <p:oleObj spid="_x0000_s80938" name="Equation" r:id="rId9" imgW="2374900" imgH="203200" progId="Equation.3">
                    <p:embed/>
                  </p:oleObj>
                </mc:Choice>
                <mc:Fallback>
                  <p:oleObj name="Equation" r:id="rId9" imgW="2374900" imgH="2032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1" y="2821"/>
                          <a:ext cx="2933"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7" name="Object 12">
              <a:extLst>
                <a:ext uri="{FF2B5EF4-FFF2-40B4-BE49-F238E27FC236}">
                  <a16:creationId xmlns:a16="http://schemas.microsoft.com/office/drawing/2014/main" id="{46790798-BC81-4565-A098-F11FA679C17F}"/>
                </a:ext>
              </a:extLst>
            </p:cNvPr>
            <p:cNvGraphicFramePr>
              <a:graphicFrameLocks noChangeAspect="1"/>
            </p:cNvGraphicFramePr>
            <p:nvPr/>
          </p:nvGraphicFramePr>
          <p:xfrm>
            <a:off x="1779" y="3109"/>
            <a:ext cx="3357" cy="251"/>
          </p:xfrm>
          <a:graphic>
            <a:graphicData uri="http://schemas.openxmlformats.org/presentationml/2006/ole">
              <mc:AlternateContent xmlns:mc="http://schemas.openxmlformats.org/markup-compatibility/2006">
                <mc:Choice xmlns:v="urn:schemas-microsoft-com:vml" Requires="v">
                  <p:oleObj spid="_x0000_s80939" name="Equation" r:id="rId11" imgW="2717800" imgH="203200" progId="Equation.3">
                    <p:embed/>
                  </p:oleObj>
                </mc:Choice>
                <mc:Fallback>
                  <p:oleObj name="Equation" r:id="rId11" imgW="2717800" imgH="2032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9" y="3109"/>
                          <a:ext cx="3357"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 name="文本框 3">
            <a:extLst>
              <a:ext uri="{FF2B5EF4-FFF2-40B4-BE49-F238E27FC236}">
                <a16:creationId xmlns:a16="http://schemas.microsoft.com/office/drawing/2014/main" id="{1402A1BF-2A77-4743-B9A1-44641C4FBBD2}"/>
              </a:ext>
            </a:extLst>
          </p:cNvPr>
          <p:cNvSpPr txBox="1">
            <a:spLocks noRot="1" noChangeAspect="1" noMove="1" noResize="1" noEditPoints="1" noAdjustHandles="1" noChangeArrowheads="1" noChangeShapeType="1" noTextEdit="1"/>
          </p:cNvSpPr>
          <p:nvPr/>
        </p:nvSpPr>
        <p:spPr>
          <a:xfrm>
            <a:off x="2838451" y="5373216"/>
            <a:ext cx="5075557" cy="338554"/>
          </a:xfrm>
          <a:prstGeom prst="rect">
            <a:avLst/>
          </a:prstGeom>
          <a:blipFill>
            <a:blip r:embed="rId13"/>
            <a:stretch>
              <a:fillRect l="-240" r="-1442" b="-35714"/>
            </a:stretch>
          </a:blipFill>
        </p:spPr>
        <p:txBody>
          <a:bodyPr/>
          <a:lstStyle/>
          <a:p>
            <a:r>
              <a:rPr lang="zh-CN" altLang="en-US">
                <a:noFill/>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wipe(up)">
                                      <p:cBhvr>
                                        <p:cTn id="7" dur="500"/>
                                        <p:tgtEl>
                                          <p:spTgt spid="665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par>
                                <p:cTn id="18" presetID="22" presetClass="entr" presetSubtype="1"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CA5F96FB-604F-41D4-B0FA-A22DC308B34B}"/>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p>
        </p:txBody>
      </p:sp>
      <p:sp>
        <p:nvSpPr>
          <p:cNvPr id="41987" name="Rectangle 3">
            <a:extLst>
              <a:ext uri="{FF2B5EF4-FFF2-40B4-BE49-F238E27FC236}">
                <a16:creationId xmlns:a16="http://schemas.microsoft.com/office/drawing/2014/main" id="{C4105800-388E-4358-A730-0B63A57954BD}"/>
              </a:ext>
            </a:extLst>
          </p:cNvPr>
          <p:cNvSpPr>
            <a:spLocks noGrp="1" noChangeArrowheads="1"/>
          </p:cNvSpPr>
          <p:nvPr>
            <p:ph type="body" idx="1"/>
          </p:nvPr>
        </p:nvSpPr>
        <p:spPr>
          <a:xfrm>
            <a:off x="468313" y="1700213"/>
            <a:ext cx="8496300" cy="4114800"/>
          </a:xfrm>
        </p:spPr>
        <p:txBody>
          <a:bodyPr lIns="18000" rIns="18000"/>
          <a:lstStyle/>
          <a:p>
            <a:pPr marL="609600" indent="-609600" eaLnBrk="1" hangingPunct="1">
              <a:buClr>
                <a:srgbClr val="9900FF"/>
              </a:buClr>
              <a:buFont typeface="Wingdings" panose="05000000000000000000" pitchFamily="2" charset="2"/>
              <a:buChar char="Ø"/>
            </a:pPr>
            <a:r>
              <a:rPr lang="zh-CN" altLang="en-US" sz="2800" dirty="0">
                <a:solidFill>
                  <a:srgbClr val="161628"/>
                </a:solidFill>
                <a:latin typeface="黑体" panose="02010609060101010101" pitchFamily="49" charset="-122"/>
                <a:ea typeface="黑体" panose="02010609060101010101" pitchFamily="49" charset="-122"/>
              </a:rPr>
              <a:t>离散傅立叶变换（</a:t>
            </a:r>
            <a:r>
              <a:rPr lang="en-US" altLang="zh-CN" sz="2800" dirty="0">
                <a:solidFill>
                  <a:srgbClr val="161628"/>
                </a:solidFill>
                <a:latin typeface="Times New Roman" panose="02020603050405020304" pitchFamily="18" charset="0"/>
                <a:ea typeface="黑体" panose="02010609060101010101" pitchFamily="49" charset="-122"/>
              </a:rPr>
              <a:t>Discrete Fourier Transform</a:t>
            </a:r>
            <a:r>
              <a:rPr lang="en-US" altLang="zh-CN" sz="2800" dirty="0">
                <a:solidFill>
                  <a:srgbClr val="161628"/>
                </a:solidFill>
                <a:latin typeface="黑体" panose="02010609060101010101" pitchFamily="49" charset="-122"/>
                <a:ea typeface="黑体" panose="02010609060101010101" pitchFamily="49" charset="-122"/>
              </a:rPr>
              <a:t>）</a:t>
            </a:r>
          </a:p>
          <a:p>
            <a:pPr marL="609600" indent="-609600" eaLnBrk="1" hangingPunct="1">
              <a:buFontTx/>
              <a:buNone/>
            </a:pPr>
            <a:r>
              <a:rPr lang="zh-CN" altLang="en-US" sz="2400" dirty="0">
                <a:solidFill>
                  <a:srgbClr val="161628"/>
                </a:solidFill>
                <a:latin typeface="Times New Roman" panose="02020603050405020304" pitchFamily="18" charset="0"/>
              </a:rPr>
              <a:t>连续非周期信号：傅立叶变换</a:t>
            </a:r>
          </a:p>
          <a:p>
            <a:pPr marL="609600" indent="-609600" eaLnBrk="1" hangingPunct="1">
              <a:buFontTx/>
              <a:buNone/>
            </a:pPr>
            <a:r>
              <a:rPr lang="zh-CN" altLang="en-US" sz="2400" dirty="0">
                <a:solidFill>
                  <a:srgbClr val="161628"/>
                </a:solidFill>
                <a:latin typeface="Times New Roman" panose="02020603050405020304" pitchFamily="18" charset="0"/>
              </a:rPr>
              <a:t>连续周期信号：    傅立叶级数</a:t>
            </a:r>
          </a:p>
          <a:p>
            <a:pPr marL="609600" indent="-609600" eaLnBrk="1" hangingPunct="1">
              <a:buFontTx/>
              <a:buNone/>
            </a:pPr>
            <a:r>
              <a:rPr lang="zh-CN" altLang="en-US" sz="2400" dirty="0">
                <a:solidFill>
                  <a:srgbClr val="161628"/>
                </a:solidFill>
              </a:rPr>
              <a:t>离散非周期信号：离散时间傅立叶变换</a:t>
            </a:r>
          </a:p>
          <a:p>
            <a:pPr marL="609600" indent="-609600" eaLnBrk="1" hangingPunct="1">
              <a:buFontTx/>
              <a:buNone/>
            </a:pPr>
            <a:r>
              <a:rPr lang="zh-CN" altLang="en-US" sz="2400" dirty="0">
                <a:solidFill>
                  <a:srgbClr val="161628"/>
                </a:solidFill>
              </a:rPr>
              <a:t>离散周期信号：    离散傅立叶变换</a:t>
            </a:r>
          </a:p>
          <a:p>
            <a:pPr marL="609600" indent="-609600" eaLnBrk="1" hangingPunct="1">
              <a:buFontTx/>
              <a:buNone/>
            </a:pPr>
            <a:r>
              <a:rPr lang="en-US" altLang="zh-CN" sz="2400" dirty="0">
                <a:solidFill>
                  <a:srgbClr val="161628"/>
                </a:solidFill>
              </a:rPr>
              <a:t>DFT:  </a:t>
            </a:r>
          </a:p>
          <a:p>
            <a:pPr marL="609600" indent="-609600" eaLnBrk="1" hangingPunct="1">
              <a:buFont typeface="Wingdings" panose="05000000000000000000" pitchFamily="2" charset="2"/>
              <a:buNone/>
            </a:pPr>
            <a:r>
              <a:rPr lang="zh-CN" altLang="en-US" sz="2400" dirty="0">
                <a:solidFill>
                  <a:srgbClr val="161628"/>
                </a:solidFill>
                <a:latin typeface="Times New Roman" panose="02020603050405020304" pitchFamily="18" charset="0"/>
              </a:rPr>
              <a:t>对有限长序列</a:t>
            </a:r>
            <a:r>
              <a:rPr lang="en-US" altLang="zh-CN" sz="2400" i="1" dirty="0">
                <a:solidFill>
                  <a:srgbClr val="161628"/>
                </a:solidFill>
                <a:latin typeface="Times New Roman" panose="02020603050405020304" pitchFamily="18" charset="0"/>
              </a:rPr>
              <a:t>x</a:t>
            </a:r>
            <a:r>
              <a:rPr lang="en-US" altLang="zh-CN" sz="2400" dirty="0">
                <a:solidFill>
                  <a:srgbClr val="161628"/>
                </a:solidFill>
                <a:latin typeface="Times New Roman" panose="02020603050405020304" pitchFamily="18" charset="0"/>
              </a:rPr>
              <a:t>(</a:t>
            </a:r>
            <a:r>
              <a:rPr lang="en-US" altLang="zh-CN" sz="2400" i="1" dirty="0">
                <a:solidFill>
                  <a:srgbClr val="161628"/>
                </a:solidFill>
                <a:latin typeface="Times New Roman" panose="02020603050405020304" pitchFamily="18" charset="0"/>
              </a:rPr>
              <a:t>n</a:t>
            </a:r>
            <a:r>
              <a:rPr lang="en-US" altLang="zh-CN" sz="2400" dirty="0">
                <a:solidFill>
                  <a:srgbClr val="161628"/>
                </a:solidFill>
                <a:latin typeface="Times New Roman" panose="02020603050405020304" pitchFamily="18" charset="0"/>
              </a:rPr>
              <a:t>)(</a:t>
            </a:r>
            <a:r>
              <a:rPr lang="en-US" altLang="zh-CN" sz="2400" i="1" dirty="0">
                <a:solidFill>
                  <a:srgbClr val="161628"/>
                </a:solidFill>
                <a:latin typeface="Times New Roman" panose="02020603050405020304" pitchFamily="18" charset="0"/>
              </a:rPr>
              <a:t>n</a:t>
            </a:r>
            <a:r>
              <a:rPr lang="en-US" altLang="zh-CN" sz="2400" dirty="0">
                <a:solidFill>
                  <a:srgbClr val="161628"/>
                </a:solidFill>
                <a:latin typeface="Times New Roman" panose="02020603050405020304" pitchFamily="18" charset="0"/>
              </a:rPr>
              <a:t>=0,</a:t>
            </a:r>
            <a:r>
              <a:rPr lang="en-US" altLang="zh-CN" sz="2400" dirty="0">
                <a:solidFill>
                  <a:srgbClr val="161628"/>
                </a:solidFill>
              </a:rPr>
              <a:t>…</a:t>
            </a:r>
            <a:r>
              <a:rPr lang="en-US" altLang="zh-CN" sz="2400" dirty="0">
                <a:solidFill>
                  <a:srgbClr val="161628"/>
                </a:solidFill>
                <a:latin typeface="Times New Roman" panose="02020603050405020304" pitchFamily="18" charset="0"/>
              </a:rPr>
              <a:t>,</a:t>
            </a:r>
            <a:r>
              <a:rPr lang="en-US" altLang="zh-CN" sz="2400" i="1" dirty="0">
                <a:solidFill>
                  <a:srgbClr val="161628"/>
                </a:solidFill>
                <a:latin typeface="Times New Roman" panose="02020603050405020304" pitchFamily="18" charset="0"/>
              </a:rPr>
              <a:t>N</a:t>
            </a:r>
            <a:r>
              <a:rPr lang="en-US" altLang="zh-CN" sz="2400" dirty="0">
                <a:solidFill>
                  <a:srgbClr val="161628"/>
                </a:solidFill>
                <a:latin typeface="Times New Roman" panose="02020603050405020304" pitchFamily="18" charset="0"/>
              </a:rPr>
              <a:t>-1)</a:t>
            </a:r>
            <a:r>
              <a:rPr lang="zh-CN" altLang="en-US" sz="2400" dirty="0">
                <a:solidFill>
                  <a:srgbClr val="161628"/>
                </a:solidFill>
                <a:latin typeface="Times New Roman" panose="02020603050405020304" pitchFamily="18" charset="0"/>
              </a:rPr>
              <a:t>进行延拓，扩展成周期信号。   </a:t>
            </a:r>
          </a:p>
          <a:p>
            <a:pPr marL="609600" indent="-609600" eaLnBrk="1" hangingPunct="1">
              <a:buFontTx/>
              <a:buNone/>
            </a:pPr>
            <a:endParaRPr lang="en-US" altLang="zh-CN" sz="2400" dirty="0">
              <a:solidFill>
                <a:srgbClr val="161628"/>
              </a:solidFill>
              <a:latin typeface="Times New Roman" panose="02020603050405020304" pitchFamily="18" charset="0"/>
            </a:endParaRPr>
          </a:p>
          <a:p>
            <a:pPr marL="609600" indent="-609600" eaLnBrk="1" hangingPunct="1">
              <a:buFontTx/>
              <a:buNone/>
            </a:pPr>
            <a:endParaRPr lang="en-US" altLang="zh-CN" sz="2400" dirty="0">
              <a:solidFill>
                <a:srgbClr val="161628"/>
              </a:solidFill>
              <a:latin typeface="Times New Roman" panose="02020603050405020304" pitchFamily="18" charset="0"/>
            </a:endParaRPr>
          </a:p>
        </p:txBody>
      </p:sp>
      <p:grpSp>
        <p:nvGrpSpPr>
          <p:cNvPr id="2" name="Group 6">
            <a:extLst>
              <a:ext uri="{FF2B5EF4-FFF2-40B4-BE49-F238E27FC236}">
                <a16:creationId xmlns:a16="http://schemas.microsoft.com/office/drawing/2014/main" id="{26E07956-8BCE-418B-8A1F-EEA02AC1BFEE}"/>
              </a:ext>
            </a:extLst>
          </p:cNvPr>
          <p:cNvGrpSpPr>
            <a:grpSpLocks/>
          </p:cNvGrpSpPr>
          <p:nvPr/>
        </p:nvGrpSpPr>
        <p:grpSpPr bwMode="auto">
          <a:xfrm>
            <a:off x="611188" y="5003800"/>
            <a:ext cx="7783512" cy="1665288"/>
            <a:chOff x="510" y="3067"/>
            <a:chExt cx="4903" cy="1049"/>
          </a:xfrm>
        </p:grpSpPr>
        <p:graphicFrame>
          <p:nvGraphicFramePr>
            <p:cNvPr id="81930" name="Object 4">
              <a:extLst>
                <a:ext uri="{FF2B5EF4-FFF2-40B4-BE49-F238E27FC236}">
                  <a16:creationId xmlns:a16="http://schemas.microsoft.com/office/drawing/2014/main" id="{FEBC03BD-752C-45C2-9125-3CD805E46C89}"/>
                </a:ext>
              </a:extLst>
            </p:cNvPr>
            <p:cNvGraphicFramePr>
              <a:graphicFrameLocks noChangeAspect="1"/>
            </p:cNvGraphicFramePr>
            <p:nvPr/>
          </p:nvGraphicFramePr>
          <p:xfrm>
            <a:off x="1429" y="3067"/>
            <a:ext cx="3984" cy="1049"/>
          </p:xfrm>
          <a:graphic>
            <a:graphicData uri="http://schemas.openxmlformats.org/presentationml/2006/ole">
              <mc:AlternateContent xmlns:mc="http://schemas.openxmlformats.org/markup-compatibility/2006">
                <mc:Choice xmlns:v="urn:schemas-microsoft-com:vml" Requires="v">
                  <p:oleObj spid="_x0000_s81957" name="Equation" r:id="rId3" imgW="3568700" imgH="939800" progId="Equation.3">
                    <p:embed/>
                  </p:oleObj>
                </mc:Choice>
                <mc:Fallback>
                  <p:oleObj name="Equation" r:id="rId3" imgW="3568700" imgH="939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9" y="3067"/>
                          <a:ext cx="3984" cy="1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31" name="Rectangle 5">
              <a:extLst>
                <a:ext uri="{FF2B5EF4-FFF2-40B4-BE49-F238E27FC236}">
                  <a16:creationId xmlns:a16="http://schemas.microsoft.com/office/drawing/2014/main" id="{FA5523A1-7AE1-4080-B425-F89EB362B067}"/>
                </a:ext>
              </a:extLst>
            </p:cNvPr>
            <p:cNvSpPr>
              <a:spLocks noChangeArrowheads="1"/>
            </p:cNvSpPr>
            <p:nvPr/>
          </p:nvSpPr>
          <p:spPr bwMode="auto">
            <a:xfrm>
              <a:off x="510" y="3475"/>
              <a:ext cx="8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n"/>
              </a:pPr>
              <a:r>
                <a:rPr kumimoji="1" lang="zh-CN" altLang="en-US" sz="2400">
                  <a:solidFill>
                    <a:srgbClr val="161628"/>
                  </a:solidFill>
                </a:rPr>
                <a:t>变换：</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wipe(up)">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wipe(up)">
                                      <p:cBhvr>
                                        <p:cTn id="12" dur="500"/>
                                        <p:tgtEl>
                                          <p:spTgt spid="41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wipe(up)">
                                      <p:cBhvr>
                                        <p:cTn id="17" dur="500"/>
                                        <p:tgtEl>
                                          <p:spTgt spid="41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wipe(up)">
                                      <p:cBhvr>
                                        <p:cTn id="22" dur="500"/>
                                        <p:tgtEl>
                                          <p:spTgt spid="41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987">
                                            <p:txEl>
                                              <p:pRg st="4" end="4"/>
                                            </p:txEl>
                                          </p:spTgt>
                                        </p:tgtEl>
                                        <p:attrNameLst>
                                          <p:attrName>style.visibility</p:attrName>
                                        </p:attrNameLst>
                                      </p:cBhvr>
                                      <p:to>
                                        <p:strVal val="visible"/>
                                      </p:to>
                                    </p:set>
                                    <p:animEffect transition="in" filter="wipe(up)">
                                      <p:cBhvr>
                                        <p:cTn id="27" dur="500"/>
                                        <p:tgtEl>
                                          <p:spTgt spid="419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1987">
                                            <p:txEl>
                                              <p:pRg st="5" end="5"/>
                                            </p:txEl>
                                          </p:spTgt>
                                        </p:tgtEl>
                                        <p:attrNameLst>
                                          <p:attrName>style.visibility</p:attrName>
                                        </p:attrNameLst>
                                      </p:cBhvr>
                                      <p:to>
                                        <p:strVal val="visible"/>
                                      </p:to>
                                    </p:set>
                                    <p:animEffect transition="in" filter="wipe(up)">
                                      <p:cBhvr>
                                        <p:cTn id="32" dur="500"/>
                                        <p:tgtEl>
                                          <p:spTgt spid="419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1987">
                                            <p:txEl>
                                              <p:pRg st="6" end="6"/>
                                            </p:txEl>
                                          </p:spTgt>
                                        </p:tgtEl>
                                        <p:attrNameLst>
                                          <p:attrName>style.visibility</p:attrName>
                                        </p:attrNameLst>
                                      </p:cBhvr>
                                      <p:to>
                                        <p:strVal val="visible"/>
                                      </p:to>
                                    </p:set>
                                    <p:animEffect transition="in" filter="wipe(up)">
                                      <p:cBhvr>
                                        <p:cTn id="37" dur="500"/>
                                        <p:tgtEl>
                                          <p:spTgt spid="4198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up)">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CA5F96FB-604F-41D4-B0FA-A22DC308B34B}"/>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p>
        </p:txBody>
      </p:sp>
      <p:sp>
        <p:nvSpPr>
          <p:cNvPr id="41987" name="Rectangle 3">
            <a:extLst>
              <a:ext uri="{FF2B5EF4-FFF2-40B4-BE49-F238E27FC236}">
                <a16:creationId xmlns:a16="http://schemas.microsoft.com/office/drawing/2014/main" id="{C4105800-388E-4358-A730-0B63A57954BD}"/>
              </a:ext>
            </a:extLst>
          </p:cNvPr>
          <p:cNvSpPr>
            <a:spLocks noGrp="1" noChangeArrowheads="1"/>
          </p:cNvSpPr>
          <p:nvPr>
            <p:ph type="body" idx="1"/>
          </p:nvPr>
        </p:nvSpPr>
        <p:spPr>
          <a:xfrm>
            <a:off x="468313" y="1700213"/>
            <a:ext cx="8496300" cy="4114800"/>
          </a:xfrm>
        </p:spPr>
        <p:txBody>
          <a:bodyPr lIns="18000" rIns="18000"/>
          <a:lstStyle/>
          <a:p>
            <a:pPr marL="609600" indent="-609600" eaLnBrk="1" hangingPunct="1">
              <a:buClr>
                <a:srgbClr val="9900FF"/>
              </a:buClr>
              <a:buFont typeface="Wingdings" panose="05000000000000000000" pitchFamily="2" charset="2"/>
              <a:buChar char="Ø"/>
            </a:pPr>
            <a:r>
              <a:rPr lang="zh-CN" altLang="en-US" sz="2800" dirty="0">
                <a:solidFill>
                  <a:srgbClr val="161628"/>
                </a:solidFill>
                <a:latin typeface="黑体" panose="02010609060101010101" pitchFamily="49" charset="-122"/>
                <a:ea typeface="黑体" panose="02010609060101010101" pitchFamily="49" charset="-122"/>
              </a:rPr>
              <a:t>离散傅立叶变换（</a:t>
            </a:r>
            <a:r>
              <a:rPr lang="en-US" altLang="zh-CN" sz="2800" dirty="0">
                <a:solidFill>
                  <a:srgbClr val="161628"/>
                </a:solidFill>
                <a:latin typeface="Times New Roman" panose="02020603050405020304" pitchFamily="18" charset="0"/>
                <a:ea typeface="黑体" panose="02010609060101010101" pitchFamily="49" charset="-122"/>
              </a:rPr>
              <a:t>Discrete Fourier Transform</a:t>
            </a:r>
            <a:r>
              <a:rPr lang="en-US" altLang="zh-CN" sz="2800" dirty="0">
                <a:solidFill>
                  <a:srgbClr val="161628"/>
                </a:solidFill>
                <a:latin typeface="黑体" panose="02010609060101010101" pitchFamily="49" charset="-122"/>
                <a:ea typeface="黑体" panose="02010609060101010101" pitchFamily="49" charset="-122"/>
              </a:rPr>
              <a:t>）</a:t>
            </a:r>
          </a:p>
          <a:p>
            <a:pPr marL="609600" indent="-609600" eaLnBrk="1" hangingPunct="1">
              <a:buFontTx/>
              <a:buNone/>
            </a:pPr>
            <a:r>
              <a:rPr lang="zh-CN" altLang="en-US" sz="2400" dirty="0">
                <a:solidFill>
                  <a:srgbClr val="161628"/>
                </a:solidFill>
                <a:latin typeface="Times New Roman" panose="02020603050405020304" pitchFamily="18" charset="0"/>
              </a:rPr>
              <a:t>连续非周期信号：傅立叶变换</a:t>
            </a:r>
          </a:p>
          <a:p>
            <a:pPr marL="609600" indent="-609600" eaLnBrk="1" hangingPunct="1">
              <a:buFontTx/>
              <a:buNone/>
            </a:pPr>
            <a:r>
              <a:rPr lang="zh-CN" altLang="en-US" sz="2400" dirty="0">
                <a:solidFill>
                  <a:srgbClr val="161628"/>
                </a:solidFill>
                <a:latin typeface="Times New Roman" panose="02020603050405020304" pitchFamily="18" charset="0"/>
              </a:rPr>
              <a:t>连续周期信号：    傅立叶级数</a:t>
            </a:r>
          </a:p>
          <a:p>
            <a:pPr marL="609600" indent="-609600" eaLnBrk="1" hangingPunct="1">
              <a:buFontTx/>
              <a:buNone/>
            </a:pPr>
            <a:r>
              <a:rPr lang="zh-CN" altLang="en-US" sz="2400" dirty="0">
                <a:solidFill>
                  <a:srgbClr val="161628"/>
                </a:solidFill>
              </a:rPr>
              <a:t>离散非周期信号：离散时间傅立叶变换</a:t>
            </a:r>
          </a:p>
          <a:p>
            <a:pPr marL="609600" indent="-609600" eaLnBrk="1" hangingPunct="1">
              <a:buFontTx/>
              <a:buNone/>
            </a:pPr>
            <a:r>
              <a:rPr lang="zh-CN" altLang="en-US" sz="2400" dirty="0">
                <a:solidFill>
                  <a:srgbClr val="161628"/>
                </a:solidFill>
              </a:rPr>
              <a:t>离散周期信号：    离散傅立叶变换</a:t>
            </a:r>
          </a:p>
          <a:p>
            <a:pPr marL="609600" indent="-609600" eaLnBrk="1" hangingPunct="1">
              <a:buFontTx/>
              <a:buNone/>
            </a:pPr>
            <a:r>
              <a:rPr lang="en-US" altLang="zh-CN" sz="2400" dirty="0">
                <a:solidFill>
                  <a:srgbClr val="161628"/>
                </a:solidFill>
              </a:rPr>
              <a:t>DFT:  </a:t>
            </a:r>
          </a:p>
          <a:p>
            <a:pPr marL="609600" indent="-609600" eaLnBrk="1" hangingPunct="1">
              <a:buFont typeface="Wingdings" panose="05000000000000000000" pitchFamily="2" charset="2"/>
              <a:buNone/>
            </a:pPr>
            <a:r>
              <a:rPr lang="zh-CN" altLang="en-US" sz="2400" dirty="0">
                <a:solidFill>
                  <a:srgbClr val="161628"/>
                </a:solidFill>
                <a:latin typeface="Times New Roman" panose="02020603050405020304" pitchFamily="18" charset="0"/>
              </a:rPr>
              <a:t>对有限长序列</a:t>
            </a:r>
            <a:r>
              <a:rPr lang="en-US" altLang="zh-CN" sz="2400" i="1" dirty="0">
                <a:solidFill>
                  <a:srgbClr val="161628"/>
                </a:solidFill>
                <a:latin typeface="Times New Roman" panose="02020603050405020304" pitchFamily="18" charset="0"/>
              </a:rPr>
              <a:t>x</a:t>
            </a:r>
            <a:r>
              <a:rPr lang="en-US" altLang="zh-CN" sz="2400" dirty="0">
                <a:solidFill>
                  <a:srgbClr val="161628"/>
                </a:solidFill>
                <a:latin typeface="Times New Roman" panose="02020603050405020304" pitchFamily="18" charset="0"/>
              </a:rPr>
              <a:t>(</a:t>
            </a:r>
            <a:r>
              <a:rPr lang="en-US" altLang="zh-CN" sz="2400" i="1" dirty="0">
                <a:solidFill>
                  <a:srgbClr val="161628"/>
                </a:solidFill>
                <a:latin typeface="Times New Roman" panose="02020603050405020304" pitchFamily="18" charset="0"/>
              </a:rPr>
              <a:t>n</a:t>
            </a:r>
            <a:r>
              <a:rPr lang="en-US" altLang="zh-CN" sz="2400" dirty="0">
                <a:solidFill>
                  <a:srgbClr val="161628"/>
                </a:solidFill>
                <a:latin typeface="Times New Roman" panose="02020603050405020304" pitchFamily="18" charset="0"/>
              </a:rPr>
              <a:t>)(</a:t>
            </a:r>
            <a:r>
              <a:rPr lang="en-US" altLang="zh-CN" sz="2400" i="1" dirty="0">
                <a:solidFill>
                  <a:srgbClr val="161628"/>
                </a:solidFill>
                <a:latin typeface="Times New Roman" panose="02020603050405020304" pitchFamily="18" charset="0"/>
              </a:rPr>
              <a:t>n</a:t>
            </a:r>
            <a:r>
              <a:rPr lang="en-US" altLang="zh-CN" sz="2400" dirty="0">
                <a:solidFill>
                  <a:srgbClr val="161628"/>
                </a:solidFill>
                <a:latin typeface="Times New Roman" panose="02020603050405020304" pitchFamily="18" charset="0"/>
              </a:rPr>
              <a:t>=0,</a:t>
            </a:r>
            <a:r>
              <a:rPr lang="en-US" altLang="zh-CN" sz="2400" dirty="0">
                <a:solidFill>
                  <a:srgbClr val="161628"/>
                </a:solidFill>
              </a:rPr>
              <a:t>…</a:t>
            </a:r>
            <a:r>
              <a:rPr lang="en-US" altLang="zh-CN" sz="2400" dirty="0">
                <a:solidFill>
                  <a:srgbClr val="161628"/>
                </a:solidFill>
                <a:latin typeface="Times New Roman" panose="02020603050405020304" pitchFamily="18" charset="0"/>
              </a:rPr>
              <a:t>,</a:t>
            </a:r>
            <a:r>
              <a:rPr lang="en-US" altLang="zh-CN" sz="2400" i="1" dirty="0">
                <a:solidFill>
                  <a:srgbClr val="161628"/>
                </a:solidFill>
                <a:latin typeface="Times New Roman" panose="02020603050405020304" pitchFamily="18" charset="0"/>
              </a:rPr>
              <a:t>N</a:t>
            </a:r>
            <a:r>
              <a:rPr lang="en-US" altLang="zh-CN" sz="2400" dirty="0">
                <a:solidFill>
                  <a:srgbClr val="161628"/>
                </a:solidFill>
                <a:latin typeface="Times New Roman" panose="02020603050405020304" pitchFamily="18" charset="0"/>
              </a:rPr>
              <a:t>-1)</a:t>
            </a:r>
            <a:r>
              <a:rPr lang="zh-CN" altLang="en-US" sz="2400" dirty="0">
                <a:solidFill>
                  <a:srgbClr val="161628"/>
                </a:solidFill>
                <a:latin typeface="Times New Roman" panose="02020603050405020304" pitchFamily="18" charset="0"/>
              </a:rPr>
              <a:t>进行延拓，扩展成周期信号。   </a:t>
            </a:r>
          </a:p>
          <a:p>
            <a:pPr marL="609600" indent="-609600" eaLnBrk="1" hangingPunct="1">
              <a:buFontTx/>
              <a:buNone/>
            </a:pPr>
            <a:endParaRPr lang="en-US" altLang="zh-CN" sz="2400" dirty="0">
              <a:solidFill>
                <a:srgbClr val="161628"/>
              </a:solidFill>
              <a:latin typeface="Times New Roman" panose="02020603050405020304" pitchFamily="18" charset="0"/>
            </a:endParaRPr>
          </a:p>
          <a:p>
            <a:pPr marL="609600" indent="-609600" eaLnBrk="1" hangingPunct="1">
              <a:buFontTx/>
              <a:buNone/>
            </a:pPr>
            <a:endParaRPr lang="en-US" altLang="zh-CN" sz="2400" dirty="0">
              <a:solidFill>
                <a:srgbClr val="161628"/>
              </a:solidFill>
              <a:latin typeface="Times New Roman" panose="02020603050405020304" pitchFamily="18" charset="0"/>
            </a:endParaRPr>
          </a:p>
        </p:txBody>
      </p:sp>
      <p:grpSp>
        <p:nvGrpSpPr>
          <p:cNvPr id="2" name="Group 6">
            <a:extLst>
              <a:ext uri="{FF2B5EF4-FFF2-40B4-BE49-F238E27FC236}">
                <a16:creationId xmlns:a16="http://schemas.microsoft.com/office/drawing/2014/main" id="{26E07956-8BCE-418B-8A1F-EEA02AC1BFEE}"/>
              </a:ext>
            </a:extLst>
          </p:cNvPr>
          <p:cNvGrpSpPr>
            <a:grpSpLocks/>
          </p:cNvGrpSpPr>
          <p:nvPr/>
        </p:nvGrpSpPr>
        <p:grpSpPr bwMode="auto">
          <a:xfrm>
            <a:off x="611188" y="5003800"/>
            <a:ext cx="7783512" cy="1665288"/>
            <a:chOff x="510" y="3067"/>
            <a:chExt cx="4903" cy="1049"/>
          </a:xfrm>
        </p:grpSpPr>
        <p:graphicFrame>
          <p:nvGraphicFramePr>
            <p:cNvPr id="81930" name="Object 4">
              <a:extLst>
                <a:ext uri="{FF2B5EF4-FFF2-40B4-BE49-F238E27FC236}">
                  <a16:creationId xmlns:a16="http://schemas.microsoft.com/office/drawing/2014/main" id="{FEBC03BD-752C-45C2-9125-3CD805E46C89}"/>
                </a:ext>
              </a:extLst>
            </p:cNvPr>
            <p:cNvGraphicFramePr>
              <a:graphicFrameLocks noChangeAspect="1"/>
            </p:cNvGraphicFramePr>
            <p:nvPr/>
          </p:nvGraphicFramePr>
          <p:xfrm>
            <a:off x="1429" y="3067"/>
            <a:ext cx="3984" cy="1049"/>
          </p:xfrm>
          <a:graphic>
            <a:graphicData uri="http://schemas.openxmlformats.org/presentationml/2006/ole">
              <mc:AlternateContent xmlns:mc="http://schemas.openxmlformats.org/markup-compatibility/2006">
                <mc:Choice xmlns:v="urn:schemas-microsoft-com:vml" Requires="v">
                  <p:oleObj spid="_x0000_s87041" name="Equation" r:id="rId3" imgW="3568700" imgH="939800" progId="Equation.3">
                    <p:embed/>
                  </p:oleObj>
                </mc:Choice>
                <mc:Fallback>
                  <p:oleObj name="Equation" r:id="rId3" imgW="3568700" imgH="939800" progId="Equation.3">
                    <p:embed/>
                    <p:pic>
                      <p:nvPicPr>
                        <p:cNvPr id="81930" name="Object 4">
                          <a:extLst>
                            <a:ext uri="{FF2B5EF4-FFF2-40B4-BE49-F238E27FC236}">
                              <a16:creationId xmlns:a16="http://schemas.microsoft.com/office/drawing/2014/main" id="{FEBC03BD-752C-45C2-9125-3CD805E46C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9" y="3067"/>
                          <a:ext cx="3984" cy="1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31" name="Rectangle 5">
              <a:extLst>
                <a:ext uri="{FF2B5EF4-FFF2-40B4-BE49-F238E27FC236}">
                  <a16:creationId xmlns:a16="http://schemas.microsoft.com/office/drawing/2014/main" id="{FA5523A1-7AE1-4080-B425-F89EB362B067}"/>
                </a:ext>
              </a:extLst>
            </p:cNvPr>
            <p:cNvSpPr>
              <a:spLocks noChangeArrowheads="1"/>
            </p:cNvSpPr>
            <p:nvPr/>
          </p:nvSpPr>
          <p:spPr bwMode="auto">
            <a:xfrm>
              <a:off x="510" y="3475"/>
              <a:ext cx="8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n"/>
              </a:pPr>
              <a:r>
                <a:rPr kumimoji="1" lang="zh-CN" altLang="en-US" sz="2400">
                  <a:solidFill>
                    <a:srgbClr val="161628"/>
                  </a:solidFill>
                </a:rPr>
                <a:t>变换：</a:t>
              </a:r>
            </a:p>
          </p:txBody>
        </p:sp>
      </p:grpSp>
      <p:sp>
        <p:nvSpPr>
          <p:cNvPr id="7" name="圆角矩形标注 6">
            <a:extLst>
              <a:ext uri="{FF2B5EF4-FFF2-40B4-BE49-F238E27FC236}">
                <a16:creationId xmlns:a16="http://schemas.microsoft.com/office/drawing/2014/main" id="{8268EF83-B318-482D-A685-26A5B180D766}"/>
              </a:ext>
            </a:extLst>
          </p:cNvPr>
          <p:cNvSpPr>
            <a:spLocks noChangeArrowheads="1"/>
          </p:cNvSpPr>
          <p:nvPr/>
        </p:nvSpPr>
        <p:spPr bwMode="auto">
          <a:xfrm>
            <a:off x="4214813" y="1357313"/>
            <a:ext cx="4429125" cy="2643187"/>
          </a:xfrm>
          <a:prstGeom prst="wedgeRoundRectCallout">
            <a:avLst>
              <a:gd name="adj1" fmla="val -66495"/>
              <a:gd name="adj2" fmla="val 97255"/>
              <a:gd name="adj3" fmla="val 16667"/>
            </a:avLst>
          </a:prstGeom>
          <a:solidFill>
            <a:schemeClr val="bg1"/>
          </a:solidFill>
          <a:ln w="31750" cmpd="thickThin" algn="ctr">
            <a:solidFill>
              <a:srgbClr val="FF0000"/>
            </a:solidFill>
            <a:miter lim="800000"/>
            <a:headEnd/>
            <a:tailEnd/>
          </a:ln>
        </p:spPr>
        <p:txBody>
          <a:bodyPr wrap="none"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latin typeface="黑体" panose="02010609060101010101" pitchFamily="49" charset="-122"/>
                <a:ea typeface="黑体" panose="02010609060101010101" pitchFamily="49" charset="-122"/>
              </a:rPr>
              <a:t>一组正交基</a:t>
            </a:r>
            <a:r>
              <a:rPr lang="en-US" altLang="zh-CN" sz="1800" dirty="0">
                <a:latin typeface="黑体" panose="02010609060101010101" pitchFamily="49" charset="-122"/>
                <a:ea typeface="黑体" panose="02010609060101010101" pitchFamily="49" charset="-122"/>
              </a:rPr>
              <a:t>:</a:t>
            </a:r>
          </a:p>
          <a:p>
            <a:pPr eaLnBrk="1" hangingPunct="1">
              <a:spcBef>
                <a:spcPct val="0"/>
              </a:spcBef>
              <a:buFontTx/>
              <a:buNone/>
            </a:pPr>
            <a:endParaRPr lang="en-US" altLang="zh-CN" sz="1800" dirty="0">
              <a:latin typeface="黑体" panose="02010609060101010101" pitchFamily="49" charset="-122"/>
              <a:ea typeface="黑体" panose="02010609060101010101" pitchFamily="49" charset="-122"/>
            </a:endParaRPr>
          </a:p>
          <a:p>
            <a:pPr eaLnBrk="1" hangingPunct="1">
              <a:spcBef>
                <a:spcPts val="1200"/>
              </a:spcBef>
              <a:buFontTx/>
              <a:buNone/>
            </a:pPr>
            <a:r>
              <a:rPr lang="zh-CN" altLang="en-US" sz="1800" dirty="0">
                <a:latin typeface="黑体" panose="02010609060101010101" pitchFamily="49" charset="-122"/>
                <a:ea typeface="黑体" panose="02010609060101010101" pitchFamily="49" charset="-122"/>
              </a:rPr>
              <a:t>正交性</a:t>
            </a:r>
            <a:r>
              <a:rPr lang="en-US" altLang="zh-CN" sz="1800" dirty="0"/>
              <a:t>:</a:t>
            </a:r>
          </a:p>
          <a:p>
            <a:pPr eaLnBrk="1" hangingPunct="1">
              <a:spcBef>
                <a:spcPct val="0"/>
              </a:spcBef>
              <a:buFontTx/>
              <a:buNone/>
            </a:pPr>
            <a:endParaRPr lang="en-US" altLang="zh-CN" sz="1800" dirty="0"/>
          </a:p>
          <a:p>
            <a:pPr eaLnBrk="1" hangingPunct="1">
              <a:spcBef>
                <a:spcPct val="0"/>
              </a:spcBef>
              <a:buFontTx/>
              <a:buNone/>
            </a:pPr>
            <a:r>
              <a:rPr lang="zh-CN" altLang="en-US" sz="1800" dirty="0">
                <a:latin typeface="黑体" panose="02010609060101010101" pitchFamily="49" charset="-122"/>
                <a:ea typeface="黑体" panose="02010609060101010101" pitchFamily="49" charset="-122"/>
              </a:rPr>
              <a:t>且认为     是这组基信号的线性组合  </a:t>
            </a:r>
          </a:p>
        </p:txBody>
      </p:sp>
      <p:graphicFrame>
        <p:nvGraphicFramePr>
          <p:cNvPr id="194563" name="Object 3">
            <a:extLst>
              <a:ext uri="{FF2B5EF4-FFF2-40B4-BE49-F238E27FC236}">
                <a16:creationId xmlns:a16="http://schemas.microsoft.com/office/drawing/2014/main" id="{A012C85C-A4C3-4518-8396-4EE3332CA4E5}"/>
              </a:ext>
            </a:extLst>
          </p:cNvPr>
          <p:cNvGraphicFramePr>
            <a:graphicFrameLocks noChangeAspect="1"/>
          </p:cNvGraphicFramePr>
          <p:nvPr/>
        </p:nvGraphicFramePr>
        <p:xfrm>
          <a:off x="5715000" y="1500188"/>
          <a:ext cx="2214563" cy="463550"/>
        </p:xfrm>
        <a:graphic>
          <a:graphicData uri="http://schemas.openxmlformats.org/presentationml/2006/ole">
            <mc:AlternateContent xmlns:mc="http://schemas.openxmlformats.org/markup-compatibility/2006">
              <mc:Choice xmlns:v="urn:schemas-microsoft-com:vml" Requires="v">
                <p:oleObj spid="_x0000_s87042" name="Equation" r:id="rId5" imgW="1574800" imgH="330200" progId="Equation.3">
                  <p:embed/>
                </p:oleObj>
              </mc:Choice>
              <mc:Fallback>
                <p:oleObj name="Equation" r:id="rId5" imgW="1574800" imgH="330200" progId="Equation.3">
                  <p:embed/>
                  <p:pic>
                    <p:nvPicPr>
                      <p:cNvPr id="194563" name="Object 3">
                        <a:extLst>
                          <a:ext uri="{FF2B5EF4-FFF2-40B4-BE49-F238E27FC236}">
                            <a16:creationId xmlns:a16="http://schemas.microsoft.com/office/drawing/2014/main" id="{A012C85C-A4C3-4518-8396-4EE3332CA4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1500188"/>
                        <a:ext cx="22145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64" name="Object 4">
            <a:extLst>
              <a:ext uri="{FF2B5EF4-FFF2-40B4-BE49-F238E27FC236}">
                <a16:creationId xmlns:a16="http://schemas.microsoft.com/office/drawing/2014/main" id="{A099520A-8E96-4A6F-AA73-647A8E565663}"/>
              </a:ext>
            </a:extLst>
          </p:cNvPr>
          <p:cNvGraphicFramePr>
            <a:graphicFrameLocks noChangeAspect="1"/>
          </p:cNvGraphicFramePr>
          <p:nvPr/>
        </p:nvGraphicFramePr>
        <p:xfrm>
          <a:off x="5214938" y="2038350"/>
          <a:ext cx="2965450" cy="676275"/>
        </p:xfrm>
        <a:graphic>
          <a:graphicData uri="http://schemas.openxmlformats.org/presentationml/2006/ole">
            <mc:AlternateContent xmlns:mc="http://schemas.openxmlformats.org/markup-compatibility/2006">
              <mc:Choice xmlns:v="urn:schemas-microsoft-com:vml" Requires="v">
                <p:oleObj spid="_x0000_s87043" name="Equation" r:id="rId7" imgW="2108200" imgH="482600" progId="Equation.3">
                  <p:embed/>
                </p:oleObj>
              </mc:Choice>
              <mc:Fallback>
                <p:oleObj name="Equation" r:id="rId7" imgW="2108200" imgH="482600" progId="Equation.3">
                  <p:embed/>
                  <p:pic>
                    <p:nvPicPr>
                      <p:cNvPr id="194564" name="Object 4">
                        <a:extLst>
                          <a:ext uri="{FF2B5EF4-FFF2-40B4-BE49-F238E27FC236}">
                            <a16:creationId xmlns:a16="http://schemas.microsoft.com/office/drawing/2014/main" id="{A099520A-8E96-4A6F-AA73-647A8E5656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4938" y="2038350"/>
                        <a:ext cx="29654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66" name="Object 6">
            <a:extLst>
              <a:ext uri="{FF2B5EF4-FFF2-40B4-BE49-F238E27FC236}">
                <a16:creationId xmlns:a16="http://schemas.microsoft.com/office/drawing/2014/main" id="{011B6954-E55D-4537-BCD7-43FAA9BB7DA4}"/>
              </a:ext>
            </a:extLst>
          </p:cNvPr>
          <p:cNvGraphicFramePr>
            <a:graphicFrameLocks noChangeAspect="1"/>
          </p:cNvGraphicFramePr>
          <p:nvPr/>
        </p:nvGraphicFramePr>
        <p:xfrm>
          <a:off x="5661025" y="3170238"/>
          <a:ext cx="1643063" cy="622300"/>
        </p:xfrm>
        <a:graphic>
          <a:graphicData uri="http://schemas.openxmlformats.org/presentationml/2006/ole">
            <mc:AlternateContent xmlns:mc="http://schemas.openxmlformats.org/markup-compatibility/2006">
              <mc:Choice xmlns:v="urn:schemas-microsoft-com:vml" Requires="v">
                <p:oleObj spid="_x0000_s87044" name="Equation" r:id="rId9" imgW="1167893" imgH="444307" progId="Equation.3">
                  <p:embed/>
                </p:oleObj>
              </mc:Choice>
              <mc:Fallback>
                <p:oleObj name="Equation" r:id="rId9" imgW="1167893" imgH="444307" progId="Equation.3">
                  <p:embed/>
                  <p:pic>
                    <p:nvPicPr>
                      <p:cNvPr id="194566" name="Object 6">
                        <a:extLst>
                          <a:ext uri="{FF2B5EF4-FFF2-40B4-BE49-F238E27FC236}">
                            <a16:creationId xmlns:a16="http://schemas.microsoft.com/office/drawing/2014/main" id="{011B6954-E55D-4537-BCD7-43FAA9BB7D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61025" y="3170238"/>
                        <a:ext cx="16430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67" name="Object 7">
            <a:extLst>
              <a:ext uri="{FF2B5EF4-FFF2-40B4-BE49-F238E27FC236}">
                <a16:creationId xmlns:a16="http://schemas.microsoft.com/office/drawing/2014/main" id="{DB2A64FA-6C4A-47ED-8972-DF99589E971B}"/>
              </a:ext>
            </a:extLst>
          </p:cNvPr>
          <p:cNvGraphicFramePr>
            <a:graphicFrameLocks noChangeAspect="1"/>
          </p:cNvGraphicFramePr>
          <p:nvPr/>
        </p:nvGraphicFramePr>
        <p:xfrm>
          <a:off x="5072063" y="2786063"/>
          <a:ext cx="446087" cy="284162"/>
        </p:xfrm>
        <a:graphic>
          <a:graphicData uri="http://schemas.openxmlformats.org/presentationml/2006/ole">
            <mc:AlternateContent xmlns:mc="http://schemas.openxmlformats.org/markup-compatibility/2006">
              <mc:Choice xmlns:v="urn:schemas-microsoft-com:vml" Requires="v">
                <p:oleObj spid="_x0000_s87045" name="Equation" r:id="rId11" imgW="317225" imgH="203024" progId="Equation.3">
                  <p:embed/>
                </p:oleObj>
              </mc:Choice>
              <mc:Fallback>
                <p:oleObj name="Equation" r:id="rId11" imgW="317225" imgH="203024" progId="Equation.3">
                  <p:embed/>
                  <p:pic>
                    <p:nvPicPr>
                      <p:cNvPr id="194567" name="Object 7">
                        <a:extLst>
                          <a:ext uri="{FF2B5EF4-FFF2-40B4-BE49-F238E27FC236}">
                            <a16:creationId xmlns:a16="http://schemas.microsoft.com/office/drawing/2014/main" id="{DB2A64FA-6C4A-47ED-8972-DF99589E971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72063" y="2786063"/>
                        <a:ext cx="446087"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9775189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wipe(up)">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wipe(up)">
                                      <p:cBhvr>
                                        <p:cTn id="12" dur="500"/>
                                        <p:tgtEl>
                                          <p:spTgt spid="41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wipe(up)">
                                      <p:cBhvr>
                                        <p:cTn id="17" dur="500"/>
                                        <p:tgtEl>
                                          <p:spTgt spid="41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wipe(up)">
                                      <p:cBhvr>
                                        <p:cTn id="22" dur="500"/>
                                        <p:tgtEl>
                                          <p:spTgt spid="41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987">
                                            <p:txEl>
                                              <p:pRg st="4" end="4"/>
                                            </p:txEl>
                                          </p:spTgt>
                                        </p:tgtEl>
                                        <p:attrNameLst>
                                          <p:attrName>style.visibility</p:attrName>
                                        </p:attrNameLst>
                                      </p:cBhvr>
                                      <p:to>
                                        <p:strVal val="visible"/>
                                      </p:to>
                                    </p:set>
                                    <p:animEffect transition="in" filter="wipe(up)">
                                      <p:cBhvr>
                                        <p:cTn id="27" dur="500"/>
                                        <p:tgtEl>
                                          <p:spTgt spid="419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1987">
                                            <p:txEl>
                                              <p:pRg st="5" end="5"/>
                                            </p:txEl>
                                          </p:spTgt>
                                        </p:tgtEl>
                                        <p:attrNameLst>
                                          <p:attrName>style.visibility</p:attrName>
                                        </p:attrNameLst>
                                      </p:cBhvr>
                                      <p:to>
                                        <p:strVal val="visible"/>
                                      </p:to>
                                    </p:set>
                                    <p:animEffect transition="in" filter="wipe(up)">
                                      <p:cBhvr>
                                        <p:cTn id="32" dur="500"/>
                                        <p:tgtEl>
                                          <p:spTgt spid="419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1987">
                                            <p:txEl>
                                              <p:pRg st="6" end="6"/>
                                            </p:txEl>
                                          </p:spTgt>
                                        </p:tgtEl>
                                        <p:attrNameLst>
                                          <p:attrName>style.visibility</p:attrName>
                                        </p:attrNameLst>
                                      </p:cBhvr>
                                      <p:to>
                                        <p:strVal val="visible"/>
                                      </p:to>
                                    </p:set>
                                    <p:animEffect transition="in" filter="wipe(up)">
                                      <p:cBhvr>
                                        <p:cTn id="37" dur="500"/>
                                        <p:tgtEl>
                                          <p:spTgt spid="4198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up)">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wipe(down)">
                                      <p:cBhvr>
                                        <p:cTn id="47" dur="500"/>
                                        <p:tgtEl>
                                          <p:spTgt spid="7">
                                            <p:bg/>
                                          </p:spTgt>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wipe(up)">
                                      <p:cBhvr>
                                        <p:cTn id="50" dur="500"/>
                                        <p:tgtEl>
                                          <p:spTgt spid="7">
                                            <p:txEl>
                                              <p:pRg st="0" end="0"/>
                                            </p:txEl>
                                          </p:spTgt>
                                        </p:tgtEl>
                                      </p:cBhvr>
                                    </p:animEffect>
                                  </p:childTnLst>
                                </p:cTn>
                              </p:par>
                              <p:par>
                                <p:cTn id="51" presetID="22" presetClass="entr" presetSubtype="1" fill="hold" nodeType="withEffect">
                                  <p:stCondLst>
                                    <p:cond delay="0"/>
                                  </p:stCondLst>
                                  <p:childTnLst>
                                    <p:set>
                                      <p:cBhvr>
                                        <p:cTn id="52" dur="1" fill="hold">
                                          <p:stCondLst>
                                            <p:cond delay="0"/>
                                          </p:stCondLst>
                                        </p:cTn>
                                        <p:tgtEl>
                                          <p:spTgt spid="194563"/>
                                        </p:tgtEl>
                                        <p:attrNameLst>
                                          <p:attrName>style.visibility</p:attrName>
                                        </p:attrNameLst>
                                      </p:cBhvr>
                                      <p:to>
                                        <p:strVal val="visible"/>
                                      </p:to>
                                    </p:set>
                                    <p:animEffect transition="in" filter="wipe(up)">
                                      <p:cBhvr>
                                        <p:cTn id="53" dur="500"/>
                                        <p:tgtEl>
                                          <p:spTgt spid="19456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7">
                                            <p:txEl>
                                              <p:pRg st="2" end="2"/>
                                            </p:txEl>
                                          </p:spTgt>
                                        </p:tgtEl>
                                        <p:attrNameLst>
                                          <p:attrName>style.visibility</p:attrName>
                                        </p:attrNameLst>
                                      </p:cBhvr>
                                      <p:to>
                                        <p:strVal val="visible"/>
                                      </p:to>
                                    </p:set>
                                    <p:animEffect transition="in" filter="wipe(up)">
                                      <p:cBhvr>
                                        <p:cTn id="58" dur="500"/>
                                        <p:tgtEl>
                                          <p:spTgt spid="7">
                                            <p:txEl>
                                              <p:pRg st="2" end="2"/>
                                            </p:txEl>
                                          </p:spTgt>
                                        </p:tgtEl>
                                      </p:cBhvr>
                                    </p:animEffect>
                                  </p:childTnLst>
                                </p:cTn>
                              </p:par>
                              <p:par>
                                <p:cTn id="59" presetID="22" presetClass="entr" presetSubtype="1" fill="hold" nodeType="withEffect">
                                  <p:stCondLst>
                                    <p:cond delay="0"/>
                                  </p:stCondLst>
                                  <p:childTnLst>
                                    <p:set>
                                      <p:cBhvr>
                                        <p:cTn id="60" dur="1" fill="hold">
                                          <p:stCondLst>
                                            <p:cond delay="0"/>
                                          </p:stCondLst>
                                        </p:cTn>
                                        <p:tgtEl>
                                          <p:spTgt spid="194564"/>
                                        </p:tgtEl>
                                        <p:attrNameLst>
                                          <p:attrName>style.visibility</p:attrName>
                                        </p:attrNameLst>
                                      </p:cBhvr>
                                      <p:to>
                                        <p:strVal val="visible"/>
                                      </p:to>
                                    </p:set>
                                    <p:animEffect transition="in" filter="wipe(up)">
                                      <p:cBhvr>
                                        <p:cTn id="61" dur="500"/>
                                        <p:tgtEl>
                                          <p:spTgt spid="19456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7">
                                            <p:txEl>
                                              <p:pRg st="4" end="4"/>
                                            </p:txEl>
                                          </p:spTgt>
                                        </p:tgtEl>
                                        <p:attrNameLst>
                                          <p:attrName>style.visibility</p:attrName>
                                        </p:attrNameLst>
                                      </p:cBhvr>
                                      <p:to>
                                        <p:strVal val="visible"/>
                                      </p:to>
                                    </p:set>
                                    <p:animEffect transition="in" filter="wipe(up)">
                                      <p:cBhvr>
                                        <p:cTn id="66" dur="500"/>
                                        <p:tgtEl>
                                          <p:spTgt spid="7">
                                            <p:txEl>
                                              <p:pRg st="4" end="4"/>
                                            </p:txEl>
                                          </p:spTgt>
                                        </p:tgtEl>
                                      </p:cBhvr>
                                    </p:animEffect>
                                  </p:childTnLst>
                                </p:cTn>
                              </p:par>
                              <p:par>
                                <p:cTn id="67" presetID="22" presetClass="entr" presetSubtype="1" fill="hold" nodeType="withEffect">
                                  <p:stCondLst>
                                    <p:cond delay="0"/>
                                  </p:stCondLst>
                                  <p:childTnLst>
                                    <p:set>
                                      <p:cBhvr>
                                        <p:cTn id="68" dur="1" fill="hold">
                                          <p:stCondLst>
                                            <p:cond delay="0"/>
                                          </p:stCondLst>
                                        </p:cTn>
                                        <p:tgtEl>
                                          <p:spTgt spid="194566"/>
                                        </p:tgtEl>
                                        <p:attrNameLst>
                                          <p:attrName>style.visibility</p:attrName>
                                        </p:attrNameLst>
                                      </p:cBhvr>
                                      <p:to>
                                        <p:strVal val="visible"/>
                                      </p:to>
                                    </p:set>
                                    <p:animEffect transition="in" filter="wipe(up)">
                                      <p:cBhvr>
                                        <p:cTn id="69" dur="500"/>
                                        <p:tgtEl>
                                          <p:spTgt spid="194566"/>
                                        </p:tgtEl>
                                      </p:cBhvr>
                                    </p:animEffect>
                                  </p:childTnLst>
                                </p:cTn>
                              </p:par>
                              <p:par>
                                <p:cTn id="70" presetID="22" presetClass="entr" presetSubtype="1" fill="hold" nodeType="withEffect">
                                  <p:stCondLst>
                                    <p:cond delay="0"/>
                                  </p:stCondLst>
                                  <p:childTnLst>
                                    <p:set>
                                      <p:cBhvr>
                                        <p:cTn id="71" dur="1" fill="hold">
                                          <p:stCondLst>
                                            <p:cond delay="0"/>
                                          </p:stCondLst>
                                        </p:cTn>
                                        <p:tgtEl>
                                          <p:spTgt spid="194567"/>
                                        </p:tgtEl>
                                        <p:attrNameLst>
                                          <p:attrName>style.visibility</p:attrName>
                                        </p:attrNameLst>
                                      </p:cBhvr>
                                      <p:to>
                                        <p:strVal val="visible"/>
                                      </p:to>
                                    </p:set>
                                    <p:animEffect transition="in" filter="wipe(up)">
                                      <p:cBhvr>
                                        <p:cTn id="72" dur="500"/>
                                        <p:tgtEl>
                                          <p:spTgt spid="194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P spid="7"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DB5A26A2-74ED-4707-BF1D-9CFA23F6603A}"/>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p>
        </p:txBody>
      </p:sp>
      <p:sp>
        <p:nvSpPr>
          <p:cNvPr id="82947" name="Rectangle 5">
            <a:extLst>
              <a:ext uri="{FF2B5EF4-FFF2-40B4-BE49-F238E27FC236}">
                <a16:creationId xmlns:a16="http://schemas.microsoft.com/office/drawing/2014/main" id="{CF1156D9-FD23-4A50-A211-F63444E438AC}"/>
              </a:ext>
            </a:extLst>
          </p:cNvPr>
          <p:cNvSpPr>
            <a:spLocks noChangeArrowheads="1"/>
          </p:cNvSpPr>
          <p:nvPr/>
        </p:nvSpPr>
        <p:spPr bwMode="auto">
          <a:xfrm>
            <a:off x="1828800" y="4267200"/>
            <a:ext cx="502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a:t> </a:t>
            </a:r>
            <a:r>
              <a:rPr kumimoji="1" lang="zh-CN" altLang="en-US" sz="2800">
                <a:latin typeface="Times New Roman" panose="02020603050405020304" pitchFamily="18" charset="0"/>
              </a:rPr>
              <a:t>“</a:t>
            </a:r>
            <a:r>
              <a:rPr kumimoji="1" lang="zh-CN" altLang="en-US" sz="2800">
                <a:latin typeface="宋体" panose="02010600030101010101" pitchFamily="2" charset="-122"/>
              </a:rPr>
              <a:t>开始</a:t>
            </a:r>
            <a:r>
              <a:rPr kumimoji="1" lang="zh-CN" altLang="en-US" sz="2800">
                <a:latin typeface="Times New Roman" panose="02020603050405020304" pitchFamily="18" charset="0"/>
              </a:rPr>
              <a:t>”</a:t>
            </a:r>
            <a:r>
              <a:rPr kumimoji="1" lang="zh-CN" altLang="en-US" sz="2800">
                <a:latin typeface="宋体" panose="02010600030101010101" pitchFamily="2" charset="-122"/>
              </a:rPr>
              <a:t>中</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ai/</a:t>
            </a:r>
            <a:r>
              <a:rPr kumimoji="1" lang="zh-CN" altLang="en-US" sz="2800">
                <a:latin typeface="宋体" panose="02010600030101010101" pitchFamily="2" charset="-122"/>
              </a:rPr>
              <a:t>的频谱特性</a:t>
            </a:r>
            <a:r>
              <a:rPr kumimoji="1" lang="zh-CN" altLang="en-US" sz="2800">
                <a:latin typeface="Times New Roman" panose="02020603050405020304" pitchFamily="18" charset="0"/>
              </a:rPr>
              <a:t> </a:t>
            </a:r>
            <a:endParaRPr kumimoji="1" lang="zh-CN" altLang="en-US" sz="2800"/>
          </a:p>
        </p:txBody>
      </p:sp>
      <p:graphicFrame>
        <p:nvGraphicFramePr>
          <p:cNvPr id="82948" name="Object 4">
            <a:extLst>
              <a:ext uri="{FF2B5EF4-FFF2-40B4-BE49-F238E27FC236}">
                <a16:creationId xmlns:a16="http://schemas.microsoft.com/office/drawing/2014/main" id="{03BB5B91-4625-4027-A3B8-1F144B2ED00D}"/>
              </a:ext>
            </a:extLst>
          </p:cNvPr>
          <p:cNvGraphicFramePr>
            <a:graphicFrameLocks noChangeAspect="1"/>
          </p:cNvGraphicFramePr>
          <p:nvPr/>
        </p:nvGraphicFramePr>
        <p:xfrm>
          <a:off x="2200275" y="2286000"/>
          <a:ext cx="4200525" cy="1781175"/>
        </p:xfrm>
        <a:graphic>
          <a:graphicData uri="http://schemas.openxmlformats.org/presentationml/2006/ole">
            <mc:AlternateContent xmlns:mc="http://schemas.openxmlformats.org/markup-compatibility/2006">
              <mc:Choice xmlns:v="urn:schemas-microsoft-com:vml" Requires="v">
                <p:oleObj spid="_x0000_s82954" name="位图图像" r:id="rId3" imgW="4200000" imgH="1991003" progId="Paint.Picture">
                  <p:embed/>
                </p:oleObj>
              </mc:Choice>
              <mc:Fallback>
                <p:oleObj name="位图图像" r:id="rId3" imgW="4200000" imgH="1991003"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275" y="2286000"/>
                        <a:ext cx="42005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5971830-4F67-45F7-8A50-7469E9768843}"/>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p>
        </p:txBody>
      </p:sp>
      <p:sp>
        <p:nvSpPr>
          <p:cNvPr id="83971" name="Rectangle 3">
            <a:extLst>
              <a:ext uri="{FF2B5EF4-FFF2-40B4-BE49-F238E27FC236}">
                <a16:creationId xmlns:a16="http://schemas.microsoft.com/office/drawing/2014/main" id="{A9D887E3-9E9E-454C-8504-81E103096E6A}"/>
              </a:ext>
            </a:extLst>
          </p:cNvPr>
          <p:cNvSpPr>
            <a:spLocks noGrp="1" noChangeArrowheads="1"/>
          </p:cNvSpPr>
          <p:nvPr>
            <p:ph type="body" idx="1"/>
          </p:nvPr>
        </p:nvSpPr>
        <p:spPr>
          <a:xfrm>
            <a:off x="762000" y="1600200"/>
            <a:ext cx="7772400" cy="1143000"/>
          </a:xfrm>
        </p:spPr>
        <p:txBody>
          <a:bodyPr/>
          <a:lstStyle/>
          <a:p>
            <a:pPr eaLnBrk="1" hangingPunct="1">
              <a:lnSpc>
                <a:spcPct val="90000"/>
              </a:lnSpc>
              <a:buClr>
                <a:srgbClr val="9900FF"/>
              </a:buClr>
              <a:buFont typeface="Wingdings" panose="05000000000000000000" pitchFamily="2" charset="2"/>
              <a:buChar char="Ø"/>
            </a:pPr>
            <a:r>
              <a:rPr lang="en-US" altLang="zh-CN" sz="2400">
                <a:solidFill>
                  <a:srgbClr val="161628"/>
                </a:solidFill>
                <a:latin typeface="黑体" panose="02010609060101010101" pitchFamily="49" charset="-122"/>
                <a:ea typeface="黑体" panose="02010609060101010101" pitchFamily="49" charset="-122"/>
              </a:rPr>
              <a:t>Z</a:t>
            </a:r>
            <a:r>
              <a:rPr lang="zh-CN" altLang="en-US" sz="2400">
                <a:solidFill>
                  <a:srgbClr val="161628"/>
                </a:solidFill>
                <a:latin typeface="黑体" panose="02010609060101010101" pitchFamily="49" charset="-122"/>
                <a:ea typeface="黑体" panose="02010609060101010101" pitchFamily="49" charset="-122"/>
              </a:rPr>
              <a:t>变换</a:t>
            </a:r>
          </a:p>
          <a:p>
            <a:pPr eaLnBrk="1" hangingPunct="1">
              <a:lnSpc>
                <a:spcPct val="90000"/>
              </a:lnSpc>
              <a:buFontTx/>
              <a:buNone/>
            </a:pPr>
            <a:r>
              <a:rPr lang="zh-CN" altLang="en-US" sz="2400">
                <a:solidFill>
                  <a:srgbClr val="161628"/>
                </a:solidFill>
                <a:latin typeface="Times New Roman" panose="02020603050405020304" pitchFamily="18" charset="0"/>
              </a:rPr>
              <a:t>    它可以将离散系统的数学模型（差分方程）转化为简单的代数方程。</a:t>
            </a:r>
          </a:p>
          <a:p>
            <a:pPr eaLnBrk="1" hangingPunct="1">
              <a:lnSpc>
                <a:spcPct val="90000"/>
              </a:lnSpc>
            </a:pPr>
            <a:endParaRPr lang="zh-CN" altLang="en-US" sz="2400" baseline="-25000">
              <a:solidFill>
                <a:srgbClr val="161628"/>
              </a:solidFill>
              <a:latin typeface="Times New Roman" panose="02020603050405020304" pitchFamily="18" charset="0"/>
            </a:endParaRPr>
          </a:p>
          <a:p>
            <a:pPr eaLnBrk="1" hangingPunct="1">
              <a:lnSpc>
                <a:spcPct val="90000"/>
              </a:lnSpc>
              <a:buFontTx/>
              <a:buNone/>
            </a:pPr>
            <a:r>
              <a:rPr lang="zh-CN" altLang="en-US" sz="2400">
                <a:solidFill>
                  <a:srgbClr val="161628"/>
                </a:solidFill>
                <a:latin typeface="Times New Roman" panose="02020603050405020304" pitchFamily="18" charset="0"/>
              </a:rPr>
              <a:t>    </a:t>
            </a:r>
          </a:p>
          <a:p>
            <a:pPr eaLnBrk="1" hangingPunct="1">
              <a:lnSpc>
                <a:spcPct val="90000"/>
              </a:lnSpc>
            </a:pPr>
            <a:endParaRPr lang="zh-CN" altLang="en-US" sz="2400">
              <a:solidFill>
                <a:srgbClr val="161628"/>
              </a:solidFill>
              <a:latin typeface="Times New Roman" panose="02020603050405020304" pitchFamily="18" charset="0"/>
            </a:endParaRPr>
          </a:p>
          <a:p>
            <a:pPr eaLnBrk="1" hangingPunct="1">
              <a:lnSpc>
                <a:spcPct val="90000"/>
              </a:lnSpc>
              <a:buFontTx/>
              <a:buNone/>
            </a:pPr>
            <a:endParaRPr lang="zh-CN" altLang="en-US" sz="2400">
              <a:solidFill>
                <a:srgbClr val="161628"/>
              </a:solidFill>
              <a:latin typeface="Times New Roman" panose="02020603050405020304" pitchFamily="18" charset="0"/>
            </a:endParaRPr>
          </a:p>
          <a:p>
            <a:pPr eaLnBrk="1" hangingPunct="1">
              <a:lnSpc>
                <a:spcPct val="90000"/>
              </a:lnSpc>
              <a:buFontTx/>
              <a:buNone/>
            </a:pPr>
            <a:endParaRPr lang="zh-CN" altLang="en-US" sz="2400">
              <a:solidFill>
                <a:srgbClr val="161628"/>
              </a:solidFill>
              <a:latin typeface="Times New Roman" panose="02020603050405020304" pitchFamily="18" charset="0"/>
            </a:endParaRPr>
          </a:p>
        </p:txBody>
      </p:sp>
      <p:grpSp>
        <p:nvGrpSpPr>
          <p:cNvPr id="2" name="Group 4">
            <a:extLst>
              <a:ext uri="{FF2B5EF4-FFF2-40B4-BE49-F238E27FC236}">
                <a16:creationId xmlns:a16="http://schemas.microsoft.com/office/drawing/2014/main" id="{7D403B1B-5598-4D2D-8BCD-3DC96DA06594}"/>
              </a:ext>
            </a:extLst>
          </p:cNvPr>
          <p:cNvGrpSpPr>
            <a:grpSpLocks/>
          </p:cNvGrpSpPr>
          <p:nvPr/>
        </p:nvGrpSpPr>
        <p:grpSpPr bwMode="auto">
          <a:xfrm>
            <a:off x="896938" y="2743200"/>
            <a:ext cx="5130800" cy="873125"/>
            <a:chOff x="512" y="1872"/>
            <a:chExt cx="3232" cy="550"/>
          </a:xfrm>
        </p:grpSpPr>
        <p:graphicFrame>
          <p:nvGraphicFramePr>
            <p:cNvPr id="83987" name="Object 5">
              <a:extLst>
                <a:ext uri="{FF2B5EF4-FFF2-40B4-BE49-F238E27FC236}">
                  <a16:creationId xmlns:a16="http://schemas.microsoft.com/office/drawing/2014/main" id="{E778D7C6-91A7-4C01-BCE6-B0AE03EA8E1A}"/>
                </a:ext>
              </a:extLst>
            </p:cNvPr>
            <p:cNvGraphicFramePr>
              <a:graphicFrameLocks noChangeAspect="1"/>
            </p:cNvGraphicFramePr>
            <p:nvPr/>
          </p:nvGraphicFramePr>
          <p:xfrm>
            <a:off x="2240" y="1872"/>
            <a:ext cx="1504" cy="550"/>
          </p:xfrm>
          <a:graphic>
            <a:graphicData uri="http://schemas.openxmlformats.org/presentationml/2006/ole">
              <mc:AlternateContent xmlns:mc="http://schemas.openxmlformats.org/markup-compatibility/2006">
                <mc:Choice xmlns:v="urn:schemas-microsoft-com:vml" Requires="v">
                  <p:oleObj spid="_x0000_s84009" name="Equation" r:id="rId3" imgW="1180588" imgH="431613" progId="Equation.3">
                    <p:embed/>
                  </p:oleObj>
                </mc:Choice>
                <mc:Fallback>
                  <p:oleObj name="Equation" r:id="rId3" imgW="1180588" imgH="4316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0" y="1872"/>
                          <a:ext cx="1504" cy="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88" name="Text Box 6">
              <a:extLst>
                <a:ext uri="{FF2B5EF4-FFF2-40B4-BE49-F238E27FC236}">
                  <a16:creationId xmlns:a16="http://schemas.microsoft.com/office/drawing/2014/main" id="{DC900CAF-6F9C-4D5E-85A0-D7F911EC28E8}"/>
                </a:ext>
              </a:extLst>
            </p:cNvPr>
            <p:cNvSpPr txBox="1">
              <a:spLocks noChangeArrowheads="1"/>
            </p:cNvSpPr>
            <p:nvPr/>
          </p:nvSpPr>
          <p:spPr bwMode="auto">
            <a:xfrm>
              <a:off x="512" y="1968"/>
              <a:ext cx="1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kumimoji="1" lang="en-US" altLang="zh-CN" sz="2400">
                  <a:solidFill>
                    <a:srgbClr val="161628"/>
                  </a:solidFill>
                  <a:latin typeface="Times New Roman" panose="02020603050405020304" pitchFamily="18" charset="0"/>
                </a:rPr>
                <a:t> Z</a:t>
              </a:r>
              <a:r>
                <a:rPr kumimoji="1" lang="zh-CN" altLang="en-US" sz="2400">
                  <a:solidFill>
                    <a:srgbClr val="161628"/>
                  </a:solidFill>
                  <a:latin typeface="Times New Roman" panose="02020603050405020304" pitchFamily="18" charset="0"/>
                </a:rPr>
                <a:t>变换的定义：</a:t>
              </a:r>
            </a:p>
          </p:txBody>
        </p:sp>
      </p:grpSp>
      <p:grpSp>
        <p:nvGrpSpPr>
          <p:cNvPr id="3" name="Group 7">
            <a:extLst>
              <a:ext uri="{FF2B5EF4-FFF2-40B4-BE49-F238E27FC236}">
                <a16:creationId xmlns:a16="http://schemas.microsoft.com/office/drawing/2014/main" id="{C689A268-25C3-453A-B1EF-CE9331B1DD5A}"/>
              </a:ext>
            </a:extLst>
          </p:cNvPr>
          <p:cNvGrpSpPr>
            <a:grpSpLocks/>
          </p:cNvGrpSpPr>
          <p:nvPr/>
        </p:nvGrpSpPr>
        <p:grpSpPr bwMode="auto">
          <a:xfrm>
            <a:off x="896938" y="3581400"/>
            <a:ext cx="7500937" cy="1254125"/>
            <a:chOff x="432" y="2448"/>
            <a:chExt cx="4725" cy="790"/>
          </a:xfrm>
        </p:grpSpPr>
        <p:graphicFrame>
          <p:nvGraphicFramePr>
            <p:cNvPr id="83985" name="Object 8">
              <a:extLst>
                <a:ext uri="{FF2B5EF4-FFF2-40B4-BE49-F238E27FC236}">
                  <a16:creationId xmlns:a16="http://schemas.microsoft.com/office/drawing/2014/main" id="{5E0696CE-6819-4687-851B-AA95256C6D6F}"/>
                </a:ext>
              </a:extLst>
            </p:cNvPr>
            <p:cNvGraphicFramePr>
              <a:graphicFrameLocks noChangeAspect="1"/>
            </p:cNvGraphicFramePr>
            <p:nvPr/>
          </p:nvGraphicFramePr>
          <p:xfrm>
            <a:off x="1584" y="2688"/>
            <a:ext cx="1520" cy="550"/>
          </p:xfrm>
          <a:graphic>
            <a:graphicData uri="http://schemas.openxmlformats.org/presentationml/2006/ole">
              <mc:AlternateContent xmlns:mc="http://schemas.openxmlformats.org/markup-compatibility/2006">
                <mc:Choice xmlns:v="urn:schemas-microsoft-com:vml" Requires="v">
                  <p:oleObj spid="_x0000_s84010" name="Equation" r:id="rId5" imgW="1193800" imgH="431800" progId="Equation.3">
                    <p:embed/>
                  </p:oleObj>
                </mc:Choice>
                <mc:Fallback>
                  <p:oleObj name="Equation" r:id="rId5" imgW="1193800" imgH="431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4" y="2688"/>
                          <a:ext cx="1520" cy="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86" name="Text Box 9">
              <a:extLst>
                <a:ext uri="{FF2B5EF4-FFF2-40B4-BE49-F238E27FC236}">
                  <a16:creationId xmlns:a16="http://schemas.microsoft.com/office/drawing/2014/main" id="{28BF3D01-3CCE-445D-A054-19D59B360D79}"/>
                </a:ext>
              </a:extLst>
            </p:cNvPr>
            <p:cNvSpPr txBox="1">
              <a:spLocks noChangeArrowheads="1"/>
            </p:cNvSpPr>
            <p:nvPr/>
          </p:nvSpPr>
          <p:spPr bwMode="auto">
            <a:xfrm>
              <a:off x="432" y="2448"/>
              <a:ext cx="47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kumimoji="1" lang="en-US" altLang="zh-CN" sz="2400">
                  <a:solidFill>
                    <a:srgbClr val="161628"/>
                  </a:solidFill>
                  <a:latin typeface="Times New Roman" panose="02020603050405020304" pitchFamily="18" charset="0"/>
                </a:rPr>
                <a:t> Z</a:t>
              </a:r>
              <a:r>
                <a:rPr kumimoji="1" lang="zh-CN" altLang="en-US" sz="2400">
                  <a:solidFill>
                    <a:srgbClr val="161628"/>
                  </a:solidFill>
                  <a:latin typeface="Times New Roman" panose="02020603050405020304" pitchFamily="18" charset="0"/>
                </a:rPr>
                <a:t>变换存在收敛域问题，在其收敛域</a:t>
              </a:r>
              <a:r>
                <a:rPr kumimoji="1" lang="en-US" altLang="zh-CN" sz="2400" i="1">
                  <a:solidFill>
                    <a:srgbClr val="161628"/>
                  </a:solidFill>
                  <a:latin typeface="Times New Roman" panose="02020603050405020304" pitchFamily="18" charset="0"/>
                </a:rPr>
                <a:t>R</a:t>
              </a:r>
              <a:r>
                <a:rPr kumimoji="1" lang="en-US" altLang="zh-CN" sz="2400" baseline="-25000">
                  <a:solidFill>
                    <a:srgbClr val="161628"/>
                  </a:solidFill>
                  <a:latin typeface="Times New Roman" panose="02020603050405020304" pitchFamily="18" charset="0"/>
                </a:rPr>
                <a:t>1</a:t>
              </a:r>
              <a:r>
                <a:rPr kumimoji="1" lang="en-US" altLang="zh-CN" sz="2400">
                  <a:solidFill>
                    <a:srgbClr val="161628"/>
                  </a:solidFill>
                  <a:latin typeface="Times New Roman" panose="02020603050405020304" pitchFamily="18" charset="0"/>
                </a:rPr>
                <a:t>&lt;|</a:t>
              </a:r>
              <a:r>
                <a:rPr kumimoji="1" lang="en-US" altLang="zh-CN" sz="2400" i="1">
                  <a:solidFill>
                    <a:srgbClr val="161628"/>
                  </a:solidFill>
                  <a:latin typeface="Times New Roman" panose="02020603050405020304" pitchFamily="18" charset="0"/>
                </a:rPr>
                <a:t>z</a:t>
              </a:r>
              <a:r>
                <a:rPr kumimoji="1" lang="en-US" altLang="zh-CN" sz="2400">
                  <a:solidFill>
                    <a:srgbClr val="161628"/>
                  </a:solidFill>
                  <a:latin typeface="Times New Roman" panose="02020603050405020304" pitchFamily="18" charset="0"/>
                </a:rPr>
                <a:t>|&lt;</a:t>
              </a:r>
              <a:r>
                <a:rPr kumimoji="1" lang="en-US" altLang="zh-CN" sz="2400" i="1">
                  <a:solidFill>
                    <a:srgbClr val="161628"/>
                  </a:solidFill>
                  <a:latin typeface="Times New Roman" panose="02020603050405020304" pitchFamily="18" charset="0"/>
                </a:rPr>
                <a:t>R</a:t>
              </a:r>
              <a:r>
                <a:rPr kumimoji="1" lang="en-US" altLang="zh-CN" sz="2400" baseline="-25000">
                  <a:solidFill>
                    <a:srgbClr val="161628"/>
                  </a:solidFill>
                  <a:latin typeface="Times New Roman" panose="02020603050405020304" pitchFamily="18" charset="0"/>
                </a:rPr>
                <a:t>2</a:t>
              </a:r>
              <a:r>
                <a:rPr kumimoji="1" lang="zh-CN" altLang="en-US" sz="2400">
                  <a:solidFill>
                    <a:srgbClr val="161628"/>
                  </a:solidFill>
                  <a:latin typeface="Times New Roman" panose="02020603050405020304" pitchFamily="18" charset="0"/>
                </a:rPr>
                <a:t>内满足：</a:t>
              </a:r>
            </a:p>
          </p:txBody>
        </p:sp>
      </p:grpSp>
      <p:grpSp>
        <p:nvGrpSpPr>
          <p:cNvPr id="4" name="Group 10">
            <a:extLst>
              <a:ext uri="{FF2B5EF4-FFF2-40B4-BE49-F238E27FC236}">
                <a16:creationId xmlns:a16="http://schemas.microsoft.com/office/drawing/2014/main" id="{21748AC2-C7D4-4471-8750-B7E19E4F3F89}"/>
              </a:ext>
            </a:extLst>
          </p:cNvPr>
          <p:cNvGrpSpPr>
            <a:grpSpLocks/>
          </p:cNvGrpSpPr>
          <p:nvPr/>
        </p:nvGrpSpPr>
        <p:grpSpPr bwMode="auto">
          <a:xfrm>
            <a:off x="896938" y="4724400"/>
            <a:ext cx="7848600" cy="1600200"/>
            <a:chOff x="432" y="3168"/>
            <a:chExt cx="4944" cy="1008"/>
          </a:xfrm>
        </p:grpSpPr>
        <p:grpSp>
          <p:nvGrpSpPr>
            <p:cNvPr id="83975" name="Group 11">
              <a:extLst>
                <a:ext uri="{FF2B5EF4-FFF2-40B4-BE49-F238E27FC236}">
                  <a16:creationId xmlns:a16="http://schemas.microsoft.com/office/drawing/2014/main" id="{846F21B9-2045-4B96-872D-9E49DCC4CC88}"/>
                </a:ext>
              </a:extLst>
            </p:cNvPr>
            <p:cNvGrpSpPr>
              <a:grpSpLocks/>
            </p:cNvGrpSpPr>
            <p:nvPr/>
          </p:nvGrpSpPr>
          <p:grpSpPr bwMode="auto">
            <a:xfrm>
              <a:off x="432" y="3168"/>
              <a:ext cx="4944" cy="288"/>
              <a:chOff x="432" y="3408"/>
              <a:chExt cx="4944" cy="288"/>
            </a:xfrm>
          </p:grpSpPr>
          <p:graphicFrame>
            <p:nvGraphicFramePr>
              <p:cNvPr id="83982" name="Object 12">
                <a:extLst>
                  <a:ext uri="{FF2B5EF4-FFF2-40B4-BE49-F238E27FC236}">
                    <a16:creationId xmlns:a16="http://schemas.microsoft.com/office/drawing/2014/main" id="{4E739BCF-8383-4054-90EE-7D6D6020C81D}"/>
                  </a:ext>
                </a:extLst>
              </p:cNvPr>
              <p:cNvGraphicFramePr>
                <a:graphicFrameLocks noChangeAspect="1"/>
              </p:cNvGraphicFramePr>
              <p:nvPr/>
            </p:nvGraphicFramePr>
            <p:xfrm>
              <a:off x="2688" y="3422"/>
              <a:ext cx="954" cy="259"/>
            </p:xfrm>
            <a:graphic>
              <a:graphicData uri="http://schemas.openxmlformats.org/presentationml/2006/ole">
                <mc:AlternateContent xmlns:mc="http://schemas.openxmlformats.org/markup-compatibility/2006">
                  <mc:Choice xmlns:v="urn:schemas-microsoft-com:vml" Requires="v">
                    <p:oleObj spid="_x0000_s84011" name="Equation" r:id="rId7" imgW="748975" imgH="203112" progId="Equation.3">
                      <p:embed/>
                    </p:oleObj>
                  </mc:Choice>
                  <mc:Fallback>
                    <p:oleObj name="Equation" r:id="rId7" imgW="748975" imgH="203112"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8" y="3422"/>
                            <a:ext cx="954"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83" name="Text Box 13">
                <a:extLst>
                  <a:ext uri="{FF2B5EF4-FFF2-40B4-BE49-F238E27FC236}">
                    <a16:creationId xmlns:a16="http://schemas.microsoft.com/office/drawing/2014/main" id="{020BD919-3EDF-4B86-A6F8-B9604F39AF1C}"/>
                  </a:ext>
                </a:extLst>
              </p:cNvPr>
              <p:cNvSpPr txBox="1">
                <a:spLocks noChangeArrowheads="1"/>
              </p:cNvSpPr>
              <p:nvPr/>
            </p:nvSpPr>
            <p:spPr bwMode="auto">
              <a:xfrm>
                <a:off x="432" y="3408"/>
                <a:ext cx="22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kumimoji="1" lang="en-US" altLang="zh-CN" sz="2400">
                    <a:solidFill>
                      <a:srgbClr val="161628"/>
                    </a:solidFill>
                    <a:latin typeface="Times New Roman" panose="02020603050405020304" pitchFamily="18" charset="0"/>
                  </a:rPr>
                  <a:t> DFT</a:t>
                </a:r>
                <a:r>
                  <a:rPr kumimoji="1" lang="zh-CN" altLang="en-US" sz="2400">
                    <a:solidFill>
                      <a:srgbClr val="161628"/>
                    </a:solidFill>
                    <a:latin typeface="Times New Roman" panose="02020603050405020304" pitchFamily="18" charset="0"/>
                  </a:rPr>
                  <a:t>是特殊的</a:t>
                </a:r>
                <a:r>
                  <a:rPr kumimoji="1" lang="en-US" altLang="zh-CN" sz="2400">
                    <a:solidFill>
                      <a:srgbClr val="161628"/>
                    </a:solidFill>
                    <a:latin typeface="Times New Roman" panose="02020603050405020304" pitchFamily="18" charset="0"/>
                  </a:rPr>
                  <a:t>Z</a:t>
                </a:r>
                <a:r>
                  <a:rPr kumimoji="1" lang="zh-CN" altLang="en-US" sz="2400">
                    <a:solidFill>
                      <a:srgbClr val="161628"/>
                    </a:solidFill>
                    <a:latin typeface="Times New Roman" panose="02020603050405020304" pitchFamily="18" charset="0"/>
                  </a:rPr>
                  <a:t>变换，取</a:t>
                </a:r>
              </a:p>
            </p:txBody>
          </p:sp>
          <p:sp>
            <p:nvSpPr>
              <p:cNvPr id="83984" name="Text Box 14">
                <a:extLst>
                  <a:ext uri="{FF2B5EF4-FFF2-40B4-BE49-F238E27FC236}">
                    <a16:creationId xmlns:a16="http://schemas.microsoft.com/office/drawing/2014/main" id="{D2EA32D6-3589-4E5E-A9B9-ED135542B521}"/>
                  </a:ext>
                </a:extLst>
              </p:cNvPr>
              <p:cNvSpPr txBox="1">
                <a:spLocks noChangeArrowheads="1"/>
              </p:cNvSpPr>
              <p:nvPr/>
            </p:nvSpPr>
            <p:spPr bwMode="auto">
              <a:xfrm>
                <a:off x="3552" y="3408"/>
                <a:ext cx="18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kumimoji="1" lang="zh-CN" altLang="en-US" sz="2400">
                    <a:solidFill>
                      <a:srgbClr val="161628"/>
                    </a:solidFill>
                    <a:latin typeface="Times New Roman" panose="02020603050405020304" pitchFamily="18" charset="0"/>
                  </a:rPr>
                  <a:t>即可得到</a:t>
                </a:r>
                <a:r>
                  <a:rPr kumimoji="1" lang="en-US" altLang="zh-CN" sz="2400">
                    <a:solidFill>
                      <a:srgbClr val="161628"/>
                    </a:solidFill>
                    <a:latin typeface="Times New Roman" panose="02020603050405020304" pitchFamily="18" charset="0"/>
                  </a:rPr>
                  <a:t>DFT</a:t>
                </a:r>
                <a:r>
                  <a:rPr kumimoji="1" lang="zh-CN" altLang="en-US" sz="2400">
                    <a:solidFill>
                      <a:srgbClr val="161628"/>
                    </a:solidFill>
                    <a:latin typeface="Times New Roman" panose="02020603050405020304" pitchFamily="18" charset="0"/>
                  </a:rPr>
                  <a:t>变换。</a:t>
                </a:r>
              </a:p>
            </p:txBody>
          </p:sp>
        </p:grpSp>
        <p:grpSp>
          <p:nvGrpSpPr>
            <p:cNvPr id="83976" name="Group 15">
              <a:extLst>
                <a:ext uri="{FF2B5EF4-FFF2-40B4-BE49-F238E27FC236}">
                  <a16:creationId xmlns:a16="http://schemas.microsoft.com/office/drawing/2014/main" id="{330984D1-87C7-4377-8007-2882F42CC664}"/>
                </a:ext>
              </a:extLst>
            </p:cNvPr>
            <p:cNvGrpSpPr>
              <a:grpSpLocks/>
            </p:cNvGrpSpPr>
            <p:nvPr/>
          </p:nvGrpSpPr>
          <p:grpSpPr bwMode="auto">
            <a:xfrm>
              <a:off x="576" y="3408"/>
              <a:ext cx="4608" cy="289"/>
              <a:chOff x="624" y="3438"/>
              <a:chExt cx="4608" cy="289"/>
            </a:xfrm>
          </p:grpSpPr>
          <p:sp>
            <p:nvSpPr>
              <p:cNvPr id="83979" name="Text Box 16">
                <a:extLst>
                  <a:ext uri="{FF2B5EF4-FFF2-40B4-BE49-F238E27FC236}">
                    <a16:creationId xmlns:a16="http://schemas.microsoft.com/office/drawing/2014/main" id="{5E3414F3-E2FA-4B07-8036-9D2C9BA0532F}"/>
                  </a:ext>
                </a:extLst>
              </p:cNvPr>
              <p:cNvSpPr txBox="1">
                <a:spLocks noChangeArrowheads="1"/>
              </p:cNvSpPr>
              <p:nvPr/>
            </p:nvSpPr>
            <p:spPr bwMode="auto">
              <a:xfrm>
                <a:off x="624" y="3438"/>
                <a:ext cx="26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kumimoji="1" lang="zh-CN" altLang="en-US" sz="2400">
                    <a:solidFill>
                      <a:srgbClr val="161628"/>
                    </a:solidFill>
                    <a:latin typeface="Times New Roman" panose="02020603050405020304" pitchFamily="18" charset="0"/>
                  </a:rPr>
                  <a:t>在</a:t>
                </a:r>
                <a:r>
                  <a:rPr kumimoji="1" lang="en-US" altLang="zh-CN" sz="2400">
                    <a:solidFill>
                      <a:srgbClr val="161628"/>
                    </a:solidFill>
                    <a:latin typeface="Times New Roman" panose="02020603050405020304" pitchFamily="18" charset="0"/>
                  </a:rPr>
                  <a:t>z</a:t>
                </a:r>
                <a:r>
                  <a:rPr kumimoji="1" lang="zh-CN" altLang="en-US" sz="2400">
                    <a:solidFill>
                      <a:srgbClr val="161628"/>
                    </a:solidFill>
                    <a:latin typeface="Times New Roman" panose="02020603050405020304" pitchFamily="18" charset="0"/>
                  </a:rPr>
                  <a:t>平面的单位园上，取幅角为</a:t>
                </a:r>
              </a:p>
            </p:txBody>
          </p:sp>
          <p:graphicFrame>
            <p:nvGraphicFramePr>
              <p:cNvPr id="83980" name="Object 17">
                <a:extLst>
                  <a:ext uri="{FF2B5EF4-FFF2-40B4-BE49-F238E27FC236}">
                    <a16:creationId xmlns:a16="http://schemas.microsoft.com/office/drawing/2014/main" id="{BCE8A4F9-B936-45B2-8BB5-F89EB742C997}"/>
                  </a:ext>
                </a:extLst>
              </p:cNvPr>
              <p:cNvGraphicFramePr>
                <a:graphicFrameLocks noChangeAspect="1"/>
              </p:cNvGraphicFramePr>
              <p:nvPr/>
            </p:nvGraphicFramePr>
            <p:xfrm>
              <a:off x="3312" y="3469"/>
              <a:ext cx="954" cy="227"/>
            </p:xfrm>
            <a:graphic>
              <a:graphicData uri="http://schemas.openxmlformats.org/presentationml/2006/ole">
                <mc:AlternateContent xmlns:mc="http://schemas.openxmlformats.org/markup-compatibility/2006">
                  <mc:Choice xmlns:v="urn:schemas-microsoft-com:vml" Requires="v">
                    <p:oleObj spid="_x0000_s84012" name="Equation" r:id="rId9" imgW="748975" imgH="177723" progId="Equation.3">
                      <p:embed/>
                    </p:oleObj>
                  </mc:Choice>
                  <mc:Fallback>
                    <p:oleObj name="Equation" r:id="rId9" imgW="748975" imgH="177723"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2" y="3469"/>
                            <a:ext cx="954"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81" name="Text Box 18">
                <a:extLst>
                  <a:ext uri="{FF2B5EF4-FFF2-40B4-BE49-F238E27FC236}">
                    <a16:creationId xmlns:a16="http://schemas.microsoft.com/office/drawing/2014/main" id="{B155C537-BDA3-4B7B-BFB8-0E72B2D39F09}"/>
                  </a:ext>
                </a:extLst>
              </p:cNvPr>
              <p:cNvSpPr txBox="1">
                <a:spLocks noChangeArrowheads="1"/>
              </p:cNvSpPr>
              <p:nvPr/>
            </p:nvSpPr>
            <p:spPr bwMode="auto">
              <a:xfrm>
                <a:off x="4224" y="3439"/>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kumimoji="1" lang="zh-CN" altLang="en-US" sz="2400">
                    <a:solidFill>
                      <a:srgbClr val="161628"/>
                    </a:solidFill>
                    <a:latin typeface="Times New Roman" panose="02020603050405020304" pitchFamily="18" charset="0"/>
                  </a:rPr>
                  <a:t>计算其</a:t>
                </a:r>
                <a:r>
                  <a:rPr kumimoji="1" lang="en-US" altLang="zh-CN" sz="2400">
                    <a:solidFill>
                      <a:srgbClr val="161628"/>
                    </a:solidFill>
                    <a:latin typeface="Times New Roman" panose="02020603050405020304" pitchFamily="18" charset="0"/>
                  </a:rPr>
                  <a:t>Z</a:t>
                </a:r>
                <a:r>
                  <a:rPr kumimoji="1" lang="zh-CN" altLang="en-US" sz="2400">
                    <a:solidFill>
                      <a:srgbClr val="161628"/>
                    </a:solidFill>
                    <a:latin typeface="Times New Roman" panose="02020603050405020304" pitchFamily="18" charset="0"/>
                  </a:rPr>
                  <a:t>变</a:t>
                </a:r>
              </a:p>
            </p:txBody>
          </p:sp>
        </p:grpSp>
        <p:sp>
          <p:nvSpPr>
            <p:cNvPr id="83977" name="Text Box 19">
              <a:extLst>
                <a:ext uri="{FF2B5EF4-FFF2-40B4-BE49-F238E27FC236}">
                  <a16:creationId xmlns:a16="http://schemas.microsoft.com/office/drawing/2014/main" id="{62327CAB-6C44-4326-BE64-9B1635C678F7}"/>
                </a:ext>
              </a:extLst>
            </p:cNvPr>
            <p:cNvSpPr txBox="1">
              <a:spLocks noChangeArrowheads="1"/>
            </p:cNvSpPr>
            <p:nvPr/>
          </p:nvSpPr>
          <p:spPr bwMode="auto">
            <a:xfrm>
              <a:off x="576" y="3648"/>
              <a:ext cx="47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kumimoji="1" lang="zh-CN" altLang="en-US" sz="2400">
                  <a:solidFill>
                    <a:srgbClr val="161628"/>
                  </a:solidFill>
                  <a:latin typeface="Times New Roman" panose="02020603050405020304" pitchFamily="18" charset="0"/>
                </a:rPr>
                <a:t>换，就得到</a:t>
              </a:r>
              <a:r>
                <a:rPr kumimoji="1" lang="en-US" altLang="zh-CN" sz="2400">
                  <a:solidFill>
                    <a:srgbClr val="161628"/>
                  </a:solidFill>
                  <a:latin typeface="Times New Roman" panose="02020603050405020304" pitchFamily="18" charset="0"/>
                </a:rPr>
                <a:t>DFT</a:t>
              </a:r>
              <a:r>
                <a:rPr kumimoji="1" lang="zh-CN" altLang="en-US" sz="2400">
                  <a:solidFill>
                    <a:srgbClr val="161628"/>
                  </a:solidFill>
                  <a:latin typeface="Times New Roman" panose="02020603050405020304" pitchFamily="18" charset="0"/>
                </a:rPr>
                <a:t>的第</a:t>
              </a:r>
              <a:r>
                <a:rPr kumimoji="1" lang="en-US" altLang="zh-CN" sz="2400" i="1">
                  <a:solidFill>
                    <a:srgbClr val="161628"/>
                  </a:solidFill>
                  <a:latin typeface="Times New Roman" panose="02020603050405020304" pitchFamily="18" charset="0"/>
                </a:rPr>
                <a:t>k</a:t>
              </a:r>
              <a:r>
                <a:rPr kumimoji="1" lang="zh-CN" altLang="en-US" sz="2400">
                  <a:solidFill>
                    <a:srgbClr val="161628"/>
                  </a:solidFill>
                  <a:latin typeface="Times New Roman" panose="02020603050405020304" pitchFamily="18" charset="0"/>
                </a:rPr>
                <a:t>个样值点</a:t>
              </a:r>
              <a:r>
                <a:rPr kumimoji="1" lang="en-US" altLang="zh-CN" sz="2400" i="1">
                  <a:solidFill>
                    <a:srgbClr val="161628"/>
                  </a:solidFill>
                  <a:latin typeface="Times New Roman" panose="02020603050405020304" pitchFamily="18" charset="0"/>
                </a:rPr>
                <a:t>X</a:t>
              </a:r>
              <a:r>
                <a:rPr kumimoji="1" lang="en-US" altLang="zh-CN" sz="2400">
                  <a:solidFill>
                    <a:srgbClr val="161628"/>
                  </a:solidFill>
                  <a:latin typeface="Times New Roman" panose="02020603050405020304" pitchFamily="18" charset="0"/>
                </a:rPr>
                <a:t>(</a:t>
              </a:r>
              <a:r>
                <a:rPr kumimoji="1" lang="en-US" altLang="zh-CN" sz="2400" i="1">
                  <a:solidFill>
                    <a:srgbClr val="161628"/>
                  </a:solidFill>
                  <a:latin typeface="Times New Roman" panose="02020603050405020304" pitchFamily="18" charset="0"/>
                </a:rPr>
                <a:t>k</a:t>
              </a:r>
              <a:r>
                <a:rPr kumimoji="1" lang="en-US" altLang="zh-CN" sz="2400">
                  <a:solidFill>
                    <a:srgbClr val="161628"/>
                  </a:solidFill>
                  <a:latin typeface="Times New Roman" panose="02020603050405020304" pitchFamily="18" charset="0"/>
                </a:rPr>
                <a:t>)。</a:t>
              </a:r>
              <a:r>
                <a:rPr kumimoji="1" lang="zh-CN" altLang="en-US" sz="2400">
                  <a:solidFill>
                    <a:srgbClr val="161628"/>
                  </a:solidFill>
                  <a:latin typeface="Times New Roman" panose="02020603050405020304" pitchFamily="18" charset="0"/>
                </a:rPr>
                <a:t>有限长序列的</a:t>
              </a:r>
              <a:r>
                <a:rPr kumimoji="1" lang="en-US" altLang="zh-CN" sz="2400">
                  <a:solidFill>
                    <a:srgbClr val="161628"/>
                  </a:solidFill>
                  <a:latin typeface="Times New Roman" panose="02020603050405020304" pitchFamily="18" charset="0"/>
                </a:rPr>
                <a:t>DFT</a:t>
              </a:r>
            </a:p>
          </p:txBody>
        </p:sp>
        <p:sp>
          <p:nvSpPr>
            <p:cNvPr id="83978" name="Text Box 20">
              <a:extLst>
                <a:ext uri="{FF2B5EF4-FFF2-40B4-BE49-F238E27FC236}">
                  <a16:creationId xmlns:a16="http://schemas.microsoft.com/office/drawing/2014/main" id="{DAA7DF27-5E83-42EA-9D09-F3BB5E7E0E70}"/>
                </a:ext>
              </a:extLst>
            </p:cNvPr>
            <p:cNvSpPr txBox="1">
              <a:spLocks noChangeArrowheads="1"/>
            </p:cNvSpPr>
            <p:nvPr/>
          </p:nvSpPr>
          <p:spPr bwMode="auto">
            <a:xfrm>
              <a:off x="576" y="3888"/>
              <a:ext cx="47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kumimoji="1" lang="zh-CN" altLang="en-US" sz="2400">
                  <a:solidFill>
                    <a:srgbClr val="161628"/>
                  </a:solidFill>
                  <a:latin typeface="Times New Roman" panose="02020603050405020304" pitchFamily="18" charset="0"/>
                </a:rPr>
                <a:t>可以解释为它的</a:t>
              </a:r>
              <a:r>
                <a:rPr kumimoji="1" lang="en-US" altLang="zh-CN" sz="2400">
                  <a:solidFill>
                    <a:srgbClr val="161628"/>
                  </a:solidFill>
                  <a:latin typeface="Times New Roman" panose="02020603050405020304" pitchFamily="18" charset="0"/>
                </a:rPr>
                <a:t>Z</a:t>
              </a:r>
              <a:r>
                <a:rPr kumimoji="1" lang="zh-CN" altLang="en-US" sz="2400">
                  <a:solidFill>
                    <a:srgbClr val="161628"/>
                  </a:solidFill>
                  <a:latin typeface="Times New Roman" panose="02020603050405020304" pitchFamily="18" charset="0"/>
                </a:rPr>
                <a:t>变换在单位园上的均匀抽样。</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DEC5EA97-377D-4AA2-AB5F-384DFDC360A3}"/>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p>
        </p:txBody>
      </p:sp>
      <p:sp>
        <p:nvSpPr>
          <p:cNvPr id="84995" name="Rectangle 3">
            <a:extLst>
              <a:ext uri="{FF2B5EF4-FFF2-40B4-BE49-F238E27FC236}">
                <a16:creationId xmlns:a16="http://schemas.microsoft.com/office/drawing/2014/main" id="{C2DB1279-3964-461F-B949-A81E1EA2B494}"/>
              </a:ext>
            </a:extLst>
          </p:cNvPr>
          <p:cNvSpPr>
            <a:spLocks noGrp="1" noChangeArrowheads="1"/>
          </p:cNvSpPr>
          <p:nvPr>
            <p:ph type="body" idx="1"/>
          </p:nvPr>
        </p:nvSpPr>
        <p:spPr>
          <a:xfrm>
            <a:off x="457200" y="1600200"/>
            <a:ext cx="8229600" cy="587375"/>
          </a:xfrm>
        </p:spPr>
        <p:txBody>
          <a:bodyPr/>
          <a:lstStyle/>
          <a:p>
            <a:pPr eaLnBrk="1" hangingPunct="1">
              <a:lnSpc>
                <a:spcPct val="90000"/>
              </a:lnSpc>
            </a:pPr>
            <a:r>
              <a:rPr lang="en-US" altLang="zh-CN" sz="2800">
                <a:solidFill>
                  <a:srgbClr val="161628"/>
                </a:solidFill>
              </a:rPr>
              <a:t>Z</a:t>
            </a:r>
            <a:r>
              <a:rPr lang="zh-CN" altLang="en-US" sz="2800">
                <a:solidFill>
                  <a:srgbClr val="161628"/>
                </a:solidFill>
              </a:rPr>
              <a:t>变换的性质</a:t>
            </a:r>
          </a:p>
          <a:p>
            <a:pPr eaLnBrk="1" hangingPunct="1">
              <a:lnSpc>
                <a:spcPct val="90000"/>
              </a:lnSpc>
              <a:buFontTx/>
              <a:buNone/>
            </a:pPr>
            <a:r>
              <a:rPr lang="zh-CN" altLang="en-US" sz="2800">
                <a:solidFill>
                  <a:srgbClr val="161628"/>
                </a:solidFill>
              </a:rPr>
              <a:t>       </a:t>
            </a:r>
          </a:p>
        </p:txBody>
      </p:sp>
      <p:grpSp>
        <p:nvGrpSpPr>
          <p:cNvPr id="2" name="Group 4">
            <a:extLst>
              <a:ext uri="{FF2B5EF4-FFF2-40B4-BE49-F238E27FC236}">
                <a16:creationId xmlns:a16="http://schemas.microsoft.com/office/drawing/2014/main" id="{6EE18189-A2AD-4D1F-82B5-497F2ACB78B0}"/>
              </a:ext>
            </a:extLst>
          </p:cNvPr>
          <p:cNvGrpSpPr>
            <a:grpSpLocks/>
          </p:cNvGrpSpPr>
          <p:nvPr/>
        </p:nvGrpSpPr>
        <p:grpSpPr bwMode="auto">
          <a:xfrm>
            <a:off x="827088" y="2359025"/>
            <a:ext cx="7231062" cy="1790700"/>
            <a:chOff x="576" y="1632"/>
            <a:chExt cx="4555" cy="1128"/>
          </a:xfrm>
        </p:grpSpPr>
        <p:graphicFrame>
          <p:nvGraphicFramePr>
            <p:cNvPr id="85003" name="Object 5">
              <a:extLst>
                <a:ext uri="{FF2B5EF4-FFF2-40B4-BE49-F238E27FC236}">
                  <a16:creationId xmlns:a16="http://schemas.microsoft.com/office/drawing/2014/main" id="{8A270A28-EB93-4562-BBF6-39EB23306B22}"/>
                </a:ext>
              </a:extLst>
            </p:cNvPr>
            <p:cNvGraphicFramePr>
              <a:graphicFrameLocks noChangeAspect="1"/>
            </p:cNvGraphicFramePr>
            <p:nvPr/>
          </p:nvGraphicFramePr>
          <p:xfrm>
            <a:off x="1872" y="1632"/>
            <a:ext cx="2272" cy="499"/>
          </p:xfrm>
          <a:graphic>
            <a:graphicData uri="http://schemas.openxmlformats.org/presentationml/2006/ole">
              <mc:AlternateContent xmlns:mc="http://schemas.openxmlformats.org/markup-compatibility/2006">
                <mc:Choice xmlns:v="urn:schemas-microsoft-com:vml" Requires="v">
                  <p:oleObj spid="_x0000_s85034" name="Equation" r:id="rId3" imgW="2197100" imgH="482600" progId="Equation.3">
                    <p:embed/>
                  </p:oleObj>
                </mc:Choice>
                <mc:Fallback>
                  <p:oleObj name="Equation" r:id="rId3" imgW="2197100" imgH="482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2" y="1632"/>
                          <a:ext cx="2272"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4" name="Text Box 6">
              <a:extLst>
                <a:ext uri="{FF2B5EF4-FFF2-40B4-BE49-F238E27FC236}">
                  <a16:creationId xmlns:a16="http://schemas.microsoft.com/office/drawing/2014/main" id="{F8042DC5-0E8F-43F4-8F6B-2E6A68539B6F}"/>
                </a:ext>
              </a:extLst>
            </p:cNvPr>
            <p:cNvSpPr txBox="1">
              <a:spLocks noChangeArrowheads="1"/>
            </p:cNvSpPr>
            <p:nvPr/>
          </p:nvSpPr>
          <p:spPr bwMode="auto">
            <a:xfrm>
              <a:off x="576" y="1632"/>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a:solidFill>
                    <a:srgbClr val="161628"/>
                  </a:solidFill>
                </a:rPr>
                <a:t>1 线性:   若</a:t>
              </a:r>
              <a:endParaRPr kumimoji="1" lang="zh-CN" altLang="en-US" sz="2400">
                <a:solidFill>
                  <a:srgbClr val="161628"/>
                </a:solidFill>
                <a:latin typeface="Times New Roman" panose="02020603050405020304" pitchFamily="18" charset="0"/>
              </a:endParaRPr>
            </a:p>
          </p:txBody>
        </p:sp>
        <p:sp>
          <p:nvSpPr>
            <p:cNvPr id="85005" name="Text Box 7">
              <a:extLst>
                <a:ext uri="{FF2B5EF4-FFF2-40B4-BE49-F238E27FC236}">
                  <a16:creationId xmlns:a16="http://schemas.microsoft.com/office/drawing/2014/main" id="{61221F0E-7128-40DA-B539-F967439D4AD3}"/>
                </a:ext>
              </a:extLst>
            </p:cNvPr>
            <p:cNvSpPr txBox="1">
              <a:spLocks noChangeArrowheads="1"/>
            </p:cNvSpPr>
            <p:nvPr/>
          </p:nvSpPr>
          <p:spPr bwMode="auto">
            <a:xfrm>
              <a:off x="672" y="213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a:solidFill>
                    <a:srgbClr val="161628"/>
                  </a:solidFill>
                </a:rPr>
                <a:t>则有</a:t>
              </a:r>
              <a:endParaRPr kumimoji="1" lang="en-US" altLang="zh-CN" sz="2400">
                <a:solidFill>
                  <a:srgbClr val="161628"/>
                </a:solidFill>
                <a:latin typeface="Times New Roman" panose="02020603050405020304" pitchFamily="18" charset="0"/>
              </a:endParaRPr>
            </a:p>
          </p:txBody>
        </p:sp>
        <p:graphicFrame>
          <p:nvGraphicFramePr>
            <p:cNvPr id="85006" name="Object 8">
              <a:extLst>
                <a:ext uri="{FF2B5EF4-FFF2-40B4-BE49-F238E27FC236}">
                  <a16:creationId xmlns:a16="http://schemas.microsoft.com/office/drawing/2014/main" id="{6597F283-11DB-4533-AD56-CC935FCBB93D}"/>
                </a:ext>
              </a:extLst>
            </p:cNvPr>
            <p:cNvGraphicFramePr>
              <a:graphicFrameLocks noChangeAspect="1"/>
            </p:cNvGraphicFramePr>
            <p:nvPr/>
          </p:nvGraphicFramePr>
          <p:xfrm>
            <a:off x="1440" y="2152"/>
            <a:ext cx="3691" cy="257"/>
          </p:xfrm>
          <a:graphic>
            <a:graphicData uri="http://schemas.openxmlformats.org/presentationml/2006/ole">
              <mc:AlternateContent xmlns:mc="http://schemas.openxmlformats.org/markup-compatibility/2006">
                <mc:Choice xmlns:v="urn:schemas-microsoft-com:vml" Requires="v">
                  <p:oleObj spid="_x0000_s85035" name="Equation" r:id="rId5" imgW="3111500" imgH="215900" progId="Equation.3">
                    <p:embed/>
                  </p:oleObj>
                </mc:Choice>
                <mc:Fallback>
                  <p:oleObj name="Equation" r:id="rId5" imgW="3111500" imgH="2159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0" y="2152"/>
                          <a:ext cx="3691"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7" name="Text Box 9">
              <a:extLst>
                <a:ext uri="{FF2B5EF4-FFF2-40B4-BE49-F238E27FC236}">
                  <a16:creationId xmlns:a16="http://schemas.microsoft.com/office/drawing/2014/main" id="{5C6BA9A4-54F9-4FE2-96A4-2A8603FA7BD7}"/>
                </a:ext>
              </a:extLst>
            </p:cNvPr>
            <p:cNvSpPr txBox="1">
              <a:spLocks noChangeArrowheads="1"/>
            </p:cNvSpPr>
            <p:nvPr/>
          </p:nvSpPr>
          <p:spPr bwMode="auto">
            <a:xfrm>
              <a:off x="672" y="247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a:solidFill>
                    <a:srgbClr val="161628"/>
                  </a:solidFill>
                </a:rPr>
                <a:t>其中</a:t>
              </a:r>
              <a:endParaRPr kumimoji="1" lang="zh-CN" altLang="en-US" sz="2400">
                <a:solidFill>
                  <a:srgbClr val="161628"/>
                </a:solidFill>
                <a:latin typeface="Times New Roman" panose="02020603050405020304" pitchFamily="18" charset="0"/>
              </a:endParaRPr>
            </a:p>
          </p:txBody>
        </p:sp>
        <p:graphicFrame>
          <p:nvGraphicFramePr>
            <p:cNvPr id="85008" name="Object 10">
              <a:extLst>
                <a:ext uri="{FF2B5EF4-FFF2-40B4-BE49-F238E27FC236}">
                  <a16:creationId xmlns:a16="http://schemas.microsoft.com/office/drawing/2014/main" id="{A30EAFF2-B440-40B6-A751-77DA30C7C644}"/>
                </a:ext>
              </a:extLst>
            </p:cNvPr>
            <p:cNvGraphicFramePr>
              <a:graphicFrameLocks noChangeAspect="1"/>
            </p:cNvGraphicFramePr>
            <p:nvPr/>
          </p:nvGraphicFramePr>
          <p:xfrm>
            <a:off x="1440" y="2492"/>
            <a:ext cx="2584" cy="249"/>
          </p:xfrm>
          <a:graphic>
            <a:graphicData uri="http://schemas.openxmlformats.org/presentationml/2006/ole">
              <mc:AlternateContent xmlns:mc="http://schemas.openxmlformats.org/markup-compatibility/2006">
                <mc:Choice xmlns:v="urn:schemas-microsoft-com:vml" Requires="v">
                  <p:oleObj spid="_x0000_s85036" name="Equation" r:id="rId7" imgW="2514600" imgH="241300" progId="Equation.3">
                    <p:embed/>
                  </p:oleObj>
                </mc:Choice>
                <mc:Fallback>
                  <p:oleObj name="Equation" r:id="rId7" imgW="2514600" imgH="2413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0" y="2492"/>
                          <a:ext cx="258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1">
            <a:extLst>
              <a:ext uri="{FF2B5EF4-FFF2-40B4-BE49-F238E27FC236}">
                <a16:creationId xmlns:a16="http://schemas.microsoft.com/office/drawing/2014/main" id="{54D5030F-21BA-41A6-81E4-24634E84E3A5}"/>
              </a:ext>
            </a:extLst>
          </p:cNvPr>
          <p:cNvGrpSpPr>
            <a:grpSpLocks/>
          </p:cNvGrpSpPr>
          <p:nvPr/>
        </p:nvGrpSpPr>
        <p:grpSpPr bwMode="auto">
          <a:xfrm>
            <a:off x="914400" y="4484688"/>
            <a:ext cx="3983038" cy="457200"/>
            <a:chOff x="576" y="3024"/>
            <a:chExt cx="2509" cy="288"/>
          </a:xfrm>
        </p:grpSpPr>
        <p:sp>
          <p:nvSpPr>
            <p:cNvPr id="85001" name="Text Box 12">
              <a:extLst>
                <a:ext uri="{FF2B5EF4-FFF2-40B4-BE49-F238E27FC236}">
                  <a16:creationId xmlns:a16="http://schemas.microsoft.com/office/drawing/2014/main" id="{E794E9AD-9C56-4E89-BC18-516BBC081273}"/>
                </a:ext>
              </a:extLst>
            </p:cNvPr>
            <p:cNvSpPr txBox="1">
              <a:spLocks noChangeArrowheads="1"/>
            </p:cNvSpPr>
            <p:nvPr/>
          </p:nvSpPr>
          <p:spPr bwMode="auto">
            <a:xfrm>
              <a:off x="576" y="3024"/>
              <a:ext cx="10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solidFill>
                    <a:srgbClr val="161628"/>
                  </a:solidFill>
                  <a:latin typeface="Times New Roman" panose="02020603050405020304" pitchFamily="18" charset="0"/>
                </a:rPr>
                <a:t>2 位移性：</a:t>
              </a:r>
              <a:endParaRPr kumimoji="1" lang="en-US" altLang="zh-CN" sz="2400">
                <a:solidFill>
                  <a:srgbClr val="161628"/>
                </a:solidFill>
                <a:latin typeface="Times New Roman" panose="02020603050405020304" pitchFamily="18" charset="0"/>
              </a:endParaRPr>
            </a:p>
          </p:txBody>
        </p:sp>
        <p:graphicFrame>
          <p:nvGraphicFramePr>
            <p:cNvPr id="85002" name="Object 13">
              <a:extLst>
                <a:ext uri="{FF2B5EF4-FFF2-40B4-BE49-F238E27FC236}">
                  <a16:creationId xmlns:a16="http://schemas.microsoft.com/office/drawing/2014/main" id="{CA7757A6-773D-413A-9FC7-FAC41DCFB165}"/>
                </a:ext>
              </a:extLst>
            </p:cNvPr>
            <p:cNvGraphicFramePr>
              <a:graphicFrameLocks noChangeAspect="1"/>
            </p:cNvGraphicFramePr>
            <p:nvPr/>
          </p:nvGraphicFramePr>
          <p:xfrm>
            <a:off x="1546" y="3045"/>
            <a:ext cx="1539" cy="247"/>
          </p:xfrm>
          <a:graphic>
            <a:graphicData uri="http://schemas.openxmlformats.org/presentationml/2006/ole">
              <mc:AlternateContent xmlns:mc="http://schemas.openxmlformats.org/markup-compatibility/2006">
                <mc:Choice xmlns:v="urn:schemas-microsoft-com:vml" Requires="v">
                  <p:oleObj spid="_x0000_s85037" name="Equation" r:id="rId9" imgW="1422400" imgH="228600" progId="Equation.3">
                    <p:embed/>
                  </p:oleObj>
                </mc:Choice>
                <mc:Fallback>
                  <p:oleObj name="Equation" r:id="rId9" imgW="1422400" imgH="2286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6" y="3045"/>
                          <a:ext cx="1539"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4">
            <a:extLst>
              <a:ext uri="{FF2B5EF4-FFF2-40B4-BE49-F238E27FC236}">
                <a16:creationId xmlns:a16="http://schemas.microsoft.com/office/drawing/2014/main" id="{34B628E8-329B-4ED7-8B43-8A1FE50A8232}"/>
              </a:ext>
            </a:extLst>
          </p:cNvPr>
          <p:cNvGrpSpPr>
            <a:grpSpLocks/>
          </p:cNvGrpSpPr>
          <p:nvPr/>
        </p:nvGrpSpPr>
        <p:grpSpPr bwMode="auto">
          <a:xfrm>
            <a:off x="914400" y="5276850"/>
            <a:ext cx="6943725" cy="457200"/>
            <a:chOff x="576" y="3264"/>
            <a:chExt cx="4374" cy="288"/>
          </a:xfrm>
        </p:grpSpPr>
        <p:sp>
          <p:nvSpPr>
            <p:cNvPr id="84999" name="Text Box 15">
              <a:extLst>
                <a:ext uri="{FF2B5EF4-FFF2-40B4-BE49-F238E27FC236}">
                  <a16:creationId xmlns:a16="http://schemas.microsoft.com/office/drawing/2014/main" id="{4AF7D7E0-7DB2-487B-A74C-3532C8F409BA}"/>
                </a:ext>
              </a:extLst>
            </p:cNvPr>
            <p:cNvSpPr txBox="1">
              <a:spLocks noChangeArrowheads="1"/>
            </p:cNvSpPr>
            <p:nvPr/>
          </p:nvSpPr>
          <p:spPr bwMode="auto">
            <a:xfrm>
              <a:off x="576" y="3264"/>
              <a:ext cx="16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solidFill>
                    <a:srgbClr val="161628"/>
                  </a:solidFill>
                  <a:latin typeface="Times New Roman" panose="02020603050405020304" pitchFamily="18" charset="0"/>
                </a:rPr>
                <a:t>3 时域卷积定理</a:t>
              </a:r>
              <a:r>
                <a:rPr kumimoji="1" lang="en-US" altLang="zh-CN" sz="2400">
                  <a:solidFill>
                    <a:srgbClr val="161628"/>
                  </a:solidFill>
                  <a:latin typeface="Times New Roman" panose="02020603050405020304" pitchFamily="18" charset="0"/>
                </a:rPr>
                <a:t>：</a:t>
              </a:r>
            </a:p>
          </p:txBody>
        </p:sp>
        <p:graphicFrame>
          <p:nvGraphicFramePr>
            <p:cNvPr id="85000" name="Object 16">
              <a:extLst>
                <a:ext uri="{FF2B5EF4-FFF2-40B4-BE49-F238E27FC236}">
                  <a16:creationId xmlns:a16="http://schemas.microsoft.com/office/drawing/2014/main" id="{B49C3B12-BFCC-4796-9B3C-ADDBD627E833}"/>
                </a:ext>
              </a:extLst>
            </p:cNvPr>
            <p:cNvGraphicFramePr>
              <a:graphicFrameLocks noChangeAspect="1"/>
            </p:cNvGraphicFramePr>
            <p:nvPr/>
          </p:nvGraphicFramePr>
          <p:xfrm>
            <a:off x="2160" y="3292"/>
            <a:ext cx="2790" cy="233"/>
          </p:xfrm>
          <a:graphic>
            <a:graphicData uri="http://schemas.openxmlformats.org/presentationml/2006/ole">
              <mc:AlternateContent xmlns:mc="http://schemas.openxmlformats.org/markup-compatibility/2006">
                <mc:Choice xmlns:v="urn:schemas-microsoft-com:vml" Requires="v">
                  <p:oleObj spid="_x0000_s85038" name="Equation" r:id="rId11" imgW="2578100" imgH="215900" progId="Equation.3">
                    <p:embed/>
                  </p:oleObj>
                </mc:Choice>
                <mc:Fallback>
                  <p:oleObj name="Equation" r:id="rId11" imgW="2578100" imgH="2159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60" y="3292"/>
                          <a:ext cx="279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4">
            <a:extLst>
              <a:ext uri="{FF2B5EF4-FFF2-40B4-BE49-F238E27FC236}">
                <a16:creationId xmlns:a16="http://schemas.microsoft.com/office/drawing/2014/main" id="{41E50EAE-0270-4D80-8E95-5DC8561383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913" y="2214563"/>
            <a:ext cx="7391400" cy="25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A5D2620F-5E55-488E-A823-07C2AAE98DE9}"/>
              </a:ext>
            </a:extLst>
          </p:cNvPr>
          <p:cNvSpPr txBox="1">
            <a:spLocks noChangeArrowheads="1"/>
          </p:cNvSpPr>
          <p:nvPr/>
        </p:nvSpPr>
        <p:spPr bwMode="auto">
          <a:xfrm>
            <a:off x="457200" y="571500"/>
            <a:ext cx="8229600" cy="4525963"/>
          </a:xfrm>
          <a:prstGeom prst="rect">
            <a:avLst/>
          </a:prstGeom>
          <a:noFill/>
          <a:ln w="9525">
            <a:noFill/>
            <a:miter lim="800000"/>
            <a:headEnd/>
            <a:tailEnd/>
          </a:ln>
        </p:spPr>
        <p:txBody>
          <a:bodyPr/>
          <a:lstStyle/>
          <a:p>
            <a:pPr marL="342900" indent="-342900" eaLnBrk="1" hangingPunct="1">
              <a:spcBef>
                <a:spcPct val="20000"/>
              </a:spcBef>
              <a:buClr>
                <a:srgbClr val="996633"/>
              </a:buClr>
              <a:buFont typeface="Wingdings" pitchFamily="2" charset="2"/>
              <a:buChar char="Ø"/>
              <a:defRPr/>
            </a:pPr>
            <a:r>
              <a:rPr lang="zh-CN" altLang="en-US" sz="3200" kern="0" dirty="0">
                <a:solidFill>
                  <a:srgbClr val="161628"/>
                </a:solidFill>
                <a:latin typeface="黑体" pitchFamily="49" charset="-122"/>
                <a:ea typeface="黑体" pitchFamily="49" charset="-122"/>
              </a:rPr>
              <a:t> 仿真人的言语产生和理解过程</a:t>
            </a:r>
            <a:endParaRPr lang="en-US" altLang="zh-CN" sz="3200" kern="0" dirty="0">
              <a:solidFill>
                <a:srgbClr val="161628"/>
              </a:solidFill>
              <a:latin typeface="黑体" pitchFamily="49" charset="-122"/>
              <a:ea typeface="黑体" pitchFamily="49" charset="-122"/>
            </a:endParaRPr>
          </a:p>
          <a:p>
            <a:pPr marL="342900" indent="-342900">
              <a:spcBef>
                <a:spcPct val="20000"/>
              </a:spcBef>
              <a:buFontTx/>
              <a:buChar char="•"/>
              <a:defRPr/>
            </a:pPr>
            <a:endParaRPr lang="zh-CN" altLang="en-US" sz="3200" kern="0" dirty="0">
              <a:latin typeface="黑体" pitchFamily="49" charset="-122"/>
              <a:ea typeface="黑体" pitchFamily="49"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1863F783-008D-4806-8D9B-BE5389D83AC9}"/>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数字信号处理的相关知识</a:t>
            </a:r>
          </a:p>
        </p:txBody>
      </p:sp>
      <p:sp>
        <p:nvSpPr>
          <p:cNvPr id="86019" name="Rectangle 3">
            <a:extLst>
              <a:ext uri="{FF2B5EF4-FFF2-40B4-BE49-F238E27FC236}">
                <a16:creationId xmlns:a16="http://schemas.microsoft.com/office/drawing/2014/main" id="{1F1E6B3B-45E4-45BE-9D6F-1DCB00580422}"/>
              </a:ext>
            </a:extLst>
          </p:cNvPr>
          <p:cNvSpPr>
            <a:spLocks noGrp="1" noChangeArrowheads="1"/>
          </p:cNvSpPr>
          <p:nvPr>
            <p:ph type="body" idx="1"/>
          </p:nvPr>
        </p:nvSpPr>
        <p:spPr>
          <a:xfrm>
            <a:off x="457200" y="1684338"/>
            <a:ext cx="8229600" cy="585787"/>
          </a:xfrm>
        </p:spPr>
        <p:txBody>
          <a:bodyPr/>
          <a:lstStyle/>
          <a:p>
            <a:pPr eaLnBrk="1" hangingPunct="1">
              <a:buClr>
                <a:srgbClr val="9900FF"/>
              </a:buClr>
              <a:buFont typeface="Wingdings" panose="05000000000000000000" pitchFamily="2" charset="2"/>
              <a:buChar char="Ø"/>
            </a:pPr>
            <a:r>
              <a:rPr lang="zh-CN" altLang="en-US">
                <a:solidFill>
                  <a:srgbClr val="161628"/>
                </a:solidFill>
                <a:latin typeface="Times New Roman" panose="02020603050405020304" pitchFamily="18" charset="0"/>
              </a:rPr>
              <a:t>离散余弦变换（</a:t>
            </a:r>
            <a:r>
              <a:rPr lang="en-US" altLang="zh-CN">
                <a:solidFill>
                  <a:srgbClr val="161628"/>
                </a:solidFill>
                <a:latin typeface="Times New Roman" panose="02020603050405020304" pitchFamily="18" charset="0"/>
              </a:rPr>
              <a:t>Discrete Cosine Transform）</a:t>
            </a:r>
          </a:p>
          <a:p>
            <a:pPr eaLnBrk="1" hangingPunct="1">
              <a:buFontTx/>
              <a:buNone/>
            </a:pPr>
            <a:endParaRPr lang="en-US" altLang="zh-CN">
              <a:solidFill>
                <a:srgbClr val="161628"/>
              </a:solidFill>
              <a:latin typeface="Times New Roman" panose="02020603050405020304" pitchFamily="18" charset="0"/>
            </a:endParaRPr>
          </a:p>
        </p:txBody>
      </p:sp>
      <p:graphicFrame>
        <p:nvGraphicFramePr>
          <p:cNvPr id="45060" name="Object 4">
            <a:extLst>
              <a:ext uri="{FF2B5EF4-FFF2-40B4-BE49-F238E27FC236}">
                <a16:creationId xmlns:a16="http://schemas.microsoft.com/office/drawing/2014/main" id="{A71F8D6E-4D46-4004-913C-A585CE2CFD42}"/>
              </a:ext>
            </a:extLst>
          </p:cNvPr>
          <p:cNvGraphicFramePr>
            <a:graphicFrameLocks noChangeAspect="1"/>
          </p:cNvGraphicFramePr>
          <p:nvPr/>
        </p:nvGraphicFramePr>
        <p:xfrm>
          <a:off x="1143000" y="2819400"/>
          <a:ext cx="6702425" cy="1462088"/>
        </p:xfrm>
        <a:graphic>
          <a:graphicData uri="http://schemas.openxmlformats.org/presentationml/2006/ole">
            <mc:AlternateContent xmlns:mc="http://schemas.openxmlformats.org/markup-compatibility/2006">
              <mc:Choice xmlns:v="urn:schemas-microsoft-com:vml" Requires="v">
                <p:oleObj spid="_x0000_s86028" name="Equation" r:id="rId3" imgW="4076700" imgH="889000" progId="Equation.3">
                  <p:embed/>
                </p:oleObj>
              </mc:Choice>
              <mc:Fallback>
                <p:oleObj name="Equation" r:id="rId3" imgW="4076700" imgH="889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819400"/>
                        <a:ext cx="6702425" cy="146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1" name="Text Box 5">
            <a:extLst>
              <a:ext uri="{FF2B5EF4-FFF2-40B4-BE49-F238E27FC236}">
                <a16:creationId xmlns:a16="http://schemas.microsoft.com/office/drawing/2014/main" id="{B78ED2EA-05A5-45F9-AB27-37662342A6AD}"/>
              </a:ext>
            </a:extLst>
          </p:cNvPr>
          <p:cNvSpPr txBox="1">
            <a:spLocks noChangeArrowheads="1"/>
          </p:cNvSpPr>
          <p:nvPr/>
        </p:nvSpPr>
        <p:spPr bwMode="auto">
          <a:xfrm flipV="1">
            <a:off x="1219200" y="43434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400">
              <a:latin typeface="Times New Roman" panose="02020603050405020304" pitchFamily="18" charset="0"/>
            </a:endParaRPr>
          </a:p>
        </p:txBody>
      </p:sp>
      <p:sp>
        <p:nvSpPr>
          <p:cNvPr id="45062" name="Text Box 6">
            <a:extLst>
              <a:ext uri="{FF2B5EF4-FFF2-40B4-BE49-F238E27FC236}">
                <a16:creationId xmlns:a16="http://schemas.microsoft.com/office/drawing/2014/main" id="{B247EBBC-EE90-4115-A368-4AF83CC1BE62}"/>
              </a:ext>
            </a:extLst>
          </p:cNvPr>
          <p:cNvSpPr txBox="1">
            <a:spLocks noChangeArrowheads="1"/>
          </p:cNvSpPr>
          <p:nvPr/>
        </p:nvSpPr>
        <p:spPr bwMode="auto">
          <a:xfrm>
            <a:off x="1219200" y="4724400"/>
            <a:ext cx="75295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kumimoji="1" lang="en-US" altLang="zh-CN" sz="2400">
                <a:solidFill>
                  <a:srgbClr val="161628"/>
                </a:solidFill>
                <a:latin typeface="Times New Roman" panose="02020603050405020304" pitchFamily="18" charset="0"/>
              </a:rPr>
              <a:t> DCT</a:t>
            </a:r>
            <a:r>
              <a:rPr kumimoji="1" lang="zh-CN" altLang="en-US" sz="2400">
                <a:solidFill>
                  <a:srgbClr val="161628"/>
                </a:solidFill>
                <a:latin typeface="Times New Roman" panose="02020603050405020304" pitchFamily="18" charset="0"/>
              </a:rPr>
              <a:t>变换可以从</a:t>
            </a:r>
            <a:r>
              <a:rPr kumimoji="1" lang="en-US" altLang="zh-CN" sz="2400">
                <a:solidFill>
                  <a:srgbClr val="161628"/>
                </a:solidFill>
                <a:latin typeface="Times New Roman" panose="02020603050405020304" pitchFamily="18" charset="0"/>
              </a:rPr>
              <a:t>DFT</a:t>
            </a:r>
            <a:r>
              <a:rPr kumimoji="1" lang="zh-CN" altLang="en-US" sz="2400">
                <a:solidFill>
                  <a:srgbClr val="161628"/>
                </a:solidFill>
                <a:latin typeface="Times New Roman" panose="02020603050405020304" pitchFamily="18" charset="0"/>
              </a:rPr>
              <a:t>变换推导得到</a:t>
            </a:r>
          </a:p>
          <a:p>
            <a:pPr eaLnBrk="1" hangingPunct="1">
              <a:spcBef>
                <a:spcPct val="0"/>
              </a:spcBef>
              <a:buFont typeface="Wingdings" panose="05000000000000000000" pitchFamily="2" charset="2"/>
              <a:buChar char="Ø"/>
            </a:pPr>
            <a:r>
              <a:rPr kumimoji="1" lang="zh-CN" altLang="en-US" sz="2400">
                <a:solidFill>
                  <a:srgbClr val="161628"/>
                </a:solidFill>
                <a:latin typeface="Times New Roman" panose="02020603050405020304" pitchFamily="18" charset="0"/>
              </a:rPr>
              <a:t> </a:t>
            </a:r>
            <a:r>
              <a:rPr kumimoji="1" lang="en-US" altLang="zh-CN" sz="2400">
                <a:solidFill>
                  <a:srgbClr val="161628"/>
                </a:solidFill>
                <a:latin typeface="Times New Roman" panose="02020603050405020304" pitchFamily="18" charset="0"/>
              </a:rPr>
              <a:t>DCT</a:t>
            </a:r>
            <a:r>
              <a:rPr kumimoji="1" lang="zh-CN" altLang="en-US" sz="2400">
                <a:solidFill>
                  <a:srgbClr val="161628"/>
                </a:solidFill>
                <a:latin typeface="Times New Roman" panose="02020603050405020304" pitchFamily="18" charset="0"/>
              </a:rPr>
              <a:t>变换的优点在于能量的集中，相比于</a:t>
            </a:r>
            <a:r>
              <a:rPr kumimoji="1" lang="en-US" altLang="zh-CN" sz="2400">
                <a:solidFill>
                  <a:srgbClr val="161628"/>
                </a:solidFill>
                <a:latin typeface="Times New Roman" panose="02020603050405020304" pitchFamily="18" charset="0"/>
              </a:rPr>
              <a:t>DFT，</a:t>
            </a:r>
            <a:r>
              <a:rPr kumimoji="1" lang="zh-CN" altLang="en-US" sz="2400">
                <a:solidFill>
                  <a:srgbClr val="161628"/>
                </a:solidFill>
                <a:latin typeface="Times New Roman" panose="02020603050405020304" pitchFamily="18" charset="0"/>
              </a:rPr>
              <a:t>其系数主要集中在维数较低的部分，这样就能用更少的系数来逼近原来的信号。</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wipe(up)">
                                      <p:cBhvr>
                                        <p:cTn id="7" dur="500"/>
                                        <p:tgtEl>
                                          <p:spTgt spid="45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nodePh="1">
                                  <p:stCondLst>
                                    <p:cond delay="0"/>
                                  </p:stCondLst>
                                  <p:endCondLst>
                                    <p:cond evt="begin" delay="0">
                                      <p:tn val="10"/>
                                    </p:cond>
                                  </p:endCondLst>
                                  <p:childTnLst>
                                    <p:set>
                                      <p:cBhvr>
                                        <p:cTn id="11" dur="1" fill="hold">
                                          <p:stCondLst>
                                            <p:cond delay="0"/>
                                          </p:stCondLst>
                                        </p:cTn>
                                        <p:tgtEl>
                                          <p:spTgt spid="45061"/>
                                        </p:tgtEl>
                                        <p:attrNameLst>
                                          <p:attrName>style.visibility</p:attrName>
                                        </p:attrNameLst>
                                      </p:cBhvr>
                                      <p:to>
                                        <p:strVal val="visible"/>
                                      </p:to>
                                    </p:set>
                                    <p:animEffect transition="in" filter="wipe(up)">
                                      <p:cBhvr>
                                        <p:cTn id="12" dur="500"/>
                                        <p:tgtEl>
                                          <p:spTgt spid="450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5062">
                                            <p:txEl>
                                              <p:pRg st="0" end="0"/>
                                            </p:txEl>
                                          </p:spTgt>
                                        </p:tgtEl>
                                        <p:attrNameLst>
                                          <p:attrName>style.visibility</p:attrName>
                                        </p:attrNameLst>
                                      </p:cBhvr>
                                      <p:to>
                                        <p:strVal val="visible"/>
                                      </p:to>
                                    </p:set>
                                    <p:animEffect transition="in" filter="wipe(up)">
                                      <p:cBhvr>
                                        <p:cTn id="17" dur="500"/>
                                        <p:tgtEl>
                                          <p:spTgt spid="4506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5062">
                                            <p:txEl>
                                              <p:pRg st="1" end="1"/>
                                            </p:txEl>
                                          </p:spTgt>
                                        </p:tgtEl>
                                        <p:attrNameLst>
                                          <p:attrName>style.visibility</p:attrName>
                                        </p:attrNameLst>
                                      </p:cBhvr>
                                      <p:to>
                                        <p:strVal val="visible"/>
                                      </p:to>
                                    </p:set>
                                    <p:animEffect transition="in" filter="wipe(up)">
                                      <p:cBhvr>
                                        <p:cTn id="22" dur="500"/>
                                        <p:tgtEl>
                                          <p:spTgt spid="450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autoUpdateAnimBg="0"/>
      <p:bldP spid="45062"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601C6424-8712-4FE5-9BBF-CEE6BF23B5AA}"/>
              </a:ext>
            </a:extLst>
          </p:cNvPr>
          <p:cNvSpPr>
            <a:spLocks noGrp="1" noChangeArrowheads="1"/>
          </p:cNvSpPr>
          <p:nvPr>
            <p:ph type="title"/>
          </p:nvPr>
        </p:nvSpPr>
        <p:spPr>
          <a:xfrm>
            <a:off x="468313" y="2708275"/>
            <a:ext cx="8229600" cy="1143000"/>
          </a:xfrm>
        </p:spPr>
        <p:txBody>
          <a:bodyPr/>
          <a:lstStyle/>
          <a:p>
            <a:pPr eaLnBrk="1" hangingPunct="1"/>
            <a:r>
              <a:rPr lang="zh-CN" altLang="en-US" sz="5400">
                <a:solidFill>
                  <a:schemeClr val="hlink"/>
                </a:solidFill>
                <a:ea typeface="隶书" panose="02010509060101010101" pitchFamily="49" charset="-122"/>
              </a:rPr>
              <a:t>语音的语言表示</a:t>
            </a:r>
            <a:endParaRPr lang="en-US" altLang="zh-CN" sz="5400">
              <a:solidFill>
                <a:schemeClr val="hlink"/>
              </a:solidFill>
              <a:ea typeface="隶书" panose="02010509060101010101" pitchFamily="49" charset="-122"/>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64B6308-260C-4693-A780-5285683CB83F}"/>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语音的语言表示</a:t>
            </a:r>
            <a:endParaRPr lang="en-US" altLang="zh-CN">
              <a:solidFill>
                <a:schemeClr val="accent2"/>
              </a:solidFill>
            </a:endParaRPr>
          </a:p>
        </p:txBody>
      </p:sp>
      <p:sp>
        <p:nvSpPr>
          <p:cNvPr id="59395" name="Rectangle 3">
            <a:extLst>
              <a:ext uri="{FF2B5EF4-FFF2-40B4-BE49-F238E27FC236}">
                <a16:creationId xmlns:a16="http://schemas.microsoft.com/office/drawing/2014/main" id="{2143A015-B65D-466C-B031-E998436D8DEC}"/>
              </a:ext>
            </a:extLst>
          </p:cNvPr>
          <p:cNvSpPr>
            <a:spLocks noGrp="1" noChangeArrowheads="1"/>
          </p:cNvSpPr>
          <p:nvPr>
            <p:ph type="body" idx="1"/>
          </p:nvPr>
        </p:nvSpPr>
        <p:spPr/>
        <p:txBody>
          <a:bodyPr/>
          <a:lstStyle/>
          <a:p>
            <a:pPr eaLnBrk="1" hangingPunct="1">
              <a:lnSpc>
                <a:spcPct val="110000"/>
              </a:lnSpc>
              <a:spcBef>
                <a:spcPct val="40000"/>
              </a:spcBef>
            </a:pPr>
            <a:r>
              <a:rPr lang="zh-CN" altLang="en-US" sz="2800" dirty="0">
                <a:solidFill>
                  <a:schemeClr val="tx2"/>
                </a:solidFill>
              </a:rPr>
              <a:t>句子 </a:t>
            </a:r>
            <a:r>
              <a:rPr lang="en-US" altLang="zh-CN" sz="2800" dirty="0">
                <a:solidFill>
                  <a:schemeClr val="tx2"/>
                </a:solidFill>
              </a:rPr>
              <a:t>=&gt; </a:t>
            </a:r>
            <a:r>
              <a:rPr lang="zh-CN" altLang="en-US" sz="2800" dirty="0">
                <a:solidFill>
                  <a:schemeClr val="tx2"/>
                </a:solidFill>
              </a:rPr>
              <a:t>短语 </a:t>
            </a:r>
            <a:r>
              <a:rPr lang="en-US" altLang="zh-CN" sz="2800" dirty="0">
                <a:solidFill>
                  <a:schemeClr val="tx2"/>
                </a:solidFill>
              </a:rPr>
              <a:t>=&gt; </a:t>
            </a:r>
            <a:r>
              <a:rPr lang="zh-CN" altLang="en-US" sz="2800" dirty="0">
                <a:solidFill>
                  <a:schemeClr val="tx2"/>
                </a:solidFill>
              </a:rPr>
              <a:t>词语 </a:t>
            </a:r>
            <a:r>
              <a:rPr lang="en-US" altLang="zh-CN" sz="2800" dirty="0">
                <a:solidFill>
                  <a:schemeClr val="tx2"/>
                </a:solidFill>
              </a:rPr>
              <a:t>=&gt; </a:t>
            </a:r>
            <a:r>
              <a:rPr lang="zh-CN" altLang="en-US" sz="2800" dirty="0">
                <a:solidFill>
                  <a:schemeClr val="tx2"/>
                </a:solidFill>
              </a:rPr>
              <a:t>音节 </a:t>
            </a:r>
            <a:r>
              <a:rPr lang="en-US" altLang="zh-CN" sz="2800" dirty="0">
                <a:solidFill>
                  <a:schemeClr val="tx2"/>
                </a:solidFill>
              </a:rPr>
              <a:t>=&gt; </a:t>
            </a:r>
            <a:r>
              <a:rPr lang="zh-CN" altLang="en-US" sz="2800" dirty="0">
                <a:solidFill>
                  <a:schemeClr val="tx2"/>
                </a:solidFill>
              </a:rPr>
              <a:t>音素</a:t>
            </a:r>
          </a:p>
          <a:p>
            <a:pPr eaLnBrk="1" hangingPunct="1">
              <a:lnSpc>
                <a:spcPct val="110000"/>
              </a:lnSpc>
              <a:spcBef>
                <a:spcPct val="40000"/>
              </a:spcBef>
            </a:pPr>
            <a:r>
              <a:rPr lang="zh-CN" altLang="en-US" sz="2800" dirty="0">
                <a:solidFill>
                  <a:schemeClr val="tx2"/>
                </a:solidFill>
                <a:highlight>
                  <a:srgbClr val="FFFF00"/>
                </a:highlight>
              </a:rPr>
              <a:t>音素是语音的基本单位。可以分为元音（浊音）和辅音（清音）。</a:t>
            </a:r>
          </a:p>
          <a:p>
            <a:pPr eaLnBrk="1" hangingPunct="1">
              <a:lnSpc>
                <a:spcPct val="110000"/>
              </a:lnSpc>
              <a:spcBef>
                <a:spcPct val="40000"/>
              </a:spcBef>
            </a:pPr>
            <a:r>
              <a:rPr lang="zh-CN" altLang="en-US" sz="2800" dirty="0">
                <a:solidFill>
                  <a:schemeClr val="tx2"/>
                </a:solidFill>
              </a:rPr>
              <a:t>元音是指发音的过程中，对声腔气流无明显阻塞而发出的音段，如[</a:t>
            </a:r>
            <a:r>
              <a:rPr lang="en-US" altLang="zh-CN" sz="2800" dirty="0">
                <a:solidFill>
                  <a:schemeClr val="tx2"/>
                </a:solidFill>
              </a:rPr>
              <a:t>a]、[</a:t>
            </a:r>
            <a:r>
              <a:rPr lang="en-US" altLang="zh-CN" sz="2800" dirty="0" err="1">
                <a:solidFill>
                  <a:schemeClr val="tx2"/>
                </a:solidFill>
              </a:rPr>
              <a:t>i</a:t>
            </a:r>
            <a:r>
              <a:rPr lang="en-US" altLang="zh-CN" sz="2800" dirty="0">
                <a:solidFill>
                  <a:schemeClr val="tx2"/>
                </a:solidFill>
              </a:rPr>
              <a:t>]</a:t>
            </a:r>
            <a:r>
              <a:rPr lang="zh-CN" altLang="en-US" sz="2800" dirty="0">
                <a:solidFill>
                  <a:schemeClr val="tx2"/>
                </a:solidFill>
              </a:rPr>
              <a:t>等。</a:t>
            </a:r>
          </a:p>
          <a:p>
            <a:pPr eaLnBrk="1" hangingPunct="1">
              <a:lnSpc>
                <a:spcPct val="110000"/>
              </a:lnSpc>
              <a:spcBef>
                <a:spcPct val="40000"/>
              </a:spcBef>
            </a:pPr>
            <a:r>
              <a:rPr lang="zh-CN" altLang="en-US" sz="2800" dirty="0">
                <a:solidFill>
                  <a:schemeClr val="tx2"/>
                </a:solidFill>
              </a:rPr>
              <a:t>辅音是声腔气流明显受阻时所发出的音段，如[</a:t>
            </a:r>
            <a:r>
              <a:rPr lang="en-US" altLang="zh-CN" sz="2800" dirty="0">
                <a:solidFill>
                  <a:schemeClr val="tx2"/>
                </a:solidFill>
              </a:rPr>
              <a:t>m][n]</a:t>
            </a:r>
            <a:r>
              <a:rPr lang="zh-CN" altLang="en-US" sz="2800" dirty="0">
                <a:solidFill>
                  <a:schemeClr val="tx2"/>
                </a:solidFill>
              </a:rPr>
              <a:t>等。</a:t>
            </a:r>
          </a:p>
          <a:p>
            <a:pPr eaLnBrk="1" hangingPunct="1">
              <a:lnSpc>
                <a:spcPct val="110000"/>
              </a:lnSpc>
              <a:spcBef>
                <a:spcPct val="40000"/>
              </a:spcBef>
            </a:pPr>
            <a:r>
              <a:rPr lang="zh-CN" altLang="en-US" sz="2800" dirty="0">
                <a:solidFill>
                  <a:schemeClr val="tx2"/>
                </a:solidFill>
              </a:rPr>
              <a:t>此外还用半元音、双元音、半辅音等等。</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up)">
                                      <p:cBhvr>
                                        <p:cTn id="7" dur="500"/>
                                        <p:tgtEl>
                                          <p:spTgt spid="5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wipe(up)">
                                      <p:cBhvr>
                                        <p:cTn id="12" dur="500"/>
                                        <p:tgtEl>
                                          <p:spTgt spid="59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Effect transition="in" filter="wipe(up)">
                                      <p:cBhvr>
                                        <p:cTn id="17" dur="500"/>
                                        <p:tgtEl>
                                          <p:spTgt spid="59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9395">
                                            <p:txEl>
                                              <p:pRg st="3" end="3"/>
                                            </p:txEl>
                                          </p:spTgt>
                                        </p:tgtEl>
                                        <p:attrNameLst>
                                          <p:attrName>style.visibility</p:attrName>
                                        </p:attrNameLst>
                                      </p:cBhvr>
                                      <p:to>
                                        <p:strVal val="visible"/>
                                      </p:to>
                                    </p:set>
                                    <p:animEffect transition="in" filter="wipe(up)">
                                      <p:cBhvr>
                                        <p:cTn id="22" dur="500"/>
                                        <p:tgtEl>
                                          <p:spTgt spid="593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9395">
                                            <p:txEl>
                                              <p:pRg st="4" end="4"/>
                                            </p:txEl>
                                          </p:spTgt>
                                        </p:tgtEl>
                                        <p:attrNameLst>
                                          <p:attrName>style.visibility</p:attrName>
                                        </p:attrNameLst>
                                      </p:cBhvr>
                                      <p:to>
                                        <p:strVal val="visible"/>
                                      </p:to>
                                    </p:set>
                                    <p:animEffect transition="in" filter="wipe(up)">
                                      <p:cBhvr>
                                        <p:cTn id="27" dur="500"/>
                                        <p:tgtEl>
                                          <p:spTgt spid="59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1026">
            <a:extLst>
              <a:ext uri="{FF2B5EF4-FFF2-40B4-BE49-F238E27FC236}">
                <a16:creationId xmlns:a16="http://schemas.microsoft.com/office/drawing/2014/main" id="{6DAF5403-6395-4A08-8BD4-FBD6EEB7C89A}"/>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语音的语言表示</a:t>
            </a:r>
          </a:p>
        </p:txBody>
      </p:sp>
      <p:sp>
        <p:nvSpPr>
          <p:cNvPr id="60575" name="Rectangle 1183">
            <a:extLst>
              <a:ext uri="{FF2B5EF4-FFF2-40B4-BE49-F238E27FC236}">
                <a16:creationId xmlns:a16="http://schemas.microsoft.com/office/drawing/2014/main" id="{7AB5A338-0B76-469E-A19B-15CE04DEE0C3}"/>
              </a:ext>
            </a:extLst>
          </p:cNvPr>
          <p:cNvSpPr>
            <a:spLocks noGrp="1" noChangeArrowheads="1"/>
          </p:cNvSpPr>
          <p:nvPr>
            <p:ph type="body" idx="1"/>
          </p:nvPr>
        </p:nvSpPr>
        <p:spPr>
          <a:xfrm>
            <a:off x="684213" y="1557338"/>
            <a:ext cx="7772400" cy="4897437"/>
          </a:xfrm>
        </p:spPr>
        <p:txBody>
          <a:bodyPr/>
          <a:lstStyle/>
          <a:p>
            <a:pPr eaLnBrk="1" hangingPunct="1">
              <a:spcBef>
                <a:spcPct val="30000"/>
              </a:spcBef>
            </a:pPr>
            <a:r>
              <a:rPr lang="zh-CN" altLang="en-US" sz="2800">
                <a:solidFill>
                  <a:schemeClr val="tx2"/>
                </a:solidFill>
              </a:rPr>
              <a:t>对一组语言来讲，可以用一组音素来描述。</a:t>
            </a:r>
          </a:p>
          <a:p>
            <a:pPr eaLnBrk="1" hangingPunct="1">
              <a:spcBef>
                <a:spcPct val="30000"/>
              </a:spcBef>
            </a:pPr>
            <a:r>
              <a:rPr lang="zh-CN" altLang="en-US" sz="2800">
                <a:solidFill>
                  <a:schemeClr val="tx2"/>
                </a:solidFill>
              </a:rPr>
              <a:t>美国英语包括42个音素，分为：元音12个；双元音6个；半元音4个；辅音20个。</a:t>
            </a:r>
          </a:p>
          <a:p>
            <a:pPr eaLnBrk="1" hangingPunct="1">
              <a:spcBef>
                <a:spcPct val="30000"/>
              </a:spcBef>
            </a:pPr>
            <a:r>
              <a:rPr lang="zh-CN" altLang="en-US" sz="2800">
                <a:solidFill>
                  <a:schemeClr val="tx2"/>
                </a:solidFill>
              </a:rPr>
              <a:t>汉语普通话是以北京语音为标准音，以北方话为基准，国际上常用的词为（</a:t>
            </a:r>
            <a:r>
              <a:rPr lang="en-US" altLang="zh-CN" sz="2800">
                <a:solidFill>
                  <a:schemeClr val="tx2"/>
                </a:solidFill>
              </a:rPr>
              <a:t>mandarin）。</a:t>
            </a:r>
          </a:p>
          <a:p>
            <a:pPr eaLnBrk="1" hangingPunct="1">
              <a:spcBef>
                <a:spcPct val="30000"/>
              </a:spcBef>
            </a:pPr>
            <a:r>
              <a:rPr lang="zh-CN" altLang="en-US" sz="2800">
                <a:solidFill>
                  <a:schemeClr val="tx2"/>
                </a:solidFill>
              </a:rPr>
              <a:t>汉语采用声韵结构，每个字音分成两部分，前面的部分称为声母（</a:t>
            </a:r>
            <a:r>
              <a:rPr lang="en-US" altLang="zh-CN" sz="2800">
                <a:solidFill>
                  <a:schemeClr val="tx2"/>
                </a:solidFill>
              </a:rPr>
              <a:t>initial）,</a:t>
            </a:r>
            <a:r>
              <a:rPr lang="zh-CN" altLang="en-US" sz="2800">
                <a:solidFill>
                  <a:schemeClr val="tx2"/>
                </a:solidFill>
              </a:rPr>
              <a:t>后一部分称为韵母（</a:t>
            </a:r>
            <a:r>
              <a:rPr lang="en-US" altLang="zh-CN" sz="2800">
                <a:solidFill>
                  <a:schemeClr val="tx2"/>
                </a:solidFill>
              </a:rPr>
              <a:t>final</a:t>
            </a:r>
            <a:r>
              <a:rPr lang="zh-CN" altLang="en-US" sz="2800">
                <a:solidFill>
                  <a:schemeClr val="tx2"/>
                </a:solidFill>
              </a:rPr>
              <a:t>）。</a:t>
            </a:r>
          </a:p>
          <a:p>
            <a:pPr eaLnBrk="1" hangingPunct="1">
              <a:spcBef>
                <a:spcPct val="30000"/>
              </a:spcBef>
            </a:pPr>
            <a:r>
              <a:rPr lang="zh-CN" altLang="en-US" sz="2800">
                <a:solidFill>
                  <a:schemeClr val="tx2"/>
                </a:solidFill>
              </a:rPr>
              <a:t>声母为辅音，但不是所有的辅音都可以做声母。声母共22个。</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0575">
                                            <p:txEl>
                                              <p:pRg st="0" end="0"/>
                                            </p:txEl>
                                          </p:spTgt>
                                        </p:tgtEl>
                                        <p:attrNameLst>
                                          <p:attrName>style.visibility</p:attrName>
                                        </p:attrNameLst>
                                      </p:cBhvr>
                                      <p:to>
                                        <p:strVal val="visible"/>
                                      </p:to>
                                    </p:set>
                                    <p:animEffect transition="in" filter="wipe(up)">
                                      <p:cBhvr>
                                        <p:cTn id="7" dur="500"/>
                                        <p:tgtEl>
                                          <p:spTgt spid="605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0575">
                                            <p:txEl>
                                              <p:pRg st="1" end="1"/>
                                            </p:txEl>
                                          </p:spTgt>
                                        </p:tgtEl>
                                        <p:attrNameLst>
                                          <p:attrName>style.visibility</p:attrName>
                                        </p:attrNameLst>
                                      </p:cBhvr>
                                      <p:to>
                                        <p:strVal val="visible"/>
                                      </p:to>
                                    </p:set>
                                    <p:animEffect transition="in" filter="wipe(up)">
                                      <p:cBhvr>
                                        <p:cTn id="12" dur="500"/>
                                        <p:tgtEl>
                                          <p:spTgt spid="605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0575">
                                            <p:txEl>
                                              <p:pRg st="2" end="2"/>
                                            </p:txEl>
                                          </p:spTgt>
                                        </p:tgtEl>
                                        <p:attrNameLst>
                                          <p:attrName>style.visibility</p:attrName>
                                        </p:attrNameLst>
                                      </p:cBhvr>
                                      <p:to>
                                        <p:strVal val="visible"/>
                                      </p:to>
                                    </p:set>
                                    <p:animEffect transition="in" filter="wipe(up)">
                                      <p:cBhvr>
                                        <p:cTn id="17" dur="500"/>
                                        <p:tgtEl>
                                          <p:spTgt spid="605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0575">
                                            <p:txEl>
                                              <p:pRg st="3" end="3"/>
                                            </p:txEl>
                                          </p:spTgt>
                                        </p:tgtEl>
                                        <p:attrNameLst>
                                          <p:attrName>style.visibility</p:attrName>
                                        </p:attrNameLst>
                                      </p:cBhvr>
                                      <p:to>
                                        <p:strVal val="visible"/>
                                      </p:to>
                                    </p:set>
                                    <p:animEffect transition="in" filter="wipe(up)">
                                      <p:cBhvr>
                                        <p:cTn id="22" dur="500"/>
                                        <p:tgtEl>
                                          <p:spTgt spid="605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0575">
                                            <p:txEl>
                                              <p:pRg st="4" end="4"/>
                                            </p:txEl>
                                          </p:spTgt>
                                        </p:tgtEl>
                                        <p:attrNameLst>
                                          <p:attrName>style.visibility</p:attrName>
                                        </p:attrNameLst>
                                      </p:cBhvr>
                                      <p:to>
                                        <p:strVal val="visible"/>
                                      </p:to>
                                    </p:set>
                                    <p:animEffect transition="in" filter="wipe(up)">
                                      <p:cBhvr>
                                        <p:cTn id="27" dur="500"/>
                                        <p:tgtEl>
                                          <p:spTgt spid="605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7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309A4E04-35EB-4505-9BEC-B7B881CE4E40}"/>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语音的语言表示</a:t>
            </a:r>
          </a:p>
        </p:txBody>
      </p:sp>
      <p:sp>
        <p:nvSpPr>
          <p:cNvPr id="62467" name="Rectangle 3">
            <a:extLst>
              <a:ext uri="{FF2B5EF4-FFF2-40B4-BE49-F238E27FC236}">
                <a16:creationId xmlns:a16="http://schemas.microsoft.com/office/drawing/2014/main" id="{1F8C388E-B4AD-4D08-BD81-C9BCADCF7B68}"/>
              </a:ext>
            </a:extLst>
          </p:cNvPr>
          <p:cNvSpPr>
            <a:spLocks noGrp="1" noChangeArrowheads="1"/>
          </p:cNvSpPr>
          <p:nvPr>
            <p:ph type="body" idx="1"/>
          </p:nvPr>
        </p:nvSpPr>
        <p:spPr>
          <a:xfrm>
            <a:off x="685800" y="1600200"/>
            <a:ext cx="7772400" cy="4800600"/>
          </a:xfrm>
        </p:spPr>
        <p:txBody>
          <a:bodyPr/>
          <a:lstStyle/>
          <a:p>
            <a:pPr eaLnBrk="1" hangingPunct="1">
              <a:lnSpc>
                <a:spcPct val="90000"/>
              </a:lnSpc>
            </a:pPr>
            <a:r>
              <a:rPr lang="zh-CN" altLang="en-US" sz="2800" b="1">
                <a:solidFill>
                  <a:schemeClr val="tx2"/>
                </a:solidFill>
              </a:rPr>
              <a:t>声母表</a:t>
            </a:r>
          </a:p>
          <a:p>
            <a:pPr eaLnBrk="1" hangingPunct="1">
              <a:lnSpc>
                <a:spcPct val="90000"/>
              </a:lnSpc>
              <a:buFontTx/>
              <a:buNone/>
            </a:pPr>
            <a:r>
              <a:rPr lang="zh-CN" altLang="en-US" sz="2800" b="1">
                <a:solidFill>
                  <a:schemeClr val="tx2"/>
                </a:solidFill>
              </a:rPr>
              <a:t>       </a:t>
            </a:r>
            <a:r>
              <a:rPr lang="en-US" altLang="zh-CN" sz="2800" b="1">
                <a:solidFill>
                  <a:schemeClr val="tx2"/>
                </a:solidFill>
              </a:rPr>
              <a:t>b   p   m   f   d   t   n   l</a:t>
            </a:r>
          </a:p>
          <a:p>
            <a:pPr eaLnBrk="1" hangingPunct="1">
              <a:lnSpc>
                <a:spcPct val="90000"/>
              </a:lnSpc>
              <a:buFontTx/>
              <a:buNone/>
            </a:pPr>
            <a:r>
              <a:rPr lang="en-US" altLang="zh-CN" sz="2800" b="1">
                <a:solidFill>
                  <a:schemeClr val="tx2"/>
                </a:solidFill>
              </a:rPr>
              <a:t>       g   k   h    j   q   x </a:t>
            </a:r>
          </a:p>
          <a:p>
            <a:pPr eaLnBrk="1" hangingPunct="1">
              <a:lnSpc>
                <a:spcPct val="90000"/>
              </a:lnSpc>
              <a:buFontTx/>
              <a:buNone/>
            </a:pPr>
            <a:r>
              <a:rPr lang="en-US" altLang="zh-CN" sz="2800" b="1">
                <a:solidFill>
                  <a:schemeClr val="tx2"/>
                </a:solidFill>
              </a:rPr>
              <a:t>       zh ch sh  r   z   c   s</a:t>
            </a:r>
          </a:p>
          <a:p>
            <a:pPr eaLnBrk="1" hangingPunct="1">
              <a:lnSpc>
                <a:spcPct val="90000"/>
              </a:lnSpc>
            </a:pPr>
            <a:r>
              <a:rPr lang="zh-CN" altLang="en-US" sz="2800" b="1">
                <a:solidFill>
                  <a:schemeClr val="tx2"/>
                </a:solidFill>
              </a:rPr>
              <a:t>韵母可以包括一个元音，也可以包括多个元音，也可以包括辅音。韵母共38个。</a:t>
            </a:r>
          </a:p>
          <a:p>
            <a:pPr eaLnBrk="1" hangingPunct="1">
              <a:lnSpc>
                <a:spcPct val="90000"/>
              </a:lnSpc>
            </a:pPr>
            <a:r>
              <a:rPr lang="zh-CN" altLang="en-US" sz="2800" b="1">
                <a:solidFill>
                  <a:schemeClr val="tx2"/>
                </a:solidFill>
              </a:rPr>
              <a:t>韵母表</a:t>
            </a:r>
          </a:p>
          <a:p>
            <a:pPr eaLnBrk="1" hangingPunct="1">
              <a:lnSpc>
                <a:spcPct val="90000"/>
              </a:lnSpc>
              <a:buFontTx/>
              <a:buNone/>
            </a:pPr>
            <a:r>
              <a:rPr lang="en-US" altLang="zh-CN" sz="2800" b="1">
                <a:solidFill>
                  <a:schemeClr val="tx2"/>
                </a:solidFill>
              </a:rPr>
              <a:t>I u ü</a:t>
            </a:r>
            <a:r>
              <a:rPr lang="en-US" altLang="zh-CN" sz="2800" b="1">
                <a:solidFill>
                  <a:schemeClr val="tx2"/>
                </a:solidFill>
                <a:cs typeface="Arial" panose="020B0604020202020204" pitchFamily="34" charset="0"/>
              </a:rPr>
              <a:t> A ia ua  o uo e ie </a:t>
            </a:r>
            <a:r>
              <a:rPr lang="en-US" altLang="zh-CN" sz="2800" b="1">
                <a:solidFill>
                  <a:schemeClr val="tx2"/>
                </a:solidFill>
              </a:rPr>
              <a:t>ü</a:t>
            </a:r>
            <a:r>
              <a:rPr lang="en-US" altLang="zh-CN" sz="2800" b="1">
                <a:solidFill>
                  <a:schemeClr val="tx2"/>
                </a:solidFill>
                <a:cs typeface="Arial" panose="020B0604020202020204" pitchFamily="34" charset="0"/>
              </a:rPr>
              <a:t>e  ai uai ei uei ao iao</a:t>
            </a:r>
          </a:p>
          <a:p>
            <a:pPr eaLnBrk="1" hangingPunct="1">
              <a:lnSpc>
                <a:spcPct val="90000"/>
              </a:lnSpc>
              <a:buFontTx/>
              <a:buNone/>
            </a:pPr>
            <a:r>
              <a:rPr lang="en-US" altLang="zh-CN" sz="2800" b="1">
                <a:solidFill>
                  <a:schemeClr val="tx2"/>
                </a:solidFill>
              </a:rPr>
              <a:t>ou iou an ian  uan ü</a:t>
            </a:r>
            <a:r>
              <a:rPr lang="en-US" altLang="zh-CN" sz="2800" b="1">
                <a:solidFill>
                  <a:schemeClr val="tx2"/>
                </a:solidFill>
                <a:cs typeface="Arial" panose="020B0604020202020204" pitchFamily="34" charset="0"/>
              </a:rPr>
              <a:t>an en in uen </a:t>
            </a:r>
            <a:r>
              <a:rPr lang="en-US" altLang="zh-CN" sz="2800" b="1">
                <a:solidFill>
                  <a:schemeClr val="tx2"/>
                </a:solidFill>
              </a:rPr>
              <a:t>ü</a:t>
            </a:r>
            <a:r>
              <a:rPr lang="en-US" altLang="zh-CN" sz="2800" b="1">
                <a:solidFill>
                  <a:schemeClr val="tx2"/>
                </a:solidFill>
                <a:latin typeface="Times New Roman" panose="02020603050405020304" pitchFamily="18" charset="0"/>
              </a:rPr>
              <a:t>n ang</a:t>
            </a:r>
            <a:r>
              <a:rPr lang="en-US" altLang="zh-CN" sz="2800" b="1">
                <a:solidFill>
                  <a:schemeClr val="tx2"/>
                </a:solidFill>
                <a:latin typeface="宋体" panose="02010600030101010101" pitchFamily="2" charset="-122"/>
              </a:rPr>
              <a:t> iang</a:t>
            </a:r>
          </a:p>
          <a:p>
            <a:pPr eaLnBrk="1" hangingPunct="1">
              <a:lnSpc>
                <a:spcPct val="90000"/>
              </a:lnSpc>
              <a:buFontTx/>
              <a:buNone/>
            </a:pPr>
            <a:r>
              <a:rPr lang="en-US" altLang="zh-CN" sz="2800" b="1">
                <a:solidFill>
                  <a:schemeClr val="tx2"/>
                </a:solidFill>
              </a:rPr>
              <a:t>uang eng ing ueng ong iong</a:t>
            </a:r>
          </a:p>
          <a:p>
            <a:pPr eaLnBrk="1" hangingPunct="1">
              <a:lnSpc>
                <a:spcPct val="90000"/>
              </a:lnSpc>
              <a:buFontTx/>
              <a:buNone/>
            </a:pPr>
            <a:endParaRPr lang="zh-CN" altLang="en-US" sz="2800" b="1">
              <a:solidFill>
                <a:schemeClr val="tx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up)">
                                      <p:cBhvr>
                                        <p:cTn id="7" dur="500"/>
                                        <p:tgtEl>
                                          <p:spTgt spid="6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wipe(up)">
                                      <p:cBhvr>
                                        <p:cTn id="12" dur="500"/>
                                        <p:tgtEl>
                                          <p:spTgt spid="62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wipe(up)">
                                      <p:cBhvr>
                                        <p:cTn id="17" dur="500"/>
                                        <p:tgtEl>
                                          <p:spTgt spid="62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Effect transition="in" filter="wipe(up)">
                                      <p:cBhvr>
                                        <p:cTn id="22" dur="500"/>
                                        <p:tgtEl>
                                          <p:spTgt spid="624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2467">
                                            <p:txEl>
                                              <p:pRg st="4" end="4"/>
                                            </p:txEl>
                                          </p:spTgt>
                                        </p:tgtEl>
                                        <p:attrNameLst>
                                          <p:attrName>style.visibility</p:attrName>
                                        </p:attrNameLst>
                                      </p:cBhvr>
                                      <p:to>
                                        <p:strVal val="visible"/>
                                      </p:to>
                                    </p:set>
                                    <p:animEffect transition="in" filter="wipe(up)">
                                      <p:cBhvr>
                                        <p:cTn id="27" dur="500"/>
                                        <p:tgtEl>
                                          <p:spTgt spid="624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2467">
                                            <p:txEl>
                                              <p:pRg st="5" end="5"/>
                                            </p:txEl>
                                          </p:spTgt>
                                        </p:tgtEl>
                                        <p:attrNameLst>
                                          <p:attrName>style.visibility</p:attrName>
                                        </p:attrNameLst>
                                      </p:cBhvr>
                                      <p:to>
                                        <p:strVal val="visible"/>
                                      </p:to>
                                    </p:set>
                                    <p:animEffect transition="in" filter="wipe(up)">
                                      <p:cBhvr>
                                        <p:cTn id="32" dur="500"/>
                                        <p:tgtEl>
                                          <p:spTgt spid="6246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2467">
                                            <p:txEl>
                                              <p:pRg st="6" end="6"/>
                                            </p:txEl>
                                          </p:spTgt>
                                        </p:tgtEl>
                                        <p:attrNameLst>
                                          <p:attrName>style.visibility</p:attrName>
                                        </p:attrNameLst>
                                      </p:cBhvr>
                                      <p:to>
                                        <p:strVal val="visible"/>
                                      </p:to>
                                    </p:set>
                                    <p:animEffect transition="in" filter="wipe(up)">
                                      <p:cBhvr>
                                        <p:cTn id="37" dur="500"/>
                                        <p:tgtEl>
                                          <p:spTgt spid="6246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2467">
                                            <p:txEl>
                                              <p:pRg st="7" end="7"/>
                                            </p:txEl>
                                          </p:spTgt>
                                        </p:tgtEl>
                                        <p:attrNameLst>
                                          <p:attrName>style.visibility</p:attrName>
                                        </p:attrNameLst>
                                      </p:cBhvr>
                                      <p:to>
                                        <p:strVal val="visible"/>
                                      </p:to>
                                    </p:set>
                                    <p:animEffect transition="in" filter="wipe(up)">
                                      <p:cBhvr>
                                        <p:cTn id="42" dur="500"/>
                                        <p:tgtEl>
                                          <p:spTgt spid="6246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62467">
                                            <p:txEl>
                                              <p:pRg st="8" end="8"/>
                                            </p:txEl>
                                          </p:spTgt>
                                        </p:tgtEl>
                                        <p:attrNameLst>
                                          <p:attrName>style.visibility</p:attrName>
                                        </p:attrNameLst>
                                      </p:cBhvr>
                                      <p:to>
                                        <p:strVal val="visible"/>
                                      </p:to>
                                    </p:set>
                                    <p:animEffect transition="in" filter="wipe(up)">
                                      <p:cBhvr>
                                        <p:cTn id="47" dur="500"/>
                                        <p:tgtEl>
                                          <p:spTgt spid="624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0560F4ED-691F-4E2F-A6E2-3E36E191358E}"/>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语音的语言表示</a:t>
            </a:r>
          </a:p>
        </p:txBody>
      </p:sp>
      <p:sp>
        <p:nvSpPr>
          <p:cNvPr id="63491" name="Rectangle 3">
            <a:extLst>
              <a:ext uri="{FF2B5EF4-FFF2-40B4-BE49-F238E27FC236}">
                <a16:creationId xmlns:a16="http://schemas.microsoft.com/office/drawing/2014/main" id="{EF37D473-36CB-42AF-95C6-2F2615015E5B}"/>
              </a:ext>
            </a:extLst>
          </p:cNvPr>
          <p:cNvSpPr>
            <a:spLocks noGrp="1" noChangeArrowheads="1"/>
          </p:cNvSpPr>
          <p:nvPr>
            <p:ph type="body" idx="1"/>
          </p:nvPr>
        </p:nvSpPr>
        <p:spPr/>
        <p:txBody>
          <a:bodyPr/>
          <a:lstStyle/>
          <a:p>
            <a:pPr eaLnBrk="1" hangingPunct="1"/>
            <a:r>
              <a:rPr lang="zh-CN" altLang="en-US" sz="2800" b="1">
                <a:solidFill>
                  <a:schemeClr val="tx2"/>
                </a:solidFill>
              </a:rPr>
              <a:t>汉语音素为64个，分为辅音、单元音、复元音和复鼻尾音。</a:t>
            </a:r>
          </a:p>
          <a:p>
            <a:pPr eaLnBrk="1" hangingPunct="1"/>
            <a:r>
              <a:rPr lang="zh-CN" altLang="en-US" sz="2800" b="1">
                <a:solidFill>
                  <a:schemeClr val="tx2"/>
                </a:solidFill>
              </a:rPr>
              <a:t>汉语的每个字就是一个音节。音节由声母和韵母拼接而成，音节中也可以不包含声母。</a:t>
            </a:r>
          </a:p>
          <a:p>
            <a:pPr eaLnBrk="1" hangingPunct="1"/>
            <a:r>
              <a:rPr lang="zh-CN" altLang="en-US" sz="2800" b="1">
                <a:solidFill>
                  <a:schemeClr val="tx2"/>
                </a:solidFill>
              </a:rPr>
              <a:t>无调音节415个。    </a:t>
            </a:r>
            <a:r>
              <a:rPr lang="zh-CN" altLang="en-US" sz="2800" b="1">
                <a:solidFill>
                  <a:schemeClr val="tx2"/>
                </a:solidFill>
                <a:hlinkClick r:id="rId2" action="ppaction://hlinkfile"/>
              </a:rPr>
              <a:t>无调音节列表</a:t>
            </a:r>
            <a:endParaRPr lang="zh-CN" altLang="en-US" sz="2800" b="1">
              <a:solidFill>
                <a:schemeClr val="tx2"/>
              </a:solidFill>
            </a:endParaRPr>
          </a:p>
          <a:p>
            <a:pPr eaLnBrk="1" hangingPunct="1"/>
            <a:r>
              <a:rPr lang="zh-CN" altLang="en-US" sz="2800" b="1">
                <a:solidFill>
                  <a:schemeClr val="tx2"/>
                </a:solidFill>
              </a:rPr>
              <a:t>每个音节可以有四种声调，因此有调音节一千二百多个。</a:t>
            </a:r>
          </a:p>
          <a:p>
            <a:pPr eaLnBrk="1" hangingPunct="1"/>
            <a:endParaRPr lang="zh-CN" altLang="en-US" sz="2800" b="1">
              <a:solidFill>
                <a:schemeClr val="tx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wipe(up)">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wipe(up)">
                                      <p:cBhvr>
                                        <p:cTn id="12" dur="500"/>
                                        <p:tgtEl>
                                          <p:spTgt spid="63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wipe(up)">
                                      <p:cBhvr>
                                        <p:cTn id="17" dur="500"/>
                                        <p:tgtEl>
                                          <p:spTgt spid="63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3491">
                                            <p:txEl>
                                              <p:pRg st="3" end="3"/>
                                            </p:txEl>
                                          </p:spTgt>
                                        </p:tgtEl>
                                        <p:attrNameLst>
                                          <p:attrName>style.visibility</p:attrName>
                                        </p:attrNameLst>
                                      </p:cBhvr>
                                      <p:to>
                                        <p:strVal val="visible"/>
                                      </p:to>
                                    </p:set>
                                    <p:animEffect transition="in" filter="wipe(up)">
                                      <p:cBhvr>
                                        <p:cTn id="22" dur="500"/>
                                        <p:tgtEl>
                                          <p:spTgt spid="634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3D08559D-68FA-455B-B1A8-25995E161D67}"/>
              </a:ext>
            </a:extLst>
          </p:cNvPr>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语音的语言表示</a:t>
            </a:r>
          </a:p>
        </p:txBody>
      </p:sp>
      <p:sp>
        <p:nvSpPr>
          <p:cNvPr id="92163" name="Rectangle 3">
            <a:extLst>
              <a:ext uri="{FF2B5EF4-FFF2-40B4-BE49-F238E27FC236}">
                <a16:creationId xmlns:a16="http://schemas.microsoft.com/office/drawing/2014/main" id="{5D94E7FA-2A06-4675-9E02-9AB044BFFA65}"/>
              </a:ext>
            </a:extLst>
          </p:cNvPr>
          <p:cNvSpPr>
            <a:spLocks noGrp="1" noChangeArrowheads="1"/>
          </p:cNvSpPr>
          <p:nvPr>
            <p:ph type="body" idx="1"/>
          </p:nvPr>
        </p:nvSpPr>
        <p:spPr/>
        <p:txBody>
          <a:bodyPr/>
          <a:lstStyle/>
          <a:p>
            <a:pPr eaLnBrk="1" hangingPunct="1"/>
            <a:r>
              <a:rPr lang="zh-CN" altLang="en-US" sz="2800" b="1">
                <a:solidFill>
                  <a:schemeClr val="tx2"/>
                </a:solidFill>
              </a:rPr>
              <a:t>汉语音节的声调主要体现在信号的基音频率随时间而变的规律上。</a:t>
            </a:r>
            <a:endParaRPr lang="en-US" altLang="zh-CN" sz="2800" b="1">
              <a:solidFill>
                <a:schemeClr val="tx2"/>
              </a:solidFill>
            </a:endParaRPr>
          </a:p>
        </p:txBody>
      </p:sp>
      <p:grpSp>
        <p:nvGrpSpPr>
          <p:cNvPr id="92164" name="Group 16">
            <a:extLst>
              <a:ext uri="{FF2B5EF4-FFF2-40B4-BE49-F238E27FC236}">
                <a16:creationId xmlns:a16="http://schemas.microsoft.com/office/drawing/2014/main" id="{E450FF19-BD3B-4240-A0DA-DC8AF32268D0}"/>
              </a:ext>
            </a:extLst>
          </p:cNvPr>
          <p:cNvGrpSpPr>
            <a:grpSpLocks/>
          </p:cNvGrpSpPr>
          <p:nvPr/>
        </p:nvGrpSpPr>
        <p:grpSpPr bwMode="auto">
          <a:xfrm>
            <a:off x="2438400" y="3276600"/>
            <a:ext cx="3424238" cy="2938463"/>
            <a:chOff x="1536" y="1872"/>
            <a:chExt cx="1928" cy="1700"/>
          </a:xfrm>
        </p:grpSpPr>
        <p:sp>
          <p:nvSpPr>
            <p:cNvPr id="92165" name="Line 4">
              <a:extLst>
                <a:ext uri="{FF2B5EF4-FFF2-40B4-BE49-F238E27FC236}">
                  <a16:creationId xmlns:a16="http://schemas.microsoft.com/office/drawing/2014/main" id="{53C0AF9C-BE53-4CC7-B2BF-B1CAA36AE779}"/>
                </a:ext>
              </a:extLst>
            </p:cNvPr>
            <p:cNvSpPr>
              <a:spLocks noChangeShapeType="1"/>
            </p:cNvSpPr>
            <p:nvPr/>
          </p:nvSpPr>
          <p:spPr bwMode="auto">
            <a:xfrm>
              <a:off x="1824" y="1968"/>
              <a:ext cx="0" cy="1344"/>
            </a:xfrm>
            <a:prstGeom prst="line">
              <a:avLst/>
            </a:prstGeom>
            <a:noFill/>
            <a:ln w="25400">
              <a:solidFill>
                <a:schemeClr val="tx2"/>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66" name="Line 5">
              <a:extLst>
                <a:ext uri="{FF2B5EF4-FFF2-40B4-BE49-F238E27FC236}">
                  <a16:creationId xmlns:a16="http://schemas.microsoft.com/office/drawing/2014/main" id="{6308E241-CC99-4412-9036-4E27CE00EBCC}"/>
                </a:ext>
              </a:extLst>
            </p:cNvPr>
            <p:cNvSpPr>
              <a:spLocks noChangeShapeType="1"/>
            </p:cNvSpPr>
            <p:nvPr/>
          </p:nvSpPr>
          <p:spPr bwMode="auto">
            <a:xfrm>
              <a:off x="1824" y="3312"/>
              <a:ext cx="1296"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167" name="Freeform 6">
              <a:extLst>
                <a:ext uri="{FF2B5EF4-FFF2-40B4-BE49-F238E27FC236}">
                  <a16:creationId xmlns:a16="http://schemas.microsoft.com/office/drawing/2014/main" id="{4DD48730-69B7-4F88-99C2-482BB4967230}"/>
                </a:ext>
              </a:extLst>
            </p:cNvPr>
            <p:cNvSpPr>
              <a:spLocks/>
            </p:cNvSpPr>
            <p:nvPr/>
          </p:nvSpPr>
          <p:spPr bwMode="auto">
            <a:xfrm>
              <a:off x="1872" y="2112"/>
              <a:ext cx="720" cy="1008"/>
            </a:xfrm>
            <a:custGeom>
              <a:avLst/>
              <a:gdLst>
                <a:gd name="T0" fmla="*/ 0 w 576"/>
                <a:gd name="T1" fmla="*/ 7453175 h 704"/>
                <a:gd name="T2" fmla="*/ 93075 w 576"/>
                <a:gd name="T3" fmla="*/ 1072877 h 704"/>
                <a:gd name="T4" fmla="*/ 155186 w 576"/>
                <a:gd name="T5" fmla="*/ 1072877 h 704"/>
                <a:gd name="T6" fmla="*/ 186326 w 576"/>
                <a:gd name="T7" fmla="*/ 2666329 h 704"/>
                <a:gd name="T8" fmla="*/ 310130 w 576"/>
                <a:gd name="T9" fmla="*/ 13797988 h 704"/>
                <a:gd name="T10" fmla="*/ 372525 w 576"/>
                <a:gd name="T11" fmla="*/ 23343413 h 704"/>
                <a:gd name="T12" fmla="*/ 0 60000 65536"/>
                <a:gd name="T13" fmla="*/ 0 60000 65536"/>
                <a:gd name="T14" fmla="*/ 0 60000 65536"/>
                <a:gd name="T15" fmla="*/ 0 60000 65536"/>
                <a:gd name="T16" fmla="*/ 0 60000 65536"/>
                <a:gd name="T17" fmla="*/ 0 60000 65536"/>
                <a:gd name="T18" fmla="*/ 0 w 576"/>
                <a:gd name="T19" fmla="*/ 0 h 704"/>
                <a:gd name="T20" fmla="*/ 576 w 576"/>
                <a:gd name="T21" fmla="*/ 704 h 704"/>
              </a:gdLst>
              <a:ahLst/>
              <a:cxnLst>
                <a:cxn ang="T12">
                  <a:pos x="T0" y="T1"/>
                </a:cxn>
                <a:cxn ang="T13">
                  <a:pos x="T2" y="T3"/>
                </a:cxn>
                <a:cxn ang="T14">
                  <a:pos x="T4" y="T5"/>
                </a:cxn>
                <a:cxn ang="T15">
                  <a:pos x="T6" y="T7"/>
                </a:cxn>
                <a:cxn ang="T16">
                  <a:pos x="T8" y="T9"/>
                </a:cxn>
                <a:cxn ang="T17">
                  <a:pos x="T10" y="T11"/>
                </a:cxn>
              </a:cxnLst>
              <a:rect l="T18" t="T19" r="T20" b="T21"/>
              <a:pathLst>
                <a:path w="576" h="704">
                  <a:moveTo>
                    <a:pt x="0" y="224"/>
                  </a:moveTo>
                  <a:cubicBezTo>
                    <a:pt x="52" y="144"/>
                    <a:pt x="104" y="64"/>
                    <a:pt x="144" y="32"/>
                  </a:cubicBezTo>
                  <a:cubicBezTo>
                    <a:pt x="184" y="0"/>
                    <a:pt x="216" y="24"/>
                    <a:pt x="240" y="32"/>
                  </a:cubicBezTo>
                  <a:cubicBezTo>
                    <a:pt x="264" y="40"/>
                    <a:pt x="248" y="16"/>
                    <a:pt x="288" y="80"/>
                  </a:cubicBezTo>
                  <a:cubicBezTo>
                    <a:pt x="328" y="144"/>
                    <a:pt x="432" y="312"/>
                    <a:pt x="480" y="416"/>
                  </a:cubicBezTo>
                  <a:cubicBezTo>
                    <a:pt x="528" y="520"/>
                    <a:pt x="560" y="664"/>
                    <a:pt x="576" y="704"/>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2168" name="Freeform 7">
              <a:extLst>
                <a:ext uri="{FF2B5EF4-FFF2-40B4-BE49-F238E27FC236}">
                  <a16:creationId xmlns:a16="http://schemas.microsoft.com/office/drawing/2014/main" id="{E77525C4-3DF3-4D67-8C02-ECF10538FF43}"/>
                </a:ext>
              </a:extLst>
            </p:cNvPr>
            <p:cNvSpPr>
              <a:spLocks/>
            </p:cNvSpPr>
            <p:nvPr/>
          </p:nvSpPr>
          <p:spPr bwMode="auto">
            <a:xfrm>
              <a:off x="1872" y="2432"/>
              <a:ext cx="960" cy="112"/>
            </a:xfrm>
            <a:custGeom>
              <a:avLst/>
              <a:gdLst>
                <a:gd name="T0" fmla="*/ 0 w 960"/>
                <a:gd name="T1" fmla="*/ 96 h 112"/>
                <a:gd name="T2" fmla="*/ 48 w 960"/>
                <a:gd name="T3" fmla="*/ 48 h 112"/>
                <a:gd name="T4" fmla="*/ 288 w 960"/>
                <a:gd name="T5" fmla="*/ 96 h 112"/>
                <a:gd name="T6" fmla="*/ 624 w 960"/>
                <a:gd name="T7" fmla="*/ 96 h 112"/>
                <a:gd name="T8" fmla="*/ 960 w 960"/>
                <a:gd name="T9" fmla="*/ 0 h 112"/>
                <a:gd name="T10" fmla="*/ 0 60000 65536"/>
                <a:gd name="T11" fmla="*/ 0 60000 65536"/>
                <a:gd name="T12" fmla="*/ 0 60000 65536"/>
                <a:gd name="T13" fmla="*/ 0 60000 65536"/>
                <a:gd name="T14" fmla="*/ 0 60000 65536"/>
                <a:gd name="T15" fmla="*/ 0 w 960"/>
                <a:gd name="T16" fmla="*/ 0 h 112"/>
                <a:gd name="T17" fmla="*/ 960 w 960"/>
                <a:gd name="T18" fmla="*/ 112 h 112"/>
              </a:gdLst>
              <a:ahLst/>
              <a:cxnLst>
                <a:cxn ang="T10">
                  <a:pos x="T0" y="T1"/>
                </a:cxn>
                <a:cxn ang="T11">
                  <a:pos x="T2" y="T3"/>
                </a:cxn>
                <a:cxn ang="T12">
                  <a:pos x="T4" y="T5"/>
                </a:cxn>
                <a:cxn ang="T13">
                  <a:pos x="T6" y="T7"/>
                </a:cxn>
                <a:cxn ang="T14">
                  <a:pos x="T8" y="T9"/>
                </a:cxn>
              </a:cxnLst>
              <a:rect l="T15" t="T16" r="T17" b="T18"/>
              <a:pathLst>
                <a:path w="960" h="112">
                  <a:moveTo>
                    <a:pt x="0" y="96"/>
                  </a:moveTo>
                  <a:cubicBezTo>
                    <a:pt x="0" y="72"/>
                    <a:pt x="0" y="48"/>
                    <a:pt x="48" y="48"/>
                  </a:cubicBezTo>
                  <a:cubicBezTo>
                    <a:pt x="96" y="48"/>
                    <a:pt x="192" y="88"/>
                    <a:pt x="288" y="96"/>
                  </a:cubicBezTo>
                  <a:cubicBezTo>
                    <a:pt x="384" y="104"/>
                    <a:pt x="512" y="112"/>
                    <a:pt x="624" y="96"/>
                  </a:cubicBezTo>
                  <a:cubicBezTo>
                    <a:pt x="736" y="80"/>
                    <a:pt x="904" y="16"/>
                    <a:pt x="960" y="0"/>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2169" name="Freeform 8">
              <a:extLst>
                <a:ext uri="{FF2B5EF4-FFF2-40B4-BE49-F238E27FC236}">
                  <a16:creationId xmlns:a16="http://schemas.microsoft.com/office/drawing/2014/main" id="{FCF6F765-5E6B-4925-BC80-0113829FE394}"/>
                </a:ext>
              </a:extLst>
            </p:cNvPr>
            <p:cNvSpPr>
              <a:spLocks/>
            </p:cNvSpPr>
            <p:nvPr/>
          </p:nvSpPr>
          <p:spPr bwMode="auto">
            <a:xfrm>
              <a:off x="1864" y="2384"/>
              <a:ext cx="1200" cy="400"/>
            </a:xfrm>
            <a:custGeom>
              <a:avLst/>
              <a:gdLst>
                <a:gd name="T0" fmla="*/ 8 w 1200"/>
                <a:gd name="T1" fmla="*/ 392 h 400"/>
                <a:gd name="T2" fmla="*/ 56 w 1200"/>
                <a:gd name="T3" fmla="*/ 344 h 400"/>
                <a:gd name="T4" fmla="*/ 344 w 1200"/>
                <a:gd name="T5" fmla="*/ 392 h 400"/>
                <a:gd name="T6" fmla="*/ 632 w 1200"/>
                <a:gd name="T7" fmla="*/ 344 h 400"/>
                <a:gd name="T8" fmla="*/ 1112 w 1200"/>
                <a:gd name="T9" fmla="*/ 56 h 400"/>
                <a:gd name="T10" fmla="*/ 1160 w 1200"/>
                <a:gd name="T11" fmla="*/ 8 h 400"/>
                <a:gd name="T12" fmla="*/ 0 60000 65536"/>
                <a:gd name="T13" fmla="*/ 0 60000 65536"/>
                <a:gd name="T14" fmla="*/ 0 60000 65536"/>
                <a:gd name="T15" fmla="*/ 0 60000 65536"/>
                <a:gd name="T16" fmla="*/ 0 60000 65536"/>
                <a:gd name="T17" fmla="*/ 0 60000 65536"/>
                <a:gd name="T18" fmla="*/ 0 w 1200"/>
                <a:gd name="T19" fmla="*/ 0 h 400"/>
                <a:gd name="T20" fmla="*/ 1200 w 1200"/>
                <a:gd name="T21" fmla="*/ 400 h 400"/>
              </a:gdLst>
              <a:ahLst/>
              <a:cxnLst>
                <a:cxn ang="T12">
                  <a:pos x="T0" y="T1"/>
                </a:cxn>
                <a:cxn ang="T13">
                  <a:pos x="T2" y="T3"/>
                </a:cxn>
                <a:cxn ang="T14">
                  <a:pos x="T4" y="T5"/>
                </a:cxn>
                <a:cxn ang="T15">
                  <a:pos x="T6" y="T7"/>
                </a:cxn>
                <a:cxn ang="T16">
                  <a:pos x="T8" y="T9"/>
                </a:cxn>
                <a:cxn ang="T17">
                  <a:pos x="T10" y="T11"/>
                </a:cxn>
              </a:cxnLst>
              <a:rect l="T18" t="T19" r="T20" b="T21"/>
              <a:pathLst>
                <a:path w="1200" h="400">
                  <a:moveTo>
                    <a:pt x="8" y="392"/>
                  </a:moveTo>
                  <a:cubicBezTo>
                    <a:pt x="4" y="368"/>
                    <a:pt x="0" y="344"/>
                    <a:pt x="56" y="344"/>
                  </a:cubicBezTo>
                  <a:cubicBezTo>
                    <a:pt x="112" y="344"/>
                    <a:pt x="248" y="392"/>
                    <a:pt x="344" y="392"/>
                  </a:cubicBezTo>
                  <a:cubicBezTo>
                    <a:pt x="440" y="392"/>
                    <a:pt x="504" y="400"/>
                    <a:pt x="632" y="344"/>
                  </a:cubicBezTo>
                  <a:cubicBezTo>
                    <a:pt x="760" y="288"/>
                    <a:pt x="1024" y="112"/>
                    <a:pt x="1112" y="56"/>
                  </a:cubicBezTo>
                  <a:cubicBezTo>
                    <a:pt x="1200" y="0"/>
                    <a:pt x="1180" y="4"/>
                    <a:pt x="1160" y="8"/>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2170" name="Freeform 9">
              <a:extLst>
                <a:ext uri="{FF2B5EF4-FFF2-40B4-BE49-F238E27FC236}">
                  <a16:creationId xmlns:a16="http://schemas.microsoft.com/office/drawing/2014/main" id="{1825C705-CBAF-4C97-A616-E99B7B822AA3}"/>
                </a:ext>
              </a:extLst>
            </p:cNvPr>
            <p:cNvSpPr>
              <a:spLocks/>
            </p:cNvSpPr>
            <p:nvPr/>
          </p:nvSpPr>
          <p:spPr bwMode="auto">
            <a:xfrm>
              <a:off x="1872" y="2592"/>
              <a:ext cx="1240" cy="384"/>
            </a:xfrm>
            <a:custGeom>
              <a:avLst/>
              <a:gdLst>
                <a:gd name="T0" fmla="*/ 3 w 1432"/>
                <a:gd name="T1" fmla="*/ 454777 h 296"/>
                <a:gd name="T2" fmla="*/ 3 w 1432"/>
                <a:gd name="T3" fmla="*/ 274325 h 296"/>
                <a:gd name="T4" fmla="*/ 4 w 1432"/>
                <a:gd name="T5" fmla="*/ 454777 h 296"/>
                <a:gd name="T6" fmla="*/ 9 w 1432"/>
                <a:gd name="T7" fmla="*/ 546830 h 296"/>
                <a:gd name="T8" fmla="*/ 13 w 1432"/>
                <a:gd name="T9" fmla="*/ 546830 h 296"/>
                <a:gd name="T10" fmla="*/ 15 w 1432"/>
                <a:gd name="T11" fmla="*/ 454777 h 296"/>
                <a:gd name="T12" fmla="*/ 18 w 1432"/>
                <a:gd name="T13" fmla="*/ 182282 h 296"/>
                <a:gd name="T14" fmla="*/ 20 w 1432"/>
                <a:gd name="T15" fmla="*/ 0 h 296"/>
                <a:gd name="T16" fmla="*/ 23 w 1432"/>
                <a:gd name="T17" fmla="*/ 182282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32"/>
                <a:gd name="T28" fmla="*/ 0 h 296"/>
                <a:gd name="T29" fmla="*/ 1432 w 1432"/>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32" h="296">
                  <a:moveTo>
                    <a:pt x="40" y="240"/>
                  </a:moveTo>
                  <a:cubicBezTo>
                    <a:pt x="20" y="192"/>
                    <a:pt x="0" y="144"/>
                    <a:pt x="40" y="144"/>
                  </a:cubicBezTo>
                  <a:cubicBezTo>
                    <a:pt x="80" y="144"/>
                    <a:pt x="200" y="216"/>
                    <a:pt x="280" y="240"/>
                  </a:cubicBezTo>
                  <a:cubicBezTo>
                    <a:pt x="360" y="264"/>
                    <a:pt x="432" y="280"/>
                    <a:pt x="520" y="288"/>
                  </a:cubicBezTo>
                  <a:cubicBezTo>
                    <a:pt x="608" y="296"/>
                    <a:pt x="728" y="296"/>
                    <a:pt x="808" y="288"/>
                  </a:cubicBezTo>
                  <a:cubicBezTo>
                    <a:pt x="888" y="280"/>
                    <a:pt x="936" y="272"/>
                    <a:pt x="1000" y="240"/>
                  </a:cubicBezTo>
                  <a:cubicBezTo>
                    <a:pt x="1064" y="208"/>
                    <a:pt x="1144" y="136"/>
                    <a:pt x="1192" y="96"/>
                  </a:cubicBezTo>
                  <a:cubicBezTo>
                    <a:pt x="1240" y="56"/>
                    <a:pt x="1248" y="0"/>
                    <a:pt x="1288" y="0"/>
                  </a:cubicBezTo>
                  <a:cubicBezTo>
                    <a:pt x="1328" y="0"/>
                    <a:pt x="1408" y="80"/>
                    <a:pt x="1432" y="96"/>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2171" name="Text Box 10">
              <a:extLst>
                <a:ext uri="{FF2B5EF4-FFF2-40B4-BE49-F238E27FC236}">
                  <a16:creationId xmlns:a16="http://schemas.microsoft.com/office/drawing/2014/main" id="{62202FDE-11F1-41FF-B7F8-147B1DCE1431}"/>
                </a:ext>
              </a:extLst>
            </p:cNvPr>
            <p:cNvSpPr txBox="1">
              <a:spLocks noChangeArrowheads="1"/>
            </p:cNvSpPr>
            <p:nvPr/>
          </p:nvSpPr>
          <p:spPr bwMode="auto">
            <a:xfrm>
              <a:off x="2592" y="2145"/>
              <a:ext cx="39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b="1">
                  <a:solidFill>
                    <a:schemeClr val="tx2"/>
                  </a:solidFill>
                </a:rPr>
                <a:t>阴平</a:t>
              </a:r>
            </a:p>
          </p:txBody>
        </p:sp>
        <p:sp>
          <p:nvSpPr>
            <p:cNvPr id="92172" name="Text Box 11">
              <a:extLst>
                <a:ext uri="{FF2B5EF4-FFF2-40B4-BE49-F238E27FC236}">
                  <a16:creationId xmlns:a16="http://schemas.microsoft.com/office/drawing/2014/main" id="{10BAB585-CB54-4767-B74B-489650A90F90}"/>
                </a:ext>
              </a:extLst>
            </p:cNvPr>
            <p:cNvSpPr txBox="1">
              <a:spLocks noChangeArrowheads="1"/>
            </p:cNvSpPr>
            <p:nvPr/>
          </p:nvSpPr>
          <p:spPr bwMode="auto">
            <a:xfrm>
              <a:off x="3024" y="2256"/>
              <a:ext cx="3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b="1">
                  <a:solidFill>
                    <a:schemeClr val="tx2"/>
                  </a:solidFill>
                </a:rPr>
                <a:t>阳平</a:t>
              </a:r>
            </a:p>
          </p:txBody>
        </p:sp>
        <p:sp>
          <p:nvSpPr>
            <p:cNvPr id="92173" name="Text Box 12">
              <a:extLst>
                <a:ext uri="{FF2B5EF4-FFF2-40B4-BE49-F238E27FC236}">
                  <a16:creationId xmlns:a16="http://schemas.microsoft.com/office/drawing/2014/main" id="{9A23374D-1E12-462E-94B6-3E2C1F24BF71}"/>
                </a:ext>
              </a:extLst>
            </p:cNvPr>
            <p:cNvSpPr txBox="1">
              <a:spLocks noChangeArrowheads="1"/>
            </p:cNvSpPr>
            <p:nvPr/>
          </p:nvSpPr>
          <p:spPr bwMode="auto">
            <a:xfrm>
              <a:off x="3072" y="2592"/>
              <a:ext cx="3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b="1">
                  <a:solidFill>
                    <a:schemeClr val="tx2"/>
                  </a:solidFill>
                </a:rPr>
                <a:t>上声</a:t>
              </a:r>
            </a:p>
          </p:txBody>
        </p:sp>
        <p:sp>
          <p:nvSpPr>
            <p:cNvPr id="92174" name="Text Box 13">
              <a:extLst>
                <a:ext uri="{FF2B5EF4-FFF2-40B4-BE49-F238E27FC236}">
                  <a16:creationId xmlns:a16="http://schemas.microsoft.com/office/drawing/2014/main" id="{7B13BCC8-5075-4315-807C-695AD18AB034}"/>
                </a:ext>
              </a:extLst>
            </p:cNvPr>
            <p:cNvSpPr txBox="1">
              <a:spLocks noChangeArrowheads="1"/>
            </p:cNvSpPr>
            <p:nvPr/>
          </p:nvSpPr>
          <p:spPr bwMode="auto">
            <a:xfrm>
              <a:off x="2544" y="3024"/>
              <a:ext cx="39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b="1">
                  <a:solidFill>
                    <a:schemeClr val="tx2"/>
                  </a:solidFill>
                </a:rPr>
                <a:t>去声</a:t>
              </a:r>
            </a:p>
          </p:txBody>
        </p:sp>
        <p:sp>
          <p:nvSpPr>
            <p:cNvPr id="92175" name="Text Box 14">
              <a:extLst>
                <a:ext uri="{FF2B5EF4-FFF2-40B4-BE49-F238E27FC236}">
                  <a16:creationId xmlns:a16="http://schemas.microsoft.com/office/drawing/2014/main" id="{11C012B2-FF72-4D34-8809-556A20884D13}"/>
                </a:ext>
              </a:extLst>
            </p:cNvPr>
            <p:cNvSpPr txBox="1">
              <a:spLocks noChangeArrowheads="1"/>
            </p:cNvSpPr>
            <p:nvPr/>
          </p:nvSpPr>
          <p:spPr bwMode="auto">
            <a:xfrm>
              <a:off x="2400" y="3360"/>
              <a:ext cx="7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chemeClr val="tx2"/>
                  </a:solidFill>
                </a:rPr>
                <a:t>归一化时长</a:t>
              </a:r>
            </a:p>
          </p:txBody>
        </p:sp>
        <p:sp>
          <p:nvSpPr>
            <p:cNvPr id="92176" name="Text Box 15">
              <a:extLst>
                <a:ext uri="{FF2B5EF4-FFF2-40B4-BE49-F238E27FC236}">
                  <a16:creationId xmlns:a16="http://schemas.microsoft.com/office/drawing/2014/main" id="{CD2B17CA-3CE2-4BD2-8CBE-C2B31946CAA9}"/>
                </a:ext>
              </a:extLst>
            </p:cNvPr>
            <p:cNvSpPr txBox="1">
              <a:spLocks noChangeArrowheads="1"/>
            </p:cNvSpPr>
            <p:nvPr/>
          </p:nvSpPr>
          <p:spPr bwMode="auto">
            <a:xfrm>
              <a:off x="1536" y="1872"/>
              <a:ext cx="240"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chemeClr val="tx2"/>
                  </a:solidFill>
                </a:rPr>
                <a:t>归一化基频</a:t>
              </a:r>
            </a:p>
          </p:txBody>
        </p:sp>
      </p:gr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0003F78E-D5FC-45A1-8000-DDAE92C63A8F}"/>
              </a:ext>
            </a:extLst>
          </p:cNvPr>
          <p:cNvSpPr>
            <a:spLocks noGrp="1" noChangeArrowheads="1"/>
          </p:cNvSpPr>
          <p:nvPr>
            <p:ph type="title"/>
          </p:nvPr>
        </p:nvSpPr>
        <p:spPr/>
        <p:txBody>
          <a:bodyPr/>
          <a:lstStyle/>
          <a:p>
            <a:r>
              <a:rPr lang="zh-CN" altLang="en-US"/>
              <a:t>听觉信号处理？</a:t>
            </a:r>
          </a:p>
        </p:txBody>
      </p:sp>
      <p:grpSp>
        <p:nvGrpSpPr>
          <p:cNvPr id="39939" name="Group 8">
            <a:extLst>
              <a:ext uri="{FF2B5EF4-FFF2-40B4-BE49-F238E27FC236}">
                <a16:creationId xmlns:a16="http://schemas.microsoft.com/office/drawing/2014/main" id="{E3E08754-4069-4615-8496-6AC9EEC409C9}"/>
              </a:ext>
            </a:extLst>
          </p:cNvPr>
          <p:cNvGrpSpPr>
            <a:grpSpLocks/>
          </p:cNvGrpSpPr>
          <p:nvPr/>
        </p:nvGrpSpPr>
        <p:grpSpPr bwMode="auto">
          <a:xfrm>
            <a:off x="1476375" y="2290763"/>
            <a:ext cx="1555750" cy="1500187"/>
            <a:chOff x="1914" y="1536"/>
            <a:chExt cx="980" cy="945"/>
          </a:xfrm>
        </p:grpSpPr>
        <p:pic>
          <p:nvPicPr>
            <p:cNvPr id="39985" name="Picture 5" descr="box_1">
              <a:extLst>
                <a:ext uri="{FF2B5EF4-FFF2-40B4-BE49-F238E27FC236}">
                  <a16:creationId xmlns:a16="http://schemas.microsoft.com/office/drawing/2014/main" id="{6BE8459B-71EA-4251-8435-3EDC07DE2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86" name="Group 10">
              <a:extLst>
                <a:ext uri="{FF2B5EF4-FFF2-40B4-BE49-F238E27FC236}">
                  <a16:creationId xmlns:a16="http://schemas.microsoft.com/office/drawing/2014/main" id="{84845A2C-D6E5-4310-82E9-DA0CB48A891D}"/>
                </a:ext>
              </a:extLst>
            </p:cNvPr>
            <p:cNvGrpSpPr>
              <a:grpSpLocks/>
            </p:cNvGrpSpPr>
            <p:nvPr/>
          </p:nvGrpSpPr>
          <p:grpSpPr bwMode="auto">
            <a:xfrm>
              <a:off x="1914" y="1536"/>
              <a:ext cx="980" cy="945"/>
              <a:chOff x="1914" y="1536"/>
              <a:chExt cx="980" cy="945"/>
            </a:xfrm>
          </p:grpSpPr>
          <p:sp>
            <p:nvSpPr>
              <p:cNvPr id="39987" name="AutoShape 6">
                <a:extLst>
                  <a:ext uri="{FF2B5EF4-FFF2-40B4-BE49-F238E27FC236}">
                    <a16:creationId xmlns:a16="http://schemas.microsoft.com/office/drawing/2014/main" id="{A7346D56-F338-484B-B3C8-7963AB9412F5}"/>
                  </a:ext>
                </a:extLst>
              </p:cNvPr>
              <p:cNvSpPr>
                <a:spLocks noChangeArrowheads="1"/>
              </p:cNvSpPr>
              <p:nvPr/>
            </p:nvSpPr>
            <p:spPr bwMode="gray">
              <a:xfrm>
                <a:off x="1944" y="1536"/>
                <a:ext cx="917" cy="945"/>
              </a:xfrm>
              <a:prstGeom prst="roundRect">
                <a:avLst>
                  <a:gd name="adj" fmla="val 9991"/>
                </a:avLst>
              </a:prstGeom>
              <a:solidFill>
                <a:schemeClr val="folHlink">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88" name="Rectangle 20">
                <a:extLst>
                  <a:ext uri="{FF2B5EF4-FFF2-40B4-BE49-F238E27FC236}">
                    <a16:creationId xmlns:a16="http://schemas.microsoft.com/office/drawing/2014/main" id="{272A4E46-3BC4-4F0A-8C11-DAA8C16E154D}"/>
                  </a:ext>
                </a:extLst>
              </p:cNvPr>
              <p:cNvSpPr>
                <a:spLocks noChangeArrowheads="1"/>
              </p:cNvSpPr>
              <p:nvPr/>
            </p:nvSpPr>
            <p:spPr bwMode="auto">
              <a:xfrm>
                <a:off x="1914" y="1833"/>
                <a:ext cx="9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语音识别</a:t>
                </a:r>
              </a:p>
              <a:p>
                <a:pPr algn="ctr">
                  <a:spcBef>
                    <a:spcPct val="0"/>
                  </a:spcBef>
                  <a:buFontTx/>
                  <a:buNone/>
                </a:pPr>
                <a:r>
                  <a:rPr lang="en-US" altLang="zh-CN" sz="1200">
                    <a:latin typeface="黑体" panose="02010609060101010101" pitchFamily="49" charset="-122"/>
                    <a:ea typeface="黑体" panose="02010609060101010101" pitchFamily="49" charset="-122"/>
                  </a:rPr>
                  <a:t>Speech Recognition</a:t>
                </a:r>
                <a:endParaRPr lang="zh-CN" altLang="en-US" sz="1200">
                  <a:latin typeface="黑体" panose="02010609060101010101" pitchFamily="49" charset="-122"/>
                  <a:ea typeface="黑体" panose="02010609060101010101" pitchFamily="49" charset="-122"/>
                </a:endParaRPr>
              </a:p>
            </p:txBody>
          </p:sp>
        </p:grpSp>
      </p:grpSp>
      <p:grpSp>
        <p:nvGrpSpPr>
          <p:cNvPr id="39940" name="Group 13">
            <a:extLst>
              <a:ext uri="{FF2B5EF4-FFF2-40B4-BE49-F238E27FC236}">
                <a16:creationId xmlns:a16="http://schemas.microsoft.com/office/drawing/2014/main" id="{274048EC-AE36-4AA8-874B-77B60B437B1A}"/>
              </a:ext>
            </a:extLst>
          </p:cNvPr>
          <p:cNvGrpSpPr>
            <a:grpSpLocks/>
          </p:cNvGrpSpPr>
          <p:nvPr/>
        </p:nvGrpSpPr>
        <p:grpSpPr bwMode="auto">
          <a:xfrm>
            <a:off x="3086100" y="2290763"/>
            <a:ext cx="1439863" cy="1500187"/>
            <a:chOff x="2898" y="1536"/>
            <a:chExt cx="907" cy="945"/>
          </a:xfrm>
        </p:grpSpPr>
        <p:pic>
          <p:nvPicPr>
            <p:cNvPr id="39981" name="Picture 9" descr="box_1">
              <a:extLst>
                <a:ext uri="{FF2B5EF4-FFF2-40B4-BE49-F238E27FC236}">
                  <a16:creationId xmlns:a16="http://schemas.microsoft.com/office/drawing/2014/main" id="{48A0F5ED-7170-4A14-9A2B-76F07B41D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904" y="1536"/>
              <a:ext cx="889"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82" name="Group 15">
              <a:extLst>
                <a:ext uri="{FF2B5EF4-FFF2-40B4-BE49-F238E27FC236}">
                  <a16:creationId xmlns:a16="http://schemas.microsoft.com/office/drawing/2014/main" id="{01D29065-9654-4F73-B316-48F7DC30C609}"/>
                </a:ext>
              </a:extLst>
            </p:cNvPr>
            <p:cNvGrpSpPr>
              <a:grpSpLocks/>
            </p:cNvGrpSpPr>
            <p:nvPr/>
          </p:nvGrpSpPr>
          <p:grpSpPr bwMode="auto">
            <a:xfrm>
              <a:off x="2898" y="1536"/>
              <a:ext cx="907" cy="945"/>
              <a:chOff x="2898" y="1536"/>
              <a:chExt cx="907" cy="945"/>
            </a:xfrm>
          </p:grpSpPr>
          <p:sp>
            <p:nvSpPr>
              <p:cNvPr id="39983" name="AutoShape 10">
                <a:extLst>
                  <a:ext uri="{FF2B5EF4-FFF2-40B4-BE49-F238E27FC236}">
                    <a16:creationId xmlns:a16="http://schemas.microsoft.com/office/drawing/2014/main" id="{56C43499-6B0D-4E9C-A76B-D19ED393065E}"/>
                  </a:ext>
                </a:extLst>
              </p:cNvPr>
              <p:cNvSpPr>
                <a:spLocks noChangeArrowheads="1"/>
              </p:cNvSpPr>
              <p:nvPr/>
            </p:nvSpPr>
            <p:spPr bwMode="gray">
              <a:xfrm>
                <a:off x="2898" y="1536"/>
                <a:ext cx="884" cy="945"/>
              </a:xfrm>
              <a:prstGeom prst="roundRect">
                <a:avLst>
                  <a:gd name="adj" fmla="val 9991"/>
                </a:avLst>
              </a:prstGeom>
              <a:solidFill>
                <a:schemeClr val="hlink">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84" name="Rectangle 21">
                <a:extLst>
                  <a:ext uri="{FF2B5EF4-FFF2-40B4-BE49-F238E27FC236}">
                    <a16:creationId xmlns:a16="http://schemas.microsoft.com/office/drawing/2014/main" id="{3763FD1B-B6C2-49BD-8279-1984CAFFC457}"/>
                  </a:ext>
                </a:extLst>
              </p:cNvPr>
              <p:cNvSpPr>
                <a:spLocks noChangeArrowheads="1"/>
              </p:cNvSpPr>
              <p:nvPr/>
            </p:nvSpPr>
            <p:spPr bwMode="auto">
              <a:xfrm>
                <a:off x="2923" y="1833"/>
                <a:ext cx="88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语音合成</a:t>
                </a:r>
              </a:p>
              <a:p>
                <a:pPr algn="ctr">
                  <a:spcBef>
                    <a:spcPct val="0"/>
                  </a:spcBef>
                  <a:buFontTx/>
                  <a:buNone/>
                </a:pPr>
                <a:r>
                  <a:rPr lang="en-US" altLang="zh-CN" sz="1200">
                    <a:latin typeface="黑体" panose="02010609060101010101" pitchFamily="49" charset="-122"/>
                    <a:ea typeface="黑体" panose="02010609060101010101" pitchFamily="49" charset="-122"/>
                  </a:rPr>
                  <a:t>Speech Synthesis</a:t>
                </a:r>
              </a:p>
            </p:txBody>
          </p:sp>
        </p:grpSp>
      </p:grpSp>
      <p:grpSp>
        <p:nvGrpSpPr>
          <p:cNvPr id="39941" name="Group 18">
            <a:extLst>
              <a:ext uri="{FF2B5EF4-FFF2-40B4-BE49-F238E27FC236}">
                <a16:creationId xmlns:a16="http://schemas.microsoft.com/office/drawing/2014/main" id="{E83A1E47-23EC-42B5-A3A1-0B4DA394E488}"/>
              </a:ext>
            </a:extLst>
          </p:cNvPr>
          <p:cNvGrpSpPr>
            <a:grpSpLocks/>
          </p:cNvGrpSpPr>
          <p:nvPr/>
        </p:nvGrpSpPr>
        <p:grpSpPr bwMode="auto">
          <a:xfrm>
            <a:off x="1524000" y="3848100"/>
            <a:ext cx="1466850" cy="1500188"/>
            <a:chOff x="1944" y="2511"/>
            <a:chExt cx="924" cy="945"/>
          </a:xfrm>
        </p:grpSpPr>
        <p:pic>
          <p:nvPicPr>
            <p:cNvPr id="39977" name="Picture 3" descr="box_1">
              <a:extLst>
                <a:ext uri="{FF2B5EF4-FFF2-40B4-BE49-F238E27FC236}">
                  <a16:creationId xmlns:a16="http://schemas.microsoft.com/office/drawing/2014/main" id="{452AA6BD-7553-41E9-A8DC-E304C37ED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78" name="Group 20">
              <a:extLst>
                <a:ext uri="{FF2B5EF4-FFF2-40B4-BE49-F238E27FC236}">
                  <a16:creationId xmlns:a16="http://schemas.microsoft.com/office/drawing/2014/main" id="{7A724852-4B5D-484E-A9F9-3423FD4AF516}"/>
                </a:ext>
              </a:extLst>
            </p:cNvPr>
            <p:cNvGrpSpPr>
              <a:grpSpLocks/>
            </p:cNvGrpSpPr>
            <p:nvPr/>
          </p:nvGrpSpPr>
          <p:grpSpPr bwMode="auto">
            <a:xfrm>
              <a:off x="1944" y="2511"/>
              <a:ext cx="917" cy="945"/>
              <a:chOff x="1944" y="2511"/>
              <a:chExt cx="917" cy="945"/>
            </a:xfrm>
          </p:grpSpPr>
          <p:sp>
            <p:nvSpPr>
              <p:cNvPr id="39979" name="AutoShape 4">
                <a:extLst>
                  <a:ext uri="{FF2B5EF4-FFF2-40B4-BE49-F238E27FC236}">
                    <a16:creationId xmlns:a16="http://schemas.microsoft.com/office/drawing/2014/main" id="{5966E646-501B-4E7F-84F6-214E65254342}"/>
                  </a:ext>
                </a:extLst>
              </p:cNvPr>
              <p:cNvSpPr>
                <a:spLocks noChangeArrowheads="1"/>
              </p:cNvSpPr>
              <p:nvPr/>
            </p:nvSpPr>
            <p:spPr bwMode="gray">
              <a:xfrm>
                <a:off x="1944" y="2511"/>
                <a:ext cx="917" cy="945"/>
              </a:xfrm>
              <a:prstGeom prst="roundRect">
                <a:avLst>
                  <a:gd name="adj" fmla="val 9991"/>
                </a:avLst>
              </a:prstGeom>
              <a:solidFill>
                <a:schemeClr val="accent2">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80" name="Rectangle 22">
                <a:extLst>
                  <a:ext uri="{FF2B5EF4-FFF2-40B4-BE49-F238E27FC236}">
                    <a16:creationId xmlns:a16="http://schemas.microsoft.com/office/drawing/2014/main" id="{8A4BE5CF-778A-4A7B-9437-452FD16EB895}"/>
                  </a:ext>
                </a:extLst>
              </p:cNvPr>
              <p:cNvSpPr>
                <a:spLocks noChangeArrowheads="1"/>
              </p:cNvSpPr>
              <p:nvPr/>
            </p:nvSpPr>
            <p:spPr bwMode="auto">
              <a:xfrm>
                <a:off x="2033" y="2784"/>
                <a:ext cx="740"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语音编码</a:t>
                </a:r>
              </a:p>
              <a:p>
                <a:pPr algn="ctr">
                  <a:spcBef>
                    <a:spcPct val="0"/>
                  </a:spcBef>
                  <a:buFontTx/>
                  <a:buNone/>
                </a:pPr>
                <a:r>
                  <a:rPr lang="en-US" altLang="zh-CN" sz="1200">
                    <a:latin typeface="黑体" panose="02010609060101010101" pitchFamily="49" charset="-122"/>
                    <a:ea typeface="黑体" panose="02010609060101010101" pitchFamily="49" charset="-122"/>
                  </a:rPr>
                  <a:t>Speech Coding</a:t>
                </a:r>
                <a:endParaRPr lang="zh-CN" altLang="en-US" sz="1200">
                  <a:latin typeface="黑体" panose="02010609060101010101" pitchFamily="49" charset="-122"/>
                  <a:ea typeface="黑体" panose="02010609060101010101" pitchFamily="49" charset="-122"/>
                </a:endParaRPr>
              </a:p>
              <a:p>
                <a:pPr algn="ctr">
                  <a:spcBef>
                    <a:spcPct val="0"/>
                  </a:spcBef>
                  <a:buFontTx/>
                  <a:buNone/>
                </a:pPr>
                <a:endParaRPr lang="zh-CN" altLang="en-US" sz="1800">
                  <a:latin typeface="黑体" panose="02010609060101010101" pitchFamily="49" charset="-122"/>
                  <a:ea typeface="黑体" panose="02010609060101010101" pitchFamily="49" charset="-122"/>
                </a:endParaRPr>
              </a:p>
            </p:txBody>
          </p:sp>
        </p:grpSp>
      </p:grpSp>
      <p:grpSp>
        <p:nvGrpSpPr>
          <p:cNvPr id="39942" name="Group 23">
            <a:extLst>
              <a:ext uri="{FF2B5EF4-FFF2-40B4-BE49-F238E27FC236}">
                <a16:creationId xmlns:a16="http://schemas.microsoft.com/office/drawing/2014/main" id="{760DE229-92F0-4CBC-9F43-044E28837381}"/>
              </a:ext>
            </a:extLst>
          </p:cNvPr>
          <p:cNvGrpSpPr>
            <a:grpSpLocks/>
          </p:cNvGrpSpPr>
          <p:nvPr/>
        </p:nvGrpSpPr>
        <p:grpSpPr bwMode="auto">
          <a:xfrm>
            <a:off x="3000375" y="3848100"/>
            <a:ext cx="1631950" cy="1500188"/>
            <a:chOff x="2850" y="2511"/>
            <a:chExt cx="1028" cy="945"/>
          </a:xfrm>
        </p:grpSpPr>
        <p:pic>
          <p:nvPicPr>
            <p:cNvPr id="39973" name="Picture 7" descr="box_1">
              <a:extLst>
                <a:ext uri="{FF2B5EF4-FFF2-40B4-BE49-F238E27FC236}">
                  <a16:creationId xmlns:a16="http://schemas.microsoft.com/office/drawing/2014/main" id="{FE576DF3-5D41-4C57-9E09-ED1FC0A69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904" y="2511"/>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74" name="Group 25">
              <a:extLst>
                <a:ext uri="{FF2B5EF4-FFF2-40B4-BE49-F238E27FC236}">
                  <a16:creationId xmlns:a16="http://schemas.microsoft.com/office/drawing/2014/main" id="{A18E02B4-9BD5-4921-80A1-E30B63EE8BFD}"/>
                </a:ext>
              </a:extLst>
            </p:cNvPr>
            <p:cNvGrpSpPr>
              <a:grpSpLocks/>
            </p:cNvGrpSpPr>
            <p:nvPr/>
          </p:nvGrpSpPr>
          <p:grpSpPr bwMode="auto">
            <a:xfrm>
              <a:off x="2850" y="2511"/>
              <a:ext cx="1028" cy="945"/>
              <a:chOff x="2850" y="2511"/>
              <a:chExt cx="1028" cy="945"/>
            </a:xfrm>
          </p:grpSpPr>
          <p:sp>
            <p:nvSpPr>
              <p:cNvPr id="39975" name="AutoShape 8">
                <a:extLst>
                  <a:ext uri="{FF2B5EF4-FFF2-40B4-BE49-F238E27FC236}">
                    <a16:creationId xmlns:a16="http://schemas.microsoft.com/office/drawing/2014/main" id="{44E6D811-A90B-4817-AD49-EA5C3E65F9A1}"/>
                  </a:ext>
                </a:extLst>
              </p:cNvPr>
              <p:cNvSpPr>
                <a:spLocks noChangeArrowheads="1"/>
              </p:cNvSpPr>
              <p:nvPr/>
            </p:nvSpPr>
            <p:spPr bwMode="gray">
              <a:xfrm>
                <a:off x="2898" y="2511"/>
                <a:ext cx="914" cy="945"/>
              </a:xfrm>
              <a:prstGeom prst="roundRect">
                <a:avLst>
                  <a:gd name="adj" fmla="val 9991"/>
                </a:avLst>
              </a:prstGeom>
              <a:solidFill>
                <a:schemeClr val="accent1">
                  <a:alpha val="50195"/>
                </a:scheme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76" name="Rectangle 23">
                <a:extLst>
                  <a:ext uri="{FF2B5EF4-FFF2-40B4-BE49-F238E27FC236}">
                    <a16:creationId xmlns:a16="http://schemas.microsoft.com/office/drawing/2014/main" id="{8FA36F50-FF33-4436-A980-26F8D43A60BE}"/>
                  </a:ext>
                </a:extLst>
              </p:cNvPr>
              <p:cNvSpPr>
                <a:spLocks noChangeArrowheads="1"/>
              </p:cNvSpPr>
              <p:nvPr/>
            </p:nvSpPr>
            <p:spPr bwMode="auto">
              <a:xfrm>
                <a:off x="2850" y="2784"/>
                <a:ext cx="102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说话人识别</a:t>
                </a:r>
              </a:p>
              <a:p>
                <a:pPr algn="ctr">
                  <a:spcBef>
                    <a:spcPct val="0"/>
                  </a:spcBef>
                  <a:buFontTx/>
                  <a:buNone/>
                </a:pPr>
                <a:r>
                  <a:rPr lang="en-US" altLang="zh-CN" sz="1200">
                    <a:latin typeface="黑体" panose="02010609060101010101" pitchFamily="49" charset="-122"/>
                    <a:ea typeface="黑体" panose="02010609060101010101" pitchFamily="49" charset="-122"/>
                  </a:rPr>
                  <a:t>Speaker Recognition</a:t>
                </a:r>
                <a:endParaRPr lang="zh-CN" altLang="en-US" sz="1200">
                  <a:latin typeface="黑体" panose="02010609060101010101" pitchFamily="49" charset="-122"/>
                  <a:ea typeface="黑体" panose="02010609060101010101" pitchFamily="49" charset="-122"/>
                </a:endParaRPr>
              </a:p>
            </p:txBody>
          </p:sp>
        </p:grpSp>
      </p:grpSp>
      <p:sp>
        <p:nvSpPr>
          <p:cNvPr id="39943" name="Text Box 28">
            <a:extLst>
              <a:ext uri="{FF2B5EF4-FFF2-40B4-BE49-F238E27FC236}">
                <a16:creationId xmlns:a16="http://schemas.microsoft.com/office/drawing/2014/main" id="{D776B316-4904-4BB0-A964-1562DAF19A25}"/>
              </a:ext>
            </a:extLst>
          </p:cNvPr>
          <p:cNvSpPr txBox="1">
            <a:spLocks noChangeArrowheads="1"/>
          </p:cNvSpPr>
          <p:nvPr/>
        </p:nvSpPr>
        <p:spPr bwMode="auto">
          <a:xfrm>
            <a:off x="1425575" y="1916113"/>
            <a:ext cx="318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ea typeface="黑体" panose="02010609060101010101" pitchFamily="49" charset="-122"/>
              </a:rPr>
              <a:t>听觉信号处理领域的研究方向</a:t>
            </a:r>
            <a:endParaRPr lang="en-US" altLang="zh-CN" sz="1800">
              <a:ea typeface="黑体" panose="02010609060101010101" pitchFamily="49" charset="-122"/>
            </a:endParaRPr>
          </a:p>
        </p:txBody>
      </p:sp>
      <p:sp>
        <p:nvSpPr>
          <p:cNvPr id="98333" name="Oval 29">
            <a:extLst>
              <a:ext uri="{FF2B5EF4-FFF2-40B4-BE49-F238E27FC236}">
                <a16:creationId xmlns:a16="http://schemas.microsoft.com/office/drawing/2014/main" id="{EBCE58AE-AA14-4123-B586-972CD4F163D9}"/>
              </a:ext>
            </a:extLst>
          </p:cNvPr>
          <p:cNvSpPr>
            <a:spLocks noChangeArrowheads="1"/>
          </p:cNvSpPr>
          <p:nvPr/>
        </p:nvSpPr>
        <p:spPr bwMode="auto">
          <a:xfrm>
            <a:off x="1692275" y="5878513"/>
            <a:ext cx="144463" cy="142875"/>
          </a:xfrm>
          <a:prstGeom prst="ellipse">
            <a:avLst/>
          </a:prstGeom>
          <a:solidFill>
            <a:srgbClr val="0000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8334" name="Oval 30">
            <a:extLst>
              <a:ext uri="{FF2B5EF4-FFF2-40B4-BE49-F238E27FC236}">
                <a16:creationId xmlns:a16="http://schemas.microsoft.com/office/drawing/2014/main" id="{44199C85-17B7-4EC0-A42C-DB0A89CA0EB2}"/>
              </a:ext>
            </a:extLst>
          </p:cNvPr>
          <p:cNvSpPr>
            <a:spLocks noChangeArrowheads="1"/>
          </p:cNvSpPr>
          <p:nvPr/>
        </p:nvSpPr>
        <p:spPr bwMode="auto">
          <a:xfrm>
            <a:off x="2162175" y="5878513"/>
            <a:ext cx="144463" cy="142875"/>
          </a:xfrm>
          <a:prstGeom prst="ellipse">
            <a:avLst/>
          </a:prstGeom>
          <a:solidFill>
            <a:srgbClr val="0000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8335" name="Oval 31">
            <a:extLst>
              <a:ext uri="{FF2B5EF4-FFF2-40B4-BE49-F238E27FC236}">
                <a16:creationId xmlns:a16="http://schemas.microsoft.com/office/drawing/2014/main" id="{4531B1E4-05EF-4D81-A446-13A1D4CB7A10}"/>
              </a:ext>
            </a:extLst>
          </p:cNvPr>
          <p:cNvSpPr>
            <a:spLocks noChangeArrowheads="1"/>
          </p:cNvSpPr>
          <p:nvPr/>
        </p:nvSpPr>
        <p:spPr bwMode="auto">
          <a:xfrm>
            <a:off x="2633663" y="5878513"/>
            <a:ext cx="144462" cy="142875"/>
          </a:xfrm>
          <a:prstGeom prst="ellipse">
            <a:avLst/>
          </a:prstGeom>
          <a:solidFill>
            <a:srgbClr val="0000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8336" name="Oval 32">
            <a:extLst>
              <a:ext uri="{FF2B5EF4-FFF2-40B4-BE49-F238E27FC236}">
                <a16:creationId xmlns:a16="http://schemas.microsoft.com/office/drawing/2014/main" id="{18D3C6C7-7503-4F36-8B5E-125BCB1B65D2}"/>
              </a:ext>
            </a:extLst>
          </p:cNvPr>
          <p:cNvSpPr>
            <a:spLocks noChangeArrowheads="1"/>
          </p:cNvSpPr>
          <p:nvPr/>
        </p:nvSpPr>
        <p:spPr bwMode="auto">
          <a:xfrm>
            <a:off x="3105150" y="5878513"/>
            <a:ext cx="144463" cy="142875"/>
          </a:xfrm>
          <a:prstGeom prst="ellipse">
            <a:avLst/>
          </a:prstGeom>
          <a:solidFill>
            <a:srgbClr val="0000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9948" name="Group 8">
            <a:extLst>
              <a:ext uri="{FF2B5EF4-FFF2-40B4-BE49-F238E27FC236}">
                <a16:creationId xmlns:a16="http://schemas.microsoft.com/office/drawing/2014/main" id="{E6DB1DF5-487C-4217-8499-6364F8C0550C}"/>
              </a:ext>
            </a:extLst>
          </p:cNvPr>
          <p:cNvGrpSpPr>
            <a:grpSpLocks/>
          </p:cNvGrpSpPr>
          <p:nvPr/>
        </p:nvGrpSpPr>
        <p:grpSpPr bwMode="auto">
          <a:xfrm>
            <a:off x="4576763" y="3848100"/>
            <a:ext cx="1466850" cy="1500188"/>
            <a:chOff x="1944" y="1536"/>
            <a:chExt cx="924" cy="945"/>
          </a:xfrm>
        </p:grpSpPr>
        <p:pic>
          <p:nvPicPr>
            <p:cNvPr id="39969" name="Picture 5" descr="box_1">
              <a:extLst>
                <a:ext uri="{FF2B5EF4-FFF2-40B4-BE49-F238E27FC236}">
                  <a16:creationId xmlns:a16="http://schemas.microsoft.com/office/drawing/2014/main" id="{2BD346E5-309F-4A65-8E0D-3F285490B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70" name="Group 10">
              <a:extLst>
                <a:ext uri="{FF2B5EF4-FFF2-40B4-BE49-F238E27FC236}">
                  <a16:creationId xmlns:a16="http://schemas.microsoft.com/office/drawing/2014/main" id="{BC4F858D-1B54-40AA-9C36-57B85C781ED2}"/>
                </a:ext>
              </a:extLst>
            </p:cNvPr>
            <p:cNvGrpSpPr>
              <a:grpSpLocks/>
            </p:cNvGrpSpPr>
            <p:nvPr/>
          </p:nvGrpSpPr>
          <p:grpSpPr bwMode="auto">
            <a:xfrm>
              <a:off x="1944" y="1536"/>
              <a:ext cx="917" cy="945"/>
              <a:chOff x="1944" y="1536"/>
              <a:chExt cx="917" cy="945"/>
            </a:xfrm>
          </p:grpSpPr>
          <p:sp>
            <p:nvSpPr>
              <p:cNvPr id="39971" name="AutoShape 6">
                <a:extLst>
                  <a:ext uri="{FF2B5EF4-FFF2-40B4-BE49-F238E27FC236}">
                    <a16:creationId xmlns:a16="http://schemas.microsoft.com/office/drawing/2014/main" id="{21B4E787-DCF5-4533-84C3-22A675F7B9AE}"/>
                  </a:ext>
                </a:extLst>
              </p:cNvPr>
              <p:cNvSpPr>
                <a:spLocks noChangeArrowheads="1"/>
              </p:cNvSpPr>
              <p:nvPr/>
            </p:nvSpPr>
            <p:spPr bwMode="gray">
              <a:xfrm>
                <a:off x="1944" y="1536"/>
                <a:ext cx="917" cy="945"/>
              </a:xfrm>
              <a:prstGeom prst="roundRect">
                <a:avLst>
                  <a:gd name="adj" fmla="val 9991"/>
                </a:avLst>
              </a:prstGeom>
              <a:solidFill>
                <a:srgbClr val="FFC000">
                  <a:alpha val="50195"/>
                </a:srgb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72" name="Rectangle 20">
                <a:extLst>
                  <a:ext uri="{FF2B5EF4-FFF2-40B4-BE49-F238E27FC236}">
                    <a16:creationId xmlns:a16="http://schemas.microsoft.com/office/drawing/2014/main" id="{7E925D4A-915E-4686-8BE4-1AFA0936FC10}"/>
                  </a:ext>
                </a:extLst>
              </p:cNvPr>
              <p:cNvSpPr>
                <a:spLocks noChangeArrowheads="1"/>
              </p:cNvSpPr>
              <p:nvPr/>
            </p:nvSpPr>
            <p:spPr bwMode="auto">
              <a:xfrm>
                <a:off x="1991" y="1833"/>
                <a:ext cx="843"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声事件检测</a:t>
                </a:r>
                <a:endParaRPr lang="en-US" altLang="zh-CN"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Acoustic Event</a:t>
                </a:r>
              </a:p>
              <a:p>
                <a:pPr algn="ctr">
                  <a:spcBef>
                    <a:spcPct val="0"/>
                  </a:spcBef>
                  <a:buFontTx/>
                  <a:buNone/>
                </a:pPr>
                <a:r>
                  <a:rPr lang="en-US" altLang="zh-CN" sz="1200">
                    <a:latin typeface="黑体" panose="02010609060101010101" pitchFamily="49" charset="-122"/>
                    <a:ea typeface="黑体" panose="02010609060101010101" pitchFamily="49" charset="-122"/>
                  </a:rPr>
                  <a:t> Detection</a:t>
                </a:r>
                <a:endParaRPr lang="zh-CN" altLang="en-US" sz="1200">
                  <a:latin typeface="黑体" panose="02010609060101010101" pitchFamily="49" charset="-122"/>
                  <a:ea typeface="黑体" panose="02010609060101010101" pitchFamily="49" charset="-122"/>
                </a:endParaRPr>
              </a:p>
            </p:txBody>
          </p:sp>
        </p:grpSp>
      </p:grpSp>
      <p:grpSp>
        <p:nvGrpSpPr>
          <p:cNvPr id="39949" name="Group 8">
            <a:extLst>
              <a:ext uri="{FF2B5EF4-FFF2-40B4-BE49-F238E27FC236}">
                <a16:creationId xmlns:a16="http://schemas.microsoft.com/office/drawing/2014/main" id="{1132A431-968A-4195-9740-889CFFF0FD0E}"/>
              </a:ext>
            </a:extLst>
          </p:cNvPr>
          <p:cNvGrpSpPr>
            <a:grpSpLocks/>
          </p:cNvGrpSpPr>
          <p:nvPr/>
        </p:nvGrpSpPr>
        <p:grpSpPr bwMode="auto">
          <a:xfrm>
            <a:off x="4576763" y="2290763"/>
            <a:ext cx="1466850" cy="1500187"/>
            <a:chOff x="1944" y="1536"/>
            <a:chExt cx="924" cy="945"/>
          </a:xfrm>
        </p:grpSpPr>
        <p:pic>
          <p:nvPicPr>
            <p:cNvPr id="39965" name="Picture 5" descr="box_1">
              <a:extLst>
                <a:ext uri="{FF2B5EF4-FFF2-40B4-BE49-F238E27FC236}">
                  <a16:creationId xmlns:a16="http://schemas.microsoft.com/office/drawing/2014/main" id="{6E49E951-7E1C-491E-B82D-77AFD592D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66" name="Group 10">
              <a:extLst>
                <a:ext uri="{FF2B5EF4-FFF2-40B4-BE49-F238E27FC236}">
                  <a16:creationId xmlns:a16="http://schemas.microsoft.com/office/drawing/2014/main" id="{08CDBFB2-B892-48DA-9CD5-36495051D614}"/>
                </a:ext>
              </a:extLst>
            </p:cNvPr>
            <p:cNvGrpSpPr>
              <a:grpSpLocks/>
            </p:cNvGrpSpPr>
            <p:nvPr/>
          </p:nvGrpSpPr>
          <p:grpSpPr bwMode="auto">
            <a:xfrm>
              <a:off x="1944" y="1536"/>
              <a:ext cx="917" cy="945"/>
              <a:chOff x="1944" y="1536"/>
              <a:chExt cx="917" cy="945"/>
            </a:xfrm>
          </p:grpSpPr>
          <p:sp>
            <p:nvSpPr>
              <p:cNvPr id="39967" name="AutoShape 6">
                <a:extLst>
                  <a:ext uri="{FF2B5EF4-FFF2-40B4-BE49-F238E27FC236}">
                    <a16:creationId xmlns:a16="http://schemas.microsoft.com/office/drawing/2014/main" id="{F1685A72-0BEA-4548-B1AB-3497F47B480D}"/>
                  </a:ext>
                </a:extLst>
              </p:cNvPr>
              <p:cNvSpPr>
                <a:spLocks noChangeArrowheads="1"/>
              </p:cNvSpPr>
              <p:nvPr/>
            </p:nvSpPr>
            <p:spPr bwMode="gray">
              <a:xfrm>
                <a:off x="1944" y="1536"/>
                <a:ext cx="917" cy="945"/>
              </a:xfrm>
              <a:prstGeom prst="roundRect">
                <a:avLst>
                  <a:gd name="adj" fmla="val 9991"/>
                </a:avLst>
              </a:prstGeom>
              <a:solidFill>
                <a:srgbClr val="C00000">
                  <a:alpha val="50195"/>
                </a:srgb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68" name="Rectangle 20">
                <a:extLst>
                  <a:ext uri="{FF2B5EF4-FFF2-40B4-BE49-F238E27FC236}">
                    <a16:creationId xmlns:a16="http://schemas.microsoft.com/office/drawing/2014/main" id="{147A20ED-9B12-42C2-A82B-D8D1A92E5D15}"/>
                  </a:ext>
                </a:extLst>
              </p:cNvPr>
              <p:cNvSpPr>
                <a:spLocks noChangeArrowheads="1"/>
              </p:cNvSpPr>
              <p:nvPr/>
            </p:nvSpPr>
            <p:spPr bwMode="auto">
              <a:xfrm>
                <a:off x="1989" y="1833"/>
                <a:ext cx="84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音乐检索</a:t>
                </a:r>
                <a:endParaRPr lang="en-US" altLang="zh-CN"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Music Retrieval</a:t>
                </a:r>
                <a:endParaRPr lang="zh-CN" altLang="en-US" sz="1200">
                  <a:latin typeface="黑体" panose="02010609060101010101" pitchFamily="49" charset="-122"/>
                  <a:ea typeface="黑体" panose="02010609060101010101" pitchFamily="49" charset="-122"/>
                </a:endParaRPr>
              </a:p>
            </p:txBody>
          </p:sp>
        </p:grpSp>
      </p:grpSp>
      <p:grpSp>
        <p:nvGrpSpPr>
          <p:cNvPr id="39950" name="Group 8">
            <a:extLst>
              <a:ext uri="{FF2B5EF4-FFF2-40B4-BE49-F238E27FC236}">
                <a16:creationId xmlns:a16="http://schemas.microsoft.com/office/drawing/2014/main" id="{EEECB5B5-4083-44A7-804C-958C5C850481}"/>
              </a:ext>
            </a:extLst>
          </p:cNvPr>
          <p:cNvGrpSpPr>
            <a:grpSpLocks/>
          </p:cNvGrpSpPr>
          <p:nvPr/>
        </p:nvGrpSpPr>
        <p:grpSpPr bwMode="auto">
          <a:xfrm>
            <a:off x="6103938" y="2290763"/>
            <a:ext cx="1492250" cy="1500187"/>
            <a:chOff x="1943" y="1536"/>
            <a:chExt cx="940" cy="945"/>
          </a:xfrm>
        </p:grpSpPr>
        <p:pic>
          <p:nvPicPr>
            <p:cNvPr id="39961" name="Picture 5" descr="box_1">
              <a:extLst>
                <a:ext uri="{FF2B5EF4-FFF2-40B4-BE49-F238E27FC236}">
                  <a16:creationId xmlns:a16="http://schemas.microsoft.com/office/drawing/2014/main" id="{B4BD00FA-089C-4928-9D97-E435CDB61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62" name="Group 10">
              <a:extLst>
                <a:ext uri="{FF2B5EF4-FFF2-40B4-BE49-F238E27FC236}">
                  <a16:creationId xmlns:a16="http://schemas.microsoft.com/office/drawing/2014/main" id="{F8ACFFB9-05D6-459E-863F-59B528A5BB81}"/>
                </a:ext>
              </a:extLst>
            </p:cNvPr>
            <p:cNvGrpSpPr>
              <a:grpSpLocks/>
            </p:cNvGrpSpPr>
            <p:nvPr/>
          </p:nvGrpSpPr>
          <p:grpSpPr bwMode="auto">
            <a:xfrm>
              <a:off x="1943" y="1536"/>
              <a:ext cx="940" cy="945"/>
              <a:chOff x="1943" y="1536"/>
              <a:chExt cx="940" cy="945"/>
            </a:xfrm>
          </p:grpSpPr>
          <p:sp>
            <p:nvSpPr>
              <p:cNvPr id="39963" name="AutoShape 6">
                <a:extLst>
                  <a:ext uri="{FF2B5EF4-FFF2-40B4-BE49-F238E27FC236}">
                    <a16:creationId xmlns:a16="http://schemas.microsoft.com/office/drawing/2014/main" id="{8AEC2BA8-261B-4D9E-BB48-0B9E4C2C6DE5}"/>
                  </a:ext>
                </a:extLst>
              </p:cNvPr>
              <p:cNvSpPr>
                <a:spLocks noChangeArrowheads="1"/>
              </p:cNvSpPr>
              <p:nvPr/>
            </p:nvSpPr>
            <p:spPr bwMode="gray">
              <a:xfrm>
                <a:off x="1944" y="1536"/>
                <a:ext cx="917" cy="945"/>
              </a:xfrm>
              <a:prstGeom prst="roundRect">
                <a:avLst>
                  <a:gd name="adj" fmla="val 9991"/>
                </a:avLst>
              </a:prstGeom>
              <a:solidFill>
                <a:srgbClr val="92D050">
                  <a:alpha val="50195"/>
                </a:srgb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64" name="Rectangle 20">
                <a:extLst>
                  <a:ext uri="{FF2B5EF4-FFF2-40B4-BE49-F238E27FC236}">
                    <a16:creationId xmlns:a16="http://schemas.microsoft.com/office/drawing/2014/main" id="{E7BC93CB-B9BF-46AC-98BC-21695772A0C6}"/>
                  </a:ext>
                </a:extLst>
              </p:cNvPr>
              <p:cNvSpPr>
                <a:spLocks noChangeArrowheads="1"/>
              </p:cNvSpPr>
              <p:nvPr/>
            </p:nvSpPr>
            <p:spPr bwMode="auto">
              <a:xfrm>
                <a:off x="1943" y="1833"/>
                <a:ext cx="94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环境声识别</a:t>
                </a:r>
                <a:endParaRPr lang="en-US" altLang="zh-CN"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Environment Sound</a:t>
                </a:r>
              </a:p>
              <a:p>
                <a:pPr algn="ctr">
                  <a:spcBef>
                    <a:spcPct val="0"/>
                  </a:spcBef>
                  <a:buFontTx/>
                  <a:buNone/>
                </a:pPr>
                <a:r>
                  <a:rPr lang="en-US" altLang="zh-CN" sz="1200">
                    <a:latin typeface="黑体" panose="02010609060101010101" pitchFamily="49" charset="-122"/>
                    <a:ea typeface="黑体" panose="02010609060101010101" pitchFamily="49" charset="-122"/>
                  </a:rPr>
                  <a:t> Recognition</a:t>
                </a:r>
                <a:endParaRPr lang="zh-CN" altLang="en-US" sz="1200">
                  <a:latin typeface="黑体" panose="02010609060101010101" pitchFamily="49" charset="-122"/>
                  <a:ea typeface="黑体" panose="02010609060101010101" pitchFamily="49" charset="-122"/>
                </a:endParaRPr>
              </a:p>
            </p:txBody>
          </p:sp>
        </p:grpSp>
      </p:grpSp>
      <p:grpSp>
        <p:nvGrpSpPr>
          <p:cNvPr id="48" name="Group 8">
            <a:extLst>
              <a:ext uri="{FF2B5EF4-FFF2-40B4-BE49-F238E27FC236}">
                <a16:creationId xmlns:a16="http://schemas.microsoft.com/office/drawing/2014/main" id="{3C8F02EB-203C-4D41-9600-EEF458D42DAE}"/>
              </a:ext>
            </a:extLst>
          </p:cNvPr>
          <p:cNvGrpSpPr>
            <a:grpSpLocks/>
          </p:cNvGrpSpPr>
          <p:nvPr/>
        </p:nvGrpSpPr>
        <p:grpSpPr bwMode="auto">
          <a:xfrm>
            <a:off x="6119813" y="3848100"/>
            <a:ext cx="1466850" cy="1500188"/>
            <a:chOff x="1944" y="1536"/>
            <a:chExt cx="924" cy="945"/>
          </a:xfrm>
        </p:grpSpPr>
        <p:pic>
          <p:nvPicPr>
            <p:cNvPr id="39957" name="Picture 5" descr="box_1">
              <a:extLst>
                <a:ext uri="{FF2B5EF4-FFF2-40B4-BE49-F238E27FC236}">
                  <a16:creationId xmlns:a16="http://schemas.microsoft.com/office/drawing/2014/main" id="{58955C6B-3B7D-47B7-ADF0-B16B58FCA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950" y="1536"/>
              <a:ext cx="91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58" name="Group 10">
              <a:extLst>
                <a:ext uri="{FF2B5EF4-FFF2-40B4-BE49-F238E27FC236}">
                  <a16:creationId xmlns:a16="http://schemas.microsoft.com/office/drawing/2014/main" id="{468521EF-B375-4A22-9735-F6881E68F903}"/>
                </a:ext>
              </a:extLst>
            </p:cNvPr>
            <p:cNvGrpSpPr>
              <a:grpSpLocks/>
            </p:cNvGrpSpPr>
            <p:nvPr/>
          </p:nvGrpSpPr>
          <p:grpSpPr bwMode="auto">
            <a:xfrm>
              <a:off x="1944" y="1536"/>
              <a:ext cx="917" cy="945"/>
              <a:chOff x="1944" y="1536"/>
              <a:chExt cx="917" cy="945"/>
            </a:xfrm>
          </p:grpSpPr>
          <p:sp>
            <p:nvSpPr>
              <p:cNvPr id="39959" name="AutoShape 6">
                <a:extLst>
                  <a:ext uri="{FF2B5EF4-FFF2-40B4-BE49-F238E27FC236}">
                    <a16:creationId xmlns:a16="http://schemas.microsoft.com/office/drawing/2014/main" id="{3FE76A5B-013B-4C11-878B-00B337D68339}"/>
                  </a:ext>
                </a:extLst>
              </p:cNvPr>
              <p:cNvSpPr>
                <a:spLocks noChangeArrowheads="1"/>
              </p:cNvSpPr>
              <p:nvPr/>
            </p:nvSpPr>
            <p:spPr bwMode="gray">
              <a:xfrm>
                <a:off x="1944" y="1536"/>
                <a:ext cx="917" cy="945"/>
              </a:xfrm>
              <a:prstGeom prst="roundRect">
                <a:avLst>
                  <a:gd name="adj" fmla="val 9991"/>
                </a:avLst>
              </a:prstGeom>
              <a:solidFill>
                <a:srgbClr val="7030A0">
                  <a:alpha val="50195"/>
                </a:srgb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39960" name="Rectangle 20">
                <a:extLst>
                  <a:ext uri="{FF2B5EF4-FFF2-40B4-BE49-F238E27FC236}">
                    <a16:creationId xmlns:a16="http://schemas.microsoft.com/office/drawing/2014/main" id="{672A0F46-20B8-4895-A58C-500EDD54F718}"/>
                  </a:ext>
                </a:extLst>
              </p:cNvPr>
              <p:cNvSpPr>
                <a:spLocks noChangeArrowheads="1"/>
              </p:cNvSpPr>
              <p:nvPr/>
            </p:nvSpPr>
            <p:spPr bwMode="auto">
              <a:xfrm>
                <a:off x="1994" y="1833"/>
                <a:ext cx="843"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黑体" panose="02010609060101010101" pitchFamily="49" charset="-122"/>
                    <a:ea typeface="黑体" panose="02010609060101010101" pitchFamily="49" charset="-122"/>
                  </a:rPr>
                  <a:t>副语言识别</a:t>
                </a:r>
                <a:endParaRPr lang="en-US" altLang="zh-CN" sz="1800">
                  <a:latin typeface="黑体" panose="02010609060101010101" pitchFamily="49" charset="-122"/>
                  <a:ea typeface="黑体" panose="02010609060101010101" pitchFamily="49" charset="-122"/>
                </a:endParaRPr>
              </a:p>
              <a:p>
                <a:pPr algn="ctr">
                  <a:spcBef>
                    <a:spcPct val="0"/>
                  </a:spcBef>
                  <a:buFontTx/>
                  <a:buNone/>
                </a:pPr>
                <a:r>
                  <a:rPr lang="en-US" altLang="zh-CN" sz="1200">
                    <a:latin typeface="黑体" panose="02010609060101010101" pitchFamily="49" charset="-122"/>
                    <a:ea typeface="黑体" panose="02010609060101010101" pitchFamily="49" charset="-122"/>
                  </a:rPr>
                  <a:t> Paralinguistic</a:t>
                </a:r>
              </a:p>
              <a:p>
                <a:pPr algn="ctr">
                  <a:spcBef>
                    <a:spcPct val="0"/>
                  </a:spcBef>
                  <a:buFontTx/>
                  <a:buNone/>
                </a:pPr>
                <a:r>
                  <a:rPr lang="en-US" altLang="zh-CN" sz="1200">
                    <a:latin typeface="黑体" panose="02010609060101010101" pitchFamily="49" charset="-122"/>
                    <a:ea typeface="黑体" panose="02010609060101010101" pitchFamily="49" charset="-122"/>
                  </a:rPr>
                  <a:t> Information </a:t>
                </a:r>
              </a:p>
              <a:p>
                <a:pPr algn="ctr">
                  <a:spcBef>
                    <a:spcPct val="0"/>
                  </a:spcBef>
                  <a:buFontTx/>
                  <a:buNone/>
                </a:pPr>
                <a:r>
                  <a:rPr lang="en-US" altLang="zh-CN" sz="1200">
                    <a:latin typeface="黑体" panose="02010609060101010101" pitchFamily="49" charset="-122"/>
                    <a:ea typeface="黑体" panose="02010609060101010101" pitchFamily="49" charset="-122"/>
                  </a:rPr>
                  <a:t> Recognition</a:t>
                </a:r>
                <a:endParaRPr lang="zh-CN" altLang="en-US" sz="1200">
                  <a:latin typeface="黑体" panose="02010609060101010101" pitchFamily="49" charset="-122"/>
                  <a:ea typeface="黑体" panose="02010609060101010101" pitchFamily="49" charset="-122"/>
                </a:endParaRPr>
              </a:p>
            </p:txBody>
          </p:sp>
        </p:grpSp>
      </p:grpSp>
      <p:sp>
        <p:nvSpPr>
          <p:cNvPr id="53" name="Oval 32">
            <a:extLst>
              <a:ext uri="{FF2B5EF4-FFF2-40B4-BE49-F238E27FC236}">
                <a16:creationId xmlns:a16="http://schemas.microsoft.com/office/drawing/2014/main" id="{FB2CE588-1945-48D9-9CBD-3389C0B337B5}"/>
              </a:ext>
            </a:extLst>
          </p:cNvPr>
          <p:cNvSpPr>
            <a:spLocks noChangeArrowheads="1"/>
          </p:cNvSpPr>
          <p:nvPr/>
        </p:nvSpPr>
        <p:spPr bwMode="auto">
          <a:xfrm>
            <a:off x="3575050" y="5878513"/>
            <a:ext cx="144463" cy="142875"/>
          </a:xfrm>
          <a:prstGeom prst="ellipse">
            <a:avLst/>
          </a:prstGeom>
          <a:solidFill>
            <a:srgbClr val="0000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 name="Oval 32">
            <a:extLst>
              <a:ext uri="{FF2B5EF4-FFF2-40B4-BE49-F238E27FC236}">
                <a16:creationId xmlns:a16="http://schemas.microsoft.com/office/drawing/2014/main" id="{32D6AD2E-A053-49C8-950F-92E1192557E4}"/>
              </a:ext>
            </a:extLst>
          </p:cNvPr>
          <p:cNvSpPr>
            <a:spLocks noChangeArrowheads="1"/>
          </p:cNvSpPr>
          <p:nvPr/>
        </p:nvSpPr>
        <p:spPr bwMode="auto">
          <a:xfrm>
            <a:off x="4046538" y="5878513"/>
            <a:ext cx="144462" cy="142875"/>
          </a:xfrm>
          <a:prstGeom prst="ellipse">
            <a:avLst/>
          </a:prstGeom>
          <a:solidFill>
            <a:srgbClr val="0000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5" name="矩形 54">
            <a:extLst>
              <a:ext uri="{FF2B5EF4-FFF2-40B4-BE49-F238E27FC236}">
                <a16:creationId xmlns:a16="http://schemas.microsoft.com/office/drawing/2014/main" id="{D35C64B3-20D9-4802-A18C-9521A72F2A57}"/>
              </a:ext>
            </a:extLst>
          </p:cNvPr>
          <p:cNvSpPr>
            <a:spLocks noChangeArrowheads="1"/>
          </p:cNvSpPr>
          <p:nvPr/>
        </p:nvSpPr>
        <p:spPr bwMode="auto">
          <a:xfrm>
            <a:off x="1476375" y="2060575"/>
            <a:ext cx="1562100" cy="3455988"/>
          </a:xfrm>
          <a:prstGeom prst="rect">
            <a:avLst/>
          </a:prstGeom>
          <a:noFill/>
          <a:ln w="25400" algn="ctr">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 name="右箭头 55">
            <a:extLst>
              <a:ext uri="{FF2B5EF4-FFF2-40B4-BE49-F238E27FC236}">
                <a16:creationId xmlns:a16="http://schemas.microsoft.com/office/drawing/2014/main" id="{66F67F82-0F79-4348-B53C-1B7C5B859288}"/>
              </a:ext>
            </a:extLst>
          </p:cNvPr>
          <p:cNvSpPr>
            <a:spLocks noChangeArrowheads="1"/>
          </p:cNvSpPr>
          <p:nvPr/>
        </p:nvSpPr>
        <p:spPr bwMode="auto">
          <a:xfrm>
            <a:off x="779463" y="2654300"/>
            <a:ext cx="647700" cy="215900"/>
          </a:xfrm>
          <a:prstGeom prst="rightArrow">
            <a:avLst>
              <a:gd name="adj1" fmla="val 50000"/>
              <a:gd name="adj2" fmla="val 50000"/>
            </a:avLst>
          </a:prstGeom>
          <a:solidFill>
            <a:srgbClr val="FF0000"/>
          </a:solidFill>
          <a:ln w="9525" algn="ctr">
            <a:solidFill>
              <a:schemeClr val="tx1"/>
            </a:solidFill>
            <a:miter lim="800000"/>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 name="文本框 56">
            <a:extLst>
              <a:ext uri="{FF2B5EF4-FFF2-40B4-BE49-F238E27FC236}">
                <a16:creationId xmlns:a16="http://schemas.microsoft.com/office/drawing/2014/main" id="{C7082826-5407-4AE2-AEF7-F2EE0669FF4C}"/>
              </a:ext>
            </a:extLst>
          </p:cNvPr>
          <p:cNvSpPr txBox="1">
            <a:spLocks noChangeArrowheads="1"/>
          </p:cNvSpPr>
          <p:nvPr/>
        </p:nvSpPr>
        <p:spPr bwMode="auto">
          <a:xfrm>
            <a:off x="57150" y="2289175"/>
            <a:ext cx="1338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b="1">
                <a:latin typeface="幼圆" panose="02010509060101010101" pitchFamily="49" charset="-122"/>
                <a:ea typeface="幼圆" panose="02010509060101010101" pitchFamily="49" charset="-122"/>
              </a:rPr>
              <a:t>本课程关注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8333"/>
                                        </p:tgtEl>
                                        <p:attrNameLst>
                                          <p:attrName>style.visibility</p:attrName>
                                        </p:attrNameLst>
                                      </p:cBhvr>
                                      <p:to>
                                        <p:strVal val="visible"/>
                                      </p:to>
                                    </p:set>
                                  </p:childTnLst>
                                </p:cTn>
                              </p:par>
                            </p:childTnLst>
                          </p:cTn>
                        </p:par>
                        <p:par>
                          <p:cTn id="12" fill="hold" nodeType="afterGroup">
                            <p:stCondLst>
                              <p:cond delay="0"/>
                            </p:stCondLst>
                            <p:childTnLst>
                              <p:par>
                                <p:cTn id="13" presetID="1" presetClass="entr" presetSubtype="0" fill="hold" grpId="0" nodeType="afterEffect">
                                  <p:stCondLst>
                                    <p:cond delay="200"/>
                                  </p:stCondLst>
                                  <p:childTnLst>
                                    <p:set>
                                      <p:cBhvr>
                                        <p:cTn id="14" dur="1" fill="hold">
                                          <p:stCondLst>
                                            <p:cond delay="0"/>
                                          </p:stCondLst>
                                        </p:cTn>
                                        <p:tgtEl>
                                          <p:spTgt spid="98334"/>
                                        </p:tgtEl>
                                        <p:attrNameLst>
                                          <p:attrName>style.visibility</p:attrName>
                                        </p:attrNameLst>
                                      </p:cBhvr>
                                      <p:to>
                                        <p:strVal val="visible"/>
                                      </p:to>
                                    </p:set>
                                  </p:childTnLst>
                                </p:cTn>
                              </p:par>
                            </p:childTnLst>
                          </p:cTn>
                        </p:par>
                        <p:par>
                          <p:cTn id="15" fill="hold" nodeType="afterGroup">
                            <p:stCondLst>
                              <p:cond delay="200"/>
                            </p:stCondLst>
                            <p:childTnLst>
                              <p:par>
                                <p:cTn id="16" presetID="1" presetClass="entr" presetSubtype="0" fill="hold" grpId="0" nodeType="afterEffect">
                                  <p:stCondLst>
                                    <p:cond delay="200"/>
                                  </p:stCondLst>
                                  <p:childTnLst>
                                    <p:set>
                                      <p:cBhvr>
                                        <p:cTn id="17" dur="1" fill="hold">
                                          <p:stCondLst>
                                            <p:cond delay="0"/>
                                          </p:stCondLst>
                                        </p:cTn>
                                        <p:tgtEl>
                                          <p:spTgt spid="98335"/>
                                        </p:tgtEl>
                                        <p:attrNameLst>
                                          <p:attrName>style.visibility</p:attrName>
                                        </p:attrNameLst>
                                      </p:cBhvr>
                                      <p:to>
                                        <p:strVal val="visible"/>
                                      </p:to>
                                    </p:set>
                                  </p:childTnLst>
                                </p:cTn>
                              </p:par>
                            </p:childTnLst>
                          </p:cTn>
                        </p:par>
                        <p:par>
                          <p:cTn id="18" fill="hold" nodeType="afterGroup">
                            <p:stCondLst>
                              <p:cond delay="400"/>
                            </p:stCondLst>
                            <p:childTnLst>
                              <p:par>
                                <p:cTn id="19" presetID="1" presetClass="entr" presetSubtype="0" fill="hold" grpId="0" nodeType="afterEffect">
                                  <p:stCondLst>
                                    <p:cond delay="200"/>
                                  </p:stCondLst>
                                  <p:childTnLst>
                                    <p:set>
                                      <p:cBhvr>
                                        <p:cTn id="20" dur="1" fill="hold">
                                          <p:stCondLst>
                                            <p:cond delay="0"/>
                                          </p:stCondLst>
                                        </p:cTn>
                                        <p:tgtEl>
                                          <p:spTgt spid="98336"/>
                                        </p:tgtEl>
                                        <p:attrNameLst>
                                          <p:attrName>style.visibility</p:attrName>
                                        </p:attrNameLst>
                                      </p:cBhvr>
                                      <p:to>
                                        <p:strVal val="visible"/>
                                      </p:to>
                                    </p:set>
                                  </p:childTnLst>
                                </p:cTn>
                              </p:par>
                            </p:childTnLst>
                          </p:cTn>
                        </p:par>
                        <p:par>
                          <p:cTn id="21" fill="hold" nodeType="afterGroup">
                            <p:stCondLst>
                              <p:cond delay="600"/>
                            </p:stCondLst>
                            <p:childTnLst>
                              <p:par>
                                <p:cTn id="22" presetID="1" presetClass="entr" presetSubtype="0" fill="hold" grpId="0" nodeType="afterEffect">
                                  <p:stCondLst>
                                    <p:cond delay="200"/>
                                  </p:stCondLst>
                                  <p:childTnLst>
                                    <p:set>
                                      <p:cBhvr>
                                        <p:cTn id="23" dur="1" fill="hold">
                                          <p:stCondLst>
                                            <p:cond delay="0"/>
                                          </p:stCondLst>
                                        </p:cTn>
                                        <p:tgtEl>
                                          <p:spTgt spid="53"/>
                                        </p:tgtEl>
                                        <p:attrNameLst>
                                          <p:attrName>style.visibility</p:attrName>
                                        </p:attrNameLst>
                                      </p:cBhvr>
                                      <p:to>
                                        <p:strVal val="visible"/>
                                      </p:to>
                                    </p:set>
                                  </p:childTnLst>
                                </p:cTn>
                              </p:par>
                            </p:childTnLst>
                          </p:cTn>
                        </p:par>
                        <p:par>
                          <p:cTn id="24" fill="hold" nodeType="afterGroup">
                            <p:stCondLst>
                              <p:cond delay="800"/>
                            </p:stCondLst>
                            <p:childTnLst>
                              <p:par>
                                <p:cTn id="25" presetID="1" presetClass="entr" presetSubtype="0" fill="hold" grpId="0" nodeType="afterEffect">
                                  <p:stCondLst>
                                    <p:cond delay="20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500"/>
                                        <p:tgtEl>
                                          <p:spTgt spid="5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wipe(left)">
                                      <p:cBhvr>
                                        <p:cTn id="34" dur="500"/>
                                        <p:tgtEl>
                                          <p:spTgt spid="57"/>
                                        </p:tgtEl>
                                      </p:cBhvr>
                                    </p:animEffec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wipe(left)">
                                      <p:cBhvr>
                                        <p:cTn id="3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33" grpId="0" animBg="1"/>
      <p:bldP spid="98334" grpId="0" animBg="1"/>
      <p:bldP spid="98335" grpId="0" animBg="1"/>
      <p:bldP spid="98336" grpId="0" animBg="1"/>
      <p:bldP spid="53" grpId="0" animBg="1"/>
      <p:bldP spid="54" grpId="0" animBg="1"/>
      <p:bldP spid="55" grpId="0" animBg="1"/>
      <p:bldP spid="56" grpId="0" animBg="1"/>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a:extLst>
              <a:ext uri="{FF2B5EF4-FFF2-40B4-BE49-F238E27FC236}">
                <a16:creationId xmlns:a16="http://schemas.microsoft.com/office/drawing/2014/main" id="{81FC7B28-CCDC-4570-B73D-F6613149B855}"/>
              </a:ext>
            </a:extLst>
          </p:cNvPr>
          <p:cNvSpPr>
            <a:spLocks noGrp="1" noChangeArrowheads="1"/>
          </p:cNvSpPr>
          <p:nvPr>
            <p:ph type="body" idx="1"/>
          </p:nvPr>
        </p:nvSpPr>
        <p:spPr/>
        <p:txBody>
          <a:bodyPr/>
          <a:lstStyle/>
          <a:p>
            <a:pPr>
              <a:buClr>
                <a:srgbClr val="996633"/>
              </a:buClr>
              <a:buFont typeface="Wingdings" panose="05000000000000000000" pitchFamily="2" charset="2"/>
              <a:buChar char="p"/>
              <a:defRPr/>
            </a:pPr>
            <a:r>
              <a:rPr lang="zh-CN" altLang="en-US" dirty="0">
                <a:solidFill>
                  <a:srgbClr val="161628"/>
                </a:solidFill>
                <a:latin typeface="黑体" panose="02010609060101010101" pitchFamily="49" charset="-122"/>
                <a:ea typeface="黑体" panose="02010609060101010101" pitchFamily="49" charset="-122"/>
              </a:rPr>
              <a:t> 语音识别</a:t>
            </a:r>
            <a:endParaRPr lang="en-US" altLang="zh-CN" dirty="0">
              <a:solidFill>
                <a:srgbClr val="161628"/>
              </a:solidFill>
              <a:latin typeface="黑体" panose="02010609060101010101" pitchFamily="49" charset="-122"/>
              <a:ea typeface="黑体" panose="02010609060101010101" pitchFamily="49" charset="-122"/>
            </a:endParaRPr>
          </a:p>
          <a:p>
            <a:pPr marL="0" indent="0">
              <a:lnSpc>
                <a:spcPct val="120000"/>
              </a:lnSpc>
              <a:buClr>
                <a:srgbClr val="996633"/>
              </a:buClr>
              <a:buFontTx/>
              <a:buNone/>
              <a:defRPr/>
            </a:pPr>
            <a:r>
              <a:rPr lang="zh-CN" altLang="en-US" dirty="0">
                <a:solidFill>
                  <a:srgbClr val="C00000"/>
                </a:solidFill>
                <a:latin typeface="黑体" panose="02010609060101010101" pitchFamily="49" charset="-122"/>
              </a:rPr>
              <a:t>    </a:t>
            </a:r>
            <a:r>
              <a:rPr lang="zh-CN" altLang="en-US" sz="2800" dirty="0">
                <a:solidFill>
                  <a:srgbClr val="C00000"/>
                </a:solidFill>
                <a:latin typeface="+mj-ea"/>
                <a:ea typeface="+mj-ea"/>
              </a:rPr>
              <a:t>语音识别技术</a:t>
            </a:r>
            <a:r>
              <a:rPr lang="zh-CN" altLang="en-US" sz="2800" dirty="0">
                <a:latin typeface="+mj-ea"/>
                <a:ea typeface="+mj-ea"/>
              </a:rPr>
              <a:t>就是通过识别和理解过程，将语音装换成相应的书面信息，也就是让计算机听懂人说话</a:t>
            </a:r>
            <a:endParaRPr lang="en-US" altLang="zh-CN" sz="2800" dirty="0">
              <a:latin typeface="+mj-ea"/>
              <a:ea typeface="+mj-ea"/>
            </a:endParaRPr>
          </a:p>
          <a:p>
            <a:pPr>
              <a:buClr>
                <a:srgbClr val="996633"/>
              </a:buClr>
              <a:buFont typeface="Wingdings" panose="05000000000000000000" pitchFamily="2" charset="2"/>
              <a:buChar char="p"/>
              <a:defRPr/>
            </a:pPr>
            <a:r>
              <a:rPr lang="zh-CN" altLang="en-US" dirty="0">
                <a:solidFill>
                  <a:srgbClr val="161628"/>
                </a:solidFill>
                <a:latin typeface="黑体" panose="02010609060101010101" pitchFamily="49" charset="-122"/>
                <a:ea typeface="黑体" panose="02010609060101010101" pitchFamily="49" charset="-122"/>
              </a:rPr>
              <a:t> 典型应用</a:t>
            </a:r>
            <a:endParaRPr lang="zh-CN" altLang="en-US" dirty="0">
              <a:solidFill>
                <a:srgbClr val="161628"/>
              </a:solidFill>
              <a:latin typeface="华文新魏" panose="02010800040101010101" pitchFamily="2" charset="-122"/>
              <a:ea typeface="华文新魏" panose="02010800040101010101" pitchFamily="2" charset="-122"/>
            </a:endParaRPr>
          </a:p>
          <a:p>
            <a:pPr>
              <a:lnSpc>
                <a:spcPct val="120000"/>
              </a:lnSpc>
              <a:buFontTx/>
              <a:buNone/>
              <a:defRPr/>
            </a:pPr>
            <a:r>
              <a:rPr kumimoji="1" lang="zh-CN" altLang="en-US" sz="2800" dirty="0">
                <a:solidFill>
                  <a:srgbClr val="161628"/>
                </a:solidFill>
              </a:rPr>
              <a:t>          声音拨号系统；声控系统；</a:t>
            </a:r>
            <a:r>
              <a:rPr lang="zh-CN" altLang="en-US" sz="2800" dirty="0">
                <a:solidFill>
                  <a:srgbClr val="161628"/>
                </a:solidFill>
              </a:rPr>
              <a:t>听</a:t>
            </a:r>
            <a:r>
              <a:rPr kumimoji="1" lang="zh-CN" altLang="en-US" sz="2800" dirty="0">
                <a:solidFill>
                  <a:srgbClr val="161628"/>
                </a:solidFill>
              </a:rPr>
              <a:t>写机；</a:t>
            </a:r>
            <a:endParaRPr kumimoji="1" lang="en-US" altLang="zh-CN" sz="2800" dirty="0">
              <a:solidFill>
                <a:srgbClr val="161628"/>
              </a:solidFill>
            </a:endParaRPr>
          </a:p>
          <a:p>
            <a:pPr>
              <a:lnSpc>
                <a:spcPct val="120000"/>
              </a:lnSpc>
              <a:buFontTx/>
              <a:buNone/>
              <a:defRPr/>
            </a:pPr>
            <a:r>
              <a:rPr kumimoji="1" lang="en-US" altLang="zh-CN" sz="2800" dirty="0">
                <a:solidFill>
                  <a:srgbClr val="161628"/>
                </a:solidFill>
              </a:rPr>
              <a:t>          </a:t>
            </a:r>
            <a:r>
              <a:rPr kumimoji="1" lang="zh-CN" altLang="en-US" sz="2800" dirty="0">
                <a:solidFill>
                  <a:srgbClr val="161628"/>
                </a:solidFill>
              </a:rPr>
              <a:t>自动口语翻译；</a:t>
            </a:r>
            <a:r>
              <a:rPr lang="zh-CN" altLang="en-US" sz="2800" dirty="0">
                <a:solidFill>
                  <a:srgbClr val="161628"/>
                </a:solidFill>
              </a:rPr>
              <a:t>会</a:t>
            </a:r>
            <a:r>
              <a:rPr kumimoji="1" lang="zh-CN" altLang="en-US" sz="2800" dirty="0">
                <a:solidFill>
                  <a:srgbClr val="161628"/>
                </a:solidFill>
              </a:rPr>
              <a:t>话系统；</a:t>
            </a:r>
            <a:endParaRPr kumimoji="1" lang="en-US" altLang="zh-CN" sz="2800" dirty="0">
              <a:solidFill>
                <a:srgbClr val="161628"/>
              </a:solidFill>
            </a:endParaRPr>
          </a:p>
          <a:p>
            <a:pPr>
              <a:lnSpc>
                <a:spcPct val="120000"/>
              </a:lnSpc>
              <a:buFontTx/>
              <a:buNone/>
              <a:defRPr/>
            </a:pPr>
            <a:r>
              <a:rPr kumimoji="1" lang="en-US" altLang="zh-CN" sz="2800" dirty="0">
                <a:solidFill>
                  <a:srgbClr val="161628"/>
                </a:solidFill>
              </a:rPr>
              <a:t>          </a:t>
            </a:r>
            <a:r>
              <a:rPr kumimoji="1" lang="zh-CN" altLang="en-US" sz="2800" dirty="0">
                <a:solidFill>
                  <a:srgbClr val="161628"/>
                </a:solidFill>
              </a:rPr>
              <a:t>语音信息监测系统等。</a:t>
            </a:r>
            <a:endParaRPr kumimoji="1" lang="en-US" altLang="zh-CN" sz="2800" dirty="0">
              <a:solidFill>
                <a:srgbClr val="161628"/>
              </a:solidFill>
            </a:endParaRPr>
          </a:p>
          <a:p>
            <a:pPr>
              <a:buFontTx/>
              <a:buNone/>
              <a:defRPr/>
            </a:pPr>
            <a:endParaRPr lang="en-US" altLang="zh-CN" dirty="0">
              <a:solidFill>
                <a:srgbClr val="161628"/>
              </a:solidFill>
              <a:latin typeface="华文新魏" panose="02010800040101010101" pitchFamily="2" charset="-122"/>
              <a:ea typeface="华文新魏" panose="02010800040101010101" pitchFamily="2" charset="-122"/>
            </a:endParaRPr>
          </a:p>
        </p:txBody>
      </p:sp>
      <p:sp>
        <p:nvSpPr>
          <p:cNvPr id="29699" name="标题 1">
            <a:extLst>
              <a:ext uri="{FF2B5EF4-FFF2-40B4-BE49-F238E27FC236}">
                <a16:creationId xmlns:a16="http://schemas.microsoft.com/office/drawing/2014/main" id="{4AC3131C-990A-43D9-A3C3-35A476D9AE66}"/>
              </a:ext>
            </a:extLst>
          </p:cNvPr>
          <p:cNvSpPr>
            <a:spLocks noGrp="1" noChangeArrowheads="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wipe(up)">
                                      <p:cBhvr>
                                        <p:cTn id="7" dur="500"/>
                                        <p:tgtEl>
                                          <p:spTgt spid="100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0355">
                                            <p:txEl>
                                              <p:pRg st="1" end="1"/>
                                            </p:txEl>
                                          </p:spTgt>
                                        </p:tgtEl>
                                        <p:attrNameLst>
                                          <p:attrName>style.visibility</p:attrName>
                                        </p:attrNameLst>
                                      </p:cBhvr>
                                      <p:to>
                                        <p:strVal val="visible"/>
                                      </p:to>
                                    </p:set>
                                    <p:animEffect transition="in" filter="wipe(up)">
                                      <p:cBhvr>
                                        <p:cTn id="12" dur="500"/>
                                        <p:tgtEl>
                                          <p:spTgt spid="100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00355">
                                            <p:txEl>
                                              <p:pRg st="2" end="2"/>
                                            </p:txEl>
                                          </p:spTgt>
                                        </p:tgtEl>
                                        <p:attrNameLst>
                                          <p:attrName>style.visibility</p:attrName>
                                        </p:attrNameLst>
                                      </p:cBhvr>
                                      <p:to>
                                        <p:strVal val="visible"/>
                                      </p:to>
                                    </p:set>
                                    <p:animEffect transition="in" filter="wipe(up)">
                                      <p:cBhvr>
                                        <p:cTn id="17" dur="500"/>
                                        <p:tgtEl>
                                          <p:spTgt spid="100355">
                                            <p:txEl>
                                              <p:pRg st="2" end="2"/>
                                            </p:txEl>
                                          </p:spTgt>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100355">
                                            <p:txEl>
                                              <p:pRg st="3" end="3"/>
                                            </p:txEl>
                                          </p:spTgt>
                                        </p:tgtEl>
                                        <p:attrNameLst>
                                          <p:attrName>style.visibility</p:attrName>
                                        </p:attrNameLst>
                                      </p:cBhvr>
                                      <p:to>
                                        <p:strVal val="visible"/>
                                      </p:to>
                                    </p:set>
                                    <p:animEffect transition="in" filter="wipe(up)">
                                      <p:cBhvr>
                                        <p:cTn id="21" dur="500"/>
                                        <p:tgtEl>
                                          <p:spTgt spid="100355">
                                            <p:txEl>
                                              <p:pRg st="3" end="3"/>
                                            </p:txEl>
                                          </p:spTgt>
                                        </p:tgtEl>
                                      </p:cBhvr>
                                    </p:animEffect>
                                  </p:childTnLst>
                                </p:cTn>
                              </p:par>
                            </p:childTnLst>
                          </p:cTn>
                        </p:par>
                        <p:par>
                          <p:cTn id="22" fill="hold" nodeType="afterGroup">
                            <p:stCondLst>
                              <p:cond delay="1000"/>
                            </p:stCondLst>
                            <p:childTnLst>
                              <p:par>
                                <p:cTn id="23" presetID="22" presetClass="entr" presetSubtype="1" fill="hold" nodeType="afterEffect">
                                  <p:stCondLst>
                                    <p:cond delay="0"/>
                                  </p:stCondLst>
                                  <p:childTnLst>
                                    <p:set>
                                      <p:cBhvr>
                                        <p:cTn id="24" dur="1" fill="hold">
                                          <p:stCondLst>
                                            <p:cond delay="0"/>
                                          </p:stCondLst>
                                        </p:cTn>
                                        <p:tgtEl>
                                          <p:spTgt spid="100355">
                                            <p:txEl>
                                              <p:pRg st="4" end="4"/>
                                            </p:txEl>
                                          </p:spTgt>
                                        </p:tgtEl>
                                        <p:attrNameLst>
                                          <p:attrName>style.visibility</p:attrName>
                                        </p:attrNameLst>
                                      </p:cBhvr>
                                      <p:to>
                                        <p:strVal val="visible"/>
                                      </p:to>
                                    </p:set>
                                    <p:animEffect transition="in" filter="wipe(up)">
                                      <p:cBhvr>
                                        <p:cTn id="25" dur="500"/>
                                        <p:tgtEl>
                                          <p:spTgt spid="100355">
                                            <p:txEl>
                                              <p:pRg st="4" end="4"/>
                                            </p:txEl>
                                          </p:spTgt>
                                        </p:tgtEl>
                                      </p:cBhvr>
                                    </p:animEffect>
                                  </p:childTnLst>
                                </p:cTn>
                              </p:par>
                            </p:childTnLst>
                          </p:cTn>
                        </p:par>
                        <p:par>
                          <p:cTn id="26" fill="hold" nodeType="afterGroup">
                            <p:stCondLst>
                              <p:cond delay="1500"/>
                            </p:stCondLst>
                            <p:childTnLst>
                              <p:par>
                                <p:cTn id="27" presetID="22" presetClass="entr" presetSubtype="1" fill="hold" nodeType="afterEffect">
                                  <p:stCondLst>
                                    <p:cond delay="0"/>
                                  </p:stCondLst>
                                  <p:childTnLst>
                                    <p:set>
                                      <p:cBhvr>
                                        <p:cTn id="28" dur="1" fill="hold">
                                          <p:stCondLst>
                                            <p:cond delay="0"/>
                                          </p:stCondLst>
                                        </p:cTn>
                                        <p:tgtEl>
                                          <p:spTgt spid="100355">
                                            <p:txEl>
                                              <p:pRg st="5" end="5"/>
                                            </p:txEl>
                                          </p:spTgt>
                                        </p:tgtEl>
                                        <p:attrNameLst>
                                          <p:attrName>style.visibility</p:attrName>
                                        </p:attrNameLst>
                                      </p:cBhvr>
                                      <p:to>
                                        <p:strVal val="visible"/>
                                      </p:to>
                                    </p:set>
                                    <p:animEffect transition="in" filter="wipe(up)">
                                      <p:cBhvr>
                                        <p:cTn id="29" dur="500"/>
                                        <p:tgtEl>
                                          <p:spTgt spid="100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a:extLst>
              <a:ext uri="{FF2B5EF4-FFF2-40B4-BE49-F238E27FC236}">
                <a16:creationId xmlns:a16="http://schemas.microsoft.com/office/drawing/2014/main" id="{520D7CDD-89DD-4279-A987-0FDBA5B98D52}"/>
              </a:ext>
            </a:extLst>
          </p:cNvPr>
          <p:cNvSpPr>
            <a:spLocks noGrp="1" noChangeArrowheads="1"/>
          </p:cNvSpPr>
          <p:nvPr>
            <p:ph type="body" idx="1"/>
          </p:nvPr>
        </p:nvSpPr>
        <p:spPr>
          <a:xfrm>
            <a:off x="457200" y="1600200"/>
            <a:ext cx="7786688" cy="4525963"/>
          </a:xfrm>
        </p:spPr>
        <p:txBody>
          <a:bodyPr/>
          <a:lstStyle/>
          <a:p>
            <a:pPr>
              <a:buClr>
                <a:srgbClr val="996633"/>
              </a:buClr>
              <a:buFont typeface="Wingdings" panose="05000000000000000000" pitchFamily="2" charset="2"/>
              <a:buChar char="p"/>
            </a:pPr>
            <a:r>
              <a:rPr lang="zh-CN" altLang="en-US">
                <a:solidFill>
                  <a:srgbClr val="161628"/>
                </a:solidFill>
                <a:latin typeface="黑体" panose="02010609060101010101" pitchFamily="49" charset="-122"/>
                <a:ea typeface="黑体" panose="02010609060101010101" pitchFamily="49" charset="-122"/>
              </a:rPr>
              <a:t> 语音合成</a:t>
            </a:r>
          </a:p>
          <a:p>
            <a:pPr>
              <a:spcAft>
                <a:spcPts val="600"/>
              </a:spcAft>
              <a:buFontTx/>
              <a:buNone/>
            </a:pPr>
            <a:r>
              <a:rPr lang="zh-CN" altLang="en-US">
                <a:solidFill>
                  <a:srgbClr val="161628"/>
                </a:solidFill>
                <a:latin typeface="宋体" panose="02010600030101010101" pitchFamily="2" charset="-122"/>
              </a:rPr>
              <a:t>   </a:t>
            </a:r>
            <a:r>
              <a:rPr lang="zh-CN" altLang="en-US" sz="2800">
                <a:solidFill>
                  <a:srgbClr val="161628"/>
                </a:solidFill>
                <a:latin typeface="宋体" panose="02010600030101010101" pitchFamily="2" charset="-122"/>
              </a:rPr>
              <a:t>将书面信息装换成等价的语音，也就是让计算机说话</a:t>
            </a:r>
            <a:r>
              <a:rPr lang="zh-CN" altLang="en-US" sz="2800">
                <a:solidFill>
                  <a:srgbClr val="161628"/>
                </a:solidFill>
                <a:latin typeface="华文新魏" panose="02010800040101010101" pitchFamily="2" charset="-122"/>
                <a:ea typeface="华文新魏" panose="02010800040101010101" pitchFamily="2" charset="-122"/>
              </a:rPr>
              <a:t>。</a:t>
            </a:r>
          </a:p>
          <a:p>
            <a:pPr>
              <a:buClr>
                <a:srgbClr val="996633"/>
              </a:buClr>
              <a:buFont typeface="Wingdings" panose="05000000000000000000" pitchFamily="2" charset="2"/>
              <a:buChar char="p"/>
            </a:pPr>
            <a:r>
              <a:rPr lang="zh-CN" altLang="en-US">
                <a:solidFill>
                  <a:srgbClr val="161628"/>
                </a:solidFill>
                <a:latin typeface="黑体" panose="02010609060101010101" pitchFamily="49" charset="-122"/>
                <a:ea typeface="黑体" panose="02010609060101010101" pitchFamily="49" charset="-122"/>
              </a:rPr>
              <a:t> 典型应用</a:t>
            </a:r>
            <a:endParaRPr lang="zh-CN" altLang="en-US">
              <a:solidFill>
                <a:srgbClr val="161628"/>
              </a:solidFill>
              <a:latin typeface="华文新魏" panose="02010800040101010101" pitchFamily="2" charset="-122"/>
              <a:ea typeface="华文新魏" panose="02010800040101010101" pitchFamily="2" charset="-122"/>
            </a:endParaRPr>
          </a:p>
          <a:p>
            <a:pPr lvl="2">
              <a:lnSpc>
                <a:spcPct val="120000"/>
              </a:lnSpc>
              <a:buFont typeface="Wingdings" panose="05000000000000000000" pitchFamily="2" charset="2"/>
              <a:buChar char="Ø"/>
            </a:pPr>
            <a:r>
              <a:rPr kumimoji="1" lang="zh-CN" altLang="en-US">
                <a:solidFill>
                  <a:srgbClr val="161628"/>
                </a:solidFill>
              </a:rPr>
              <a:t>自动报站</a:t>
            </a:r>
          </a:p>
          <a:p>
            <a:pPr lvl="2">
              <a:lnSpc>
                <a:spcPct val="120000"/>
              </a:lnSpc>
              <a:buFont typeface="Wingdings" panose="05000000000000000000" pitchFamily="2" charset="2"/>
              <a:buChar char="Ø"/>
            </a:pPr>
            <a:r>
              <a:rPr kumimoji="1" lang="zh-CN" altLang="en-US">
                <a:solidFill>
                  <a:srgbClr val="161628"/>
                </a:solidFill>
              </a:rPr>
              <a:t>信息查询</a:t>
            </a:r>
          </a:p>
          <a:p>
            <a:pPr lvl="2">
              <a:lnSpc>
                <a:spcPct val="120000"/>
              </a:lnSpc>
              <a:buFont typeface="Wingdings" panose="05000000000000000000" pitchFamily="2" charset="2"/>
              <a:buChar char="Ø"/>
            </a:pPr>
            <a:r>
              <a:rPr kumimoji="1" lang="zh-CN" altLang="en-US">
                <a:solidFill>
                  <a:srgbClr val="161628"/>
                </a:solidFill>
              </a:rPr>
              <a:t>语言学习软件</a:t>
            </a:r>
          </a:p>
          <a:p>
            <a:pPr lvl="2">
              <a:lnSpc>
                <a:spcPct val="120000"/>
              </a:lnSpc>
              <a:buFont typeface="Wingdings" panose="05000000000000000000" pitchFamily="2" charset="2"/>
              <a:buChar char="Ø"/>
            </a:pPr>
            <a:r>
              <a:rPr kumimoji="1" lang="en-US" altLang="zh-CN">
                <a:solidFill>
                  <a:srgbClr val="161628"/>
                </a:solidFill>
              </a:rPr>
              <a:t>TTS（Text to Speech）</a:t>
            </a:r>
            <a:r>
              <a:rPr kumimoji="1" lang="zh-CN" altLang="en-US">
                <a:solidFill>
                  <a:srgbClr val="161628"/>
                </a:solidFill>
              </a:rPr>
              <a:t>技术等。</a:t>
            </a:r>
            <a:endParaRPr kumimoji="1" lang="en-US" altLang="zh-CN">
              <a:solidFill>
                <a:srgbClr val="161628"/>
              </a:solidFill>
            </a:endParaRPr>
          </a:p>
          <a:p>
            <a:pPr>
              <a:buFontTx/>
              <a:buNone/>
            </a:pPr>
            <a:endParaRPr lang="en-US" altLang="zh-CN">
              <a:solidFill>
                <a:srgbClr val="161628"/>
              </a:solidFill>
              <a:latin typeface="华文新魏" panose="02010800040101010101" pitchFamily="2" charset="-122"/>
              <a:ea typeface="华文新魏" panose="02010800040101010101" pitchFamily="2" charset="-122"/>
            </a:endParaRPr>
          </a:p>
        </p:txBody>
      </p:sp>
      <p:sp>
        <p:nvSpPr>
          <p:cNvPr id="31747" name="标题 1">
            <a:extLst>
              <a:ext uri="{FF2B5EF4-FFF2-40B4-BE49-F238E27FC236}">
                <a16:creationId xmlns:a16="http://schemas.microsoft.com/office/drawing/2014/main" id="{60C31720-47E1-4BFC-A7BD-CF40020ED068}"/>
              </a:ext>
            </a:extLst>
          </p:cNvPr>
          <p:cNvSpPr>
            <a:spLocks noGrp="1" noChangeArrowheads="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up)">
                                      <p:cBhvr>
                                        <p:cTn id="7" dur="500"/>
                                        <p:tgtEl>
                                          <p:spTgt spid="102403">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2403">
                                            <p:txEl>
                                              <p:pRg st="1" end="1"/>
                                            </p:txEl>
                                          </p:spTgt>
                                        </p:tgtEl>
                                        <p:attrNameLst>
                                          <p:attrName>style.visibility</p:attrName>
                                        </p:attrNameLst>
                                      </p:cBhvr>
                                      <p:to>
                                        <p:strVal val="visible"/>
                                      </p:to>
                                    </p:set>
                                    <p:animEffect transition="in" filter="wipe(up)">
                                      <p:cBhvr>
                                        <p:cTn id="10" dur="500"/>
                                        <p:tgtEl>
                                          <p:spTgt spid="10240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animEffect transition="in" filter="wipe(up)">
                                      <p:cBhvr>
                                        <p:cTn id="15" dur="500"/>
                                        <p:tgtEl>
                                          <p:spTgt spid="102403">
                                            <p:txEl>
                                              <p:pRg st="2" end="2"/>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102403">
                                            <p:txEl>
                                              <p:pRg st="6" end="6"/>
                                            </p:txEl>
                                          </p:spTgt>
                                        </p:tgtEl>
                                        <p:attrNameLst>
                                          <p:attrName>style.visibility</p:attrName>
                                        </p:attrNameLst>
                                      </p:cBhvr>
                                      <p:to>
                                        <p:strVal val="visible"/>
                                      </p:to>
                                    </p:set>
                                    <p:animEffect transition="in" filter="wipe(up)">
                                      <p:cBhvr>
                                        <p:cTn id="18" dur="500"/>
                                        <p:tgtEl>
                                          <p:spTgt spid="102403">
                                            <p:txEl>
                                              <p:pRg st="6" end="6"/>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102403">
                                            <p:txEl>
                                              <p:pRg st="3" end="3"/>
                                            </p:txEl>
                                          </p:spTgt>
                                        </p:tgtEl>
                                        <p:attrNameLst>
                                          <p:attrName>style.visibility</p:attrName>
                                        </p:attrNameLst>
                                      </p:cBhvr>
                                      <p:to>
                                        <p:strVal val="visible"/>
                                      </p:to>
                                    </p:set>
                                    <p:animEffect transition="in" filter="wipe(up)">
                                      <p:cBhvr>
                                        <p:cTn id="21" dur="500"/>
                                        <p:tgtEl>
                                          <p:spTgt spid="102403">
                                            <p:txEl>
                                              <p:pRg st="3" end="3"/>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102403">
                                            <p:txEl>
                                              <p:pRg st="4" end="4"/>
                                            </p:txEl>
                                          </p:spTgt>
                                        </p:tgtEl>
                                        <p:attrNameLst>
                                          <p:attrName>style.visibility</p:attrName>
                                        </p:attrNameLst>
                                      </p:cBhvr>
                                      <p:to>
                                        <p:strVal val="visible"/>
                                      </p:to>
                                    </p:set>
                                    <p:animEffect transition="in" filter="wipe(up)">
                                      <p:cBhvr>
                                        <p:cTn id="24" dur="500"/>
                                        <p:tgtEl>
                                          <p:spTgt spid="102403">
                                            <p:txEl>
                                              <p:pRg st="4" end="4"/>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102403">
                                            <p:txEl>
                                              <p:pRg st="5" end="5"/>
                                            </p:txEl>
                                          </p:spTgt>
                                        </p:tgtEl>
                                        <p:attrNameLst>
                                          <p:attrName>style.visibility</p:attrName>
                                        </p:attrNameLst>
                                      </p:cBhvr>
                                      <p:to>
                                        <p:strVal val="visible"/>
                                      </p:to>
                                    </p:set>
                                    <p:animEffect transition="in" filter="wipe(up)">
                                      <p:cBhvr>
                                        <p:cTn id="27" dur="500"/>
                                        <p:tgtEl>
                                          <p:spTgt spid="1024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a:extLst>
              <a:ext uri="{FF2B5EF4-FFF2-40B4-BE49-F238E27FC236}">
                <a16:creationId xmlns:a16="http://schemas.microsoft.com/office/drawing/2014/main" id="{EFF16705-63B3-4B3D-821C-44B8D45BF305}"/>
              </a:ext>
            </a:extLst>
          </p:cNvPr>
          <p:cNvSpPr>
            <a:spLocks noGrp="1" noChangeArrowheads="1"/>
          </p:cNvSpPr>
          <p:nvPr>
            <p:ph type="body" idx="1"/>
          </p:nvPr>
        </p:nvSpPr>
        <p:spPr/>
        <p:txBody>
          <a:bodyPr/>
          <a:lstStyle/>
          <a:p>
            <a:pPr>
              <a:buClr>
                <a:srgbClr val="996633"/>
              </a:buClr>
              <a:buFont typeface="Wingdings" panose="05000000000000000000" pitchFamily="2" charset="2"/>
              <a:buChar char="p"/>
            </a:pPr>
            <a:r>
              <a:rPr lang="zh-CN" altLang="en-US" sz="2800" dirty="0">
                <a:solidFill>
                  <a:srgbClr val="161628"/>
                </a:solidFill>
                <a:latin typeface="黑体" panose="02010609060101010101" pitchFamily="49" charset="-122"/>
                <a:ea typeface="黑体" panose="02010609060101010101" pitchFamily="49" charset="-122"/>
              </a:rPr>
              <a:t> 语音编码</a:t>
            </a:r>
          </a:p>
          <a:p>
            <a:pPr>
              <a:buFontTx/>
              <a:buNone/>
            </a:pPr>
            <a:r>
              <a:rPr lang="zh-CN" altLang="en-US" sz="2800" dirty="0">
                <a:solidFill>
                  <a:srgbClr val="161628"/>
                </a:solidFill>
                <a:latin typeface="宋体" panose="02010600030101010101" pitchFamily="2" charset="-122"/>
              </a:rPr>
              <a:t>    </a:t>
            </a:r>
            <a:r>
              <a:rPr lang="zh-CN" altLang="en-US" sz="2800" dirty="0">
                <a:solidFill>
                  <a:srgbClr val="161628"/>
                </a:solidFill>
                <a:highlight>
                  <a:srgbClr val="FFFF00"/>
                </a:highlight>
                <a:latin typeface="宋体" panose="02010600030101010101" pitchFamily="2" charset="-122"/>
              </a:rPr>
              <a:t>用尽可能低的比特率</a:t>
            </a:r>
            <a:r>
              <a:rPr lang="zh-CN" altLang="en-US" sz="2800" dirty="0">
                <a:solidFill>
                  <a:srgbClr val="161628"/>
                </a:solidFill>
                <a:latin typeface="宋体" panose="02010600030101010101" pitchFamily="2" charset="-122"/>
              </a:rPr>
              <a:t>来存储和传输语音数据</a:t>
            </a:r>
            <a:endParaRPr lang="en-US" altLang="zh-CN" sz="2800" dirty="0">
              <a:solidFill>
                <a:srgbClr val="161628"/>
              </a:solidFill>
              <a:latin typeface="宋体" panose="02010600030101010101" pitchFamily="2" charset="-122"/>
            </a:endParaRPr>
          </a:p>
          <a:p>
            <a:pPr>
              <a:buFontTx/>
              <a:buNone/>
            </a:pPr>
            <a:endParaRPr lang="zh-CN" altLang="en-US" sz="2800" dirty="0">
              <a:solidFill>
                <a:srgbClr val="161628"/>
              </a:solidFill>
              <a:latin typeface="华文新魏" panose="02010800040101010101" pitchFamily="2" charset="-122"/>
              <a:ea typeface="华文新魏" panose="02010800040101010101" pitchFamily="2" charset="-122"/>
            </a:endParaRPr>
          </a:p>
          <a:p>
            <a:pPr>
              <a:buClr>
                <a:srgbClr val="996633"/>
              </a:buClr>
              <a:buFont typeface="Wingdings" panose="05000000000000000000" pitchFamily="2" charset="2"/>
              <a:buChar char="p"/>
            </a:pPr>
            <a:r>
              <a:rPr lang="zh-CN" altLang="en-US" sz="2800" dirty="0">
                <a:solidFill>
                  <a:srgbClr val="161628"/>
                </a:solidFill>
                <a:latin typeface="黑体" panose="02010609060101010101" pitchFamily="49" charset="-122"/>
                <a:ea typeface="黑体" panose="02010609060101010101" pitchFamily="49" charset="-122"/>
              </a:rPr>
              <a:t> 典型应用</a:t>
            </a:r>
            <a:endParaRPr lang="zh-CN" altLang="en-US" sz="2800" dirty="0">
              <a:solidFill>
                <a:srgbClr val="161628"/>
              </a:solidFill>
              <a:latin typeface="华文新魏" panose="02010800040101010101" pitchFamily="2" charset="-122"/>
              <a:ea typeface="华文新魏" panose="02010800040101010101" pitchFamily="2" charset="-122"/>
            </a:endParaRPr>
          </a:p>
          <a:p>
            <a:pPr lvl="1"/>
            <a:r>
              <a:rPr kumimoji="1" lang="zh-CN" altLang="en-US" sz="2400" dirty="0">
                <a:solidFill>
                  <a:srgbClr val="161628"/>
                </a:solidFill>
              </a:rPr>
              <a:t>数字通信系统--</a:t>
            </a:r>
            <a:r>
              <a:rPr lang="zh-CN" altLang="en-US" sz="2400" dirty="0">
                <a:solidFill>
                  <a:srgbClr val="161628"/>
                </a:solidFill>
              </a:rPr>
              <a:t>各</a:t>
            </a:r>
            <a:r>
              <a:rPr kumimoji="1" lang="zh-CN" altLang="en-US" sz="2400" dirty="0">
                <a:solidFill>
                  <a:srgbClr val="161628"/>
                </a:solidFill>
              </a:rPr>
              <a:t>种编码格式</a:t>
            </a:r>
          </a:p>
          <a:p>
            <a:pPr lvl="1"/>
            <a:r>
              <a:rPr kumimoji="1" lang="zh-CN" altLang="en-US" sz="2400" dirty="0">
                <a:solidFill>
                  <a:srgbClr val="161628"/>
                </a:solidFill>
              </a:rPr>
              <a:t>保密通信</a:t>
            </a:r>
          </a:p>
          <a:p>
            <a:pPr lvl="1"/>
            <a:r>
              <a:rPr kumimoji="1" lang="zh-CN" altLang="en-US" sz="2400" dirty="0">
                <a:solidFill>
                  <a:srgbClr val="161628"/>
                </a:solidFill>
              </a:rPr>
              <a:t>语音信箱</a:t>
            </a:r>
          </a:p>
          <a:p>
            <a:pPr lvl="1"/>
            <a:r>
              <a:rPr kumimoji="1" lang="en-US" altLang="zh-CN" sz="2400" dirty="0" err="1">
                <a:solidFill>
                  <a:srgbClr val="161628"/>
                </a:solidFill>
              </a:rPr>
              <a:t>VOIP（Voice</a:t>
            </a:r>
            <a:r>
              <a:rPr kumimoji="1" lang="en-US" altLang="zh-CN" sz="2400" dirty="0">
                <a:solidFill>
                  <a:srgbClr val="161628"/>
                </a:solidFill>
              </a:rPr>
              <a:t> over internet protocol）</a:t>
            </a:r>
          </a:p>
          <a:p>
            <a:pPr lvl="1"/>
            <a:r>
              <a:rPr kumimoji="1" lang="zh-CN" altLang="en-US" sz="2400" dirty="0">
                <a:solidFill>
                  <a:srgbClr val="161628"/>
                </a:solidFill>
              </a:rPr>
              <a:t>多媒体流媒体</a:t>
            </a:r>
          </a:p>
          <a:p>
            <a:pPr>
              <a:buFontTx/>
              <a:buNone/>
            </a:pPr>
            <a:endParaRPr lang="en-US" altLang="zh-CN" sz="2800" dirty="0">
              <a:solidFill>
                <a:srgbClr val="161628"/>
              </a:solidFill>
              <a:latin typeface="华文新魏" panose="02010800040101010101" pitchFamily="2" charset="-122"/>
              <a:ea typeface="华文新魏" panose="02010800040101010101" pitchFamily="2" charset="-122"/>
            </a:endParaRPr>
          </a:p>
        </p:txBody>
      </p:sp>
      <p:sp>
        <p:nvSpPr>
          <p:cNvPr id="33795" name="标题 1">
            <a:extLst>
              <a:ext uri="{FF2B5EF4-FFF2-40B4-BE49-F238E27FC236}">
                <a16:creationId xmlns:a16="http://schemas.microsoft.com/office/drawing/2014/main" id="{C0232073-9585-49B4-B2D9-FEA05C983A67}"/>
              </a:ext>
            </a:extLst>
          </p:cNvPr>
          <p:cNvSpPr>
            <a:spLocks noGrp="1" noChangeArrowheads="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wipe(up)">
                                      <p:cBhvr>
                                        <p:cTn id="7" dur="500"/>
                                        <p:tgtEl>
                                          <p:spTgt spid="103427">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3427">
                                            <p:txEl>
                                              <p:pRg st="1" end="1"/>
                                            </p:txEl>
                                          </p:spTgt>
                                        </p:tgtEl>
                                        <p:attrNameLst>
                                          <p:attrName>style.visibility</p:attrName>
                                        </p:attrNameLst>
                                      </p:cBhvr>
                                      <p:to>
                                        <p:strVal val="visible"/>
                                      </p:to>
                                    </p:set>
                                    <p:animEffect transition="in" filter="wipe(up)">
                                      <p:cBhvr>
                                        <p:cTn id="10" dur="500"/>
                                        <p:tgtEl>
                                          <p:spTgt spid="10342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animEffect transition="in" filter="wipe(up)">
                                      <p:cBhvr>
                                        <p:cTn id="15" dur="500"/>
                                        <p:tgtEl>
                                          <p:spTgt spid="103427">
                                            <p:txEl>
                                              <p:pRg st="3" end="3"/>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103427">
                                            <p:txEl>
                                              <p:pRg st="4" end="4"/>
                                            </p:txEl>
                                          </p:spTgt>
                                        </p:tgtEl>
                                        <p:attrNameLst>
                                          <p:attrName>style.visibility</p:attrName>
                                        </p:attrNameLst>
                                      </p:cBhvr>
                                      <p:to>
                                        <p:strVal val="visible"/>
                                      </p:to>
                                    </p:set>
                                    <p:animEffect transition="in" filter="wipe(up)">
                                      <p:cBhvr>
                                        <p:cTn id="18" dur="500"/>
                                        <p:tgtEl>
                                          <p:spTgt spid="103427">
                                            <p:txEl>
                                              <p:pRg st="4" end="4"/>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103427">
                                            <p:txEl>
                                              <p:pRg st="5" end="5"/>
                                            </p:txEl>
                                          </p:spTgt>
                                        </p:tgtEl>
                                        <p:attrNameLst>
                                          <p:attrName>style.visibility</p:attrName>
                                        </p:attrNameLst>
                                      </p:cBhvr>
                                      <p:to>
                                        <p:strVal val="visible"/>
                                      </p:to>
                                    </p:set>
                                    <p:animEffect transition="in" filter="wipe(up)">
                                      <p:cBhvr>
                                        <p:cTn id="21" dur="500"/>
                                        <p:tgtEl>
                                          <p:spTgt spid="103427">
                                            <p:txEl>
                                              <p:pRg st="5" end="5"/>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103427">
                                            <p:txEl>
                                              <p:pRg st="6" end="6"/>
                                            </p:txEl>
                                          </p:spTgt>
                                        </p:tgtEl>
                                        <p:attrNameLst>
                                          <p:attrName>style.visibility</p:attrName>
                                        </p:attrNameLst>
                                      </p:cBhvr>
                                      <p:to>
                                        <p:strVal val="visible"/>
                                      </p:to>
                                    </p:set>
                                    <p:animEffect transition="in" filter="wipe(up)">
                                      <p:cBhvr>
                                        <p:cTn id="24" dur="500"/>
                                        <p:tgtEl>
                                          <p:spTgt spid="103427">
                                            <p:txEl>
                                              <p:pRg st="6" end="6"/>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103427">
                                            <p:txEl>
                                              <p:pRg st="7" end="7"/>
                                            </p:txEl>
                                          </p:spTgt>
                                        </p:tgtEl>
                                        <p:attrNameLst>
                                          <p:attrName>style.visibility</p:attrName>
                                        </p:attrNameLst>
                                      </p:cBhvr>
                                      <p:to>
                                        <p:strVal val="visible"/>
                                      </p:to>
                                    </p:set>
                                    <p:animEffect transition="in" filter="wipe(up)">
                                      <p:cBhvr>
                                        <p:cTn id="27" dur="500"/>
                                        <p:tgtEl>
                                          <p:spTgt spid="103427">
                                            <p:txEl>
                                              <p:pRg st="7" end="7"/>
                                            </p:txEl>
                                          </p:spTgt>
                                        </p:tgtEl>
                                      </p:cBhvr>
                                    </p:animEffect>
                                  </p:childTnLst>
                                </p:cTn>
                              </p:par>
                              <p:par>
                                <p:cTn id="28" presetID="22" presetClass="entr" presetSubtype="1" fill="hold" nodeType="withEffect">
                                  <p:stCondLst>
                                    <p:cond delay="0"/>
                                  </p:stCondLst>
                                  <p:childTnLst>
                                    <p:set>
                                      <p:cBhvr>
                                        <p:cTn id="29" dur="1" fill="hold">
                                          <p:stCondLst>
                                            <p:cond delay="0"/>
                                          </p:stCondLst>
                                        </p:cTn>
                                        <p:tgtEl>
                                          <p:spTgt spid="103427">
                                            <p:txEl>
                                              <p:pRg st="8" end="8"/>
                                            </p:txEl>
                                          </p:spTgt>
                                        </p:tgtEl>
                                        <p:attrNameLst>
                                          <p:attrName>style.visibility</p:attrName>
                                        </p:attrNameLst>
                                      </p:cBhvr>
                                      <p:to>
                                        <p:strVal val="visible"/>
                                      </p:to>
                                    </p:set>
                                    <p:animEffect transition="in" filter="wipe(up)">
                                      <p:cBhvr>
                                        <p:cTn id="30" dur="500"/>
                                        <p:tgtEl>
                                          <p:spTgt spid="1034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a:extLst>
              <a:ext uri="{FF2B5EF4-FFF2-40B4-BE49-F238E27FC236}">
                <a16:creationId xmlns:a16="http://schemas.microsoft.com/office/drawing/2014/main" id="{12D5324A-57F7-417D-B9A6-0BF2828974BC}"/>
              </a:ext>
            </a:extLst>
          </p:cNvPr>
          <p:cNvSpPr>
            <a:spLocks noGrp="1" noChangeArrowheads="1"/>
          </p:cNvSpPr>
          <p:nvPr>
            <p:ph type="body" idx="1"/>
          </p:nvPr>
        </p:nvSpPr>
        <p:spPr/>
        <p:txBody>
          <a:bodyPr/>
          <a:lstStyle/>
          <a:p>
            <a:pPr>
              <a:buClr>
                <a:srgbClr val="996633"/>
              </a:buClr>
              <a:buFont typeface="Wingdings" panose="05000000000000000000" pitchFamily="2" charset="2"/>
              <a:buChar char="p"/>
            </a:pPr>
            <a:r>
              <a:rPr lang="zh-CN" altLang="en-US">
                <a:solidFill>
                  <a:srgbClr val="161628"/>
                </a:solidFill>
                <a:latin typeface="黑体" panose="02010609060101010101" pitchFamily="49" charset="-122"/>
                <a:ea typeface="黑体" panose="02010609060101010101" pitchFamily="49" charset="-122"/>
              </a:rPr>
              <a:t> 说话人识别</a:t>
            </a:r>
            <a:endParaRPr lang="en-US" altLang="zh-CN">
              <a:solidFill>
                <a:srgbClr val="161628"/>
              </a:solidFill>
              <a:latin typeface="黑体" panose="02010609060101010101" pitchFamily="49" charset="-122"/>
              <a:ea typeface="黑体" panose="02010609060101010101" pitchFamily="49" charset="-122"/>
            </a:endParaRPr>
          </a:p>
          <a:p>
            <a:pPr>
              <a:buFontTx/>
              <a:buNone/>
            </a:pPr>
            <a:r>
              <a:rPr lang="zh-CN" altLang="en-US">
                <a:solidFill>
                  <a:srgbClr val="161628"/>
                </a:solidFill>
                <a:latin typeface="宋体" panose="02010600030101010101" pitchFamily="2" charset="-122"/>
              </a:rPr>
              <a:t>    </a:t>
            </a:r>
            <a:r>
              <a:rPr lang="zh-CN" altLang="en-US" sz="2800">
                <a:solidFill>
                  <a:srgbClr val="161628"/>
                </a:solidFill>
                <a:latin typeface="宋体" panose="02010600030101010101" pitchFamily="2" charset="-122"/>
              </a:rPr>
              <a:t>根据语音辨认说话人的身份</a:t>
            </a:r>
            <a:endParaRPr lang="en-US" altLang="zh-CN" sz="2800">
              <a:solidFill>
                <a:srgbClr val="161628"/>
              </a:solidFill>
              <a:latin typeface="宋体" panose="02010600030101010101" pitchFamily="2" charset="-122"/>
            </a:endParaRPr>
          </a:p>
          <a:p>
            <a:pPr>
              <a:buFontTx/>
              <a:buNone/>
            </a:pPr>
            <a:endParaRPr lang="zh-CN" altLang="en-US" sz="2800">
              <a:solidFill>
                <a:srgbClr val="161628"/>
              </a:solidFill>
              <a:latin typeface="华文新魏" panose="02010800040101010101" pitchFamily="2" charset="-122"/>
              <a:ea typeface="华文新魏" panose="02010800040101010101" pitchFamily="2" charset="-122"/>
            </a:endParaRPr>
          </a:p>
          <a:p>
            <a:pPr>
              <a:buClr>
                <a:srgbClr val="996633"/>
              </a:buClr>
              <a:buFont typeface="Wingdings" panose="05000000000000000000" pitchFamily="2" charset="2"/>
              <a:buChar char="p"/>
            </a:pPr>
            <a:r>
              <a:rPr lang="zh-CN" altLang="en-US">
                <a:solidFill>
                  <a:srgbClr val="161628"/>
                </a:solidFill>
                <a:latin typeface="黑体" panose="02010609060101010101" pitchFamily="49" charset="-122"/>
                <a:ea typeface="黑体" panose="02010609060101010101" pitchFamily="49" charset="-122"/>
              </a:rPr>
              <a:t> 典型应用</a:t>
            </a:r>
            <a:endParaRPr lang="zh-CN" altLang="en-US">
              <a:solidFill>
                <a:srgbClr val="161628"/>
              </a:solidFill>
              <a:latin typeface="华文新魏" panose="02010800040101010101" pitchFamily="2" charset="-122"/>
              <a:ea typeface="华文新魏" panose="02010800040101010101" pitchFamily="2" charset="-122"/>
            </a:endParaRPr>
          </a:p>
          <a:p>
            <a:pPr lvl="1" eaLnBrk="1" hangingPunct="1"/>
            <a:r>
              <a:rPr lang="zh-CN" altLang="en-US">
                <a:solidFill>
                  <a:srgbClr val="161628"/>
                </a:solidFill>
                <a:latin typeface="华文新魏" panose="02010800040101010101" pitchFamily="2" charset="-122"/>
                <a:ea typeface="华文新魏" panose="02010800040101010101" pitchFamily="2" charset="-122"/>
              </a:rPr>
              <a:t> </a:t>
            </a:r>
            <a:r>
              <a:rPr lang="zh-CN" altLang="en-US" sz="2400">
                <a:solidFill>
                  <a:srgbClr val="161628"/>
                </a:solidFill>
                <a:latin typeface="宋体" panose="02010600030101010101" pitchFamily="2" charset="-122"/>
              </a:rPr>
              <a:t>声控门锁</a:t>
            </a:r>
          </a:p>
          <a:p>
            <a:pPr lvl="1" eaLnBrk="1" hangingPunct="1"/>
            <a:r>
              <a:rPr lang="zh-CN" altLang="en-US" sz="2400">
                <a:solidFill>
                  <a:srgbClr val="161628"/>
                </a:solidFill>
                <a:latin typeface="宋体" panose="02010600030101010101" pitchFamily="2" charset="-122"/>
              </a:rPr>
              <a:t> 电子商务</a:t>
            </a:r>
          </a:p>
          <a:p>
            <a:pPr lvl="1" eaLnBrk="1" hangingPunct="1"/>
            <a:r>
              <a:rPr lang="zh-CN" altLang="en-US" sz="2400">
                <a:solidFill>
                  <a:srgbClr val="161628"/>
                </a:solidFill>
                <a:latin typeface="宋体" panose="02010600030101010101" pitchFamily="2" charset="-122"/>
              </a:rPr>
              <a:t> 司法鉴定</a:t>
            </a:r>
          </a:p>
          <a:p>
            <a:pPr lvl="1" eaLnBrk="1" hangingPunct="1"/>
            <a:r>
              <a:rPr lang="en-US" altLang="zh-CN" sz="2400">
                <a:solidFill>
                  <a:srgbClr val="161628"/>
                </a:solidFill>
                <a:latin typeface="宋体" panose="02010600030101010101" pitchFamily="2" charset="-122"/>
              </a:rPr>
              <a:t> </a:t>
            </a:r>
            <a:r>
              <a:rPr lang="zh-CN" altLang="en-US" sz="2400">
                <a:solidFill>
                  <a:srgbClr val="161628"/>
                </a:solidFill>
                <a:latin typeface="宋体" panose="02010600030101010101" pitchFamily="2" charset="-122"/>
              </a:rPr>
              <a:t>情报搜集</a:t>
            </a:r>
            <a:r>
              <a:rPr kumimoji="1" lang="zh-CN" altLang="en-US" sz="2400">
                <a:solidFill>
                  <a:srgbClr val="161628"/>
                </a:solidFill>
                <a:latin typeface="宋体" panose="02010600030101010101" pitchFamily="2" charset="-122"/>
              </a:rPr>
              <a:t>。</a:t>
            </a:r>
            <a:endParaRPr kumimoji="1" lang="en-US" altLang="zh-CN" sz="2400">
              <a:solidFill>
                <a:srgbClr val="161628"/>
              </a:solidFill>
              <a:latin typeface="宋体" panose="02010600030101010101" pitchFamily="2" charset="-122"/>
            </a:endParaRPr>
          </a:p>
          <a:p>
            <a:pPr>
              <a:buFontTx/>
              <a:buNone/>
            </a:pPr>
            <a:endParaRPr lang="en-US" altLang="zh-CN" sz="2400">
              <a:solidFill>
                <a:srgbClr val="161628"/>
              </a:solidFill>
              <a:latin typeface="宋体" panose="02010600030101010101" pitchFamily="2" charset="-122"/>
            </a:endParaRPr>
          </a:p>
        </p:txBody>
      </p:sp>
      <p:sp>
        <p:nvSpPr>
          <p:cNvPr id="35843" name="标题 1">
            <a:extLst>
              <a:ext uri="{FF2B5EF4-FFF2-40B4-BE49-F238E27FC236}">
                <a16:creationId xmlns:a16="http://schemas.microsoft.com/office/drawing/2014/main" id="{70430595-C10B-4BD5-9660-2C5DC158C6EE}"/>
              </a:ext>
            </a:extLst>
          </p:cNvPr>
          <p:cNvSpPr>
            <a:spLocks noGrp="1" noChangeArrowheads="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wipe(up)">
                                      <p:cBhvr>
                                        <p:cTn id="7" dur="500"/>
                                        <p:tgtEl>
                                          <p:spTgt spid="104451">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4451">
                                            <p:txEl>
                                              <p:pRg st="1" end="1"/>
                                            </p:txEl>
                                          </p:spTgt>
                                        </p:tgtEl>
                                        <p:attrNameLst>
                                          <p:attrName>style.visibility</p:attrName>
                                        </p:attrNameLst>
                                      </p:cBhvr>
                                      <p:to>
                                        <p:strVal val="visible"/>
                                      </p:to>
                                    </p:set>
                                    <p:animEffect transition="in" filter="wipe(up)">
                                      <p:cBhvr>
                                        <p:cTn id="10" dur="500"/>
                                        <p:tgtEl>
                                          <p:spTgt spid="10445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animEffect transition="in" filter="wipe(up)">
                                      <p:cBhvr>
                                        <p:cTn id="15" dur="500"/>
                                        <p:tgtEl>
                                          <p:spTgt spid="104451">
                                            <p:txEl>
                                              <p:pRg st="3" end="3"/>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104451">
                                            <p:txEl>
                                              <p:pRg st="7" end="7"/>
                                            </p:txEl>
                                          </p:spTgt>
                                        </p:tgtEl>
                                        <p:attrNameLst>
                                          <p:attrName>style.visibility</p:attrName>
                                        </p:attrNameLst>
                                      </p:cBhvr>
                                      <p:to>
                                        <p:strVal val="visible"/>
                                      </p:to>
                                    </p:set>
                                    <p:animEffect transition="in" filter="wipe(up)">
                                      <p:cBhvr>
                                        <p:cTn id="18" dur="500"/>
                                        <p:tgtEl>
                                          <p:spTgt spid="104451">
                                            <p:txEl>
                                              <p:pRg st="7" end="7"/>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104451">
                                            <p:txEl>
                                              <p:pRg st="4" end="4"/>
                                            </p:txEl>
                                          </p:spTgt>
                                        </p:tgtEl>
                                        <p:attrNameLst>
                                          <p:attrName>style.visibility</p:attrName>
                                        </p:attrNameLst>
                                      </p:cBhvr>
                                      <p:to>
                                        <p:strVal val="visible"/>
                                      </p:to>
                                    </p:set>
                                    <p:animEffect transition="in" filter="wipe(up)">
                                      <p:cBhvr>
                                        <p:cTn id="21" dur="500"/>
                                        <p:tgtEl>
                                          <p:spTgt spid="104451">
                                            <p:txEl>
                                              <p:pRg st="4" end="4"/>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104451">
                                            <p:txEl>
                                              <p:pRg st="5" end="5"/>
                                            </p:txEl>
                                          </p:spTgt>
                                        </p:tgtEl>
                                        <p:attrNameLst>
                                          <p:attrName>style.visibility</p:attrName>
                                        </p:attrNameLst>
                                      </p:cBhvr>
                                      <p:to>
                                        <p:strVal val="visible"/>
                                      </p:to>
                                    </p:set>
                                    <p:animEffect transition="in" filter="wipe(up)">
                                      <p:cBhvr>
                                        <p:cTn id="24" dur="500"/>
                                        <p:tgtEl>
                                          <p:spTgt spid="104451">
                                            <p:txEl>
                                              <p:pRg st="5" end="5"/>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104451">
                                            <p:txEl>
                                              <p:pRg st="6" end="6"/>
                                            </p:txEl>
                                          </p:spTgt>
                                        </p:tgtEl>
                                        <p:attrNameLst>
                                          <p:attrName>style.visibility</p:attrName>
                                        </p:attrNameLst>
                                      </p:cBhvr>
                                      <p:to>
                                        <p:strVal val="visible"/>
                                      </p:to>
                                    </p:set>
                                    <p:animEffect transition="in" filter="wipe(up)">
                                      <p:cBhvr>
                                        <p:cTn id="27" dur="500"/>
                                        <p:tgtEl>
                                          <p:spTgt spid="1044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3|8"/>
</p:tagLst>
</file>

<file path=ppt/tags/tag10.xml><?xml version="1.0" encoding="utf-8"?>
<p:tagLst xmlns:a="http://schemas.openxmlformats.org/drawingml/2006/main" xmlns:r="http://schemas.openxmlformats.org/officeDocument/2006/relationships" xmlns:p="http://schemas.openxmlformats.org/presentationml/2006/main">
  <p:tag name="TIMING" val="|0.3|8"/>
</p:tagLst>
</file>

<file path=ppt/tags/tag11.xml><?xml version="1.0" encoding="utf-8"?>
<p:tagLst xmlns:a="http://schemas.openxmlformats.org/drawingml/2006/main" xmlns:r="http://schemas.openxmlformats.org/officeDocument/2006/relationships" xmlns:p="http://schemas.openxmlformats.org/presentationml/2006/main">
  <p:tag name="TIMING" val="|0.3|8"/>
</p:tagLst>
</file>

<file path=ppt/tags/tag12.xml><?xml version="1.0" encoding="utf-8"?>
<p:tagLst xmlns:a="http://schemas.openxmlformats.org/drawingml/2006/main" xmlns:r="http://schemas.openxmlformats.org/officeDocument/2006/relationships" xmlns:p="http://schemas.openxmlformats.org/presentationml/2006/main">
  <p:tag name="TIMING" val="|0.3|8"/>
</p:tagLst>
</file>

<file path=ppt/tags/tag13.xml><?xml version="1.0" encoding="utf-8"?>
<p:tagLst xmlns:a="http://schemas.openxmlformats.org/drawingml/2006/main" xmlns:r="http://schemas.openxmlformats.org/officeDocument/2006/relationships" xmlns:p="http://schemas.openxmlformats.org/presentationml/2006/main">
  <p:tag name="TIMING" val="|0.3|8"/>
</p:tagLst>
</file>

<file path=ppt/tags/tag2.xml><?xml version="1.0" encoding="utf-8"?>
<p:tagLst xmlns:a="http://schemas.openxmlformats.org/drawingml/2006/main" xmlns:r="http://schemas.openxmlformats.org/officeDocument/2006/relationships" xmlns:p="http://schemas.openxmlformats.org/presentationml/2006/main">
  <p:tag name="TIMING" val="|0.3|8"/>
</p:tagLst>
</file>

<file path=ppt/tags/tag3.xml><?xml version="1.0" encoding="utf-8"?>
<p:tagLst xmlns:a="http://schemas.openxmlformats.org/drawingml/2006/main" xmlns:r="http://schemas.openxmlformats.org/officeDocument/2006/relationships" xmlns:p="http://schemas.openxmlformats.org/presentationml/2006/main">
  <p:tag name="TIMING" val="|0.3|8"/>
</p:tagLst>
</file>

<file path=ppt/tags/tag4.xml><?xml version="1.0" encoding="utf-8"?>
<p:tagLst xmlns:a="http://schemas.openxmlformats.org/drawingml/2006/main" xmlns:r="http://schemas.openxmlformats.org/officeDocument/2006/relationships" xmlns:p="http://schemas.openxmlformats.org/presentationml/2006/main">
  <p:tag name="TIMING" val="|0.3|8"/>
</p:tagLst>
</file>

<file path=ppt/tags/tag5.xml><?xml version="1.0" encoding="utf-8"?>
<p:tagLst xmlns:a="http://schemas.openxmlformats.org/drawingml/2006/main" xmlns:r="http://schemas.openxmlformats.org/officeDocument/2006/relationships" xmlns:p="http://schemas.openxmlformats.org/presentationml/2006/main">
  <p:tag name="TIMING" val="|0.3|8"/>
</p:tagLst>
</file>

<file path=ppt/tags/tag6.xml><?xml version="1.0" encoding="utf-8"?>
<p:tagLst xmlns:a="http://schemas.openxmlformats.org/drawingml/2006/main" xmlns:r="http://schemas.openxmlformats.org/officeDocument/2006/relationships" xmlns:p="http://schemas.openxmlformats.org/presentationml/2006/main">
  <p:tag name="TIMING" val="|0.3|8"/>
</p:tagLst>
</file>

<file path=ppt/tags/tag7.xml><?xml version="1.0" encoding="utf-8"?>
<p:tagLst xmlns:a="http://schemas.openxmlformats.org/drawingml/2006/main" xmlns:r="http://schemas.openxmlformats.org/officeDocument/2006/relationships" xmlns:p="http://schemas.openxmlformats.org/presentationml/2006/main">
  <p:tag name="TIMING" val="|0.3|8"/>
</p:tagLst>
</file>

<file path=ppt/tags/tag8.xml><?xml version="1.0" encoding="utf-8"?>
<p:tagLst xmlns:a="http://schemas.openxmlformats.org/drawingml/2006/main" xmlns:r="http://schemas.openxmlformats.org/officeDocument/2006/relationships" xmlns:p="http://schemas.openxmlformats.org/presentationml/2006/main">
  <p:tag name="TIMING" val="|0.3|8"/>
</p:tagLst>
</file>

<file path=ppt/tags/tag9.xml><?xml version="1.0" encoding="utf-8"?>
<p:tagLst xmlns:a="http://schemas.openxmlformats.org/drawingml/2006/main" xmlns:r="http://schemas.openxmlformats.org/officeDocument/2006/relationships" xmlns:p="http://schemas.openxmlformats.org/presentationml/2006/main">
  <p:tag name="TIMING" val="|0.3|8"/>
</p:tagLst>
</file>

<file path=ppt/theme/theme1.xml><?xml version="1.0" encoding="utf-8"?>
<a:theme xmlns:a="http://schemas.openxmlformats.org/drawingml/2006/main" name="1_Radial">
  <a:themeElements>
    <a:clrScheme name="1_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1_Radia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1_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1_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1_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1_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1_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1_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1_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1_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1_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Template>
  <TotalTime>3175</TotalTime>
  <Words>2452</Words>
  <Application>Microsoft Macintosh PowerPoint</Application>
  <PresentationFormat>全屏显示(4:3)</PresentationFormat>
  <Paragraphs>362</Paragraphs>
  <Slides>46</Slides>
  <Notes>17</Notes>
  <HiddenSlides>0</HiddenSlides>
  <MMClips>0</MMClips>
  <ScaleCrop>false</ScaleCrop>
  <HeadingPairs>
    <vt:vector size="8" baseType="variant">
      <vt:variant>
        <vt:lpstr>已用的字体</vt:lpstr>
      </vt:variant>
      <vt:variant>
        <vt:i4>9</vt:i4>
      </vt:variant>
      <vt:variant>
        <vt:lpstr>主题</vt:lpstr>
      </vt:variant>
      <vt:variant>
        <vt:i4>3</vt:i4>
      </vt:variant>
      <vt:variant>
        <vt:lpstr>嵌入 OLE 服务器</vt:lpstr>
      </vt:variant>
      <vt:variant>
        <vt:i4>5</vt:i4>
      </vt:variant>
      <vt:variant>
        <vt:lpstr>幻灯片标题</vt:lpstr>
      </vt:variant>
      <vt:variant>
        <vt:i4>46</vt:i4>
      </vt:variant>
    </vt:vector>
  </HeadingPairs>
  <TitlesOfParts>
    <vt:vector size="63" baseType="lpstr">
      <vt:lpstr>黑体</vt:lpstr>
      <vt:lpstr>华文新魏</vt:lpstr>
      <vt:lpstr>宋体</vt:lpstr>
      <vt:lpstr>幼圆</vt:lpstr>
      <vt:lpstr>Arial</vt:lpstr>
      <vt:lpstr>Arial Black</vt:lpstr>
      <vt:lpstr>Arial Narrow</vt:lpstr>
      <vt:lpstr>Times New Roman</vt:lpstr>
      <vt:lpstr>Wingdings</vt:lpstr>
      <vt:lpstr>1_Radial</vt:lpstr>
      <vt:lpstr>Radial</vt:lpstr>
      <vt:lpstr>默认设计模板</vt:lpstr>
      <vt:lpstr>Word.Picture.8</vt:lpstr>
      <vt:lpstr>Equation</vt:lpstr>
      <vt:lpstr>PBrush</vt:lpstr>
      <vt:lpstr>公式</vt:lpstr>
      <vt:lpstr>位图图像</vt:lpstr>
      <vt:lpstr>语 音 学 概 要</vt:lpstr>
      <vt:lpstr>PowerPoint 演示文稿</vt:lpstr>
      <vt:lpstr>PowerPoint 演示文稿</vt:lpstr>
      <vt:lpstr>PowerPoint 演示文稿</vt:lpstr>
      <vt:lpstr>听觉信号处理？</vt:lpstr>
      <vt:lpstr>PowerPoint 演示文稿</vt:lpstr>
      <vt:lpstr>PowerPoint 演示文稿</vt:lpstr>
      <vt:lpstr>PowerPoint 演示文稿</vt:lpstr>
      <vt:lpstr>PowerPoint 演示文稿</vt:lpstr>
      <vt:lpstr>PowerPoint 演示文稿</vt:lpstr>
      <vt:lpstr>语音识别技术</vt:lpstr>
      <vt:lpstr>历史和现状</vt:lpstr>
      <vt:lpstr>语音识别技术的框架</vt:lpstr>
      <vt:lpstr>特征提取环节的仿真-发生机理</vt:lpstr>
      <vt:lpstr>特征提取环节的仿真-发生机理</vt:lpstr>
      <vt:lpstr>特征提取环节的仿真-感知机理</vt:lpstr>
      <vt:lpstr>模式识别环节的仿真</vt:lpstr>
      <vt:lpstr>模式识别环节的仿真</vt:lpstr>
      <vt:lpstr>模式识别环节的仿真</vt:lpstr>
      <vt:lpstr>模式识别环节的仿真</vt:lpstr>
      <vt:lpstr>模式识别环节的仿真</vt:lpstr>
      <vt:lpstr>模式识别环节的仿真</vt:lpstr>
      <vt:lpstr>模式识别环节的仿真</vt:lpstr>
      <vt:lpstr>语音的声学表示</vt:lpstr>
      <vt:lpstr>语音的声学特性</vt:lpstr>
      <vt:lpstr>语音的声学特性</vt:lpstr>
      <vt:lpstr>语音的声学特性</vt:lpstr>
      <vt:lpstr>语音的数字信号表示</vt:lpstr>
      <vt:lpstr>语音的数字信号表示</vt:lpstr>
      <vt:lpstr>数字信号处理的相关知识</vt:lpstr>
      <vt:lpstr>数字信号处理的相关知识</vt:lpstr>
      <vt:lpstr>数字信号处理的相关知识</vt:lpstr>
      <vt:lpstr>数字信号处理的相关知识</vt:lpstr>
      <vt:lpstr>数字信号处理的相关知识</vt:lpstr>
      <vt:lpstr>数字信号处理的相关知识</vt:lpstr>
      <vt:lpstr>数字信号处理的相关知识</vt:lpstr>
      <vt:lpstr>数字信号处理的相关知识</vt:lpstr>
      <vt:lpstr>数字信号处理的相关知识</vt:lpstr>
      <vt:lpstr>数字信号处理的相关知识</vt:lpstr>
      <vt:lpstr>数字信号处理的相关知识</vt:lpstr>
      <vt:lpstr>语音的语言表示</vt:lpstr>
      <vt:lpstr>语音的语言表示</vt:lpstr>
      <vt:lpstr>语音的语言表示</vt:lpstr>
      <vt:lpstr>语音的语言表示</vt:lpstr>
      <vt:lpstr>语音的语言表示</vt:lpstr>
      <vt:lpstr>语音的语言表示</vt:lpstr>
    </vt:vector>
  </TitlesOfParts>
  <Company>雨薇在线</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语音信号处理</dc:title>
  <dc:creator>雨薇</dc:creator>
  <cp:lastModifiedBy>王 家琪</cp:lastModifiedBy>
  <cp:revision>78</cp:revision>
  <cp:lastPrinted>2018-09-25T10:48:26Z</cp:lastPrinted>
  <dcterms:created xsi:type="dcterms:W3CDTF">2004-08-18T11:10:35Z</dcterms:created>
  <dcterms:modified xsi:type="dcterms:W3CDTF">2021-12-30T12:28:24Z</dcterms:modified>
</cp:coreProperties>
</file>