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9"/>
  </p:notesMasterIdLst>
  <p:sldIdLst>
    <p:sldId id="656" r:id="rId2"/>
    <p:sldId id="418" r:id="rId3"/>
    <p:sldId id="419" r:id="rId4"/>
    <p:sldId id="317" r:id="rId5"/>
    <p:sldId id="368" r:id="rId6"/>
    <p:sldId id="658" r:id="rId7"/>
    <p:sldId id="420" r:id="rId8"/>
    <p:sldId id="369" r:id="rId9"/>
    <p:sldId id="370" r:id="rId10"/>
    <p:sldId id="371" r:id="rId11"/>
    <p:sldId id="372" r:id="rId12"/>
    <p:sldId id="373" r:id="rId13"/>
    <p:sldId id="374" r:id="rId14"/>
    <p:sldId id="375" r:id="rId15"/>
    <p:sldId id="660" r:id="rId16"/>
    <p:sldId id="378" r:id="rId17"/>
    <p:sldId id="379" r:id="rId18"/>
    <p:sldId id="421" r:id="rId19"/>
    <p:sldId id="388" r:id="rId20"/>
    <p:sldId id="391" r:id="rId21"/>
    <p:sldId id="422" r:id="rId22"/>
    <p:sldId id="423" r:id="rId23"/>
    <p:sldId id="424" r:id="rId24"/>
    <p:sldId id="392" r:id="rId25"/>
    <p:sldId id="393" r:id="rId26"/>
    <p:sldId id="394" r:id="rId27"/>
    <p:sldId id="395" r:id="rId28"/>
    <p:sldId id="425" r:id="rId29"/>
    <p:sldId id="426" r:id="rId30"/>
    <p:sldId id="427" r:id="rId31"/>
    <p:sldId id="396" r:id="rId32"/>
    <p:sldId id="662" r:id="rId33"/>
    <p:sldId id="663" r:id="rId34"/>
    <p:sldId id="664" r:id="rId35"/>
    <p:sldId id="397" r:id="rId36"/>
    <p:sldId id="398" r:id="rId37"/>
    <p:sldId id="399" r:id="rId38"/>
    <p:sldId id="400" r:id="rId39"/>
    <p:sldId id="401" r:id="rId40"/>
    <p:sldId id="402" r:id="rId41"/>
    <p:sldId id="403" r:id="rId42"/>
    <p:sldId id="404" r:id="rId43"/>
    <p:sldId id="405" r:id="rId44"/>
    <p:sldId id="665" r:id="rId45"/>
    <p:sldId id="406" r:id="rId46"/>
    <p:sldId id="407" r:id="rId47"/>
    <p:sldId id="408" r:id="rId48"/>
    <p:sldId id="409" r:id="rId49"/>
    <p:sldId id="412" r:id="rId50"/>
    <p:sldId id="413" r:id="rId51"/>
    <p:sldId id="414" r:id="rId52"/>
    <p:sldId id="277" r:id="rId53"/>
    <p:sldId id="278" r:id="rId54"/>
    <p:sldId id="279" r:id="rId55"/>
    <p:sldId id="415" r:id="rId56"/>
    <p:sldId id="416" r:id="rId57"/>
    <p:sldId id="659"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715" autoAdjust="0"/>
  </p:normalViewPr>
  <p:slideViewPr>
    <p:cSldViewPr>
      <p:cViewPr varScale="1">
        <p:scale>
          <a:sx n="122" d="100"/>
          <a:sy n="122" d="100"/>
        </p:scale>
        <p:origin x="1360"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26.xml"/><Relationship Id="rId18" Type="http://schemas.openxmlformats.org/officeDocument/2006/relationships/slide" Target="slides/slide33.xml"/><Relationship Id="rId26" Type="http://schemas.openxmlformats.org/officeDocument/2006/relationships/slide" Target="slides/slide41.xml"/><Relationship Id="rId3" Type="http://schemas.openxmlformats.org/officeDocument/2006/relationships/slide" Target="slides/slide9.xml"/><Relationship Id="rId21" Type="http://schemas.openxmlformats.org/officeDocument/2006/relationships/slide" Target="slides/slide36.xml"/><Relationship Id="rId7" Type="http://schemas.openxmlformats.org/officeDocument/2006/relationships/slide" Target="slides/slide13.xml"/><Relationship Id="rId12" Type="http://schemas.openxmlformats.org/officeDocument/2006/relationships/slide" Target="slides/slide25.xml"/><Relationship Id="rId17" Type="http://schemas.openxmlformats.org/officeDocument/2006/relationships/slide" Target="slides/slide32.xml"/><Relationship Id="rId25" Type="http://schemas.openxmlformats.org/officeDocument/2006/relationships/slide" Target="slides/slide40.xml"/><Relationship Id="rId33" Type="http://schemas.openxmlformats.org/officeDocument/2006/relationships/slide" Target="slides/slide55.xml"/><Relationship Id="rId2" Type="http://schemas.openxmlformats.org/officeDocument/2006/relationships/slide" Target="slides/slide8.xml"/><Relationship Id="rId16" Type="http://schemas.openxmlformats.org/officeDocument/2006/relationships/slide" Target="slides/slide31.xml"/><Relationship Id="rId20" Type="http://schemas.openxmlformats.org/officeDocument/2006/relationships/slide" Target="slides/slide35.xml"/><Relationship Id="rId29" Type="http://schemas.openxmlformats.org/officeDocument/2006/relationships/slide" Target="slides/slide49.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24.xml"/><Relationship Id="rId24" Type="http://schemas.openxmlformats.org/officeDocument/2006/relationships/slide" Target="slides/slide39.xml"/><Relationship Id="rId32" Type="http://schemas.openxmlformats.org/officeDocument/2006/relationships/slide" Target="slides/slide54.xml"/><Relationship Id="rId5" Type="http://schemas.openxmlformats.org/officeDocument/2006/relationships/slide" Target="slides/slide11.xml"/><Relationship Id="rId15" Type="http://schemas.openxmlformats.org/officeDocument/2006/relationships/slide" Target="slides/slide29.xml"/><Relationship Id="rId23" Type="http://schemas.openxmlformats.org/officeDocument/2006/relationships/slide" Target="slides/slide38.xml"/><Relationship Id="rId28" Type="http://schemas.openxmlformats.org/officeDocument/2006/relationships/slide" Target="slides/slide48.xml"/><Relationship Id="rId10" Type="http://schemas.openxmlformats.org/officeDocument/2006/relationships/slide" Target="slides/slide21.xml"/><Relationship Id="rId19" Type="http://schemas.openxmlformats.org/officeDocument/2006/relationships/slide" Target="slides/slide34.xml"/><Relationship Id="rId31" Type="http://schemas.openxmlformats.org/officeDocument/2006/relationships/slide" Target="slides/slide53.xml"/><Relationship Id="rId4" Type="http://schemas.openxmlformats.org/officeDocument/2006/relationships/slide" Target="slides/slide10.xml"/><Relationship Id="rId9" Type="http://schemas.openxmlformats.org/officeDocument/2006/relationships/slide" Target="slides/slide19.xml"/><Relationship Id="rId14" Type="http://schemas.openxmlformats.org/officeDocument/2006/relationships/slide" Target="slides/slide27.xml"/><Relationship Id="rId22" Type="http://schemas.openxmlformats.org/officeDocument/2006/relationships/slide" Target="slides/slide37.xml"/><Relationship Id="rId27" Type="http://schemas.openxmlformats.org/officeDocument/2006/relationships/slide" Target="slides/slide47.xml"/><Relationship Id="rId30" Type="http://schemas.openxmlformats.org/officeDocument/2006/relationships/slide" Target="slides/slide52.xml"/><Relationship Id="rId8"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5.wmf"/><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62.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1.wmf"/><Relationship Id="rId5" Type="http://schemas.openxmlformats.org/officeDocument/2006/relationships/image" Target="../media/image74.wmf"/><Relationship Id="rId4"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73FAD84-D874-4128-B0AB-0D401C00763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76803" name="Rectangle 3">
            <a:extLst>
              <a:ext uri="{FF2B5EF4-FFF2-40B4-BE49-F238E27FC236}">
                <a16:creationId xmlns:a16="http://schemas.microsoft.com/office/drawing/2014/main" id="{D44C08DD-802C-4C83-956B-42A5E110054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052" name="Rectangle 4">
            <a:extLst>
              <a:ext uri="{FF2B5EF4-FFF2-40B4-BE49-F238E27FC236}">
                <a16:creationId xmlns:a16="http://schemas.microsoft.com/office/drawing/2014/main" id="{BC032F0A-3970-4B7C-AFF3-4CCA8EEB7A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FB92C1AB-923E-4C04-B47B-716D6805B6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a:extLst>
              <a:ext uri="{FF2B5EF4-FFF2-40B4-BE49-F238E27FC236}">
                <a16:creationId xmlns:a16="http://schemas.microsoft.com/office/drawing/2014/main" id="{CCE54C98-FD9F-4F1B-BB8E-A3C73706F64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76807" name="Rectangle 7">
            <a:extLst>
              <a:ext uri="{FF2B5EF4-FFF2-40B4-BE49-F238E27FC236}">
                <a16:creationId xmlns:a16="http://schemas.microsoft.com/office/drawing/2014/main" id="{82D68E20-68DA-4FC2-9DFE-B49982047A0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8805CE59-F177-40C8-A93C-3F6446A35C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1CCEFD9-CFB8-46D7-B589-7FF4D6946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E3A85EF-48AC-4F4E-B6E5-602374EE1E03}"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6147" name="Rectangle 2">
            <a:extLst>
              <a:ext uri="{FF2B5EF4-FFF2-40B4-BE49-F238E27FC236}">
                <a16:creationId xmlns:a16="http://schemas.microsoft.com/office/drawing/2014/main" id="{E2117E04-3392-4DF0-848D-8D85B23A885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C6AF758-B093-40CA-B10F-BF0127511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35FAABD-F107-4B77-B8E4-D633B1A08B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CF7920-E2A2-45B4-9D7A-42610B591188}" type="slidenum">
              <a:rPr lang="zh-CN" altLang="en-US" smtClean="0"/>
              <a:pPr>
                <a:spcBef>
                  <a:spcPct val="0"/>
                </a:spcBef>
              </a:pPr>
              <a:t>13</a:t>
            </a:fld>
            <a:endParaRPr lang="en-US" altLang="zh-CN"/>
          </a:p>
        </p:txBody>
      </p:sp>
      <p:sp>
        <p:nvSpPr>
          <p:cNvPr id="27651" name="Rectangle 2">
            <a:extLst>
              <a:ext uri="{FF2B5EF4-FFF2-40B4-BE49-F238E27FC236}">
                <a16:creationId xmlns:a16="http://schemas.microsoft.com/office/drawing/2014/main" id="{B38A360F-9A5C-42B0-96E1-A9156733D34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0DF6165-F188-4471-8DA5-274DCD1025E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4EF948D-9983-47CC-A3E9-4AE668B47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26CFFF-B5E9-4803-B563-0785154031DE}" type="slidenum">
              <a:rPr lang="zh-CN" altLang="en-US" smtClean="0"/>
              <a:pPr>
                <a:spcBef>
                  <a:spcPct val="0"/>
                </a:spcBef>
              </a:pPr>
              <a:t>14</a:t>
            </a:fld>
            <a:endParaRPr lang="en-US" altLang="zh-CN"/>
          </a:p>
        </p:txBody>
      </p:sp>
      <p:sp>
        <p:nvSpPr>
          <p:cNvPr id="29699" name="Rectangle 2">
            <a:extLst>
              <a:ext uri="{FF2B5EF4-FFF2-40B4-BE49-F238E27FC236}">
                <a16:creationId xmlns:a16="http://schemas.microsoft.com/office/drawing/2014/main" id="{E14E316E-F8AD-4C23-BAC0-12B237F3142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E7A5D64-6AED-41F7-80AA-C0DED898C07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C924C8C-7CCC-495A-8012-B6C32EC336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1B9D94-F45A-4FEA-B187-36B8C012B8D7}" type="slidenum">
              <a:rPr lang="zh-CN" altLang="en-US" smtClean="0"/>
              <a:pPr>
                <a:spcBef>
                  <a:spcPct val="0"/>
                </a:spcBef>
              </a:pPr>
              <a:t>15</a:t>
            </a:fld>
            <a:endParaRPr lang="en-US" altLang="zh-CN"/>
          </a:p>
        </p:txBody>
      </p:sp>
      <p:sp>
        <p:nvSpPr>
          <p:cNvPr id="31747" name="Rectangle 2">
            <a:extLst>
              <a:ext uri="{FF2B5EF4-FFF2-40B4-BE49-F238E27FC236}">
                <a16:creationId xmlns:a16="http://schemas.microsoft.com/office/drawing/2014/main" id="{EEAFD43D-C27E-48AB-8639-B2EF2157411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A6978C7-5ED1-48E3-B81F-1F5E717B628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870AD7D-C7F1-4460-AC6B-EF686A0428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775BF-AD69-4AA3-B590-C5B5FC3576E7}" type="slidenum">
              <a:rPr lang="zh-CN" altLang="en-US" smtClean="0"/>
              <a:pPr>
                <a:spcBef>
                  <a:spcPct val="0"/>
                </a:spcBef>
              </a:pPr>
              <a:t>16</a:t>
            </a:fld>
            <a:endParaRPr lang="en-US" altLang="zh-CN"/>
          </a:p>
        </p:txBody>
      </p:sp>
      <p:sp>
        <p:nvSpPr>
          <p:cNvPr id="33795" name="Rectangle 2">
            <a:extLst>
              <a:ext uri="{FF2B5EF4-FFF2-40B4-BE49-F238E27FC236}">
                <a16:creationId xmlns:a16="http://schemas.microsoft.com/office/drawing/2014/main" id="{A249A348-EAD7-4B10-B4BF-A315A7F4D086}"/>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41C5D08-A1B3-4855-AEA2-71AE231DCCE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5A1D4E3-E08A-42F1-BA32-4E391AAA9F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C64E77-011E-4043-8875-ADE0366D0E49}" type="slidenum">
              <a:rPr lang="zh-CN" altLang="en-US" smtClean="0"/>
              <a:pPr>
                <a:spcBef>
                  <a:spcPct val="0"/>
                </a:spcBef>
              </a:pPr>
              <a:t>17</a:t>
            </a:fld>
            <a:endParaRPr lang="en-US" altLang="zh-CN"/>
          </a:p>
        </p:txBody>
      </p:sp>
      <p:sp>
        <p:nvSpPr>
          <p:cNvPr id="35843" name="Rectangle 2">
            <a:extLst>
              <a:ext uri="{FF2B5EF4-FFF2-40B4-BE49-F238E27FC236}">
                <a16:creationId xmlns:a16="http://schemas.microsoft.com/office/drawing/2014/main" id="{726E4529-9A4D-426D-9ED0-F46135EB1E9C}"/>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D238158-8F62-4536-AE2F-5F8E3BF3C78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FC105D6-1743-4A63-92CB-B11A258C0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753F75-92A2-438C-917B-DE365EE6DE8D}" type="slidenum">
              <a:rPr lang="zh-CN" altLang="en-US" smtClean="0"/>
              <a:pPr>
                <a:spcBef>
                  <a:spcPct val="0"/>
                </a:spcBef>
              </a:pPr>
              <a:t>19</a:t>
            </a:fld>
            <a:endParaRPr lang="en-US" altLang="zh-CN"/>
          </a:p>
        </p:txBody>
      </p:sp>
      <p:sp>
        <p:nvSpPr>
          <p:cNvPr id="38915" name="Rectangle 2">
            <a:extLst>
              <a:ext uri="{FF2B5EF4-FFF2-40B4-BE49-F238E27FC236}">
                <a16:creationId xmlns:a16="http://schemas.microsoft.com/office/drawing/2014/main" id="{DDB11AEE-F491-4A9C-B171-15365720D40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EF787AF-97FA-41FE-827D-15C6AD3094A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4593AE2-5611-4824-938A-5A314C2A9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2ADE04-6933-41D7-9726-D4590B5D5DF6}" type="slidenum">
              <a:rPr lang="zh-CN" altLang="en-US" smtClean="0"/>
              <a:pPr>
                <a:spcBef>
                  <a:spcPct val="0"/>
                </a:spcBef>
              </a:pPr>
              <a:t>20</a:t>
            </a:fld>
            <a:endParaRPr lang="en-US" altLang="zh-CN"/>
          </a:p>
        </p:txBody>
      </p:sp>
      <p:sp>
        <p:nvSpPr>
          <p:cNvPr id="40963" name="Rectangle 2">
            <a:extLst>
              <a:ext uri="{FF2B5EF4-FFF2-40B4-BE49-F238E27FC236}">
                <a16:creationId xmlns:a16="http://schemas.microsoft.com/office/drawing/2014/main" id="{969C8ACA-8545-4B21-9A1C-CF081D93B30B}"/>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FA57B4E-8B7D-45E8-A6CF-F196236877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BB3B87C-31A7-48A5-B0C9-E79508871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00B043D-891C-45B3-B756-BDE3CCFABF7B}" type="slidenum">
              <a:rPr lang="zh-CN" altLang="en-US" smtClean="0"/>
              <a:pPr>
                <a:spcBef>
                  <a:spcPct val="0"/>
                </a:spcBef>
              </a:pPr>
              <a:t>24</a:t>
            </a:fld>
            <a:endParaRPr lang="en-US" altLang="zh-CN"/>
          </a:p>
        </p:txBody>
      </p:sp>
      <p:sp>
        <p:nvSpPr>
          <p:cNvPr id="46083" name="Rectangle 2">
            <a:extLst>
              <a:ext uri="{FF2B5EF4-FFF2-40B4-BE49-F238E27FC236}">
                <a16:creationId xmlns:a16="http://schemas.microsoft.com/office/drawing/2014/main" id="{AFB6D326-9B42-4796-8B47-9C8AA24AB88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8FF3891-3756-494C-9F2E-0E81184E2B8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5767FCD-8173-42D4-BBE7-045EA07D1B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FE109CF-C21E-4467-8C9D-8894196C6D85}" type="slidenum">
              <a:rPr lang="zh-CN" altLang="en-US" smtClean="0"/>
              <a:pPr>
                <a:spcBef>
                  <a:spcPct val="0"/>
                </a:spcBef>
              </a:pPr>
              <a:t>25</a:t>
            </a:fld>
            <a:endParaRPr lang="en-US" altLang="zh-CN"/>
          </a:p>
        </p:txBody>
      </p:sp>
      <p:sp>
        <p:nvSpPr>
          <p:cNvPr id="48131" name="Rectangle 2">
            <a:extLst>
              <a:ext uri="{FF2B5EF4-FFF2-40B4-BE49-F238E27FC236}">
                <a16:creationId xmlns:a16="http://schemas.microsoft.com/office/drawing/2014/main" id="{CB3B863D-105C-44E9-A276-A19A2E2D463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4455B2B-F109-4C85-AB12-54652008F1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C536F71-7AEF-4DC4-8561-C0DEBB55F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065FD9-6560-4F3B-B886-541E44324DCA}" type="slidenum">
              <a:rPr lang="zh-CN" altLang="en-US" smtClean="0"/>
              <a:pPr>
                <a:spcBef>
                  <a:spcPct val="0"/>
                </a:spcBef>
              </a:pPr>
              <a:t>26</a:t>
            </a:fld>
            <a:endParaRPr lang="en-US" altLang="zh-CN"/>
          </a:p>
        </p:txBody>
      </p:sp>
      <p:sp>
        <p:nvSpPr>
          <p:cNvPr id="50179" name="Rectangle 2">
            <a:extLst>
              <a:ext uri="{FF2B5EF4-FFF2-40B4-BE49-F238E27FC236}">
                <a16:creationId xmlns:a16="http://schemas.microsoft.com/office/drawing/2014/main" id="{AF6AD17B-C0EE-42F1-9D96-CD6B08F75E6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D892052-FE7E-4BD2-90E8-4DC7D7FFD11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82C0D2A-6DB8-41EB-89DD-9B8B22865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6316CC-08F7-48D1-A192-1A5413CEAC68}" type="slidenum">
              <a:rPr lang="zh-CN" altLang="en-US" smtClean="0"/>
              <a:pPr>
                <a:spcBef>
                  <a:spcPct val="0"/>
                </a:spcBef>
              </a:pPr>
              <a:t>4</a:t>
            </a:fld>
            <a:endParaRPr lang="en-US" altLang="zh-CN"/>
          </a:p>
        </p:txBody>
      </p:sp>
      <p:sp>
        <p:nvSpPr>
          <p:cNvPr id="10243" name="Rectangle 2">
            <a:extLst>
              <a:ext uri="{FF2B5EF4-FFF2-40B4-BE49-F238E27FC236}">
                <a16:creationId xmlns:a16="http://schemas.microsoft.com/office/drawing/2014/main" id="{25A55C35-4A90-4F7C-A45C-34A1DD5F541A}"/>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CA1EB32-5607-49B1-BCA0-DCF7524A35A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7DB99A1-5F33-4517-A499-1DB240E16A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AC721A6-33C7-4665-BFF7-463745CE7373}" type="slidenum">
              <a:rPr lang="zh-CN" altLang="en-US" smtClean="0"/>
              <a:pPr>
                <a:spcBef>
                  <a:spcPct val="0"/>
                </a:spcBef>
              </a:pPr>
              <a:t>27</a:t>
            </a:fld>
            <a:endParaRPr lang="en-US" altLang="zh-CN"/>
          </a:p>
        </p:txBody>
      </p:sp>
      <p:sp>
        <p:nvSpPr>
          <p:cNvPr id="52227" name="Rectangle 2">
            <a:extLst>
              <a:ext uri="{FF2B5EF4-FFF2-40B4-BE49-F238E27FC236}">
                <a16:creationId xmlns:a16="http://schemas.microsoft.com/office/drawing/2014/main" id="{BB154FE9-9EB0-461B-94C6-8A9441F2C76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D868BD9-C9DC-47AF-81D1-FB02D47ADE4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B901E13-CEB8-4B7C-B27A-0AA181608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DCBD689-BB33-4096-A7E3-AF9D1696905C}" type="slidenum">
              <a:rPr lang="zh-CN" altLang="en-US" smtClean="0"/>
              <a:pPr>
                <a:spcBef>
                  <a:spcPct val="0"/>
                </a:spcBef>
              </a:pPr>
              <a:t>31</a:t>
            </a:fld>
            <a:endParaRPr lang="en-US" altLang="zh-CN"/>
          </a:p>
        </p:txBody>
      </p:sp>
      <p:sp>
        <p:nvSpPr>
          <p:cNvPr id="57347" name="Rectangle 2">
            <a:extLst>
              <a:ext uri="{FF2B5EF4-FFF2-40B4-BE49-F238E27FC236}">
                <a16:creationId xmlns:a16="http://schemas.microsoft.com/office/drawing/2014/main" id="{882901D4-A7A4-46E0-8AD2-29172D2E26F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8A7BF89-0A3D-4D23-A507-5800881687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6043A80-0538-40BA-9F49-326F0F966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803D29D-D4E2-4C11-B455-35717D85138D}" type="slidenum">
              <a:rPr lang="zh-CN" altLang="en-US" smtClean="0"/>
              <a:pPr>
                <a:spcBef>
                  <a:spcPct val="0"/>
                </a:spcBef>
              </a:pPr>
              <a:t>32</a:t>
            </a:fld>
            <a:endParaRPr lang="en-US" altLang="zh-CN"/>
          </a:p>
        </p:txBody>
      </p:sp>
      <p:sp>
        <p:nvSpPr>
          <p:cNvPr id="59395" name="Rectangle 2">
            <a:extLst>
              <a:ext uri="{FF2B5EF4-FFF2-40B4-BE49-F238E27FC236}">
                <a16:creationId xmlns:a16="http://schemas.microsoft.com/office/drawing/2014/main" id="{F06349FA-966D-4ED4-9C8F-C7C778E2B36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54E0AAF-CE46-4C5C-9CAB-5BF452078F5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99ADF79-41BE-4F1E-A281-0680C3CA5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6D1E5E1-629A-4098-97E8-15CBF3BCF80A}" type="slidenum">
              <a:rPr lang="zh-CN" altLang="en-US" smtClean="0"/>
              <a:pPr>
                <a:spcBef>
                  <a:spcPct val="0"/>
                </a:spcBef>
              </a:pPr>
              <a:t>33</a:t>
            </a:fld>
            <a:endParaRPr lang="en-US" altLang="zh-CN"/>
          </a:p>
        </p:txBody>
      </p:sp>
      <p:sp>
        <p:nvSpPr>
          <p:cNvPr id="61443" name="Rectangle 2">
            <a:extLst>
              <a:ext uri="{FF2B5EF4-FFF2-40B4-BE49-F238E27FC236}">
                <a16:creationId xmlns:a16="http://schemas.microsoft.com/office/drawing/2014/main" id="{FCB03CC1-C57B-48BB-8D47-1C360F22EE9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BC58542F-9877-4E01-8C46-FDE3A7806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0703E61-D7A2-4292-8108-B71BF909A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5E0AFE-1C56-4B02-AB17-7F4910FA0001}" type="slidenum">
              <a:rPr lang="zh-CN" altLang="en-US" smtClean="0"/>
              <a:pPr>
                <a:spcBef>
                  <a:spcPct val="0"/>
                </a:spcBef>
              </a:pPr>
              <a:t>34</a:t>
            </a:fld>
            <a:endParaRPr lang="en-US" altLang="zh-CN"/>
          </a:p>
        </p:txBody>
      </p:sp>
      <p:sp>
        <p:nvSpPr>
          <p:cNvPr id="63491" name="Rectangle 2">
            <a:extLst>
              <a:ext uri="{FF2B5EF4-FFF2-40B4-BE49-F238E27FC236}">
                <a16:creationId xmlns:a16="http://schemas.microsoft.com/office/drawing/2014/main" id="{C7DD7B19-0CE6-4B97-9A9F-4A6A9068996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D3A28D7-F7A1-4FBE-B09B-65C3D41DE13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80D3693-5270-42F7-A67D-D694A51CA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366602-51FC-4240-9770-3A7BCF0DD9D6}" type="slidenum">
              <a:rPr lang="zh-CN" altLang="en-US" smtClean="0"/>
              <a:pPr>
                <a:spcBef>
                  <a:spcPct val="0"/>
                </a:spcBef>
              </a:pPr>
              <a:t>35</a:t>
            </a:fld>
            <a:endParaRPr lang="en-US" altLang="zh-CN"/>
          </a:p>
        </p:txBody>
      </p:sp>
      <p:sp>
        <p:nvSpPr>
          <p:cNvPr id="65539" name="Rectangle 2">
            <a:extLst>
              <a:ext uri="{FF2B5EF4-FFF2-40B4-BE49-F238E27FC236}">
                <a16:creationId xmlns:a16="http://schemas.microsoft.com/office/drawing/2014/main" id="{BB65D5AD-064B-4986-9C7E-8AC6432E9151}"/>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F8001201-60AE-4E45-B0CA-3E2FFB44F4B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8E9AC1F-195D-42D1-A29A-CF8D569A3D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916743-23E6-44BB-A8B2-F812A1DDEF33}" type="slidenum">
              <a:rPr lang="zh-CN" altLang="en-US" smtClean="0"/>
              <a:pPr>
                <a:spcBef>
                  <a:spcPct val="0"/>
                </a:spcBef>
              </a:pPr>
              <a:t>36</a:t>
            </a:fld>
            <a:endParaRPr lang="en-US" altLang="zh-CN"/>
          </a:p>
        </p:txBody>
      </p:sp>
      <p:sp>
        <p:nvSpPr>
          <p:cNvPr id="67587" name="Rectangle 2">
            <a:extLst>
              <a:ext uri="{FF2B5EF4-FFF2-40B4-BE49-F238E27FC236}">
                <a16:creationId xmlns:a16="http://schemas.microsoft.com/office/drawing/2014/main" id="{C2F0E751-D708-446F-B315-82F694E4D06B}"/>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6161CBF-F2C2-4913-B20A-79ED567196C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CE67020-CA9B-479B-B4E6-3F7168716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4272196-5356-4AE9-BE18-6E2A60870B6C}" type="slidenum">
              <a:rPr lang="zh-CN" altLang="en-US" smtClean="0"/>
              <a:pPr>
                <a:spcBef>
                  <a:spcPct val="0"/>
                </a:spcBef>
              </a:pPr>
              <a:t>37</a:t>
            </a:fld>
            <a:endParaRPr lang="en-US" altLang="zh-CN"/>
          </a:p>
        </p:txBody>
      </p:sp>
      <p:sp>
        <p:nvSpPr>
          <p:cNvPr id="69635" name="Rectangle 2">
            <a:extLst>
              <a:ext uri="{FF2B5EF4-FFF2-40B4-BE49-F238E27FC236}">
                <a16:creationId xmlns:a16="http://schemas.microsoft.com/office/drawing/2014/main" id="{0FEC3D75-60C7-4158-BB85-4F8108C178F7}"/>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2AAADD5-2B66-4CFB-BF0C-ABB7411C134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348340-FCD6-432E-8DC9-8EC6892F9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7BF8C1-086B-4A12-BC0F-8B1D4EDDC372}" type="slidenum">
              <a:rPr lang="zh-CN" altLang="en-US" smtClean="0"/>
              <a:pPr>
                <a:spcBef>
                  <a:spcPct val="0"/>
                </a:spcBef>
              </a:pPr>
              <a:t>38</a:t>
            </a:fld>
            <a:endParaRPr lang="en-US" altLang="zh-CN"/>
          </a:p>
        </p:txBody>
      </p:sp>
      <p:sp>
        <p:nvSpPr>
          <p:cNvPr id="71683" name="Rectangle 2">
            <a:extLst>
              <a:ext uri="{FF2B5EF4-FFF2-40B4-BE49-F238E27FC236}">
                <a16:creationId xmlns:a16="http://schemas.microsoft.com/office/drawing/2014/main" id="{8AA5D917-692C-4EBB-AFC3-7A8BADAAA9C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3D3F8AB-CDEC-42BC-9871-B9F7523C6DE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1E0D75F-766C-4AD1-A418-F7F4215FCE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7EEB5B-5C08-486A-BEE9-CE9E247ACE42}" type="slidenum">
              <a:rPr lang="zh-CN" altLang="en-US" smtClean="0"/>
              <a:pPr>
                <a:spcBef>
                  <a:spcPct val="0"/>
                </a:spcBef>
              </a:pPr>
              <a:t>39</a:t>
            </a:fld>
            <a:endParaRPr lang="en-US" altLang="zh-CN"/>
          </a:p>
        </p:txBody>
      </p:sp>
      <p:sp>
        <p:nvSpPr>
          <p:cNvPr id="73731" name="Rectangle 2">
            <a:extLst>
              <a:ext uri="{FF2B5EF4-FFF2-40B4-BE49-F238E27FC236}">
                <a16:creationId xmlns:a16="http://schemas.microsoft.com/office/drawing/2014/main" id="{3E7AAAB9-C3DA-444C-8C47-FFF2574CF911}"/>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091F56DF-E070-4589-89AB-419411BE3DC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19AAE45-ACD8-43AF-A033-F0A1484B6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4EC83F-8ACB-46D4-AB33-E5525D8396BE}" type="slidenum">
              <a:rPr lang="zh-CN" altLang="en-US" smtClean="0"/>
              <a:pPr>
                <a:spcBef>
                  <a:spcPct val="0"/>
                </a:spcBef>
              </a:pPr>
              <a:t>5</a:t>
            </a:fld>
            <a:endParaRPr lang="en-US" altLang="zh-CN"/>
          </a:p>
        </p:txBody>
      </p:sp>
      <p:sp>
        <p:nvSpPr>
          <p:cNvPr id="12291" name="Rectangle 2">
            <a:extLst>
              <a:ext uri="{FF2B5EF4-FFF2-40B4-BE49-F238E27FC236}">
                <a16:creationId xmlns:a16="http://schemas.microsoft.com/office/drawing/2014/main" id="{8C150EA8-2772-4EEA-A245-0D57FABCF8CA}"/>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A8EC5BF-44F7-42C6-8BC0-C8B5AAAB1C7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20B51DB-A7BB-401F-88A5-983BF55BD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CDEA63-D842-468D-AF55-2F6C783F6326}" type="slidenum">
              <a:rPr lang="zh-CN" altLang="en-US" smtClean="0"/>
              <a:pPr>
                <a:spcBef>
                  <a:spcPct val="0"/>
                </a:spcBef>
              </a:pPr>
              <a:t>40</a:t>
            </a:fld>
            <a:endParaRPr lang="en-US" altLang="zh-CN"/>
          </a:p>
        </p:txBody>
      </p:sp>
      <p:sp>
        <p:nvSpPr>
          <p:cNvPr id="75779" name="Rectangle 2">
            <a:extLst>
              <a:ext uri="{FF2B5EF4-FFF2-40B4-BE49-F238E27FC236}">
                <a16:creationId xmlns:a16="http://schemas.microsoft.com/office/drawing/2014/main" id="{B673AEB8-07F7-4D39-8EE2-7B0824326DE0}"/>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6E1EF75-1584-4437-984F-FAF75CFD49E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CF58824-5C6D-4994-A042-300CE98DE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B66765-E75A-446D-B36D-DD0E3D7D9EFA}" type="slidenum">
              <a:rPr lang="zh-CN" altLang="en-US" smtClean="0"/>
              <a:pPr>
                <a:spcBef>
                  <a:spcPct val="0"/>
                </a:spcBef>
              </a:pPr>
              <a:t>41</a:t>
            </a:fld>
            <a:endParaRPr lang="en-US" altLang="zh-CN"/>
          </a:p>
        </p:txBody>
      </p:sp>
      <p:sp>
        <p:nvSpPr>
          <p:cNvPr id="77827" name="Rectangle 2">
            <a:extLst>
              <a:ext uri="{FF2B5EF4-FFF2-40B4-BE49-F238E27FC236}">
                <a16:creationId xmlns:a16="http://schemas.microsoft.com/office/drawing/2014/main" id="{A86E1B14-1EF8-4F08-B278-4CFD5D350892}"/>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B9BD17E2-9208-4B52-9F15-242D4353C5E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90C3EF0-500E-4293-B48B-F801F8C7C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76913-C869-4A31-A25B-AAA481DD2EAD}" type="slidenum">
              <a:rPr lang="zh-CN" altLang="en-US" smtClean="0"/>
              <a:pPr>
                <a:spcBef>
                  <a:spcPct val="0"/>
                </a:spcBef>
              </a:pPr>
              <a:t>42</a:t>
            </a:fld>
            <a:endParaRPr lang="en-US" altLang="zh-CN"/>
          </a:p>
        </p:txBody>
      </p:sp>
      <p:sp>
        <p:nvSpPr>
          <p:cNvPr id="79875" name="Rectangle 2">
            <a:extLst>
              <a:ext uri="{FF2B5EF4-FFF2-40B4-BE49-F238E27FC236}">
                <a16:creationId xmlns:a16="http://schemas.microsoft.com/office/drawing/2014/main" id="{A2C8CF05-F00F-4A9A-A3E7-B2FCB39C388F}"/>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3B8DCBD-3741-4246-85C5-274FA4EA002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9FA1606-61A1-4492-BD40-91D9FA107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A5F2494-9014-44A9-A3E4-6AFDAA068110}" type="slidenum">
              <a:rPr lang="zh-CN" altLang="en-US" smtClean="0"/>
              <a:pPr>
                <a:spcBef>
                  <a:spcPct val="0"/>
                </a:spcBef>
              </a:pPr>
              <a:t>43</a:t>
            </a:fld>
            <a:endParaRPr lang="en-US" altLang="zh-CN"/>
          </a:p>
        </p:txBody>
      </p:sp>
      <p:sp>
        <p:nvSpPr>
          <p:cNvPr id="81923" name="Rectangle 2">
            <a:extLst>
              <a:ext uri="{FF2B5EF4-FFF2-40B4-BE49-F238E27FC236}">
                <a16:creationId xmlns:a16="http://schemas.microsoft.com/office/drawing/2014/main" id="{830DCF33-3121-43AF-8D67-42685C976557}"/>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EB5938F1-E1F4-4D72-BD9D-F981349B24B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37871BE-43DA-4189-9329-F7295C63C8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63B3170-1268-4AAC-9118-17BB30263CF3}" type="slidenum">
              <a:rPr lang="zh-CN" altLang="en-US" smtClean="0"/>
              <a:pPr>
                <a:spcBef>
                  <a:spcPct val="0"/>
                </a:spcBef>
              </a:pPr>
              <a:t>44</a:t>
            </a:fld>
            <a:endParaRPr lang="en-US" altLang="zh-CN"/>
          </a:p>
        </p:txBody>
      </p:sp>
      <p:sp>
        <p:nvSpPr>
          <p:cNvPr id="83971" name="Rectangle 2">
            <a:extLst>
              <a:ext uri="{FF2B5EF4-FFF2-40B4-BE49-F238E27FC236}">
                <a16:creationId xmlns:a16="http://schemas.microsoft.com/office/drawing/2014/main" id="{A9D0593A-0091-4AA7-A67C-624F99068724}"/>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11DA642E-CBA0-4FD3-BD97-75344DCF6A3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7C50C00-D619-439A-A770-D15924DDF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1AB9645-2EFB-4EF2-ABD6-494BD5D10DB3}" type="slidenum">
              <a:rPr lang="zh-CN" altLang="en-US" smtClean="0"/>
              <a:pPr>
                <a:spcBef>
                  <a:spcPct val="0"/>
                </a:spcBef>
              </a:pPr>
              <a:t>45</a:t>
            </a:fld>
            <a:endParaRPr lang="en-US" altLang="zh-CN"/>
          </a:p>
        </p:txBody>
      </p:sp>
      <p:sp>
        <p:nvSpPr>
          <p:cNvPr id="86019" name="Rectangle 2">
            <a:extLst>
              <a:ext uri="{FF2B5EF4-FFF2-40B4-BE49-F238E27FC236}">
                <a16:creationId xmlns:a16="http://schemas.microsoft.com/office/drawing/2014/main" id="{67ECD419-7EF6-4A29-9701-293BD555432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7AD894AF-7CE8-4663-AC13-A6D8A96D359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B60E99EE-E48A-4CE3-BE11-6B5AF0C36A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28F5D28-F3C6-4E2F-B426-9CCA047C392E}" type="slidenum">
              <a:rPr lang="zh-CN" altLang="en-US" smtClean="0"/>
              <a:pPr>
                <a:spcBef>
                  <a:spcPct val="0"/>
                </a:spcBef>
              </a:pPr>
              <a:t>46</a:t>
            </a:fld>
            <a:endParaRPr lang="en-US" altLang="zh-CN"/>
          </a:p>
        </p:txBody>
      </p:sp>
      <p:sp>
        <p:nvSpPr>
          <p:cNvPr id="88067" name="Rectangle 2">
            <a:extLst>
              <a:ext uri="{FF2B5EF4-FFF2-40B4-BE49-F238E27FC236}">
                <a16:creationId xmlns:a16="http://schemas.microsoft.com/office/drawing/2014/main" id="{E8DB1929-DCF1-49CA-B9CC-D6ECA60D905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9CA478C5-4F0F-48D1-9DC1-4CCEF0FE637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3654B03-285C-42CC-B513-01024338A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969C0-5BEC-4358-AFAE-3A9B35E909E9}" type="slidenum">
              <a:rPr lang="zh-CN" altLang="en-US" smtClean="0"/>
              <a:pPr>
                <a:spcBef>
                  <a:spcPct val="0"/>
                </a:spcBef>
              </a:pPr>
              <a:t>47</a:t>
            </a:fld>
            <a:endParaRPr lang="en-US" altLang="zh-CN"/>
          </a:p>
        </p:txBody>
      </p:sp>
      <p:sp>
        <p:nvSpPr>
          <p:cNvPr id="90115" name="Rectangle 2">
            <a:extLst>
              <a:ext uri="{FF2B5EF4-FFF2-40B4-BE49-F238E27FC236}">
                <a16:creationId xmlns:a16="http://schemas.microsoft.com/office/drawing/2014/main" id="{82086503-2A72-4A38-A77C-7A644680017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F47D5DC-6957-42CC-82FB-5D83F804C4C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B2597A4-6670-49DC-8AB9-62D2CBE152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41E913-1350-4717-AA76-390627DAA3C6}" type="slidenum">
              <a:rPr lang="zh-CN" altLang="en-US" smtClean="0"/>
              <a:pPr>
                <a:spcBef>
                  <a:spcPct val="0"/>
                </a:spcBef>
              </a:pPr>
              <a:t>48</a:t>
            </a:fld>
            <a:endParaRPr lang="en-US" altLang="zh-CN"/>
          </a:p>
        </p:txBody>
      </p:sp>
      <p:sp>
        <p:nvSpPr>
          <p:cNvPr id="92163" name="Rectangle 2">
            <a:extLst>
              <a:ext uri="{FF2B5EF4-FFF2-40B4-BE49-F238E27FC236}">
                <a16:creationId xmlns:a16="http://schemas.microsoft.com/office/drawing/2014/main" id="{D1956AD9-FEA9-421F-86B6-659BEF42EB2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542BCF0-832A-43E3-B3AC-5A7732B64D4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EF3C3F3-DD2F-4931-A2A1-B185464C25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9B6B73-7C34-471F-B72D-F836282655DB}" type="slidenum">
              <a:rPr lang="zh-CN" altLang="en-US" smtClean="0"/>
              <a:pPr>
                <a:spcBef>
                  <a:spcPct val="0"/>
                </a:spcBef>
              </a:pPr>
              <a:t>49</a:t>
            </a:fld>
            <a:endParaRPr lang="en-US" altLang="zh-CN"/>
          </a:p>
        </p:txBody>
      </p:sp>
      <p:sp>
        <p:nvSpPr>
          <p:cNvPr id="94211" name="Rectangle 2">
            <a:extLst>
              <a:ext uri="{FF2B5EF4-FFF2-40B4-BE49-F238E27FC236}">
                <a16:creationId xmlns:a16="http://schemas.microsoft.com/office/drawing/2014/main" id="{159171EF-3DCF-4278-99F6-96378DB03E08}"/>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B7113B3E-BAF8-4BBD-95D8-2153B192C58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49C3F09-A692-4895-BFC8-E3952BC8D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A26500E-47BC-4C43-A039-0FF61307F14D}" type="slidenum">
              <a:rPr lang="zh-CN" altLang="en-US" smtClean="0"/>
              <a:pPr>
                <a:spcBef>
                  <a:spcPct val="0"/>
                </a:spcBef>
              </a:pPr>
              <a:t>6</a:t>
            </a:fld>
            <a:endParaRPr lang="en-US" altLang="zh-CN"/>
          </a:p>
        </p:txBody>
      </p:sp>
      <p:sp>
        <p:nvSpPr>
          <p:cNvPr id="14339" name="Rectangle 2">
            <a:extLst>
              <a:ext uri="{FF2B5EF4-FFF2-40B4-BE49-F238E27FC236}">
                <a16:creationId xmlns:a16="http://schemas.microsoft.com/office/drawing/2014/main" id="{02A1811F-6501-4356-BFFC-36C008567DA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3E88D05-85C7-478C-8E4D-0D682874EDC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8426CE2-07D8-43F9-BBEE-14B408EB2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7895B-3714-4FC3-9C6D-C029D21E0A50}" type="slidenum">
              <a:rPr lang="zh-CN" altLang="en-US" smtClean="0"/>
              <a:pPr>
                <a:spcBef>
                  <a:spcPct val="0"/>
                </a:spcBef>
              </a:pPr>
              <a:t>50</a:t>
            </a:fld>
            <a:endParaRPr lang="en-US" altLang="zh-CN"/>
          </a:p>
        </p:txBody>
      </p:sp>
      <p:sp>
        <p:nvSpPr>
          <p:cNvPr id="96259" name="Rectangle 2">
            <a:extLst>
              <a:ext uri="{FF2B5EF4-FFF2-40B4-BE49-F238E27FC236}">
                <a16:creationId xmlns:a16="http://schemas.microsoft.com/office/drawing/2014/main" id="{5ACFEF01-0B31-4886-9BC2-23A00F784BF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44ED30D-A17E-48BF-9564-353AA978A70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F039CE1-CF3D-4A89-A1AA-38ACB99C6A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06E8B-49A4-47D6-82C3-676A628445B5}" type="slidenum">
              <a:rPr lang="zh-CN" altLang="en-US" smtClean="0"/>
              <a:pPr>
                <a:spcBef>
                  <a:spcPct val="0"/>
                </a:spcBef>
              </a:pPr>
              <a:t>51</a:t>
            </a:fld>
            <a:endParaRPr lang="en-US" altLang="zh-CN"/>
          </a:p>
        </p:txBody>
      </p:sp>
      <p:sp>
        <p:nvSpPr>
          <p:cNvPr id="98307" name="Rectangle 2">
            <a:extLst>
              <a:ext uri="{FF2B5EF4-FFF2-40B4-BE49-F238E27FC236}">
                <a16:creationId xmlns:a16="http://schemas.microsoft.com/office/drawing/2014/main" id="{D38C010F-0F95-4868-B1AE-EFB0DB79EA46}"/>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4306C8A5-499D-4D33-8DBB-CF1B4827DCB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9E83250-A28E-4EF5-8CD9-06041DA2B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50E554-FCCA-4B0A-9CCA-CBDFED18F660}" type="slidenum">
              <a:rPr lang="zh-CN" altLang="en-US" smtClean="0"/>
              <a:pPr>
                <a:spcBef>
                  <a:spcPct val="0"/>
                </a:spcBef>
              </a:pPr>
              <a:t>55</a:t>
            </a:fld>
            <a:endParaRPr lang="en-US" altLang="zh-CN"/>
          </a:p>
        </p:txBody>
      </p:sp>
      <p:sp>
        <p:nvSpPr>
          <p:cNvPr id="103427" name="Rectangle 2">
            <a:extLst>
              <a:ext uri="{FF2B5EF4-FFF2-40B4-BE49-F238E27FC236}">
                <a16:creationId xmlns:a16="http://schemas.microsoft.com/office/drawing/2014/main" id="{D66A2AAF-1D26-4AC4-A083-591D268C2F5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F653504-967E-417E-83E6-D5CEB2616FC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A5DE10B-CE48-49A9-BED7-8FBAAFE547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82E825-6774-4C7B-A697-89851BE31128}" type="slidenum">
              <a:rPr lang="zh-CN" altLang="en-US" smtClean="0"/>
              <a:pPr>
                <a:spcBef>
                  <a:spcPct val="0"/>
                </a:spcBef>
              </a:pPr>
              <a:t>56</a:t>
            </a:fld>
            <a:endParaRPr lang="en-US" altLang="zh-CN"/>
          </a:p>
        </p:txBody>
      </p:sp>
      <p:sp>
        <p:nvSpPr>
          <p:cNvPr id="105475" name="Rectangle 2">
            <a:extLst>
              <a:ext uri="{FF2B5EF4-FFF2-40B4-BE49-F238E27FC236}">
                <a16:creationId xmlns:a16="http://schemas.microsoft.com/office/drawing/2014/main" id="{3A919F30-2640-4C02-B96A-C1A96B3C65E2}"/>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6EAD960A-58C3-4E6D-BB82-C482244D841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D69EE27-BBE0-4EA8-8F61-7D9607D14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6B8317F-58FF-43DC-96ED-EA535F662AE6}" type="slidenum">
              <a:rPr lang="zh-CN" altLang="en-US" smtClean="0"/>
              <a:pPr>
                <a:spcBef>
                  <a:spcPct val="0"/>
                </a:spcBef>
              </a:pPr>
              <a:t>57</a:t>
            </a:fld>
            <a:endParaRPr lang="en-US" altLang="zh-CN"/>
          </a:p>
        </p:txBody>
      </p:sp>
      <p:sp>
        <p:nvSpPr>
          <p:cNvPr id="107523" name="Rectangle 2">
            <a:extLst>
              <a:ext uri="{FF2B5EF4-FFF2-40B4-BE49-F238E27FC236}">
                <a16:creationId xmlns:a16="http://schemas.microsoft.com/office/drawing/2014/main" id="{0240B9CF-B938-4000-83A8-B87A7EA4C8AE}"/>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7029A900-1B93-4E8D-AB7E-C0CB731E89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68E65C7-3714-48A8-B2E5-C682A0104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12DD4B-6B5C-4B4B-A14B-B9CD257C5B33}" type="slidenum">
              <a:rPr lang="zh-CN" altLang="en-US" smtClean="0"/>
              <a:pPr>
                <a:spcBef>
                  <a:spcPct val="0"/>
                </a:spcBef>
              </a:pPr>
              <a:t>8</a:t>
            </a:fld>
            <a:endParaRPr lang="en-US" altLang="zh-CN"/>
          </a:p>
        </p:txBody>
      </p:sp>
      <p:sp>
        <p:nvSpPr>
          <p:cNvPr id="17411" name="Rectangle 2">
            <a:extLst>
              <a:ext uri="{FF2B5EF4-FFF2-40B4-BE49-F238E27FC236}">
                <a16:creationId xmlns:a16="http://schemas.microsoft.com/office/drawing/2014/main" id="{3D49BC5A-D7D7-465D-948C-713629EB170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7CD04D90-75AD-4214-943F-CEDAA33E9F8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CDC5CB4-E515-42A0-96D1-FB5A4C506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5CCD82-86C8-4034-844A-B745D05C5299}" type="slidenum">
              <a:rPr lang="zh-CN" altLang="en-US" smtClean="0"/>
              <a:pPr>
                <a:spcBef>
                  <a:spcPct val="0"/>
                </a:spcBef>
              </a:pPr>
              <a:t>9</a:t>
            </a:fld>
            <a:endParaRPr lang="en-US" altLang="zh-CN"/>
          </a:p>
        </p:txBody>
      </p:sp>
      <p:sp>
        <p:nvSpPr>
          <p:cNvPr id="19459" name="Rectangle 2">
            <a:extLst>
              <a:ext uri="{FF2B5EF4-FFF2-40B4-BE49-F238E27FC236}">
                <a16:creationId xmlns:a16="http://schemas.microsoft.com/office/drawing/2014/main" id="{A9675AFA-A740-4152-9ED6-4A84E60F98D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2C8759C-9534-487E-8E05-781F21861DA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EA8B0BC-6867-49E0-B728-68E99BAF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553A394-11D4-4340-B113-A350197F67F7}" type="slidenum">
              <a:rPr lang="zh-CN" altLang="en-US" smtClean="0"/>
              <a:pPr>
                <a:spcBef>
                  <a:spcPct val="0"/>
                </a:spcBef>
              </a:pPr>
              <a:t>10</a:t>
            </a:fld>
            <a:endParaRPr lang="en-US" altLang="zh-CN"/>
          </a:p>
        </p:txBody>
      </p:sp>
      <p:sp>
        <p:nvSpPr>
          <p:cNvPr id="21507" name="Rectangle 2">
            <a:extLst>
              <a:ext uri="{FF2B5EF4-FFF2-40B4-BE49-F238E27FC236}">
                <a16:creationId xmlns:a16="http://schemas.microsoft.com/office/drawing/2014/main" id="{6218A851-3F2D-43BE-ACDF-8EE144AE094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2FF3D94-7E50-481C-AAB5-E5368A1C0D6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89092E6-CC49-45CC-9A61-1AD04D821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B3EF8D-64DC-4283-949B-16D9E369000A}" type="slidenum">
              <a:rPr lang="zh-CN" altLang="en-US" smtClean="0"/>
              <a:pPr>
                <a:spcBef>
                  <a:spcPct val="0"/>
                </a:spcBef>
              </a:pPr>
              <a:t>11</a:t>
            </a:fld>
            <a:endParaRPr lang="en-US" altLang="zh-CN"/>
          </a:p>
        </p:txBody>
      </p:sp>
      <p:sp>
        <p:nvSpPr>
          <p:cNvPr id="23555" name="Rectangle 2">
            <a:extLst>
              <a:ext uri="{FF2B5EF4-FFF2-40B4-BE49-F238E27FC236}">
                <a16:creationId xmlns:a16="http://schemas.microsoft.com/office/drawing/2014/main" id="{701F0AE3-3D58-4560-A8E9-818E338ECAB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FB2C40D-77EC-4589-BA6C-F1B0747290D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AE443A7-8F4E-4ABA-A819-2F8B96406B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4C9AB3C-F372-462F-B1FD-6EA053874114}" type="slidenum">
              <a:rPr lang="zh-CN" altLang="en-US" smtClean="0"/>
              <a:pPr>
                <a:spcBef>
                  <a:spcPct val="0"/>
                </a:spcBef>
              </a:pPr>
              <a:t>12</a:t>
            </a:fld>
            <a:endParaRPr lang="en-US" altLang="zh-CN"/>
          </a:p>
        </p:txBody>
      </p:sp>
      <p:sp>
        <p:nvSpPr>
          <p:cNvPr id="25603" name="Rectangle 2">
            <a:extLst>
              <a:ext uri="{FF2B5EF4-FFF2-40B4-BE49-F238E27FC236}">
                <a16:creationId xmlns:a16="http://schemas.microsoft.com/office/drawing/2014/main" id="{5E315608-229A-4412-8387-7DC3615F1DB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B7BE3CB-49CF-4467-8713-AEB9344753C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178567A4-37C8-4637-8E0D-A4963CFE9C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12D8A7-EA3A-4667-883A-921DE159A0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A0191EA-1EDC-4559-BB06-B22599CD65BF}"/>
              </a:ext>
            </a:extLst>
          </p:cNvPr>
          <p:cNvSpPr>
            <a:spLocks noGrp="1" noChangeArrowheads="1"/>
          </p:cNvSpPr>
          <p:nvPr>
            <p:ph type="sldNum" sz="quarter" idx="12"/>
          </p:nvPr>
        </p:nvSpPr>
        <p:spPr>
          <a:ln/>
        </p:spPr>
        <p:txBody>
          <a:bodyPr/>
          <a:lstStyle>
            <a:lvl1pPr>
              <a:defRPr/>
            </a:lvl1pPr>
          </a:lstStyle>
          <a:p>
            <a:pPr>
              <a:defRPr/>
            </a:pPr>
            <a:fld id="{FC639631-9738-4736-83AA-079DDA9BCBBF}" type="slidenum">
              <a:rPr lang="zh-CN" altLang="en-US"/>
              <a:pPr>
                <a:defRPr/>
              </a:pPr>
              <a:t>‹#›</a:t>
            </a:fld>
            <a:endParaRPr lang="en-US" altLang="zh-CN"/>
          </a:p>
        </p:txBody>
      </p:sp>
    </p:spTree>
    <p:extLst>
      <p:ext uri="{BB962C8B-B14F-4D97-AF65-F5344CB8AC3E}">
        <p14:creationId xmlns:p14="http://schemas.microsoft.com/office/powerpoint/2010/main" val="10852683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CFE1A9-7F5D-4295-8418-ABCF4A756B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FDB1562-8390-4E6D-8854-CAB2A1F984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929A131-F51D-43A5-9634-B2B8FC4BD658}"/>
              </a:ext>
            </a:extLst>
          </p:cNvPr>
          <p:cNvSpPr>
            <a:spLocks noGrp="1" noChangeArrowheads="1"/>
          </p:cNvSpPr>
          <p:nvPr>
            <p:ph type="sldNum" sz="quarter" idx="12"/>
          </p:nvPr>
        </p:nvSpPr>
        <p:spPr>
          <a:ln/>
        </p:spPr>
        <p:txBody>
          <a:bodyPr/>
          <a:lstStyle>
            <a:lvl1pPr>
              <a:defRPr/>
            </a:lvl1pPr>
          </a:lstStyle>
          <a:p>
            <a:pPr>
              <a:defRPr/>
            </a:pPr>
            <a:fld id="{CE72F55E-5EE9-4EA1-BDD0-8C490DD04986}" type="slidenum">
              <a:rPr lang="zh-CN" altLang="en-US"/>
              <a:pPr>
                <a:defRPr/>
              </a:pPr>
              <a:t>‹#›</a:t>
            </a:fld>
            <a:endParaRPr lang="en-US" altLang="zh-CN"/>
          </a:p>
        </p:txBody>
      </p:sp>
    </p:spTree>
    <p:extLst>
      <p:ext uri="{BB962C8B-B14F-4D97-AF65-F5344CB8AC3E}">
        <p14:creationId xmlns:p14="http://schemas.microsoft.com/office/powerpoint/2010/main" val="3570809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88750E4-FCEA-4ECD-971C-B0047B7953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32C7221-7BEC-430F-92C7-0FCA27E649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874255-F10E-4F37-ACE1-29E293C603CD}"/>
              </a:ext>
            </a:extLst>
          </p:cNvPr>
          <p:cNvSpPr>
            <a:spLocks noGrp="1" noChangeArrowheads="1"/>
          </p:cNvSpPr>
          <p:nvPr>
            <p:ph type="sldNum" sz="quarter" idx="12"/>
          </p:nvPr>
        </p:nvSpPr>
        <p:spPr>
          <a:ln/>
        </p:spPr>
        <p:txBody>
          <a:bodyPr/>
          <a:lstStyle>
            <a:lvl1pPr>
              <a:defRPr/>
            </a:lvl1pPr>
          </a:lstStyle>
          <a:p>
            <a:pPr>
              <a:defRPr/>
            </a:pPr>
            <a:fld id="{3B79CF4A-0DF8-499C-828A-2116922C1F3C}" type="slidenum">
              <a:rPr lang="zh-CN" altLang="en-US"/>
              <a:pPr>
                <a:defRPr/>
              </a:pPr>
              <a:t>‹#›</a:t>
            </a:fld>
            <a:endParaRPr lang="en-US" altLang="zh-CN"/>
          </a:p>
        </p:txBody>
      </p:sp>
    </p:spTree>
    <p:extLst>
      <p:ext uri="{BB962C8B-B14F-4D97-AF65-F5344CB8AC3E}">
        <p14:creationId xmlns:p14="http://schemas.microsoft.com/office/powerpoint/2010/main" val="33507600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AE06825-FF8F-43B8-B668-6150811BB4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067CC9-9B9D-4522-B615-02B909CED7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E57F70-6AE2-42E9-9ED8-876551D690EB}"/>
              </a:ext>
            </a:extLst>
          </p:cNvPr>
          <p:cNvSpPr>
            <a:spLocks noGrp="1" noChangeArrowheads="1"/>
          </p:cNvSpPr>
          <p:nvPr>
            <p:ph type="sldNum" sz="quarter" idx="12"/>
          </p:nvPr>
        </p:nvSpPr>
        <p:spPr>
          <a:ln/>
        </p:spPr>
        <p:txBody>
          <a:bodyPr/>
          <a:lstStyle>
            <a:lvl1pPr>
              <a:defRPr/>
            </a:lvl1pPr>
          </a:lstStyle>
          <a:p>
            <a:pPr>
              <a:defRPr/>
            </a:pPr>
            <a:fld id="{D58FD83A-E6F6-4A48-B97A-38769676AFAD}" type="slidenum">
              <a:rPr lang="zh-CN" altLang="en-US"/>
              <a:pPr>
                <a:defRPr/>
              </a:pPr>
              <a:t>‹#›</a:t>
            </a:fld>
            <a:endParaRPr lang="en-US" altLang="zh-CN"/>
          </a:p>
        </p:txBody>
      </p:sp>
    </p:spTree>
    <p:extLst>
      <p:ext uri="{BB962C8B-B14F-4D97-AF65-F5344CB8AC3E}">
        <p14:creationId xmlns:p14="http://schemas.microsoft.com/office/powerpoint/2010/main" val="33065810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61F66C7-7886-461D-89CC-0056E72B35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C8A84F99-DDF5-4D72-85DF-8ABAEA39D5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4172FFB-B930-4E80-A9D1-FC9A63A729EB}"/>
              </a:ext>
            </a:extLst>
          </p:cNvPr>
          <p:cNvSpPr>
            <a:spLocks noGrp="1" noChangeArrowheads="1"/>
          </p:cNvSpPr>
          <p:nvPr>
            <p:ph type="sldNum" sz="quarter" idx="12"/>
          </p:nvPr>
        </p:nvSpPr>
        <p:spPr>
          <a:ln/>
        </p:spPr>
        <p:txBody>
          <a:bodyPr/>
          <a:lstStyle>
            <a:lvl1pPr>
              <a:defRPr/>
            </a:lvl1pPr>
          </a:lstStyle>
          <a:p>
            <a:pPr>
              <a:defRPr/>
            </a:pPr>
            <a:fld id="{3AD2A0FE-B78D-499D-A1BD-EAE1DC5EFD8C}" type="slidenum">
              <a:rPr lang="zh-CN" altLang="en-US"/>
              <a:pPr>
                <a:defRPr/>
              </a:pPr>
              <a:t>‹#›</a:t>
            </a:fld>
            <a:endParaRPr lang="en-US" altLang="zh-CN"/>
          </a:p>
        </p:txBody>
      </p:sp>
    </p:spTree>
    <p:extLst>
      <p:ext uri="{BB962C8B-B14F-4D97-AF65-F5344CB8AC3E}">
        <p14:creationId xmlns:p14="http://schemas.microsoft.com/office/powerpoint/2010/main" val="4049482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0267FBF-12DC-4681-B3FC-6B3806D5C0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28219B7-0443-413D-9D7E-0AB4BCF2EB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93FA1E7-4E82-41AD-ADCE-FFF1237CE911}"/>
              </a:ext>
            </a:extLst>
          </p:cNvPr>
          <p:cNvSpPr>
            <a:spLocks noGrp="1" noChangeArrowheads="1"/>
          </p:cNvSpPr>
          <p:nvPr>
            <p:ph type="sldNum" sz="quarter" idx="12"/>
          </p:nvPr>
        </p:nvSpPr>
        <p:spPr>
          <a:ln/>
        </p:spPr>
        <p:txBody>
          <a:bodyPr/>
          <a:lstStyle>
            <a:lvl1pPr>
              <a:defRPr/>
            </a:lvl1pPr>
          </a:lstStyle>
          <a:p>
            <a:pPr>
              <a:defRPr/>
            </a:pPr>
            <a:fld id="{974867DF-EA22-41A2-9975-03494F277405}" type="slidenum">
              <a:rPr lang="zh-CN" altLang="en-US"/>
              <a:pPr>
                <a:defRPr/>
              </a:pPr>
              <a:t>‹#›</a:t>
            </a:fld>
            <a:endParaRPr lang="en-US" altLang="zh-CN"/>
          </a:p>
        </p:txBody>
      </p:sp>
    </p:spTree>
    <p:extLst>
      <p:ext uri="{BB962C8B-B14F-4D97-AF65-F5344CB8AC3E}">
        <p14:creationId xmlns:p14="http://schemas.microsoft.com/office/powerpoint/2010/main" val="21766347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CF0E965-35EF-4012-8761-3368EA3ACE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D858A3-E4AE-4337-8B7D-004ADF1111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2FF778-B56F-4672-98D2-32264891FD94}"/>
              </a:ext>
            </a:extLst>
          </p:cNvPr>
          <p:cNvSpPr>
            <a:spLocks noGrp="1" noChangeArrowheads="1"/>
          </p:cNvSpPr>
          <p:nvPr>
            <p:ph type="sldNum" sz="quarter" idx="12"/>
          </p:nvPr>
        </p:nvSpPr>
        <p:spPr>
          <a:ln/>
        </p:spPr>
        <p:txBody>
          <a:bodyPr/>
          <a:lstStyle>
            <a:lvl1pPr>
              <a:defRPr/>
            </a:lvl1pPr>
          </a:lstStyle>
          <a:p>
            <a:pPr>
              <a:defRPr/>
            </a:pPr>
            <a:fld id="{5B992776-5625-4CE8-95BC-DCE0BF00569A}" type="slidenum">
              <a:rPr lang="zh-CN" altLang="en-US"/>
              <a:pPr>
                <a:defRPr/>
              </a:pPr>
              <a:t>‹#›</a:t>
            </a:fld>
            <a:endParaRPr lang="en-US" altLang="zh-CN"/>
          </a:p>
        </p:txBody>
      </p:sp>
    </p:spTree>
    <p:extLst>
      <p:ext uri="{BB962C8B-B14F-4D97-AF65-F5344CB8AC3E}">
        <p14:creationId xmlns:p14="http://schemas.microsoft.com/office/powerpoint/2010/main" val="34119676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3DDE922-6B6B-47EC-9557-372210331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F9359B6-8A1B-4204-B607-E9DD8339B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921ABE-74E5-467B-BCCD-19D1AFF5E9CA}"/>
              </a:ext>
            </a:extLst>
          </p:cNvPr>
          <p:cNvSpPr>
            <a:spLocks noGrp="1" noChangeArrowheads="1"/>
          </p:cNvSpPr>
          <p:nvPr>
            <p:ph type="sldNum" sz="quarter" idx="12"/>
          </p:nvPr>
        </p:nvSpPr>
        <p:spPr>
          <a:ln/>
        </p:spPr>
        <p:txBody>
          <a:bodyPr/>
          <a:lstStyle>
            <a:lvl1pPr>
              <a:defRPr/>
            </a:lvl1pPr>
          </a:lstStyle>
          <a:p>
            <a:pPr>
              <a:defRPr/>
            </a:pPr>
            <a:fld id="{3A0D8785-0CC3-4034-ACFC-300F65DFEB18}" type="slidenum">
              <a:rPr lang="zh-CN" altLang="en-US"/>
              <a:pPr>
                <a:defRPr/>
              </a:pPr>
              <a:t>‹#›</a:t>
            </a:fld>
            <a:endParaRPr lang="en-US" altLang="zh-CN"/>
          </a:p>
        </p:txBody>
      </p:sp>
    </p:spTree>
    <p:extLst>
      <p:ext uri="{BB962C8B-B14F-4D97-AF65-F5344CB8AC3E}">
        <p14:creationId xmlns:p14="http://schemas.microsoft.com/office/powerpoint/2010/main" val="25427239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8FCB218-97A5-4F5D-9DDD-B45A607179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4DD159A-D101-4A7E-83CE-42470260DC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0F57E4B-5EE8-4204-9C9B-88265B3F12E2}"/>
              </a:ext>
            </a:extLst>
          </p:cNvPr>
          <p:cNvSpPr>
            <a:spLocks noGrp="1" noChangeArrowheads="1"/>
          </p:cNvSpPr>
          <p:nvPr>
            <p:ph type="sldNum" sz="quarter" idx="12"/>
          </p:nvPr>
        </p:nvSpPr>
        <p:spPr>
          <a:ln/>
        </p:spPr>
        <p:txBody>
          <a:bodyPr/>
          <a:lstStyle>
            <a:lvl1pPr>
              <a:defRPr/>
            </a:lvl1pPr>
          </a:lstStyle>
          <a:p>
            <a:pPr>
              <a:defRPr/>
            </a:pPr>
            <a:fld id="{13E551C1-47B2-4FC3-896D-9510E878F7D4}" type="slidenum">
              <a:rPr lang="zh-CN" altLang="en-US"/>
              <a:pPr>
                <a:defRPr/>
              </a:pPr>
              <a:t>‹#›</a:t>
            </a:fld>
            <a:endParaRPr lang="en-US" altLang="zh-CN"/>
          </a:p>
        </p:txBody>
      </p:sp>
    </p:spTree>
    <p:extLst>
      <p:ext uri="{BB962C8B-B14F-4D97-AF65-F5344CB8AC3E}">
        <p14:creationId xmlns:p14="http://schemas.microsoft.com/office/powerpoint/2010/main" val="41818839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4367E8D-DEAF-4716-A0FE-B4A53FC320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75E3004-4FD6-4DD7-9DB7-B111E937B5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BF640BF-296D-4571-91C8-C4937C3A84EB}"/>
              </a:ext>
            </a:extLst>
          </p:cNvPr>
          <p:cNvSpPr>
            <a:spLocks noGrp="1" noChangeArrowheads="1"/>
          </p:cNvSpPr>
          <p:nvPr>
            <p:ph type="sldNum" sz="quarter" idx="12"/>
          </p:nvPr>
        </p:nvSpPr>
        <p:spPr>
          <a:ln/>
        </p:spPr>
        <p:txBody>
          <a:bodyPr/>
          <a:lstStyle>
            <a:lvl1pPr>
              <a:defRPr/>
            </a:lvl1pPr>
          </a:lstStyle>
          <a:p>
            <a:pPr>
              <a:defRPr/>
            </a:pPr>
            <a:fld id="{355145BE-0F37-4493-B677-95FBFC6184F4}" type="slidenum">
              <a:rPr lang="zh-CN" altLang="en-US"/>
              <a:pPr>
                <a:defRPr/>
              </a:pPr>
              <a:t>‹#›</a:t>
            </a:fld>
            <a:endParaRPr lang="en-US" altLang="zh-CN"/>
          </a:p>
        </p:txBody>
      </p:sp>
    </p:spTree>
    <p:extLst>
      <p:ext uri="{BB962C8B-B14F-4D97-AF65-F5344CB8AC3E}">
        <p14:creationId xmlns:p14="http://schemas.microsoft.com/office/powerpoint/2010/main" val="3667709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E10C3FC-58E5-4FC6-9EDA-FC01C3B4D5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0DCA556-FC10-43C6-9CD8-33FAFB41B2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F31ABBC-E35A-4B32-A8B6-B586D3C6AC34}"/>
              </a:ext>
            </a:extLst>
          </p:cNvPr>
          <p:cNvSpPr>
            <a:spLocks noGrp="1" noChangeArrowheads="1"/>
          </p:cNvSpPr>
          <p:nvPr>
            <p:ph type="sldNum" sz="quarter" idx="12"/>
          </p:nvPr>
        </p:nvSpPr>
        <p:spPr>
          <a:ln/>
        </p:spPr>
        <p:txBody>
          <a:bodyPr/>
          <a:lstStyle>
            <a:lvl1pPr>
              <a:defRPr/>
            </a:lvl1pPr>
          </a:lstStyle>
          <a:p>
            <a:pPr>
              <a:defRPr/>
            </a:pPr>
            <a:fld id="{8F4D9EED-C09E-4905-9BC2-18DEED47A665}" type="slidenum">
              <a:rPr lang="zh-CN" altLang="en-US"/>
              <a:pPr>
                <a:defRPr/>
              </a:pPr>
              <a:t>‹#›</a:t>
            </a:fld>
            <a:endParaRPr lang="en-US" altLang="zh-CN"/>
          </a:p>
        </p:txBody>
      </p:sp>
    </p:spTree>
    <p:extLst>
      <p:ext uri="{BB962C8B-B14F-4D97-AF65-F5344CB8AC3E}">
        <p14:creationId xmlns:p14="http://schemas.microsoft.com/office/powerpoint/2010/main" val="2548691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2ECE218-1DCF-4294-AFF8-34E764FE28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44B6671-D8CD-4120-AA8B-C8DFC4AC0E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37C9B33-1B9F-468D-B0E0-B21052F08D17}"/>
              </a:ext>
            </a:extLst>
          </p:cNvPr>
          <p:cNvSpPr>
            <a:spLocks noGrp="1" noChangeArrowheads="1"/>
          </p:cNvSpPr>
          <p:nvPr>
            <p:ph type="sldNum" sz="quarter" idx="12"/>
          </p:nvPr>
        </p:nvSpPr>
        <p:spPr>
          <a:ln/>
        </p:spPr>
        <p:txBody>
          <a:bodyPr/>
          <a:lstStyle>
            <a:lvl1pPr>
              <a:defRPr/>
            </a:lvl1pPr>
          </a:lstStyle>
          <a:p>
            <a:pPr>
              <a:defRPr/>
            </a:pPr>
            <a:fld id="{6EF5E383-8B44-424B-A572-A18C610FE9F4}" type="slidenum">
              <a:rPr lang="zh-CN" altLang="en-US"/>
              <a:pPr>
                <a:defRPr/>
              </a:pPr>
              <a:t>‹#›</a:t>
            </a:fld>
            <a:endParaRPr lang="en-US" altLang="zh-CN"/>
          </a:p>
        </p:txBody>
      </p:sp>
    </p:spTree>
    <p:extLst>
      <p:ext uri="{BB962C8B-B14F-4D97-AF65-F5344CB8AC3E}">
        <p14:creationId xmlns:p14="http://schemas.microsoft.com/office/powerpoint/2010/main" val="8589053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59249D4-F897-41DB-A896-1D09478E58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F5ACD5-38DA-40BE-A2FF-3130F27EE8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17B8F1-59CC-4201-B35A-17C4EA0A8DA3}"/>
              </a:ext>
            </a:extLst>
          </p:cNvPr>
          <p:cNvSpPr>
            <a:spLocks noGrp="1" noChangeArrowheads="1"/>
          </p:cNvSpPr>
          <p:nvPr>
            <p:ph type="sldNum" sz="quarter" idx="12"/>
          </p:nvPr>
        </p:nvSpPr>
        <p:spPr>
          <a:ln/>
        </p:spPr>
        <p:txBody>
          <a:bodyPr/>
          <a:lstStyle>
            <a:lvl1pPr>
              <a:defRPr/>
            </a:lvl1pPr>
          </a:lstStyle>
          <a:p>
            <a:pPr>
              <a:defRPr/>
            </a:pPr>
            <a:fld id="{0E5EAA5C-C8AF-4C1C-831B-569A1F535872}" type="slidenum">
              <a:rPr lang="zh-CN" altLang="en-US"/>
              <a:pPr>
                <a:defRPr/>
              </a:pPr>
              <a:t>‹#›</a:t>
            </a:fld>
            <a:endParaRPr lang="en-US" altLang="zh-CN"/>
          </a:p>
        </p:txBody>
      </p:sp>
    </p:spTree>
    <p:extLst>
      <p:ext uri="{BB962C8B-B14F-4D97-AF65-F5344CB8AC3E}">
        <p14:creationId xmlns:p14="http://schemas.microsoft.com/office/powerpoint/2010/main" val="4152451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F3E918D-D718-40B8-9124-4E629AB4CC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344D54-9194-4D49-BF70-9E38800729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72A0E77-D280-4740-A862-4E089AEB38AD}"/>
              </a:ext>
            </a:extLst>
          </p:cNvPr>
          <p:cNvSpPr>
            <a:spLocks noGrp="1" noChangeArrowheads="1"/>
          </p:cNvSpPr>
          <p:nvPr>
            <p:ph type="sldNum" sz="quarter" idx="12"/>
          </p:nvPr>
        </p:nvSpPr>
        <p:spPr>
          <a:ln/>
        </p:spPr>
        <p:txBody>
          <a:bodyPr/>
          <a:lstStyle>
            <a:lvl1pPr>
              <a:defRPr/>
            </a:lvl1pPr>
          </a:lstStyle>
          <a:p>
            <a:pPr>
              <a:defRPr/>
            </a:pPr>
            <a:fld id="{441E60AF-7850-42E9-8105-1B190501D3B0}" type="slidenum">
              <a:rPr lang="zh-CN" altLang="en-US"/>
              <a:pPr>
                <a:defRPr/>
              </a:pPr>
              <a:t>‹#›</a:t>
            </a:fld>
            <a:endParaRPr lang="en-US" altLang="zh-CN"/>
          </a:p>
        </p:txBody>
      </p:sp>
    </p:spTree>
    <p:extLst>
      <p:ext uri="{BB962C8B-B14F-4D97-AF65-F5344CB8AC3E}">
        <p14:creationId xmlns:p14="http://schemas.microsoft.com/office/powerpoint/2010/main" val="42027166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00DAB0-F23F-486A-ADDF-AD8661B2114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FD49418-ACC9-468A-8D90-69F5BF5A28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12" name="Rectangle 4">
            <a:extLst>
              <a:ext uri="{FF2B5EF4-FFF2-40B4-BE49-F238E27FC236}">
                <a16:creationId xmlns:a16="http://schemas.microsoft.com/office/drawing/2014/main" id="{7A3B462A-F9AC-4962-AF68-2A4E6CFE966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68613" name="Rectangle 5">
            <a:extLst>
              <a:ext uri="{FF2B5EF4-FFF2-40B4-BE49-F238E27FC236}">
                <a16:creationId xmlns:a16="http://schemas.microsoft.com/office/drawing/2014/main" id="{60E238B4-D014-43F8-A8E7-2228515A05D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68614" name="Rectangle 6">
            <a:extLst>
              <a:ext uri="{FF2B5EF4-FFF2-40B4-BE49-F238E27FC236}">
                <a16:creationId xmlns:a16="http://schemas.microsoft.com/office/drawing/2014/main" id="{F0E5DFD4-811B-47FD-947F-A9E8A72CCBB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D8FEFA8-BF16-444F-8335-F1498B641DA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2.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9"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5.wmf"/><Relationship Id="rId3" Type="http://schemas.openxmlformats.org/officeDocument/2006/relationships/notesSlide" Target="../notesSlides/notesSlide13.xml"/><Relationship Id="rId7" Type="http://schemas.openxmlformats.org/officeDocument/2006/relationships/image" Target="../media/image22.w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3.wmf"/><Relationship Id="rId1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28.png"/><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8.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3.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7.wmf"/></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9.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1.png"/><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0.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9.bin"/><Relationship Id="rId5" Type="http://schemas.openxmlformats.org/officeDocument/2006/relationships/image" Target="../media/image42.wmf"/><Relationship Id="rId4" Type="http://schemas.openxmlformats.org/officeDocument/2006/relationships/oleObject" Target="../embeddings/oleObject38.bin"/></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46.wmf"/><Relationship Id="rId4"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oleObject" Target="../embeddings/oleObject49.bin"/><Relationship Id="rId3" Type="http://schemas.openxmlformats.org/officeDocument/2006/relationships/notesSlide" Target="../notesSlides/notesSlide22.xml"/><Relationship Id="rId7" Type="http://schemas.openxmlformats.org/officeDocument/2006/relationships/image" Target="../media/image49.wmf"/><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5.bin"/><Relationship Id="rId11" Type="http://schemas.openxmlformats.org/officeDocument/2006/relationships/oleObject" Target="../embeddings/oleObject48.bin"/><Relationship Id="rId5" Type="http://schemas.openxmlformats.org/officeDocument/2006/relationships/image" Target="../media/image48.wmf"/><Relationship Id="rId10" Type="http://schemas.openxmlformats.org/officeDocument/2006/relationships/image" Target="../media/image50.wmf"/><Relationship Id="rId4" Type="http://schemas.openxmlformats.org/officeDocument/2006/relationships/oleObject" Target="../embeddings/oleObject44.bin"/><Relationship Id="rId9" Type="http://schemas.openxmlformats.org/officeDocument/2006/relationships/oleObject" Target="../embeddings/oleObject47.bin"/><Relationship Id="rId14" Type="http://schemas.openxmlformats.org/officeDocument/2006/relationships/image" Target="../media/image5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6.wmf"/><Relationship Id="rId3" Type="http://schemas.openxmlformats.org/officeDocument/2006/relationships/notesSlide" Target="../notesSlides/notesSlide23.xml"/><Relationship Id="rId7" Type="http://schemas.openxmlformats.org/officeDocument/2006/relationships/image" Target="../media/image51.wmf"/><Relationship Id="rId12" Type="http://schemas.openxmlformats.org/officeDocument/2006/relationships/oleObject" Target="../embeddings/oleObject54.bin"/><Relationship Id="rId17" Type="http://schemas.openxmlformats.org/officeDocument/2006/relationships/image" Target="../media/image57.wmf"/><Relationship Id="rId2" Type="http://schemas.openxmlformats.org/officeDocument/2006/relationships/slideLayout" Target="../slideLayouts/slideLayout2.xml"/><Relationship Id="rId16" Type="http://schemas.openxmlformats.org/officeDocument/2006/relationships/oleObject" Target="../embeddings/oleObject57.bin"/><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55.wmf"/><Relationship Id="rId5" Type="http://schemas.openxmlformats.org/officeDocument/2006/relationships/image" Target="../media/image53.wmf"/><Relationship Id="rId15" Type="http://schemas.openxmlformats.org/officeDocument/2006/relationships/oleObject" Target="../embeddings/oleObject56.bin"/><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4.wmf"/><Relationship Id="rId14" Type="http://schemas.openxmlformats.org/officeDocument/2006/relationships/oleObject" Target="../embeddings/oleObject5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6.xml"/><Relationship Id="rId7" Type="http://schemas.openxmlformats.org/officeDocument/2006/relationships/image" Target="../media/image58.wmf"/><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9.bin"/><Relationship Id="rId11" Type="http://schemas.openxmlformats.org/officeDocument/2006/relationships/oleObject" Target="../embeddings/oleObject61.bin"/><Relationship Id="rId5" Type="http://schemas.openxmlformats.org/officeDocument/2006/relationships/image" Target="../media/image55.wmf"/><Relationship Id="rId10" Type="http://schemas.openxmlformats.org/officeDocument/2006/relationships/image" Target="../media/image59.wmf"/><Relationship Id="rId4" Type="http://schemas.openxmlformats.org/officeDocument/2006/relationships/oleObject" Target="../embeddings/oleObject58.bin"/><Relationship Id="rId9" Type="http://schemas.openxmlformats.org/officeDocument/2006/relationships/oleObject" Target="../embeddings/oleObject60.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5.wmf"/><Relationship Id="rId3" Type="http://schemas.openxmlformats.org/officeDocument/2006/relationships/notesSlide" Target="../notesSlides/notesSlide27.xml"/><Relationship Id="rId7" Type="http://schemas.openxmlformats.org/officeDocument/2006/relationships/image" Target="../media/image62.wmf"/><Relationship Id="rId12"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3.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3.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28.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8.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68.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2.bin"/><Relationship Id="rId5" Type="http://schemas.openxmlformats.org/officeDocument/2006/relationships/image" Target="../media/image70.wmf"/><Relationship Id="rId4"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oleObject" Target="../embeddings/oleObject78.bin"/><Relationship Id="rId3" Type="http://schemas.openxmlformats.org/officeDocument/2006/relationships/notesSlide" Target="../notesSlides/notesSlide30.xml"/><Relationship Id="rId7" Type="http://schemas.openxmlformats.org/officeDocument/2006/relationships/image" Target="../media/image73.wmf"/><Relationship Id="rId12"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4.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74.wmf"/><Relationship Id="rId14" Type="http://schemas.openxmlformats.org/officeDocument/2006/relationships/image" Target="../media/image76.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4.wmf"/><Relationship Id="rId3" Type="http://schemas.openxmlformats.org/officeDocument/2006/relationships/notesSlide" Target="../notesSlides/notesSlide31.xml"/><Relationship Id="rId7" Type="http://schemas.openxmlformats.org/officeDocument/2006/relationships/image" Target="../media/image78.wmf"/><Relationship Id="rId12" Type="http://schemas.openxmlformats.org/officeDocument/2006/relationships/oleObject" Target="../embeddings/oleObject83.bin"/><Relationship Id="rId17"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oleObject" Target="../embeddings/oleObject85.bin"/><Relationship Id="rId1" Type="http://schemas.openxmlformats.org/officeDocument/2006/relationships/vmlDrawing" Target="../drawings/vmlDrawing28.vml"/><Relationship Id="rId6" Type="http://schemas.openxmlformats.org/officeDocument/2006/relationships/oleObject" Target="../embeddings/oleObject80.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1.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9.wmf"/><Relationship Id="rId14" Type="http://schemas.openxmlformats.org/officeDocument/2006/relationships/oleObject" Target="../embeddings/oleObject8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2.wmf"/><Relationship Id="rId4" Type="http://schemas.openxmlformats.org/officeDocument/2006/relationships/oleObject" Target="../embeddings/oleObject86.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8.bin"/><Relationship Id="rId5" Type="http://schemas.openxmlformats.org/officeDocument/2006/relationships/image" Target="../media/image83.wmf"/><Relationship Id="rId4" Type="http://schemas.openxmlformats.org/officeDocument/2006/relationships/oleObject" Target="../embeddings/oleObject8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89.wmf"/><Relationship Id="rId18" Type="http://schemas.openxmlformats.org/officeDocument/2006/relationships/oleObject" Target="../embeddings/oleObject96.bin"/><Relationship Id="rId3" Type="http://schemas.openxmlformats.org/officeDocument/2006/relationships/notesSlide" Target="../notesSlides/notesSlide35.xml"/><Relationship Id="rId7" Type="http://schemas.openxmlformats.org/officeDocument/2006/relationships/image" Target="../media/image86.wmf"/><Relationship Id="rId12" Type="http://schemas.openxmlformats.org/officeDocument/2006/relationships/oleObject" Target="../embeddings/oleObject93.bin"/><Relationship Id="rId17" Type="http://schemas.openxmlformats.org/officeDocument/2006/relationships/image" Target="../media/image91.wmf"/><Relationship Id="rId2" Type="http://schemas.openxmlformats.org/officeDocument/2006/relationships/slideLayout" Target="../slideLayouts/slideLayout2.xml"/><Relationship Id="rId16" Type="http://schemas.openxmlformats.org/officeDocument/2006/relationships/oleObject" Target="../embeddings/oleObject95.bin"/><Relationship Id="rId1" Type="http://schemas.openxmlformats.org/officeDocument/2006/relationships/vmlDrawing" Target="../drawings/vmlDrawing31.vml"/><Relationship Id="rId6" Type="http://schemas.openxmlformats.org/officeDocument/2006/relationships/oleObject" Target="../embeddings/oleObject90.bin"/><Relationship Id="rId11" Type="http://schemas.openxmlformats.org/officeDocument/2006/relationships/image" Target="../media/image88.wmf"/><Relationship Id="rId5" Type="http://schemas.openxmlformats.org/officeDocument/2006/relationships/image" Target="../media/image85.wmf"/><Relationship Id="rId15" Type="http://schemas.openxmlformats.org/officeDocument/2006/relationships/image" Target="../media/image90.wmf"/><Relationship Id="rId10" Type="http://schemas.openxmlformats.org/officeDocument/2006/relationships/oleObject" Target="../embeddings/oleObject92.bin"/><Relationship Id="rId19" Type="http://schemas.openxmlformats.org/officeDocument/2006/relationships/image" Target="../media/image92.wmf"/><Relationship Id="rId4" Type="http://schemas.openxmlformats.org/officeDocument/2006/relationships/oleObject" Target="../embeddings/oleObject89.bin"/><Relationship Id="rId9" Type="http://schemas.openxmlformats.org/officeDocument/2006/relationships/image" Target="../media/image87.wmf"/><Relationship Id="rId14" Type="http://schemas.openxmlformats.org/officeDocument/2006/relationships/oleObject" Target="../embeddings/oleObject94.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36.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98.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95.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oleObject" Target="../embeddings/oleObject106.bin"/><Relationship Id="rId3" Type="http://schemas.openxmlformats.org/officeDocument/2006/relationships/notesSlide" Target="../notesSlides/notesSlide37.xml"/><Relationship Id="rId7" Type="http://schemas.openxmlformats.org/officeDocument/2006/relationships/image" Target="../media/image98.wmf"/><Relationship Id="rId12" Type="http://schemas.openxmlformats.org/officeDocument/2006/relationships/oleObject" Target="../embeddings/oleObject105.bin"/><Relationship Id="rId2" Type="http://schemas.openxmlformats.org/officeDocument/2006/relationships/slideLayout" Target="../slideLayouts/slideLayout2.xml"/><Relationship Id="rId16" Type="http://schemas.openxmlformats.org/officeDocument/2006/relationships/image" Target="../media/image102.wmf"/><Relationship Id="rId1" Type="http://schemas.openxmlformats.org/officeDocument/2006/relationships/vmlDrawing" Target="../drawings/vmlDrawing33.vml"/><Relationship Id="rId6" Type="http://schemas.openxmlformats.org/officeDocument/2006/relationships/oleObject" Target="../embeddings/oleObject102.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oleObject" Target="../embeddings/oleObject107.bin"/><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99.wmf"/><Relationship Id="rId14" Type="http://schemas.openxmlformats.org/officeDocument/2006/relationships/image" Target="../media/image101.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07.wmf"/><Relationship Id="rId3" Type="http://schemas.openxmlformats.org/officeDocument/2006/relationships/notesSlide" Target="../notesSlides/notesSlide39.xml"/><Relationship Id="rId7" Type="http://schemas.openxmlformats.org/officeDocument/2006/relationships/image" Target="../media/image104.wmf"/><Relationship Id="rId12"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09.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05.wmf"/><Relationship Id="rId14" Type="http://schemas.openxmlformats.org/officeDocument/2006/relationships/oleObject" Target="../embeddings/oleObject11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40.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15.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1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41.xml"/><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19.bin"/><Relationship Id="rId5" Type="http://schemas.openxmlformats.org/officeDocument/2006/relationships/image" Target="../media/image113.wmf"/><Relationship Id="rId4" Type="http://schemas.openxmlformats.org/officeDocument/2006/relationships/oleObject" Target="../embeddings/oleObject118.bin"/><Relationship Id="rId9" Type="http://schemas.openxmlformats.org/officeDocument/2006/relationships/image" Target="../media/image11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41.png"/><Relationship Id="rId4" Type="http://schemas.openxmlformats.org/officeDocument/2006/relationships/image" Target="../media/image117.wmf"/></Relationships>
</file>

<file path=ppt/slides/_rels/slide5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3.wmf"/><Relationship Id="rId18" Type="http://schemas.openxmlformats.org/officeDocument/2006/relationships/oleObject" Target="../embeddings/oleObject130.bin"/><Relationship Id="rId3" Type="http://schemas.openxmlformats.org/officeDocument/2006/relationships/notesSlide" Target="../notesSlides/notesSlide43.xml"/><Relationship Id="rId7" Type="http://schemas.openxmlformats.org/officeDocument/2006/relationships/image" Target="../media/image120.wmf"/><Relationship Id="rId12" Type="http://schemas.openxmlformats.org/officeDocument/2006/relationships/oleObject" Target="../embeddings/oleObject127.bin"/><Relationship Id="rId17" Type="http://schemas.openxmlformats.org/officeDocument/2006/relationships/image" Target="../media/image125.wmf"/><Relationship Id="rId2" Type="http://schemas.openxmlformats.org/officeDocument/2006/relationships/slideLayout" Target="../slideLayouts/slideLayout2.xml"/><Relationship Id="rId16" Type="http://schemas.openxmlformats.org/officeDocument/2006/relationships/oleObject" Target="../embeddings/oleObject129.bin"/><Relationship Id="rId1" Type="http://schemas.openxmlformats.org/officeDocument/2006/relationships/vmlDrawing" Target="../drawings/vmlDrawing39.vml"/><Relationship Id="rId6" Type="http://schemas.openxmlformats.org/officeDocument/2006/relationships/oleObject" Target="../embeddings/oleObject124.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26.bin"/><Relationship Id="rId19" Type="http://schemas.openxmlformats.org/officeDocument/2006/relationships/image" Target="../media/image126.wmf"/><Relationship Id="rId4" Type="http://schemas.openxmlformats.org/officeDocument/2006/relationships/oleObject" Target="../embeddings/oleObject123.bin"/><Relationship Id="rId9" Type="http://schemas.openxmlformats.org/officeDocument/2006/relationships/image" Target="../media/image121.wmf"/><Relationship Id="rId14" Type="http://schemas.openxmlformats.org/officeDocument/2006/relationships/oleObject" Target="../embeddings/oleObject128.bin"/></Relationships>
</file>

<file path=ppt/slides/_rels/slide57.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35727E-E0E8-4F8D-910A-571F3701F6D6}"/>
              </a:ext>
            </a:extLst>
          </p:cNvPr>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语音的时频域分析</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a:extLst>
              <a:ext uri="{FF2B5EF4-FFF2-40B4-BE49-F238E27FC236}">
                <a16:creationId xmlns:a16="http://schemas.microsoft.com/office/drawing/2014/main" id="{2881F029-504D-43C1-A20A-A489B0B26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80D9AAF-6D42-4585-A159-BA51255AFE6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8595" name="Rectangle 3">
            <a:extLst>
              <a:ext uri="{FF2B5EF4-FFF2-40B4-BE49-F238E27FC236}">
                <a16:creationId xmlns:a16="http://schemas.microsoft.com/office/drawing/2014/main" id="{226902CE-06DA-4BC5-9824-8DC1E1D71989}"/>
              </a:ext>
            </a:extLst>
          </p:cNvPr>
          <p:cNvSpPr>
            <a:spLocks noGrp="1" noChangeArrowheads="1"/>
          </p:cNvSpPr>
          <p:nvPr>
            <p:ph type="body" idx="1"/>
          </p:nvPr>
        </p:nvSpPr>
        <p:spPr>
          <a:xfrm>
            <a:off x="457200" y="1600200"/>
            <a:ext cx="8229600" cy="503238"/>
          </a:xfrm>
        </p:spPr>
        <p:txBody>
          <a:bodyPr/>
          <a:lstStyle/>
          <a:p>
            <a:pPr eaLnBrk="1" hangingPunct="1">
              <a:lnSpc>
                <a:spcPct val="90000"/>
              </a:lnSpc>
            </a:pPr>
            <a:r>
              <a:rPr lang="zh-CN" altLang="en-US" sz="2800" b="1" dirty="0">
                <a:solidFill>
                  <a:schemeClr val="tx2"/>
                </a:solidFill>
                <a:latin typeface="宋体" panose="02010600030101010101" pitchFamily="2" charset="-122"/>
              </a:rPr>
              <a:t>短时平均过零率容易受到噪声的干扰</a:t>
            </a:r>
            <a:r>
              <a:rPr lang="zh-CN" altLang="en-US" sz="2800" b="1" dirty="0">
                <a:solidFill>
                  <a:schemeClr val="tx2"/>
                </a:solidFill>
                <a:latin typeface="Times New Roman" panose="02020603050405020304" pitchFamily="18" charset="0"/>
              </a:rPr>
              <a:t> ,因而提出了</a:t>
            </a:r>
            <a:r>
              <a:rPr lang="zh-CN" altLang="en-US" sz="2800" b="1" dirty="0">
                <a:solidFill>
                  <a:schemeClr val="tx2"/>
                </a:solidFill>
                <a:highlight>
                  <a:srgbClr val="FFFF00"/>
                </a:highlight>
                <a:latin typeface="Times New Roman" panose="02020603050405020304" pitchFamily="18" charset="0"/>
              </a:rPr>
              <a:t>门限过零率</a:t>
            </a:r>
            <a:r>
              <a:rPr lang="zh-CN" altLang="en-US" sz="2800" b="1" dirty="0">
                <a:solidFill>
                  <a:schemeClr val="tx2"/>
                </a:solidFill>
                <a:latin typeface="Times New Roman" panose="02020603050405020304" pitchFamily="18" charset="0"/>
              </a:rPr>
              <a:t>的思想。</a:t>
            </a:r>
            <a:endParaRPr lang="en-US" altLang="zh-CN" sz="2800" b="1" dirty="0">
              <a:solidFill>
                <a:schemeClr val="tx2"/>
              </a:solidFill>
              <a:latin typeface="Times New Roman" panose="02020603050405020304" pitchFamily="18" charset="0"/>
            </a:endParaRPr>
          </a:p>
          <a:p>
            <a:pPr eaLnBrk="1" hangingPunct="1">
              <a:lnSpc>
                <a:spcPct val="90000"/>
              </a:lnSpc>
              <a:buFontTx/>
              <a:buNone/>
            </a:pPr>
            <a:endParaRPr lang="zh-CN" altLang="en-US" sz="2800" b="1" dirty="0">
              <a:solidFill>
                <a:schemeClr val="tx2"/>
              </a:solidFill>
              <a:latin typeface="Times New Roman" panose="02020603050405020304" pitchFamily="18" charset="0"/>
            </a:endParaRPr>
          </a:p>
        </p:txBody>
      </p:sp>
      <p:sp>
        <p:nvSpPr>
          <p:cNvPr id="20484" name="Rectangle 4">
            <a:extLst>
              <a:ext uri="{FF2B5EF4-FFF2-40B4-BE49-F238E27FC236}">
                <a16:creationId xmlns:a16="http://schemas.microsoft.com/office/drawing/2014/main" id="{7CEF2CAF-B399-428E-95C6-BDF46170F5E0}"/>
              </a:ext>
            </a:extLst>
          </p:cNvPr>
          <p:cNvSpPr>
            <a:spLocks noChangeArrowheads="1"/>
          </p:cNvSpPr>
          <p:nvPr/>
        </p:nvSpPr>
        <p:spPr bwMode="auto">
          <a:xfrm>
            <a:off x="240030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7" name="Object 5">
            <a:extLst>
              <a:ext uri="{FF2B5EF4-FFF2-40B4-BE49-F238E27FC236}">
                <a16:creationId xmlns:a16="http://schemas.microsoft.com/office/drawing/2014/main" id="{51288AB4-6726-4B33-9217-AEA955228B28}"/>
              </a:ext>
            </a:extLst>
          </p:cNvPr>
          <p:cNvGraphicFramePr>
            <a:graphicFrameLocks noChangeAspect="1"/>
          </p:cNvGraphicFramePr>
          <p:nvPr/>
        </p:nvGraphicFramePr>
        <p:xfrm>
          <a:off x="2057400" y="3024188"/>
          <a:ext cx="4343400" cy="1628775"/>
        </p:xfrm>
        <a:graphic>
          <a:graphicData uri="http://schemas.openxmlformats.org/presentationml/2006/ole">
            <mc:AlternateContent xmlns:mc="http://schemas.openxmlformats.org/markup-compatibility/2006">
              <mc:Choice xmlns:v="urn:schemas-microsoft-com:vml" Requires="v">
                <p:oleObj spid="_x0000_s20490" r:id="rId4" imgW="4343400" imgH="1627632" progId="Word.Picture.8">
                  <p:embed/>
                </p:oleObj>
              </mc:Choice>
              <mc:Fallback>
                <p:oleObj r:id="rId4" imgW="4343400" imgH="1627632"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024188"/>
                        <a:ext cx="4343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a:extLst>
              <a:ext uri="{FF2B5EF4-FFF2-40B4-BE49-F238E27FC236}">
                <a16:creationId xmlns:a16="http://schemas.microsoft.com/office/drawing/2014/main" id="{F7F3308A-39D7-45FE-B43B-69FFF97ED739}"/>
              </a:ext>
            </a:extLst>
          </p:cNvPr>
          <p:cNvSpPr>
            <a:spLocks noChangeArrowheads="1"/>
          </p:cNvSpPr>
          <p:nvPr/>
        </p:nvSpPr>
        <p:spPr bwMode="auto">
          <a:xfrm>
            <a:off x="3062288"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9" name="Object 7">
            <a:extLst>
              <a:ext uri="{FF2B5EF4-FFF2-40B4-BE49-F238E27FC236}">
                <a16:creationId xmlns:a16="http://schemas.microsoft.com/office/drawing/2014/main" id="{CEE90BA1-1B40-4D9B-B247-B7A250486404}"/>
              </a:ext>
            </a:extLst>
          </p:cNvPr>
          <p:cNvGraphicFramePr>
            <a:graphicFrameLocks noChangeAspect="1"/>
          </p:cNvGraphicFramePr>
          <p:nvPr/>
        </p:nvGraphicFramePr>
        <p:xfrm>
          <a:off x="1557338" y="4876800"/>
          <a:ext cx="5722937" cy="1419225"/>
        </p:xfrm>
        <a:graphic>
          <a:graphicData uri="http://schemas.openxmlformats.org/presentationml/2006/ole">
            <mc:AlternateContent xmlns:mc="http://schemas.openxmlformats.org/markup-compatibility/2006">
              <mc:Choice xmlns:v="urn:schemas-microsoft-com:vml" Requires="v">
                <p:oleObj spid="_x0000_s20491" name="公式" r:id="rId6" imgW="2768600" imgH="685800" progId="Equation.3">
                  <p:embed/>
                </p:oleObj>
              </mc:Choice>
              <mc:Fallback>
                <p:oleObj name="公式" r:id="rId6" imgW="2768600" imgH="685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7338" y="4876800"/>
                        <a:ext cx="572293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wipe(up)">
                                      <p:cBhvr>
                                        <p:cTn id="12" dur="500"/>
                                        <p:tgtEl>
                                          <p:spTgt spid="238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8599"/>
                                        </p:tgtEl>
                                        <p:attrNameLst>
                                          <p:attrName>style.visibility</p:attrName>
                                        </p:attrNameLst>
                                      </p:cBhvr>
                                      <p:to>
                                        <p:strVal val="visible"/>
                                      </p:to>
                                    </p:set>
                                    <p:animEffect transition="in" filter="wipe(up)">
                                      <p:cBhvr>
                                        <p:cTn id="17"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13DE270-4BE3-4479-B0D6-5DEB7315E2E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0643" name="Rectangle 3">
            <a:extLst>
              <a:ext uri="{FF2B5EF4-FFF2-40B4-BE49-F238E27FC236}">
                <a16:creationId xmlns:a16="http://schemas.microsoft.com/office/drawing/2014/main" id="{C9639F9E-C55D-4EAE-A16E-F9C551814622}"/>
              </a:ext>
            </a:extLst>
          </p:cNvPr>
          <p:cNvSpPr>
            <a:spLocks noGrp="1" noChangeArrowheads="1"/>
          </p:cNvSpPr>
          <p:nvPr>
            <p:ph type="body" idx="1"/>
          </p:nvPr>
        </p:nvSpPr>
        <p:spPr>
          <a:xfrm>
            <a:off x="381000" y="1828800"/>
            <a:ext cx="8439150" cy="4267200"/>
          </a:xfrm>
        </p:spPr>
        <p:txBody>
          <a:bodyPr/>
          <a:lstStyle/>
          <a:p>
            <a:pPr eaLnBrk="1" hangingPunct="1">
              <a:spcAft>
                <a:spcPct val="30000"/>
              </a:spcAft>
              <a:buClr>
                <a:srgbClr val="9900FF"/>
              </a:buClr>
              <a:buFont typeface="Wingdings" panose="05000000000000000000" pitchFamily="2" charset="2"/>
              <a:buChar char="Ø"/>
            </a:pPr>
            <a:r>
              <a:rPr lang="zh-CN" altLang="en-US" sz="2800" b="1" dirty="0">
                <a:solidFill>
                  <a:schemeClr val="tx2"/>
                </a:solidFill>
                <a:highlight>
                  <a:srgbClr val="FFFF00"/>
                </a:highlight>
                <a:latin typeface="黑体" panose="02010609060101010101" pitchFamily="49" charset="-122"/>
                <a:ea typeface="黑体" panose="02010609060101010101" pitchFamily="49" charset="-122"/>
              </a:rPr>
              <a:t>端点检测</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solidFill>
                  <a:schemeClr val="tx2"/>
                </a:solidFill>
                <a:highlight>
                  <a:srgbClr val="FFFF00"/>
                </a:highlight>
                <a:latin typeface="黑体" panose="02010609060101010101" pitchFamily="49" charset="-122"/>
                <a:ea typeface="黑体" panose="02010609060101010101" pitchFamily="49" charset="-122"/>
              </a:rPr>
              <a:t>能量过零率</a:t>
            </a:r>
            <a:r>
              <a:rPr lang="zh-CN" altLang="en-US" sz="2800" b="1" dirty="0">
                <a:solidFill>
                  <a:schemeClr val="tx2"/>
                </a:solidFill>
                <a:latin typeface="黑体" panose="02010609060101010101" pitchFamily="49" charset="-122"/>
                <a:ea typeface="黑体" panose="02010609060101010101" pitchFamily="49" charset="-122"/>
              </a:rPr>
              <a:t>特征的应用示例</a:t>
            </a:r>
          </a:p>
          <a:p>
            <a:pPr eaLnBrk="1" hangingPunct="1">
              <a:lnSpc>
                <a:spcPct val="150000"/>
              </a:lnSpc>
              <a:spcBef>
                <a:spcPct val="30000"/>
              </a:spcBef>
              <a:buFont typeface="Wingdings" panose="05000000000000000000" pitchFamily="2" charset="2"/>
              <a:buChar char="Ø"/>
            </a:pPr>
            <a:r>
              <a:rPr lang="zh-CN" altLang="en-US" sz="2800" dirty="0">
                <a:solidFill>
                  <a:schemeClr val="tx2"/>
                </a:solidFill>
                <a:latin typeface="华文细黑" panose="02010600040101010101" pitchFamily="2" charset="-122"/>
                <a:ea typeface="华文细黑" panose="02010600040101010101" pitchFamily="2" charset="-122"/>
              </a:rPr>
              <a:t>对于语音进行“</a:t>
            </a:r>
            <a:r>
              <a:rPr lang="zh-CN" altLang="en-US" sz="2800" dirty="0">
                <a:solidFill>
                  <a:schemeClr val="tx2"/>
                </a:solidFill>
                <a:highlight>
                  <a:srgbClr val="FFFF00"/>
                </a:highlight>
                <a:latin typeface="华文细黑" panose="02010600040101010101" pitchFamily="2" charset="-122"/>
                <a:ea typeface="华文细黑" panose="02010600040101010101" pitchFamily="2" charset="-122"/>
              </a:rPr>
              <a:t>浊音/清音/无声</a:t>
            </a:r>
            <a:r>
              <a:rPr lang="zh-CN" altLang="en-US" sz="2800" dirty="0">
                <a:solidFill>
                  <a:schemeClr val="tx2"/>
                </a:solidFill>
                <a:latin typeface="华文细黑" panose="02010600040101010101" pitchFamily="2" charset="-122"/>
                <a:ea typeface="华文细黑" panose="02010600040101010101" pitchFamily="2" charset="-122"/>
              </a:rPr>
              <a:t>”的判定。</a:t>
            </a:r>
          </a:p>
          <a:p>
            <a:pPr eaLnBrk="1" hangingPunct="1">
              <a:lnSpc>
                <a:spcPct val="150000"/>
              </a:lnSpc>
              <a:spcBef>
                <a:spcPct val="30000"/>
              </a:spcBef>
              <a:buFont typeface="Wingdings" panose="05000000000000000000" pitchFamily="2" charset="2"/>
              <a:buChar char="Ø"/>
            </a:pPr>
            <a:r>
              <a:rPr lang="zh-CN" altLang="en-US" sz="2800" dirty="0">
                <a:solidFill>
                  <a:schemeClr val="tx2"/>
                </a:solidFill>
                <a:latin typeface="华文细黑" panose="02010600040101010101" pitchFamily="2" charset="-122"/>
                <a:ea typeface="华文细黑" panose="02010600040101010101" pitchFamily="2" charset="-122"/>
              </a:rPr>
              <a:t>在汉语中，若浊音处于音节的末尾，容易通过短时能量来区别，但在音节的前端，清音与环境噪声则很难区分。</a:t>
            </a:r>
          </a:p>
          <a:p>
            <a:pPr eaLnBrk="1" hangingPunct="1">
              <a:lnSpc>
                <a:spcPct val="150000"/>
              </a:lnSpc>
              <a:spcBef>
                <a:spcPct val="30000"/>
              </a:spcBef>
              <a:buFont typeface="Wingdings" panose="05000000000000000000" pitchFamily="2" charset="2"/>
              <a:buChar char="Ø"/>
            </a:pPr>
            <a:r>
              <a:rPr lang="zh-CN" altLang="en-US" sz="2800" dirty="0">
                <a:solidFill>
                  <a:schemeClr val="tx2"/>
                </a:solidFill>
                <a:highlight>
                  <a:srgbClr val="FFFF00"/>
                </a:highlight>
                <a:latin typeface="华文细黑" panose="02010600040101010101" pitchFamily="2" charset="-122"/>
                <a:ea typeface="华文细黑" panose="02010600040101010101" pitchFamily="2" charset="-122"/>
              </a:rPr>
              <a:t>浊音的能量高于清音，清音的过零率高于无声段</a:t>
            </a:r>
            <a:r>
              <a:rPr lang="zh-CN" altLang="en-US" sz="2800" dirty="0">
                <a:solidFill>
                  <a:schemeClr val="tx2"/>
                </a:solidFill>
                <a:latin typeface="华文细黑" panose="02010600040101010101" pitchFamily="2" charset="-122"/>
                <a:ea typeface="华文细黑" panose="02010600040101010101" pitchFamily="2" charset="-122"/>
              </a:rPr>
              <a:t>。</a:t>
            </a:r>
          </a:p>
        </p:txBody>
      </p:sp>
      <p:sp>
        <p:nvSpPr>
          <p:cNvPr id="22532" name="Rectangle 4">
            <a:extLst>
              <a:ext uri="{FF2B5EF4-FFF2-40B4-BE49-F238E27FC236}">
                <a16:creationId xmlns:a16="http://schemas.microsoft.com/office/drawing/2014/main" id="{6E2E1573-5BC3-4E47-9BB3-E519D253B6C7}"/>
              </a:ext>
            </a:extLst>
          </p:cNvPr>
          <p:cNvSpPr>
            <a:spLocks noChangeArrowheads="1"/>
          </p:cNvSpPr>
          <p:nvPr/>
        </p:nvSpPr>
        <p:spPr bwMode="auto">
          <a:xfrm>
            <a:off x="2747963"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wipe(up)">
                                      <p:cBhvr>
                                        <p:cTn id="12" dur="500"/>
                                        <p:tgtEl>
                                          <p:spTgt spid="24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wipe(up)">
                                      <p:cBhvr>
                                        <p:cTn id="17" dur="500"/>
                                        <p:tgtEl>
                                          <p:spTgt spid="240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wipe(up)">
                                      <p:cBhvr>
                                        <p:cTn id="22"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EE710B0-D2FC-4BBF-B4DD-DEE316C5861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579" name="Rectangle 3">
            <a:extLst>
              <a:ext uri="{FF2B5EF4-FFF2-40B4-BE49-F238E27FC236}">
                <a16:creationId xmlns:a16="http://schemas.microsoft.com/office/drawing/2014/main" id="{8350205B-510E-4DE0-9243-BD77733827A6}"/>
              </a:ext>
            </a:extLst>
          </p:cNvPr>
          <p:cNvSpPr>
            <a:spLocks noGrp="1" noChangeArrowheads="1"/>
          </p:cNvSpPr>
          <p:nvPr>
            <p:ph type="body" idx="1"/>
          </p:nvPr>
        </p:nvSpPr>
        <p:spPr/>
        <p:txBody>
          <a:bodyPr/>
          <a:lstStyle/>
          <a:p>
            <a:pPr eaLnBrk="1" hangingPunct="1"/>
            <a:r>
              <a:rPr lang="zh-CN" altLang="en-US" sz="2800" b="1">
                <a:solidFill>
                  <a:schemeClr val="tx2"/>
                </a:solidFill>
                <a:latin typeface="黑体" panose="02010609060101010101" pitchFamily="49" charset="-122"/>
                <a:ea typeface="黑体" panose="02010609060101010101" pitchFamily="49" charset="-122"/>
              </a:rPr>
              <a:t>双门限法</a:t>
            </a:r>
          </a:p>
          <a:p>
            <a:pPr eaLnBrk="1" hangingPunct="1"/>
            <a:endParaRPr lang="zh-CN" altLang="en-US" sz="2800" b="1">
              <a:solidFill>
                <a:schemeClr val="tx2"/>
              </a:solidFill>
            </a:endParaRPr>
          </a:p>
        </p:txBody>
      </p:sp>
      <p:graphicFrame>
        <p:nvGraphicFramePr>
          <p:cNvPr id="242692" name="Object 4">
            <a:extLst>
              <a:ext uri="{FF2B5EF4-FFF2-40B4-BE49-F238E27FC236}">
                <a16:creationId xmlns:a16="http://schemas.microsoft.com/office/drawing/2014/main" id="{285AEC8A-A09D-4335-A099-4C1E246DDFD4}"/>
              </a:ext>
            </a:extLst>
          </p:cNvPr>
          <p:cNvGraphicFramePr>
            <a:graphicFrameLocks noChangeAspect="1"/>
          </p:cNvGraphicFramePr>
          <p:nvPr/>
        </p:nvGraphicFramePr>
        <p:xfrm>
          <a:off x="609600" y="2852738"/>
          <a:ext cx="4800600" cy="3175000"/>
        </p:xfrm>
        <a:graphic>
          <a:graphicData uri="http://schemas.openxmlformats.org/presentationml/2006/ole">
            <mc:AlternateContent xmlns:mc="http://schemas.openxmlformats.org/markup-compatibility/2006">
              <mc:Choice xmlns:v="urn:schemas-microsoft-com:vml" Requires="v">
                <p:oleObj spid="_x0000_s24583" r:id="rId4" imgW="3267456" imgH="2191512" progId="Word.Picture.8">
                  <p:embed/>
                </p:oleObj>
              </mc:Choice>
              <mc:Fallback>
                <p:oleObj r:id="rId4" imgW="3267456" imgH="219151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52738"/>
                        <a:ext cx="48006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2693" name="Text Box 5">
            <a:extLst>
              <a:ext uri="{FF2B5EF4-FFF2-40B4-BE49-F238E27FC236}">
                <a16:creationId xmlns:a16="http://schemas.microsoft.com/office/drawing/2014/main" id="{23819E3E-5BFE-4DC8-B92C-8EB6214C2016}"/>
              </a:ext>
            </a:extLst>
          </p:cNvPr>
          <p:cNvSpPr txBox="1">
            <a:spLocks noChangeArrowheads="1"/>
          </p:cNvSpPr>
          <p:nvPr/>
        </p:nvSpPr>
        <p:spPr bwMode="auto">
          <a:xfrm>
            <a:off x="5638800" y="1676400"/>
            <a:ext cx="2971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chemeClr val="tx2"/>
                </a:solidFill>
              </a:rPr>
              <a:t>（1） 用较高的短时能量门限</a:t>
            </a:r>
            <a:r>
              <a:rPr kumimoji="1" lang="en-US" altLang="zh-CN" sz="2400" b="1" dirty="0">
                <a:solidFill>
                  <a:schemeClr val="tx2"/>
                </a:solidFill>
              </a:rPr>
              <a:t>M</a:t>
            </a:r>
            <a:r>
              <a:rPr kumimoji="1" lang="en-US" altLang="zh-CN" sz="2400" b="1" baseline="-25000" dirty="0">
                <a:solidFill>
                  <a:schemeClr val="tx2"/>
                </a:solidFill>
              </a:rPr>
              <a:t>H</a:t>
            </a:r>
            <a:r>
              <a:rPr kumimoji="1" lang="zh-CN" altLang="en-US" sz="2400" b="1" dirty="0">
                <a:solidFill>
                  <a:schemeClr val="tx2"/>
                </a:solidFill>
              </a:rPr>
              <a:t>确保</a:t>
            </a:r>
            <a:r>
              <a:rPr kumimoji="1" lang="en-US" altLang="zh-CN" sz="2400" b="1" dirty="0">
                <a:solidFill>
                  <a:schemeClr val="tx2"/>
                </a:solidFill>
                <a:highlight>
                  <a:srgbClr val="FFFF00"/>
                </a:highlight>
              </a:rPr>
              <a:t>A1-A2</a:t>
            </a:r>
            <a:r>
              <a:rPr kumimoji="1" lang="zh-CN" altLang="en-US" sz="2400" b="1" dirty="0">
                <a:solidFill>
                  <a:schemeClr val="tx2"/>
                </a:solidFill>
                <a:highlight>
                  <a:srgbClr val="FFFF00"/>
                </a:highlight>
              </a:rPr>
              <a:t>肯定是浊音</a:t>
            </a:r>
            <a:r>
              <a:rPr kumimoji="1" lang="zh-CN" altLang="en-US" sz="2400" b="1" dirty="0">
                <a:solidFill>
                  <a:schemeClr val="tx2"/>
                </a:solidFill>
              </a:rPr>
              <a:t>。</a:t>
            </a:r>
          </a:p>
          <a:p>
            <a:pPr eaLnBrk="1" hangingPunct="1">
              <a:spcBef>
                <a:spcPct val="50000"/>
              </a:spcBef>
              <a:buFontTx/>
              <a:buNone/>
            </a:pPr>
            <a:r>
              <a:rPr kumimoji="1" lang="zh-CN" altLang="en-US" sz="2400" b="1" dirty="0">
                <a:solidFill>
                  <a:schemeClr val="tx2"/>
                </a:solidFill>
              </a:rPr>
              <a:t>（2）从</a:t>
            </a:r>
            <a:r>
              <a:rPr kumimoji="1" lang="en-US" altLang="zh-CN" sz="2400" b="1" dirty="0">
                <a:solidFill>
                  <a:schemeClr val="tx2"/>
                </a:solidFill>
              </a:rPr>
              <a:t>A1 A2</a:t>
            </a:r>
            <a:r>
              <a:rPr kumimoji="1" lang="zh-CN" altLang="en-US" sz="2400" b="1" dirty="0">
                <a:solidFill>
                  <a:schemeClr val="tx2"/>
                </a:solidFill>
              </a:rPr>
              <a:t>开始向两端搜索，短时能量&gt;较低门限</a:t>
            </a:r>
            <a:r>
              <a:rPr kumimoji="1" lang="en-US" altLang="zh-CN" sz="2400" b="1" dirty="0" err="1">
                <a:solidFill>
                  <a:schemeClr val="tx2"/>
                </a:solidFill>
              </a:rPr>
              <a:t>M</a:t>
            </a:r>
            <a:r>
              <a:rPr kumimoji="1" lang="en-US" altLang="zh-CN" sz="2400" b="1" baseline="-25000" dirty="0" err="1">
                <a:solidFill>
                  <a:schemeClr val="tx2"/>
                </a:solidFill>
              </a:rPr>
              <a:t>l</a:t>
            </a:r>
            <a:r>
              <a:rPr kumimoji="1" lang="zh-CN" altLang="en-US" sz="2400" b="1" dirty="0">
                <a:solidFill>
                  <a:schemeClr val="tx2"/>
                </a:solidFill>
              </a:rPr>
              <a:t>的</a:t>
            </a:r>
            <a:r>
              <a:rPr kumimoji="1" lang="en-US" altLang="zh-CN" sz="2400" b="1" dirty="0">
                <a:solidFill>
                  <a:schemeClr val="tx2"/>
                </a:solidFill>
                <a:highlight>
                  <a:srgbClr val="FFFF00"/>
                </a:highlight>
              </a:rPr>
              <a:t>B1-B2</a:t>
            </a:r>
            <a:r>
              <a:rPr kumimoji="1" lang="zh-CN" altLang="en-US" sz="2400" b="1" dirty="0">
                <a:solidFill>
                  <a:schemeClr val="tx2"/>
                </a:solidFill>
                <a:highlight>
                  <a:srgbClr val="FFFF00"/>
                </a:highlight>
              </a:rPr>
              <a:t>还是语音段</a:t>
            </a:r>
          </a:p>
          <a:p>
            <a:pPr eaLnBrk="1" hangingPunct="1">
              <a:spcBef>
                <a:spcPct val="50000"/>
              </a:spcBef>
              <a:buFontTx/>
              <a:buNone/>
            </a:pPr>
            <a:r>
              <a:rPr kumimoji="1" lang="zh-CN" altLang="en-US" sz="2400" b="1" dirty="0">
                <a:solidFill>
                  <a:schemeClr val="tx2"/>
                </a:solidFill>
              </a:rPr>
              <a:t>（3）从</a:t>
            </a:r>
            <a:r>
              <a:rPr kumimoji="1" lang="en-US" altLang="zh-CN" sz="2400" b="1" dirty="0">
                <a:solidFill>
                  <a:schemeClr val="tx2"/>
                </a:solidFill>
              </a:rPr>
              <a:t>B1</a:t>
            </a:r>
            <a:r>
              <a:rPr kumimoji="1" lang="zh-CN" altLang="en-US" sz="2400" b="1" dirty="0">
                <a:solidFill>
                  <a:schemeClr val="tx2"/>
                </a:solidFill>
              </a:rPr>
              <a:t>开始向前搜索，</a:t>
            </a:r>
            <a:r>
              <a:rPr kumimoji="1" lang="zh-CN" altLang="en-US" sz="2400" b="1" dirty="0">
                <a:solidFill>
                  <a:schemeClr val="tx2"/>
                </a:solidFill>
                <a:highlight>
                  <a:srgbClr val="FFFF00"/>
                </a:highlight>
              </a:rPr>
              <a:t>短时过零率&lt;门限</a:t>
            </a:r>
            <a:r>
              <a:rPr kumimoji="1" lang="en-US" altLang="zh-CN" sz="2400" b="1" dirty="0" err="1">
                <a:solidFill>
                  <a:schemeClr val="tx2"/>
                </a:solidFill>
                <a:highlight>
                  <a:srgbClr val="FFFF00"/>
                </a:highlight>
              </a:rPr>
              <a:t>Zs</a:t>
            </a:r>
            <a:r>
              <a:rPr kumimoji="1" lang="zh-CN" altLang="en-US" sz="2400" b="1" dirty="0">
                <a:solidFill>
                  <a:schemeClr val="tx2"/>
                </a:solidFill>
                <a:highlight>
                  <a:srgbClr val="FFFF00"/>
                </a:highlight>
              </a:rPr>
              <a:t>的为清音部分。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500"/>
                                        <p:tgtEl>
                                          <p:spTgt spid="242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2693">
                                            <p:txEl>
                                              <p:pRg st="0" end="0"/>
                                            </p:txEl>
                                          </p:spTgt>
                                        </p:tgtEl>
                                        <p:attrNameLst>
                                          <p:attrName>style.visibility</p:attrName>
                                        </p:attrNameLst>
                                      </p:cBhvr>
                                      <p:to>
                                        <p:strVal val="visible"/>
                                      </p:to>
                                    </p:set>
                                    <p:animEffect transition="in" filter="wipe(up)">
                                      <p:cBhvr>
                                        <p:cTn id="12" dur="500"/>
                                        <p:tgtEl>
                                          <p:spTgt spid="2426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2693">
                                            <p:txEl>
                                              <p:pRg st="1" end="1"/>
                                            </p:txEl>
                                          </p:spTgt>
                                        </p:tgtEl>
                                        <p:attrNameLst>
                                          <p:attrName>style.visibility</p:attrName>
                                        </p:attrNameLst>
                                      </p:cBhvr>
                                      <p:to>
                                        <p:strVal val="visible"/>
                                      </p:to>
                                    </p:set>
                                    <p:animEffect transition="in" filter="wipe(up)">
                                      <p:cBhvr>
                                        <p:cTn id="17" dur="500"/>
                                        <p:tgtEl>
                                          <p:spTgt spid="24269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2693">
                                            <p:txEl>
                                              <p:pRg st="2" end="2"/>
                                            </p:txEl>
                                          </p:spTgt>
                                        </p:tgtEl>
                                        <p:attrNameLst>
                                          <p:attrName>style.visibility</p:attrName>
                                        </p:attrNameLst>
                                      </p:cBhvr>
                                      <p:to>
                                        <p:strVal val="visible"/>
                                      </p:to>
                                    </p:set>
                                    <p:animEffect transition="in" filter="wipe(up)">
                                      <p:cBhvr>
                                        <p:cTn id="22" dur="500"/>
                                        <p:tgtEl>
                                          <p:spTgt spid="2426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759CB01-4F5B-4B9D-BA42-2244ED883C9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6627" name="Rectangle 3">
            <a:extLst>
              <a:ext uri="{FF2B5EF4-FFF2-40B4-BE49-F238E27FC236}">
                <a16:creationId xmlns:a16="http://schemas.microsoft.com/office/drawing/2014/main" id="{28060713-CD77-44A4-8467-6FD82901DB18}"/>
              </a:ext>
            </a:extLst>
          </p:cNvPr>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dirty="0">
                <a:solidFill>
                  <a:schemeClr val="tx2"/>
                </a:solidFill>
                <a:highlight>
                  <a:srgbClr val="FFFF00"/>
                </a:highlight>
                <a:latin typeface="黑体" panose="02010609060101010101" pitchFamily="49" charset="-122"/>
                <a:ea typeface="黑体" panose="02010609060101010101" pitchFamily="49" charset="-122"/>
              </a:rPr>
              <a:t>短时自相关函数</a:t>
            </a:r>
          </a:p>
          <a:p>
            <a:pPr eaLnBrk="1" hangingPunct="1">
              <a:spcBef>
                <a:spcPts val="1800"/>
              </a:spcBef>
            </a:pPr>
            <a:r>
              <a:rPr lang="zh-CN" altLang="en-US" sz="2800" b="1" dirty="0">
                <a:solidFill>
                  <a:schemeClr val="tx2"/>
                </a:solidFill>
                <a:latin typeface="Times New Roman" panose="02020603050405020304" pitchFamily="18" charset="0"/>
              </a:rPr>
              <a:t>自相关函数</a:t>
            </a:r>
          </a:p>
          <a:p>
            <a:pPr eaLnBrk="1" hangingPunct="1">
              <a:buFontTx/>
              <a:buNone/>
            </a:pPr>
            <a:r>
              <a:rPr lang="zh-CN" altLang="en-US" sz="2800" b="1" dirty="0">
                <a:solidFill>
                  <a:schemeClr val="tx2"/>
                </a:solidFill>
                <a:latin typeface="Times New Roman" panose="02020603050405020304" pitchFamily="18" charset="0"/>
              </a:rPr>
              <a:t>   对于确定性离散信号</a:t>
            </a:r>
          </a:p>
        </p:txBody>
      </p:sp>
      <p:sp>
        <p:nvSpPr>
          <p:cNvPr id="26628" name="Rectangle 4">
            <a:extLst>
              <a:ext uri="{FF2B5EF4-FFF2-40B4-BE49-F238E27FC236}">
                <a16:creationId xmlns:a16="http://schemas.microsoft.com/office/drawing/2014/main" id="{8DE00FC2-680A-440B-9CC2-9F2A0FC97150}"/>
              </a:ext>
            </a:extLst>
          </p:cNvPr>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4741" name="Object 5">
            <a:extLst>
              <a:ext uri="{FF2B5EF4-FFF2-40B4-BE49-F238E27FC236}">
                <a16:creationId xmlns:a16="http://schemas.microsoft.com/office/drawing/2014/main" id="{842792ED-68CC-4DC5-A905-8C1DFDE9B56B}"/>
              </a:ext>
            </a:extLst>
          </p:cNvPr>
          <p:cNvGraphicFramePr>
            <a:graphicFrameLocks noChangeAspect="1"/>
          </p:cNvGraphicFramePr>
          <p:nvPr/>
        </p:nvGraphicFramePr>
        <p:xfrm>
          <a:off x="2400300" y="3606800"/>
          <a:ext cx="3278188" cy="901700"/>
        </p:xfrm>
        <a:graphic>
          <a:graphicData uri="http://schemas.openxmlformats.org/presentationml/2006/ole">
            <mc:AlternateContent xmlns:mc="http://schemas.openxmlformats.org/markup-compatibility/2006">
              <mc:Choice xmlns:v="urn:schemas-microsoft-com:vml" Requires="v">
                <p:oleObj spid="_x0000_s26634" name="Equation" r:id="rId4" imgW="1562100" imgH="431800" progId="Equation.DSMT4">
                  <p:embed/>
                </p:oleObj>
              </mc:Choice>
              <mc:Fallback>
                <p:oleObj name="Equation" r:id="rId4" imgW="1562100" imgH="431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3606800"/>
                        <a:ext cx="32781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6">
            <a:extLst>
              <a:ext uri="{FF2B5EF4-FFF2-40B4-BE49-F238E27FC236}">
                <a16:creationId xmlns:a16="http://schemas.microsoft.com/office/drawing/2014/main" id="{83F20845-5342-44EB-BB59-DD94513E3FAF}"/>
              </a:ext>
            </a:extLst>
          </p:cNvPr>
          <p:cNvGraphicFramePr>
            <a:graphicFrameLocks noChangeAspect="1"/>
          </p:cNvGraphicFramePr>
          <p:nvPr/>
        </p:nvGraphicFramePr>
        <p:xfrm>
          <a:off x="4067175" y="2816225"/>
          <a:ext cx="619125" cy="396875"/>
        </p:xfrm>
        <a:graphic>
          <a:graphicData uri="http://schemas.openxmlformats.org/presentationml/2006/ole">
            <mc:AlternateContent xmlns:mc="http://schemas.openxmlformats.org/markup-compatibility/2006">
              <mc:Choice xmlns:v="urn:schemas-microsoft-com:vml" Requires="v">
                <p:oleObj spid="_x0000_s26635" name="Equation" r:id="rId6" imgW="317225" imgH="203024" progId="Equation.3">
                  <p:embed/>
                </p:oleObj>
              </mc:Choice>
              <mc:Fallback>
                <p:oleObj name="Equation" r:id="rId6" imgW="317225" imgH="20302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2816225"/>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6" name="Text Box 10">
            <a:extLst>
              <a:ext uri="{FF2B5EF4-FFF2-40B4-BE49-F238E27FC236}">
                <a16:creationId xmlns:a16="http://schemas.microsoft.com/office/drawing/2014/main" id="{9A112806-BD79-4E9C-B003-274F54D77707}"/>
              </a:ext>
            </a:extLst>
          </p:cNvPr>
          <p:cNvSpPr txBox="1">
            <a:spLocks noChangeArrowheads="1"/>
          </p:cNvSpPr>
          <p:nvPr/>
        </p:nvSpPr>
        <p:spPr bwMode="auto">
          <a:xfrm>
            <a:off x="900113" y="4749800"/>
            <a:ext cx="72723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cs typeface="Times New Roman" panose="02020603050405020304" pitchFamily="18" charset="0"/>
              </a:rPr>
              <a:t>R</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zh-CN" altLang="en-US" sz="2800" b="1">
                <a:solidFill>
                  <a:schemeClr val="tx2"/>
                </a:solidFill>
                <a:latin typeface="Times New Roman" panose="02020603050405020304" pitchFamily="18" charset="0"/>
                <a:cs typeface="Times New Roman" panose="02020603050405020304" pitchFamily="18" charset="0"/>
              </a:rPr>
              <a:t>表示一个信号和延迟</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zh-CN" altLang="en-US" sz="2800" b="1">
                <a:solidFill>
                  <a:schemeClr val="tx2"/>
                </a:solidFill>
                <a:latin typeface="Times New Roman" panose="02020603050405020304" pitchFamily="18" charset="0"/>
                <a:cs typeface="Times New Roman" panose="02020603050405020304" pitchFamily="18" charset="0"/>
              </a:rPr>
              <a:t>点后的该信号本身的相似性。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Effect transition="in" filter="wipe(up)">
                                      <p:cBhvr>
                                        <p:cTn id="7" dur="500"/>
                                        <p:tgtEl>
                                          <p:spTgt spid="244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46"/>
                                        </p:tgtEl>
                                        <p:attrNameLst>
                                          <p:attrName>style.visibility</p:attrName>
                                        </p:attrNameLst>
                                      </p:cBhvr>
                                      <p:to>
                                        <p:strVal val="visible"/>
                                      </p:to>
                                    </p:set>
                                    <p:animEffect transition="in" filter="wipe(up)">
                                      <p:cBhvr>
                                        <p:cTn id="12" dur="5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31364AA-B690-465C-8091-89E95421F88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6787" name="Text Box 3">
            <a:extLst>
              <a:ext uri="{FF2B5EF4-FFF2-40B4-BE49-F238E27FC236}">
                <a16:creationId xmlns:a16="http://schemas.microsoft.com/office/drawing/2014/main" id="{DEFDD407-2FB3-4418-B260-FB2AAFFAA32A}"/>
              </a:ext>
            </a:extLst>
          </p:cNvPr>
          <p:cNvSpPr txBox="1">
            <a:spLocks noChangeArrowheads="1"/>
          </p:cNvSpPr>
          <p:nvPr/>
        </p:nvSpPr>
        <p:spPr bwMode="auto">
          <a:xfrm>
            <a:off x="822325" y="210185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自相关函数的性质：</a:t>
            </a:r>
          </a:p>
        </p:txBody>
      </p:sp>
      <p:sp>
        <p:nvSpPr>
          <p:cNvPr id="28676" name="Text Box 4">
            <a:extLst>
              <a:ext uri="{FF2B5EF4-FFF2-40B4-BE49-F238E27FC236}">
                <a16:creationId xmlns:a16="http://schemas.microsoft.com/office/drawing/2014/main" id="{D98A073F-AF71-4992-9DCB-9FA27136ADBB}"/>
              </a:ext>
            </a:extLst>
          </p:cNvPr>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246789" name="Rectangle 5">
            <a:extLst>
              <a:ext uri="{FF2B5EF4-FFF2-40B4-BE49-F238E27FC236}">
                <a16:creationId xmlns:a16="http://schemas.microsoft.com/office/drawing/2014/main" id="{88073271-26AC-4C66-A459-0374DDA21B16}"/>
              </a:ext>
            </a:extLst>
          </p:cNvPr>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E56589E2-356B-43AC-B299-D3879B8AB096}"/>
              </a:ext>
            </a:extLst>
          </p:cNvPr>
          <p:cNvGrpSpPr>
            <a:grpSpLocks/>
          </p:cNvGrpSpPr>
          <p:nvPr/>
        </p:nvGrpSpPr>
        <p:grpSpPr bwMode="auto">
          <a:xfrm>
            <a:off x="990600" y="2840038"/>
            <a:ext cx="4087813" cy="519112"/>
            <a:chOff x="624" y="1789"/>
            <a:chExt cx="2575" cy="327"/>
          </a:xfrm>
        </p:grpSpPr>
        <p:sp>
          <p:nvSpPr>
            <p:cNvPr id="28681" name="Text Box 7">
              <a:extLst>
                <a:ext uri="{FF2B5EF4-FFF2-40B4-BE49-F238E27FC236}">
                  <a16:creationId xmlns:a16="http://schemas.microsoft.com/office/drawing/2014/main" id="{9CC02A35-A5F8-4CCF-B464-3B78F2038271}"/>
                </a:ext>
              </a:extLst>
            </p:cNvPr>
            <p:cNvSpPr txBox="1">
              <a:spLocks noChangeArrowheads="1"/>
            </p:cNvSpPr>
            <p:nvPr/>
          </p:nvSpPr>
          <p:spPr bwMode="auto">
            <a:xfrm>
              <a:off x="624" y="1789"/>
              <a:ext cx="1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1偶函数：</a:t>
              </a:r>
            </a:p>
          </p:txBody>
        </p:sp>
        <p:graphicFrame>
          <p:nvGraphicFramePr>
            <p:cNvPr id="28682" name="Object 8">
              <a:extLst>
                <a:ext uri="{FF2B5EF4-FFF2-40B4-BE49-F238E27FC236}">
                  <a16:creationId xmlns:a16="http://schemas.microsoft.com/office/drawing/2014/main" id="{92083155-B684-4A0D-8556-ECC803071DD5}"/>
                </a:ext>
              </a:extLst>
            </p:cNvPr>
            <p:cNvGraphicFramePr>
              <a:graphicFrameLocks noChangeAspect="1"/>
            </p:cNvGraphicFramePr>
            <p:nvPr/>
          </p:nvGraphicFramePr>
          <p:xfrm>
            <a:off x="1920" y="1820"/>
            <a:ext cx="1279" cy="292"/>
          </p:xfrm>
          <a:graphic>
            <a:graphicData uri="http://schemas.openxmlformats.org/presentationml/2006/ole">
              <mc:AlternateContent xmlns:mc="http://schemas.openxmlformats.org/markup-compatibility/2006">
                <mc:Choice xmlns:v="urn:schemas-microsoft-com:vml" Requires="v">
                  <p:oleObj spid="_x0000_s28684" r:id="rId4" imgW="876300" imgH="203200" progId="Equation.3">
                    <p:embed/>
                  </p:oleObj>
                </mc:Choice>
                <mc:Fallback>
                  <p:oleObj r:id="rId4" imgW="876300" imgH="203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820"/>
                          <a:ext cx="12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6793" name="Text Box 9">
            <a:extLst>
              <a:ext uri="{FF2B5EF4-FFF2-40B4-BE49-F238E27FC236}">
                <a16:creationId xmlns:a16="http://schemas.microsoft.com/office/drawing/2014/main" id="{E4E80B98-1109-4D82-9108-5F007CA5869C}"/>
              </a:ext>
            </a:extLst>
          </p:cNvPr>
          <p:cNvSpPr txBox="1">
            <a:spLocks noChangeArrowheads="1"/>
          </p:cNvSpPr>
          <p:nvPr/>
        </p:nvSpPr>
        <p:spPr bwMode="auto">
          <a:xfrm>
            <a:off x="1017588" y="3505200"/>
            <a:ext cx="75168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tx2"/>
                </a:solidFill>
              </a:rPr>
              <a:t>2 </a:t>
            </a:r>
            <a:r>
              <a:rPr kumimoji="1" lang="en-US" altLang="zh-CN" sz="2800" i="1" dirty="0">
                <a:solidFill>
                  <a:schemeClr val="tx2"/>
                </a:solidFill>
                <a:highlight>
                  <a:srgbClr val="FFFF00"/>
                </a:highlight>
                <a:latin typeface="Times New Roman" panose="02020603050405020304" pitchFamily="18" charset="0"/>
                <a:cs typeface="Times New Roman" panose="02020603050405020304" pitchFamily="18" charset="0"/>
              </a:rPr>
              <a:t>k=0</a:t>
            </a:r>
            <a:r>
              <a:rPr kumimoji="1" lang="zh-CN" altLang="en-US" sz="2800" b="1" dirty="0">
                <a:solidFill>
                  <a:schemeClr val="tx2"/>
                </a:solidFill>
                <a:highlight>
                  <a:srgbClr val="FFFF00"/>
                </a:highlight>
              </a:rPr>
              <a:t>时函数取最大值</a:t>
            </a:r>
            <a:r>
              <a:rPr kumimoji="1" lang="zh-CN" altLang="en-US" sz="2800" b="1" dirty="0">
                <a:solidFill>
                  <a:schemeClr val="tx2"/>
                </a:solidFill>
              </a:rPr>
              <a:t>，对于确定性信号其值为能量。对于随机信号，其值为该信号的平均功率。</a:t>
            </a:r>
            <a:endParaRPr kumimoji="1" lang="en-US" altLang="zh-CN" sz="2800" b="1" dirty="0">
              <a:solidFill>
                <a:schemeClr val="tx2"/>
              </a:solidFill>
            </a:endParaRPr>
          </a:p>
        </p:txBody>
      </p:sp>
      <p:sp>
        <p:nvSpPr>
          <p:cNvPr id="246794" name="Text Box 10">
            <a:extLst>
              <a:ext uri="{FF2B5EF4-FFF2-40B4-BE49-F238E27FC236}">
                <a16:creationId xmlns:a16="http://schemas.microsoft.com/office/drawing/2014/main" id="{1953C250-B101-482A-B6C4-F1B98605546A}"/>
              </a:ext>
            </a:extLst>
          </p:cNvPr>
          <p:cNvSpPr txBox="1">
            <a:spLocks noChangeArrowheads="1"/>
          </p:cNvSpPr>
          <p:nvPr/>
        </p:nvSpPr>
        <p:spPr bwMode="auto">
          <a:xfrm>
            <a:off x="1066800" y="4953000"/>
            <a:ext cx="7516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3 </a:t>
            </a:r>
            <a:r>
              <a:rPr kumimoji="1" lang="zh-CN" altLang="en-US" sz="2800" b="1">
                <a:solidFill>
                  <a:schemeClr val="tx2"/>
                </a:solidFill>
              </a:rPr>
              <a:t>如果原序列是周期为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的周期信号，那么自相关函数也是周期为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wipe(up)">
                                      <p:cBhvr>
                                        <p:cTn id="7" dur="500"/>
                                        <p:tgtEl>
                                          <p:spTgt spid="24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46789"/>
                                        </p:tgtEl>
                                        <p:attrNameLst>
                                          <p:attrName>style.visibility</p:attrName>
                                        </p:attrNameLst>
                                      </p:cBhvr>
                                      <p:to>
                                        <p:strVal val="visible"/>
                                      </p:to>
                                    </p:set>
                                    <p:animEffect transition="in" filter="wipe(up)">
                                      <p:cBhvr>
                                        <p:cTn id="17" dur="500"/>
                                        <p:tgtEl>
                                          <p:spTgt spid="246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793"/>
                                        </p:tgtEl>
                                        <p:attrNameLst>
                                          <p:attrName>style.visibility</p:attrName>
                                        </p:attrNameLst>
                                      </p:cBhvr>
                                      <p:to>
                                        <p:strVal val="visible"/>
                                      </p:to>
                                    </p:set>
                                    <p:animEffect transition="in" filter="wipe(up)">
                                      <p:cBhvr>
                                        <p:cTn id="22" dur="500"/>
                                        <p:tgtEl>
                                          <p:spTgt spid="246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6794"/>
                                        </p:tgtEl>
                                        <p:attrNameLst>
                                          <p:attrName>style.visibility</p:attrName>
                                        </p:attrNameLst>
                                      </p:cBhvr>
                                      <p:to>
                                        <p:strVal val="visible"/>
                                      </p:to>
                                    </p:set>
                                    <p:animEffect transition="in" filter="wipe(up)">
                                      <p:cBhvr>
                                        <p:cTn id="27" dur="500"/>
                                        <p:tgtEl>
                                          <p:spTgt spid="246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P spid="246789" grpId="0" animBg="1"/>
      <p:bldP spid="246793" grpId="0" autoUpdateAnimBg="0"/>
      <p:bldP spid="24679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E1A87D50-7551-46E6-9975-0E8387A95D60}"/>
              </a:ext>
            </a:extLst>
          </p:cNvPr>
          <p:cNvSpPr>
            <a:spLocks noGrp="1" noChangeArrowheads="1"/>
          </p:cNvSpPr>
          <p:nvPr>
            <p:ph idx="1"/>
          </p:nvPr>
        </p:nvSpPr>
        <p:spPr/>
        <p:txBody>
          <a:bodyPr/>
          <a:lstStyle/>
          <a:p>
            <a:pPr marL="0" indent="0">
              <a:buFontTx/>
              <a:buNone/>
            </a:pPr>
            <a:endParaRPr lang="en-US" altLang="zh-CN" sz="2800"/>
          </a:p>
          <a:p>
            <a:pPr marL="0" indent="0">
              <a:buFontTx/>
              <a:buNone/>
            </a:pPr>
            <a:r>
              <a:rPr lang="zh-CN" altLang="en-US" sz="2800">
                <a:solidFill>
                  <a:srgbClr val="FF0000"/>
                </a:solidFill>
              </a:rPr>
              <a:t>短时自相关函数</a:t>
            </a:r>
            <a:r>
              <a:rPr lang="zh-CN" altLang="en-US" sz="2800"/>
              <a:t>在假定窗外为</a:t>
            </a:r>
            <a:r>
              <a:rPr lang="en-US" altLang="zh-CN" sz="2800"/>
              <a:t>0</a:t>
            </a:r>
            <a:r>
              <a:rPr lang="zh-CN" altLang="en-US" sz="2800"/>
              <a:t>时是偶函数</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r>
              <a:rPr lang="zh-CN" altLang="en-US" sz="2800"/>
              <a:t>令             ，则</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buFontTx/>
              <a:buNone/>
            </a:pPr>
            <a:endParaRPr lang="zh-CN" altLang="en-US" sz="2800"/>
          </a:p>
        </p:txBody>
      </p:sp>
      <p:sp>
        <p:nvSpPr>
          <p:cNvPr id="30723" name="Rectangle 2">
            <a:extLst>
              <a:ext uri="{FF2B5EF4-FFF2-40B4-BE49-F238E27FC236}">
                <a16:creationId xmlns:a16="http://schemas.microsoft.com/office/drawing/2014/main" id="{ECA9AA47-1AF6-45DC-A205-3D14DEA6A17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aphicFrame>
        <p:nvGraphicFramePr>
          <p:cNvPr id="30724" name="Object 21">
            <a:extLst>
              <a:ext uri="{FF2B5EF4-FFF2-40B4-BE49-F238E27FC236}">
                <a16:creationId xmlns:a16="http://schemas.microsoft.com/office/drawing/2014/main" id="{FA5D7285-F46B-443F-BA50-B97E78425205}"/>
              </a:ext>
            </a:extLst>
          </p:cNvPr>
          <p:cNvGraphicFramePr>
            <a:graphicFrameLocks noChangeAspect="1"/>
          </p:cNvGraphicFramePr>
          <p:nvPr/>
        </p:nvGraphicFramePr>
        <p:xfrm>
          <a:off x="2306638" y="2887663"/>
          <a:ext cx="4210050" cy="704850"/>
        </p:xfrm>
        <a:graphic>
          <a:graphicData uri="http://schemas.openxmlformats.org/presentationml/2006/ole">
            <mc:AlternateContent xmlns:mc="http://schemas.openxmlformats.org/markup-compatibility/2006">
              <mc:Choice xmlns:v="urn:schemas-microsoft-com:vml" Requires="v">
                <p:oleObj spid="_x0000_s30730" name="Equation" r:id="rId4" imgW="2603500" imgH="431800" progId="Equation.DSMT4">
                  <p:embed/>
                </p:oleObj>
              </mc:Choice>
              <mc:Fallback>
                <p:oleObj name="Equation" r:id="rId4" imgW="2603500" imgH="4318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6638" y="2887663"/>
                        <a:ext cx="4210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21">
            <a:extLst>
              <a:ext uri="{FF2B5EF4-FFF2-40B4-BE49-F238E27FC236}">
                <a16:creationId xmlns:a16="http://schemas.microsoft.com/office/drawing/2014/main" id="{C8836341-1CA6-47FE-B00A-0931F4E6041B}"/>
              </a:ext>
            </a:extLst>
          </p:cNvPr>
          <p:cNvGraphicFramePr>
            <a:graphicFrameLocks noChangeAspect="1"/>
          </p:cNvGraphicFramePr>
          <p:nvPr/>
        </p:nvGraphicFramePr>
        <p:xfrm>
          <a:off x="1116013" y="3992563"/>
          <a:ext cx="985837" cy="290512"/>
        </p:xfrm>
        <a:graphic>
          <a:graphicData uri="http://schemas.openxmlformats.org/presentationml/2006/ole">
            <mc:AlternateContent xmlns:mc="http://schemas.openxmlformats.org/markup-compatibility/2006">
              <mc:Choice xmlns:v="urn:schemas-microsoft-com:vml" Requires="v">
                <p:oleObj spid="_x0000_s30731" name="Equation" r:id="rId6" imgW="609336" imgH="177723" progId="Equation.DSMT4">
                  <p:embed/>
                </p:oleObj>
              </mc:Choice>
              <mc:Fallback>
                <p:oleObj name="Equation" r:id="rId6" imgW="609336" imgH="177723"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992563"/>
                        <a:ext cx="9858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1">
            <a:extLst>
              <a:ext uri="{FF2B5EF4-FFF2-40B4-BE49-F238E27FC236}">
                <a16:creationId xmlns:a16="http://schemas.microsoft.com/office/drawing/2014/main" id="{9AEE4EF9-D48A-428D-86F8-AE5316344E93}"/>
              </a:ext>
            </a:extLst>
          </p:cNvPr>
          <p:cNvGraphicFramePr>
            <a:graphicFrameLocks noChangeAspect="1"/>
          </p:cNvGraphicFramePr>
          <p:nvPr/>
        </p:nvGraphicFramePr>
        <p:xfrm>
          <a:off x="1946275" y="4519613"/>
          <a:ext cx="4929188" cy="704850"/>
        </p:xfrm>
        <a:graphic>
          <a:graphicData uri="http://schemas.openxmlformats.org/presentationml/2006/ole">
            <mc:AlternateContent xmlns:mc="http://schemas.openxmlformats.org/markup-compatibility/2006">
              <mc:Choice xmlns:v="urn:schemas-microsoft-com:vml" Requires="v">
                <p:oleObj spid="_x0000_s30732" name="Equation" r:id="rId8" imgW="3048000" imgH="431800" progId="Equation.DSMT4">
                  <p:embed/>
                </p:oleObj>
              </mc:Choice>
              <mc:Fallback>
                <p:oleObj name="Equation" r:id="rId8" imgW="3048000" imgH="43180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6275" y="4519613"/>
                        <a:ext cx="49291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F756F68-4A16-40EA-9093-A5B155BBA92F}"/>
              </a:ext>
            </a:extLst>
          </p:cNvPr>
          <p:cNvSpPr>
            <a:spLocks noGrp="1" noChangeArrowheads="1"/>
          </p:cNvSpPr>
          <p:nvPr>
            <p:ph type="title"/>
          </p:nvPr>
        </p:nvSpPr>
        <p:spPr/>
        <p:txBody>
          <a:bodyPr/>
          <a:lstStyle/>
          <a:p>
            <a:pPr eaLnBrk="1" hangingPunct="1"/>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endParaRPr lang="zh-CN" altLang="en-US">
              <a:solidFill>
                <a:schemeClr val="accent2"/>
              </a:solidFill>
            </a:endParaRPr>
          </a:p>
        </p:txBody>
      </p:sp>
      <p:graphicFrame>
        <p:nvGraphicFramePr>
          <p:cNvPr id="32771" name="Object 3">
            <a:extLst>
              <a:ext uri="{FF2B5EF4-FFF2-40B4-BE49-F238E27FC236}">
                <a16:creationId xmlns:a16="http://schemas.microsoft.com/office/drawing/2014/main" id="{71456268-A538-484A-9942-4A3404EEC747}"/>
              </a:ext>
            </a:extLst>
          </p:cNvPr>
          <p:cNvGraphicFramePr>
            <a:graphicFrameLocks noChangeAspect="1"/>
          </p:cNvGraphicFramePr>
          <p:nvPr/>
        </p:nvGraphicFramePr>
        <p:xfrm>
          <a:off x="2654300" y="1836738"/>
          <a:ext cx="3879850" cy="1304925"/>
        </p:xfrm>
        <a:graphic>
          <a:graphicData uri="http://schemas.openxmlformats.org/presentationml/2006/ole">
            <mc:AlternateContent xmlns:mc="http://schemas.openxmlformats.org/markup-compatibility/2006">
              <mc:Choice xmlns:v="urn:schemas-microsoft-com:vml" Requires="v">
                <p:oleObj spid="_x0000_s32792" name="Picture2" r:id="rId4" imgW="2733675" imgH="923925" progId="Word.Picture.8">
                  <p:embed/>
                </p:oleObj>
              </mc:Choice>
              <mc:Fallback>
                <p:oleObj name="Picture2" r:id="rId4" imgW="2733675" imgH="923925"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4300" y="1836738"/>
                        <a:ext cx="38798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a:extLst>
              <a:ext uri="{FF2B5EF4-FFF2-40B4-BE49-F238E27FC236}">
                <a16:creationId xmlns:a16="http://schemas.microsoft.com/office/drawing/2014/main" id="{5E009EE9-4E61-4478-869A-CFB3227F7663}"/>
              </a:ext>
            </a:extLst>
          </p:cNvPr>
          <p:cNvSpPr txBox="1">
            <a:spLocks noChangeArrowheads="1"/>
          </p:cNvSpPr>
          <p:nvPr/>
        </p:nvSpPr>
        <p:spPr bwMode="auto">
          <a:xfrm>
            <a:off x="485884" y="431643"/>
            <a:ext cx="64155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chemeClr val="tx2"/>
                </a:solidFill>
                <a:latin typeface="Times New Roman" panose="02020603050405020304" pitchFamily="18" charset="0"/>
              </a:rPr>
              <a:t>自相关函数可以求周期，判断清音</a:t>
            </a:r>
            <a:r>
              <a:rPr kumimoji="1" lang="en-US" altLang="zh-CN" sz="2800" b="1" dirty="0">
                <a:solidFill>
                  <a:schemeClr val="tx2"/>
                </a:solidFill>
                <a:latin typeface="Times New Roman" panose="02020603050405020304" pitchFamily="18" charset="0"/>
              </a:rPr>
              <a:t>/</a:t>
            </a:r>
            <a:r>
              <a:rPr kumimoji="1" lang="zh-CN" altLang="en-US" sz="2800" b="1" dirty="0">
                <a:solidFill>
                  <a:schemeClr val="tx2"/>
                </a:solidFill>
                <a:latin typeface="Times New Roman" panose="02020603050405020304" pitchFamily="18" charset="0"/>
              </a:rPr>
              <a:t>浊音</a:t>
            </a:r>
            <a:endParaRPr kumimoji="1" lang="en-US" altLang="zh-CN" sz="2800" b="1" dirty="0">
              <a:solidFill>
                <a:schemeClr val="tx2"/>
              </a:solidFill>
              <a:latin typeface="Times New Roman" panose="02020603050405020304" pitchFamily="18" charset="0"/>
            </a:endParaRPr>
          </a:p>
          <a:p>
            <a:pPr eaLnBrk="1" hangingPunct="1">
              <a:spcBef>
                <a:spcPct val="0"/>
              </a:spcBef>
              <a:buFontTx/>
              <a:buNone/>
            </a:pPr>
            <a:r>
              <a:rPr kumimoji="1" lang="en-US" altLang="zh-CN" sz="2800" b="1" dirty="0">
                <a:solidFill>
                  <a:schemeClr val="tx2"/>
                </a:solidFill>
                <a:latin typeface="Times New Roman" panose="02020603050405020304" pitchFamily="18" charset="0"/>
              </a:rPr>
              <a:t>1.</a:t>
            </a:r>
            <a:r>
              <a:rPr kumimoji="1" lang="zh-CN" altLang="en-US" sz="2800" b="1" dirty="0">
                <a:solidFill>
                  <a:schemeClr val="tx2"/>
                </a:solidFill>
                <a:latin typeface="Times New Roman" panose="02020603050405020304" pitchFamily="18" charset="0"/>
              </a:rPr>
              <a:t>浊音自相关函数波形（有周期）</a:t>
            </a:r>
          </a:p>
        </p:txBody>
      </p:sp>
      <p:sp>
        <p:nvSpPr>
          <p:cNvPr id="32773" name="Text Box 5">
            <a:extLst>
              <a:ext uri="{FF2B5EF4-FFF2-40B4-BE49-F238E27FC236}">
                <a16:creationId xmlns:a16="http://schemas.microsoft.com/office/drawing/2014/main" id="{D56A8A7A-AA70-4CF4-9F31-C4D5ECD0F95E}"/>
              </a:ext>
            </a:extLst>
          </p:cNvPr>
          <p:cNvSpPr txBox="1">
            <a:spLocks noChangeArrowheads="1"/>
          </p:cNvSpPr>
          <p:nvPr/>
        </p:nvSpPr>
        <p:spPr bwMode="auto">
          <a:xfrm>
            <a:off x="806450" y="3476625"/>
            <a:ext cx="55034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tx2"/>
                </a:solidFill>
                <a:latin typeface="Times New Roman" panose="02020603050405020304" pitchFamily="18" charset="0"/>
              </a:rPr>
              <a:t>2.</a:t>
            </a:r>
            <a:r>
              <a:rPr kumimoji="1" lang="zh-CN" altLang="en-US" sz="2800" b="1" dirty="0">
                <a:solidFill>
                  <a:schemeClr val="tx2"/>
                </a:solidFill>
                <a:latin typeface="Times New Roman" panose="02020603050405020304" pitchFamily="18" charset="0"/>
              </a:rPr>
              <a:t>清音自相关函数波形（无周期）</a:t>
            </a:r>
          </a:p>
        </p:txBody>
      </p:sp>
      <p:graphicFrame>
        <p:nvGraphicFramePr>
          <p:cNvPr id="32774" name="Object 7">
            <a:extLst>
              <a:ext uri="{FF2B5EF4-FFF2-40B4-BE49-F238E27FC236}">
                <a16:creationId xmlns:a16="http://schemas.microsoft.com/office/drawing/2014/main" id="{1F343339-E34C-4293-8707-B82EA23F6E7F}"/>
              </a:ext>
            </a:extLst>
          </p:cNvPr>
          <p:cNvGraphicFramePr>
            <a:graphicFrameLocks noChangeAspect="1"/>
          </p:cNvGraphicFramePr>
          <p:nvPr/>
        </p:nvGraphicFramePr>
        <p:xfrm>
          <a:off x="2616200" y="4186238"/>
          <a:ext cx="3995738" cy="1406525"/>
        </p:xfrm>
        <a:graphic>
          <a:graphicData uri="http://schemas.openxmlformats.org/presentationml/2006/ole">
            <mc:AlternateContent xmlns:mc="http://schemas.openxmlformats.org/markup-compatibility/2006">
              <mc:Choice xmlns:v="urn:schemas-microsoft-com:vml" Requires="v">
                <p:oleObj spid="_x0000_s32793" name="Picture2" r:id="rId6" imgW="2733675" imgH="1028700" progId="Word.Picture.8">
                  <p:embed/>
                </p:oleObj>
              </mc:Choice>
              <mc:Fallback>
                <p:oleObj name="Picture2" r:id="rId6" imgW="2733675" imgH="1028700"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6200" y="4186238"/>
                        <a:ext cx="399573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下箭头 1">
            <a:extLst>
              <a:ext uri="{FF2B5EF4-FFF2-40B4-BE49-F238E27FC236}">
                <a16:creationId xmlns:a16="http://schemas.microsoft.com/office/drawing/2014/main" id="{5EA3F2C3-74F3-4A86-ADEF-5C8957D93ECF}"/>
              </a:ext>
            </a:extLst>
          </p:cNvPr>
          <p:cNvSpPr>
            <a:spLocks noChangeArrowheads="1"/>
          </p:cNvSpPr>
          <p:nvPr/>
        </p:nvSpPr>
        <p:spPr bwMode="auto">
          <a:xfrm rot="2700000">
            <a:off x="3798888" y="1639888"/>
            <a:ext cx="103187" cy="503237"/>
          </a:xfrm>
          <a:prstGeom prst="downArrow">
            <a:avLst>
              <a:gd name="adj1" fmla="val 50000"/>
              <a:gd name="adj2" fmla="val 50237"/>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4">
            <a:extLst>
              <a:ext uri="{FF2B5EF4-FFF2-40B4-BE49-F238E27FC236}">
                <a16:creationId xmlns:a16="http://schemas.microsoft.com/office/drawing/2014/main" id="{86A1148F-7451-476D-BC8E-7C6129350A7F}"/>
              </a:ext>
            </a:extLst>
          </p:cNvPr>
          <p:cNvSpPr txBox="1">
            <a:spLocks noChangeArrowheads="1"/>
          </p:cNvSpPr>
          <p:nvPr/>
        </p:nvSpPr>
        <p:spPr bwMode="auto">
          <a:xfrm>
            <a:off x="4060825" y="13287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基频位置</a:t>
            </a:r>
          </a:p>
        </p:txBody>
      </p:sp>
      <p:sp>
        <p:nvSpPr>
          <p:cNvPr id="32777" name="文本框 2">
            <a:extLst>
              <a:ext uri="{FF2B5EF4-FFF2-40B4-BE49-F238E27FC236}">
                <a16:creationId xmlns:a16="http://schemas.microsoft.com/office/drawing/2014/main" id="{658846C8-6EA3-4EEC-B29F-CA36909A64FF}"/>
              </a:ext>
            </a:extLst>
          </p:cNvPr>
          <p:cNvSpPr txBox="1">
            <a:spLocks noChangeArrowheads="1"/>
          </p:cNvSpPr>
          <p:nvPr/>
        </p:nvSpPr>
        <p:spPr bwMode="auto">
          <a:xfrm>
            <a:off x="4572000" y="3049588"/>
            <a:ext cx="261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latin typeface="Times New Roman" panose="02020603050405020304" pitchFamily="18" charset="0"/>
                <a:cs typeface="Times New Roman" panose="02020603050405020304" pitchFamily="18" charset="0"/>
              </a:rPr>
              <a:t>k</a:t>
            </a:r>
            <a:endParaRPr lang="zh-CN" altLang="en-US" sz="1200">
              <a:latin typeface="Times New Roman" panose="02020603050405020304" pitchFamily="18" charset="0"/>
              <a:cs typeface="Times New Roman" panose="02020603050405020304" pitchFamily="18" charset="0"/>
            </a:endParaRPr>
          </a:p>
        </p:txBody>
      </p:sp>
      <p:sp>
        <p:nvSpPr>
          <p:cNvPr id="10" name="下箭头 9">
            <a:extLst>
              <a:ext uri="{FF2B5EF4-FFF2-40B4-BE49-F238E27FC236}">
                <a16:creationId xmlns:a16="http://schemas.microsoft.com/office/drawing/2014/main" id="{54D4C3E6-72CC-4A9E-A3A7-C117F1485EDA}"/>
              </a:ext>
            </a:extLst>
          </p:cNvPr>
          <p:cNvSpPr>
            <a:spLocks noChangeArrowheads="1"/>
          </p:cNvSpPr>
          <p:nvPr/>
        </p:nvSpPr>
        <p:spPr bwMode="auto">
          <a:xfrm rot="-3720000">
            <a:off x="2386013" y="1962150"/>
            <a:ext cx="109537" cy="493713"/>
          </a:xfrm>
          <a:prstGeom prst="downArrow">
            <a:avLst>
              <a:gd name="adj1" fmla="val 50000"/>
              <a:gd name="adj2" fmla="val 49914"/>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4">
            <a:extLst>
              <a:ext uri="{FF2B5EF4-FFF2-40B4-BE49-F238E27FC236}">
                <a16:creationId xmlns:a16="http://schemas.microsoft.com/office/drawing/2014/main" id="{63257E81-A950-442F-8E2F-618F3341A425}"/>
              </a:ext>
            </a:extLst>
          </p:cNvPr>
          <p:cNvSpPr txBox="1">
            <a:spLocks noChangeArrowheads="1"/>
          </p:cNvSpPr>
          <p:nvPr/>
        </p:nvSpPr>
        <p:spPr bwMode="auto">
          <a:xfrm>
            <a:off x="849313" y="1763713"/>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规整自相关</a:t>
            </a:r>
          </a:p>
        </p:txBody>
      </p:sp>
      <p:graphicFrame>
        <p:nvGraphicFramePr>
          <p:cNvPr id="12" name="Object 8">
            <a:extLst>
              <a:ext uri="{FF2B5EF4-FFF2-40B4-BE49-F238E27FC236}">
                <a16:creationId xmlns:a16="http://schemas.microsoft.com/office/drawing/2014/main" id="{9E9866A7-A452-43A7-8D91-7E6082532A0F}"/>
              </a:ext>
            </a:extLst>
          </p:cNvPr>
          <p:cNvGraphicFramePr>
            <a:graphicFrameLocks noChangeAspect="1"/>
          </p:cNvGraphicFramePr>
          <p:nvPr/>
        </p:nvGraphicFramePr>
        <p:xfrm>
          <a:off x="1220788" y="2127250"/>
          <a:ext cx="601662" cy="325438"/>
        </p:xfrm>
        <a:graphic>
          <a:graphicData uri="http://schemas.openxmlformats.org/presentationml/2006/ole">
            <mc:AlternateContent xmlns:mc="http://schemas.openxmlformats.org/markup-compatibility/2006">
              <mc:Choice xmlns:v="urn:schemas-microsoft-com:vml" Requires="v">
                <p:oleObj spid="_x0000_s32794" name="Equation" r:id="rId8" imgW="647419" imgH="355446" progId="Equation.DSMT4">
                  <p:embed/>
                </p:oleObj>
              </mc:Choice>
              <mc:Fallback>
                <p:oleObj name="Equation" r:id="rId8" imgW="647419" imgH="35544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0788" y="2127250"/>
                        <a:ext cx="6016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a:extLst>
              <a:ext uri="{FF2B5EF4-FFF2-40B4-BE49-F238E27FC236}">
                <a16:creationId xmlns:a16="http://schemas.microsoft.com/office/drawing/2014/main" id="{067B0E47-EDAC-40EA-B2AB-0793026B049B}"/>
              </a:ext>
            </a:extLst>
          </p:cNvPr>
          <p:cNvGraphicFramePr>
            <a:graphicFrameLocks noChangeAspect="1"/>
          </p:cNvGraphicFramePr>
          <p:nvPr/>
        </p:nvGraphicFramePr>
        <p:xfrm>
          <a:off x="5175250" y="1392238"/>
          <a:ext cx="138113" cy="236537"/>
        </p:xfrm>
        <a:graphic>
          <a:graphicData uri="http://schemas.openxmlformats.org/presentationml/2006/ole">
            <mc:AlternateContent xmlns:mc="http://schemas.openxmlformats.org/markup-compatibility/2006">
              <mc:Choice xmlns:v="urn:schemas-microsoft-com:vml" Requires="v">
                <p:oleObj spid="_x0000_s32795" name="Equation" r:id="rId10" imgW="126780" imgH="215526" progId="Equation.DSMT4">
                  <p:embed/>
                </p:oleObj>
              </mc:Choice>
              <mc:Fallback>
                <p:oleObj name="Equation" r:id="rId10" imgW="126780" imgH="215526"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75250" y="1392238"/>
                        <a:ext cx="13811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
            <a:extLst>
              <a:ext uri="{FF2B5EF4-FFF2-40B4-BE49-F238E27FC236}">
                <a16:creationId xmlns:a16="http://schemas.microsoft.com/office/drawing/2014/main" id="{9C5919F3-28B4-4E3A-BD94-E335149C3B51}"/>
              </a:ext>
            </a:extLst>
          </p:cNvPr>
          <p:cNvGraphicFramePr>
            <a:graphicFrameLocks noChangeAspect="1"/>
          </p:cNvGraphicFramePr>
          <p:nvPr/>
        </p:nvGraphicFramePr>
        <p:xfrm>
          <a:off x="6916738" y="2270125"/>
          <a:ext cx="898525" cy="354013"/>
        </p:xfrm>
        <a:graphic>
          <a:graphicData uri="http://schemas.openxmlformats.org/presentationml/2006/ole">
            <mc:AlternateContent xmlns:mc="http://schemas.openxmlformats.org/markup-compatibility/2006">
              <mc:Choice xmlns:v="urn:schemas-microsoft-com:vml" Requires="v">
                <p:oleObj spid="_x0000_s32796" name="Equation" r:id="rId12" imgW="634725" imgH="253890" progId="Equation.DSMT4">
                  <p:embed/>
                </p:oleObj>
              </mc:Choice>
              <mc:Fallback>
                <p:oleObj name="Equation" r:id="rId12" imgW="634725" imgH="25389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6738" y="2270125"/>
                        <a:ext cx="898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下箭头 14">
            <a:extLst>
              <a:ext uri="{FF2B5EF4-FFF2-40B4-BE49-F238E27FC236}">
                <a16:creationId xmlns:a16="http://schemas.microsoft.com/office/drawing/2014/main" id="{F0337AFB-AFB3-423B-91C6-F204791EF8BB}"/>
              </a:ext>
            </a:extLst>
          </p:cNvPr>
          <p:cNvSpPr>
            <a:spLocks noChangeArrowheads="1"/>
          </p:cNvSpPr>
          <p:nvPr/>
        </p:nvSpPr>
        <p:spPr bwMode="auto">
          <a:xfrm rot="2700000">
            <a:off x="7624763" y="1824038"/>
            <a:ext cx="103187" cy="503237"/>
          </a:xfrm>
          <a:prstGeom prst="downArrow">
            <a:avLst>
              <a:gd name="adj1" fmla="val 50000"/>
              <a:gd name="adj2" fmla="val 50237"/>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Text Box 4">
            <a:extLst>
              <a:ext uri="{FF2B5EF4-FFF2-40B4-BE49-F238E27FC236}">
                <a16:creationId xmlns:a16="http://schemas.microsoft.com/office/drawing/2014/main" id="{D0CF3AF3-8CB2-41A6-B9D4-72A8DDF775B4}"/>
              </a:ext>
            </a:extLst>
          </p:cNvPr>
          <p:cNvSpPr txBox="1">
            <a:spLocks noChangeArrowheads="1"/>
          </p:cNvSpPr>
          <p:nvPr/>
        </p:nvSpPr>
        <p:spPr bwMode="auto">
          <a:xfrm>
            <a:off x="7886700" y="15128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采样频率</a:t>
            </a:r>
          </a:p>
        </p:txBody>
      </p:sp>
      <p:graphicFrame>
        <p:nvGraphicFramePr>
          <p:cNvPr id="19" name="Object 8">
            <a:extLst>
              <a:ext uri="{FF2B5EF4-FFF2-40B4-BE49-F238E27FC236}">
                <a16:creationId xmlns:a16="http://schemas.microsoft.com/office/drawing/2014/main" id="{5A543081-1A30-436E-A399-1C20B2E79017}"/>
              </a:ext>
            </a:extLst>
          </p:cNvPr>
          <p:cNvGraphicFramePr>
            <a:graphicFrameLocks noChangeAspect="1"/>
          </p:cNvGraphicFramePr>
          <p:nvPr/>
        </p:nvGraphicFramePr>
        <p:xfrm>
          <a:off x="6985000" y="4508500"/>
          <a:ext cx="1382713" cy="552450"/>
        </p:xfrm>
        <a:graphic>
          <a:graphicData uri="http://schemas.openxmlformats.org/presentationml/2006/ole">
            <mc:AlternateContent xmlns:mc="http://schemas.openxmlformats.org/markup-compatibility/2006">
              <mc:Choice xmlns:v="urn:schemas-microsoft-com:vml" Requires="v">
                <p:oleObj spid="_x0000_s32797" name="Equation" r:id="rId14" imgW="977476" imgH="393529" progId="Equation.DSMT4">
                  <p:embed/>
                </p:oleObj>
              </mc:Choice>
              <mc:Fallback>
                <p:oleObj name="Equation" r:id="rId14" imgW="977476" imgH="393529"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85000" y="4508500"/>
                        <a:ext cx="13827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151EE368-B70C-4049-9B98-C72EC3187B96}"/>
              </a:ext>
            </a:extLst>
          </p:cNvPr>
          <p:cNvSpPr txBox="1"/>
          <p:nvPr/>
        </p:nvSpPr>
        <p:spPr>
          <a:xfrm>
            <a:off x="6751639" y="2921876"/>
            <a:ext cx="2101296" cy="646331"/>
          </a:xfrm>
          <a:prstGeom prst="rect">
            <a:avLst/>
          </a:prstGeom>
          <a:noFill/>
        </p:spPr>
        <p:txBody>
          <a:bodyPr wrap="square" rtlCol="0">
            <a:spAutoFit/>
          </a:bodyPr>
          <a:lstStyle/>
          <a:p>
            <a:r>
              <a:rPr kumimoji="1" lang="en-US" altLang="zh-CN" dirty="0"/>
              <a:t>F0</a:t>
            </a:r>
            <a:r>
              <a:rPr kumimoji="1" lang="zh-CN" altLang="en-US" dirty="0"/>
              <a:t>是基音频率</a:t>
            </a:r>
            <a:endParaRPr kumimoji="1" lang="en-US" altLang="zh-CN" dirty="0"/>
          </a:p>
          <a:p>
            <a:r>
              <a:rPr kumimoji="1" lang="zh-CN" altLang="en-US" dirty="0"/>
              <a:t>倒数是基音周期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nodeType="afterGroup">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up)">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1"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a:extLst>
              <a:ext uri="{FF2B5EF4-FFF2-40B4-BE49-F238E27FC236}">
                <a16:creationId xmlns:a16="http://schemas.microsoft.com/office/drawing/2014/main" id="{BF708DA1-7166-457A-95BF-2F0E072CC52E}"/>
              </a:ext>
            </a:extLst>
          </p:cNvPr>
          <p:cNvSpPr txBox="1">
            <a:spLocks noChangeArrowheads="1"/>
          </p:cNvSpPr>
          <p:nvPr/>
        </p:nvSpPr>
        <p:spPr bwMode="auto">
          <a:xfrm>
            <a:off x="395288" y="692150"/>
            <a:ext cx="8424862"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q"/>
            </a:pPr>
            <a:r>
              <a:rPr kumimoji="1" lang="zh-CN" altLang="en-US" sz="2800" b="1">
                <a:solidFill>
                  <a:schemeClr val="tx2"/>
                </a:solidFill>
                <a:latin typeface="华文新魏" panose="02010800040101010101" pitchFamily="2" charset="-122"/>
                <a:ea typeface="华文新魏" panose="02010800040101010101" pitchFamily="2" charset="-122"/>
              </a:rPr>
              <a:t>基音周期检测</a:t>
            </a:r>
            <a:r>
              <a:rPr kumimoji="1" lang="en-US" altLang="zh-CN" sz="2800" b="1">
                <a:solidFill>
                  <a:schemeClr val="tx2"/>
                </a:solidFill>
                <a:latin typeface="华文新魏" panose="02010800040101010101" pitchFamily="2" charset="-122"/>
                <a:ea typeface="华文新魏" panose="02010800040101010101" pitchFamily="2" charset="-122"/>
              </a:rPr>
              <a:t>---</a:t>
            </a:r>
            <a:r>
              <a:rPr kumimoji="1" lang="zh-CN" altLang="en-US" sz="2800" b="1">
                <a:solidFill>
                  <a:schemeClr val="tx2"/>
                </a:solidFill>
                <a:latin typeface="华文新魏" panose="02010800040101010101" pitchFamily="2" charset="-122"/>
                <a:ea typeface="华文新魏" panose="02010800040101010101" pitchFamily="2" charset="-122"/>
              </a:rPr>
              <a:t>短时自相关函数特征的应用示例</a:t>
            </a:r>
            <a:endParaRPr kumimoji="1" lang="en-US" altLang="zh-CN" sz="2800" b="1">
              <a:solidFill>
                <a:schemeClr val="tx2"/>
              </a:solidFill>
              <a:latin typeface="华文新魏" panose="02010800040101010101" pitchFamily="2" charset="-122"/>
              <a:ea typeface="华文新魏" panose="0201080004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基音是指发浊音时声带振动所引起的周期性，它只是准周期性的。  </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在语音编解码器、语音识别、说话人确认和辨认，以及生理缺陷人的辅助系统等许多领域都是重要的一环。</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浊音信号的自相关函数在基音周期的整数倍位置上出现峰值，而清音的自相关函数没有明显的峰值出现 。</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峰—峰值之间对应的就是基音周期</a:t>
            </a:r>
            <a:r>
              <a:rPr kumimoji="1" lang="zh-CN" altLang="en-US" sz="2400">
                <a:solidFill>
                  <a:schemeClr val="tx2"/>
                </a:solidFill>
                <a:latin typeface="宋体" panose="02010600030101010101" pitchFamily="2" charset="-122"/>
              </a:rPr>
              <a:t>。</a:t>
            </a:r>
            <a:endParaRPr kumimoji="1" lang="en-US" altLang="zh-CN" sz="240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400">
                <a:solidFill>
                  <a:schemeClr val="tx2"/>
                </a:solidFill>
                <a:latin typeface="Times New Roman" panose="02020603050405020304" pitchFamily="18" charset="0"/>
                <a:cs typeface="Times New Roman" panose="02020603050405020304" pitchFamily="18" charset="0"/>
              </a:rPr>
              <a:t>在限定</a:t>
            </a:r>
            <a:r>
              <a:rPr kumimoji="1" lang="en-US" altLang="zh-CN" sz="2400">
                <a:solidFill>
                  <a:schemeClr val="tx2"/>
                </a:solidFill>
                <a:latin typeface="Times New Roman" panose="02020603050405020304" pitchFamily="18" charset="0"/>
                <a:cs typeface="Times New Roman" panose="02020603050405020304" pitchFamily="18" charset="0"/>
              </a:rPr>
              <a:t>K</a:t>
            </a:r>
            <a:r>
              <a:rPr kumimoji="1" lang="zh-CN" altLang="en-US" sz="2400">
                <a:solidFill>
                  <a:schemeClr val="tx2"/>
                </a:solidFill>
                <a:latin typeface="Times New Roman" panose="02020603050405020304" pitchFamily="18" charset="0"/>
                <a:cs typeface="Times New Roman" panose="02020603050405020304" pitchFamily="18" charset="0"/>
              </a:rPr>
              <a:t>值内的最大峰值出现的位置</a:t>
            </a:r>
          </a:p>
          <a:p>
            <a:pPr eaLnBrk="1" hangingPunct="1">
              <a:buClr>
                <a:schemeClr val="accent2"/>
              </a:buClr>
              <a:buSzPct val="80000"/>
              <a:buFont typeface="Wingdings" panose="05000000000000000000" pitchFamily="2" charset="2"/>
              <a:buChar char="ü"/>
            </a:pPr>
            <a:endParaRPr kumimoji="1" lang="zh-CN" altLang="en-US" sz="2800">
              <a:solidFill>
                <a:schemeClr val="tx2"/>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up)">
                                      <p:cBhvr>
                                        <p:cTn id="7" dur="500"/>
                                        <p:tgtEl>
                                          <p:spTgt spid="254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up)">
                                      <p:cBhvr>
                                        <p:cTn id="12" dur="500"/>
                                        <p:tgtEl>
                                          <p:spTgt spid="2549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up)">
                                      <p:cBhvr>
                                        <p:cTn id="17" dur="500"/>
                                        <p:tgtEl>
                                          <p:spTgt spid="2549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up)">
                                      <p:cBhvr>
                                        <p:cTn id="22" dur="500"/>
                                        <p:tgtEl>
                                          <p:spTgt spid="2549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4978">
                                            <p:txEl>
                                              <p:pRg st="4" end="4"/>
                                            </p:txEl>
                                          </p:spTgt>
                                        </p:tgtEl>
                                        <p:attrNameLst>
                                          <p:attrName>style.visibility</p:attrName>
                                        </p:attrNameLst>
                                      </p:cBhvr>
                                      <p:to>
                                        <p:strVal val="visible"/>
                                      </p:to>
                                    </p:set>
                                    <p:animEffect transition="in" filter="wipe(up)">
                                      <p:cBhvr>
                                        <p:cTn id="27" dur="500"/>
                                        <p:tgtEl>
                                          <p:spTgt spid="2549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978">
                                            <p:txEl>
                                              <p:pRg st="5" end="5"/>
                                            </p:txEl>
                                          </p:spTgt>
                                        </p:tgtEl>
                                        <p:attrNameLst>
                                          <p:attrName>style.visibility</p:attrName>
                                        </p:attrNameLst>
                                      </p:cBhvr>
                                      <p:to>
                                        <p:strVal val="visible"/>
                                      </p:to>
                                    </p:set>
                                    <p:animEffect transition="in" filter="wipe(up)">
                                      <p:cBhvr>
                                        <p:cTn id="32" dur="500"/>
                                        <p:tgtEl>
                                          <p:spTgt spid="254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D04DFD3-52C8-427D-820A-CE0190E8E9C4}"/>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特征的频域分析方法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1D5623B-386C-4174-959F-BAECBBA67E5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73411" name="Rectangle 3">
            <a:extLst>
              <a:ext uri="{FF2B5EF4-FFF2-40B4-BE49-F238E27FC236}">
                <a16:creationId xmlns:a16="http://schemas.microsoft.com/office/drawing/2014/main" id="{1EB7DD40-7FA5-4974-803C-6AE10B7DB657}"/>
              </a:ext>
            </a:extLst>
          </p:cNvPr>
          <p:cNvSpPr>
            <a:spLocks noGrp="1" noChangeArrowheads="1"/>
          </p:cNvSpPr>
          <p:nvPr>
            <p:ph type="body" idx="1"/>
          </p:nvPr>
        </p:nvSpPr>
        <p:spPr>
          <a:xfrm>
            <a:off x="539750" y="1484313"/>
            <a:ext cx="8208963" cy="2819400"/>
          </a:xfrm>
        </p:spPr>
        <p:txBody>
          <a:bodyPr/>
          <a:lstStyle/>
          <a:p>
            <a:pPr marL="180000" eaLnBrk="1" hangingPunct="1">
              <a:buFontTx/>
              <a:buNone/>
              <a:defRPr/>
            </a:pPr>
            <a:r>
              <a:rPr lang="zh-CN" altLang="en-US" sz="2800" dirty="0">
                <a:solidFill>
                  <a:schemeClr val="tx2"/>
                </a:solidFill>
                <a:latin typeface="宋体" panose="02010600030101010101" pitchFamily="2" charset="-122"/>
              </a:rPr>
              <a:t>    语音的感知过程与人类听觉系统具有频谱分析功能是紧密相关的。因此，对语音信号进行频谱分析，是认识语音信号和处理语音信号的重要方法</a:t>
            </a:r>
          </a:p>
          <a:p>
            <a:pPr eaLnBrk="1" hangingPunct="1">
              <a:buFontTx/>
              <a:buNone/>
              <a:defRPr/>
            </a:pPr>
            <a:endParaRPr lang="zh-CN" altLang="en-US" b="1" dirty="0">
              <a:solidFill>
                <a:schemeClr val="tx2"/>
              </a:solidFill>
              <a:latin typeface="Times New Roman" panose="02020603050405020304" pitchFamily="18" charset="0"/>
            </a:endParaRPr>
          </a:p>
          <a:p>
            <a:pPr eaLnBrk="1" hangingPunct="1">
              <a:defRPr/>
            </a:pPr>
            <a:r>
              <a:rPr lang="zh-CN" altLang="en-US" b="1" dirty="0">
                <a:solidFill>
                  <a:schemeClr val="tx2"/>
                </a:solidFill>
                <a:latin typeface="Times New Roman" panose="02020603050405020304" pitchFamily="18" charset="0"/>
              </a:rPr>
              <a:t>滤波器组方法 </a:t>
            </a:r>
          </a:p>
          <a:p>
            <a:pPr eaLnBrk="1" hangingPunct="1">
              <a:buFontTx/>
              <a:buNone/>
              <a:defRPr/>
            </a:pPr>
            <a:endParaRPr lang="zh-CN" altLang="en-US" b="1" dirty="0">
              <a:solidFill>
                <a:schemeClr val="tx2"/>
              </a:solidFill>
              <a:latin typeface="Times New Roman" panose="02020603050405020304" pitchFamily="18" charset="0"/>
            </a:endParaRPr>
          </a:p>
          <a:p>
            <a:pPr eaLnBrk="1" hangingPunct="1">
              <a:buFontTx/>
              <a:buNone/>
              <a:defRPr/>
            </a:pPr>
            <a:endParaRPr lang="en-US" altLang="zh-CN" b="1" dirty="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49D28E31-9054-4A47-9C45-A175CB18BDE5}"/>
              </a:ext>
            </a:extLst>
          </p:cNvPr>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73413" name="Object 5">
            <a:extLst>
              <a:ext uri="{FF2B5EF4-FFF2-40B4-BE49-F238E27FC236}">
                <a16:creationId xmlns:a16="http://schemas.microsoft.com/office/drawing/2014/main" id="{4AA8D84A-FAFF-46F8-8305-EB861EE0D40D}"/>
              </a:ext>
            </a:extLst>
          </p:cNvPr>
          <p:cNvGraphicFramePr>
            <a:graphicFrameLocks noChangeAspect="1"/>
          </p:cNvGraphicFramePr>
          <p:nvPr/>
        </p:nvGraphicFramePr>
        <p:xfrm>
          <a:off x="3124200" y="3933825"/>
          <a:ext cx="4572000" cy="2514600"/>
        </p:xfrm>
        <a:graphic>
          <a:graphicData uri="http://schemas.openxmlformats.org/presentationml/2006/ole">
            <mc:AlternateContent xmlns:mc="http://schemas.openxmlformats.org/markup-compatibility/2006">
              <mc:Choice xmlns:v="urn:schemas-microsoft-com:vml" Requires="v">
                <p:oleObj spid="_x0000_s37895" r:id="rId4" imgW="4572000" imgH="2516124" progId="Word.Picture.8">
                  <p:embed/>
                </p:oleObj>
              </mc:Choice>
              <mc:Fallback>
                <p:oleObj r:id="rId4" imgW="4572000" imgH="251612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933825"/>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3411">
                                            <p:txEl>
                                              <p:pRg st="2" end="2"/>
                                            </p:txEl>
                                          </p:spTgt>
                                        </p:tgtEl>
                                        <p:attrNameLst>
                                          <p:attrName>style.visibility</p:attrName>
                                        </p:attrNameLst>
                                      </p:cBhvr>
                                      <p:to>
                                        <p:strVal val="visible"/>
                                      </p:to>
                                    </p:set>
                                    <p:animEffect transition="in" filter="wipe(up)">
                                      <p:cBhvr>
                                        <p:cTn id="12" dur="500"/>
                                        <p:tgtEl>
                                          <p:spTgt spid="273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up)">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271E022D-0F42-4418-B87E-07F6B169CDD3}"/>
              </a:ext>
            </a:extLst>
          </p:cNvPr>
          <p:cNvSpPr>
            <a:spLocks noGrp="1" noChangeArrowheads="1"/>
          </p:cNvSpPr>
          <p:nvPr>
            <p:ph type="body" idx="1"/>
          </p:nvPr>
        </p:nvSpPr>
        <p:spPr/>
        <p:txBody>
          <a:bodyPr/>
          <a:lstStyle/>
          <a:p>
            <a:pPr marL="0" indent="0" eaLnBrk="1" hangingPunct="1">
              <a:buFontTx/>
              <a:buNone/>
            </a:pPr>
            <a:r>
              <a:rPr lang="zh-CN" altLang="en-US" sz="4400">
                <a:latin typeface="华文细黑" panose="02010600040101010101" pitchFamily="2" charset="-122"/>
                <a:ea typeface="华文细黑" panose="02010600040101010101" pitchFamily="2" charset="-122"/>
              </a:rPr>
              <a:t>如何理解语音信号？</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sz="4400">
                <a:latin typeface="华文细黑" panose="02010600040101010101" pitchFamily="2" charset="-122"/>
                <a:ea typeface="华文细黑" panose="02010600040101010101" pitchFamily="2" charset="-122"/>
              </a:rPr>
              <a:t>如何用更少的属性数据来刻画声音的内容？</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endParaRPr lang="en-US" altLang="zh-CN">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对识别类应用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特征提取</a:t>
            </a:r>
            <a:endParaRPr lang="en-US" altLang="zh-CN">
              <a:solidFill>
                <a:srgbClr val="FF0000"/>
              </a:solidFill>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对表示类应用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表示机理</a:t>
            </a:r>
            <a:endParaRPr lang="en-US" altLang="zh-CN">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500"/>
                                        <p:tgtEl>
                                          <p:spTgt spid="7171">
                                            <p:txEl>
                                              <p:pRg st="3" end="3"/>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wipe(left)">
                                      <p:cBhvr>
                                        <p:cTn id="21"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4D44E52-3CDA-4C05-A9AF-CCCC9A98F52B}"/>
              </a:ext>
            </a:extLst>
          </p:cNvPr>
          <p:cNvSpPr>
            <a:spLocks noGrp="1" noChangeArrowheads="1"/>
          </p:cNvSpPr>
          <p:nvPr>
            <p:ph type="title"/>
          </p:nvPr>
        </p:nvSpPr>
        <p:spPr>
          <a:xfrm>
            <a:off x="457200" y="341313"/>
            <a:ext cx="8229600" cy="1143000"/>
          </a:xfrm>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9939" name="Rectangle 3">
            <a:extLst>
              <a:ext uri="{FF2B5EF4-FFF2-40B4-BE49-F238E27FC236}">
                <a16:creationId xmlns:a16="http://schemas.microsoft.com/office/drawing/2014/main" id="{FE818299-4AA7-40F3-9BD2-5B5963A07748}"/>
              </a:ext>
            </a:extLst>
          </p:cNvPr>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940" name="Object 4">
            <a:extLst>
              <a:ext uri="{FF2B5EF4-FFF2-40B4-BE49-F238E27FC236}">
                <a16:creationId xmlns:a16="http://schemas.microsoft.com/office/drawing/2014/main" id="{69014FCE-6C87-4D61-BCAB-3EEF4B458C51}"/>
              </a:ext>
            </a:extLst>
          </p:cNvPr>
          <p:cNvGraphicFramePr>
            <a:graphicFrameLocks noChangeAspect="1"/>
          </p:cNvGraphicFramePr>
          <p:nvPr/>
        </p:nvGraphicFramePr>
        <p:xfrm>
          <a:off x="2438400" y="1981200"/>
          <a:ext cx="4648200" cy="1981200"/>
        </p:xfrm>
        <a:graphic>
          <a:graphicData uri="http://schemas.openxmlformats.org/presentationml/2006/ole">
            <mc:AlternateContent xmlns:mc="http://schemas.openxmlformats.org/markup-compatibility/2006">
              <mc:Choice xmlns:v="urn:schemas-microsoft-com:vml" Requires="v">
                <p:oleObj spid="_x0000_s39949" r:id="rId4" imgW="7114286" imgH="2676899" progId="Paint.Picture">
                  <p:embed/>
                </p:oleObj>
              </mc:Choice>
              <mc:Fallback>
                <p:oleObj r:id="rId4" imgW="7114286" imgH="267689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64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a:extLst>
              <a:ext uri="{FF2B5EF4-FFF2-40B4-BE49-F238E27FC236}">
                <a16:creationId xmlns:a16="http://schemas.microsoft.com/office/drawing/2014/main" id="{D1A71DA6-8C0A-4D07-A93A-236527E26829}"/>
              </a:ext>
            </a:extLst>
          </p:cNvPr>
          <p:cNvGraphicFramePr>
            <a:graphicFrameLocks noChangeAspect="1"/>
          </p:cNvGraphicFramePr>
          <p:nvPr/>
        </p:nvGraphicFramePr>
        <p:xfrm>
          <a:off x="2438400" y="4343400"/>
          <a:ext cx="4610100" cy="1943100"/>
        </p:xfrm>
        <a:graphic>
          <a:graphicData uri="http://schemas.openxmlformats.org/presentationml/2006/ole">
            <mc:AlternateContent xmlns:mc="http://schemas.openxmlformats.org/markup-compatibility/2006">
              <mc:Choice xmlns:v="urn:schemas-microsoft-com:vml" Requires="v">
                <p:oleObj spid="_x0000_s39950" r:id="rId6" imgW="7125695" imgH="2629267" progId="Paint.Picture">
                  <p:embed/>
                </p:oleObj>
              </mc:Choice>
              <mc:Fallback>
                <p:oleObj r:id="rId6" imgW="7125695" imgH="2629267"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343400"/>
                        <a:ext cx="4610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6">
            <a:extLst>
              <a:ext uri="{FF2B5EF4-FFF2-40B4-BE49-F238E27FC236}">
                <a16:creationId xmlns:a16="http://schemas.microsoft.com/office/drawing/2014/main" id="{BA4EDAC5-558F-45FA-8A59-0F1A970985F4}"/>
              </a:ext>
            </a:extLst>
          </p:cNvPr>
          <p:cNvSpPr txBox="1">
            <a:spLocks noChangeArrowheads="1"/>
          </p:cNvSpPr>
          <p:nvPr/>
        </p:nvSpPr>
        <p:spPr bwMode="auto">
          <a:xfrm>
            <a:off x="212725" y="22764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p>
          <a:p>
            <a:pPr eaLnBrk="1" hangingPunct="1">
              <a:spcBef>
                <a:spcPct val="0"/>
              </a:spcBef>
              <a:buFontTx/>
              <a:buNone/>
            </a:pPr>
            <a:r>
              <a:rPr kumimoji="1" lang="zh-CN" altLang="en-US" sz="2800">
                <a:solidFill>
                  <a:schemeClr val="tx2"/>
                </a:solidFill>
                <a:latin typeface="宋体" panose="02010600030101010101" pitchFamily="2" charset="-122"/>
              </a:rPr>
              <a:t>宽带语谱图</a:t>
            </a:r>
            <a:r>
              <a:rPr kumimoji="1" lang="zh-CN" altLang="en-US" sz="2800">
                <a:solidFill>
                  <a:schemeClr val="tx2"/>
                </a:solidFill>
              </a:rPr>
              <a:t> </a:t>
            </a:r>
          </a:p>
        </p:txBody>
      </p:sp>
      <p:sp>
        <p:nvSpPr>
          <p:cNvPr id="39943" name="Text Box 7">
            <a:extLst>
              <a:ext uri="{FF2B5EF4-FFF2-40B4-BE49-F238E27FC236}">
                <a16:creationId xmlns:a16="http://schemas.microsoft.com/office/drawing/2014/main" id="{30972050-1786-4AA6-8F52-45EA9A5AE88C}"/>
              </a:ext>
            </a:extLst>
          </p:cNvPr>
          <p:cNvSpPr txBox="1">
            <a:spLocks noChangeArrowheads="1"/>
          </p:cNvSpPr>
          <p:nvPr/>
        </p:nvSpPr>
        <p:spPr bwMode="auto">
          <a:xfrm>
            <a:off x="288925" y="44862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p>
          <a:p>
            <a:pPr eaLnBrk="1" hangingPunct="1">
              <a:spcBef>
                <a:spcPct val="0"/>
              </a:spcBef>
              <a:buFontTx/>
              <a:buNone/>
            </a:pPr>
            <a:r>
              <a:rPr kumimoji="1" lang="zh-CN" altLang="en-US" sz="2800">
                <a:solidFill>
                  <a:schemeClr val="tx2"/>
                </a:solidFill>
                <a:latin typeface="宋体" panose="02010600030101010101" pitchFamily="2" charset="-122"/>
              </a:rPr>
              <a:t>窄带语谱图</a:t>
            </a:r>
            <a:r>
              <a:rPr kumimoji="1" lang="zh-CN" altLang="en-US" sz="2800">
                <a:solidFill>
                  <a:schemeClr val="tx2"/>
                </a:solidFill>
              </a:rPr>
              <a:t> </a:t>
            </a:r>
          </a:p>
        </p:txBody>
      </p:sp>
      <p:sp>
        <p:nvSpPr>
          <p:cNvPr id="39944" name="Text Box 8">
            <a:extLst>
              <a:ext uri="{FF2B5EF4-FFF2-40B4-BE49-F238E27FC236}">
                <a16:creationId xmlns:a16="http://schemas.microsoft.com/office/drawing/2014/main" id="{077A0E4A-0A37-4F6E-A44A-82978B009787}"/>
              </a:ext>
            </a:extLst>
          </p:cNvPr>
          <p:cNvSpPr txBox="1">
            <a:spLocks noChangeArrowheads="1"/>
          </p:cNvSpPr>
          <p:nvPr/>
        </p:nvSpPr>
        <p:spPr bwMode="auto">
          <a:xfrm>
            <a:off x="6756400" y="2487613"/>
            <a:ext cx="224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窗长：6.4</a:t>
            </a:r>
            <a:r>
              <a:rPr kumimoji="1" lang="en-US" altLang="zh-CN" sz="2800">
                <a:solidFill>
                  <a:schemeClr val="tx2"/>
                </a:solidFill>
              </a:rPr>
              <a:t>ms</a:t>
            </a:r>
          </a:p>
        </p:txBody>
      </p:sp>
      <p:sp>
        <p:nvSpPr>
          <p:cNvPr id="39945" name="Text Box 9">
            <a:extLst>
              <a:ext uri="{FF2B5EF4-FFF2-40B4-BE49-F238E27FC236}">
                <a16:creationId xmlns:a16="http://schemas.microsoft.com/office/drawing/2014/main" id="{5D264650-B12D-4A6A-B76B-F449F4242413}"/>
              </a:ext>
            </a:extLst>
          </p:cNvPr>
          <p:cNvSpPr txBox="1">
            <a:spLocks noChangeArrowheads="1"/>
          </p:cNvSpPr>
          <p:nvPr/>
        </p:nvSpPr>
        <p:spPr bwMode="auto">
          <a:xfrm>
            <a:off x="6756400" y="4908550"/>
            <a:ext cx="244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窗长：51.2</a:t>
            </a:r>
            <a:r>
              <a:rPr kumimoji="1" lang="en-US" altLang="zh-CN" sz="2800">
                <a:solidFill>
                  <a:schemeClr val="tx2"/>
                </a:solidFill>
              </a:rPr>
              <a:t>ms</a:t>
            </a:r>
          </a:p>
        </p:txBody>
      </p:sp>
      <p:sp>
        <p:nvSpPr>
          <p:cNvPr id="39946" name="Rectangle 10">
            <a:extLst>
              <a:ext uri="{FF2B5EF4-FFF2-40B4-BE49-F238E27FC236}">
                <a16:creationId xmlns:a16="http://schemas.microsoft.com/office/drawing/2014/main" id="{6FD47800-306A-4533-BB8F-0B73666044F4}"/>
              </a:ext>
            </a:extLst>
          </p:cNvPr>
          <p:cNvSpPr>
            <a:spLocks noChangeArrowheads="1"/>
          </p:cNvSpPr>
          <p:nvPr/>
        </p:nvSpPr>
        <p:spPr bwMode="auto">
          <a:xfrm>
            <a:off x="179388" y="1409700"/>
            <a:ext cx="2446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b="1">
                <a:solidFill>
                  <a:schemeClr val="tx2"/>
                </a:solidFill>
              </a:rPr>
              <a:t> </a:t>
            </a:r>
            <a:r>
              <a:rPr lang="zh-CN" altLang="en-US" b="1">
                <a:solidFill>
                  <a:schemeClr val="tx2"/>
                </a:solidFill>
              </a:rPr>
              <a:t>语谱图方法</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2B60AA-9F7B-4D13-8CDE-AA2948F54AB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41987" name="Rectangle 3">
            <a:extLst>
              <a:ext uri="{FF2B5EF4-FFF2-40B4-BE49-F238E27FC236}">
                <a16:creationId xmlns:a16="http://schemas.microsoft.com/office/drawing/2014/main" id="{35EDC109-5978-4694-B864-8C284A0DF272}"/>
              </a:ext>
            </a:extLst>
          </p:cNvPr>
          <p:cNvSpPr>
            <a:spLocks noGrp="1" noChangeArrowheads="1"/>
          </p:cNvSpPr>
          <p:nvPr>
            <p:ph type="body" idx="1"/>
          </p:nvPr>
        </p:nvSpPr>
        <p:spPr/>
        <p:txBody>
          <a:bodyPr/>
          <a:lstStyle/>
          <a:p>
            <a:pPr eaLnBrk="1" hangingPunct="1"/>
            <a:r>
              <a:rPr lang="zh-CN" altLang="en-US" sz="2800" b="1">
                <a:solidFill>
                  <a:schemeClr val="tx2"/>
                </a:solidFill>
              </a:rPr>
              <a:t>语音的产生</a:t>
            </a:r>
            <a:endParaRPr lang="en-US" altLang="zh-CN" sz="2800" b="1">
              <a:solidFill>
                <a:schemeClr val="tx2"/>
              </a:solidFill>
            </a:endParaRPr>
          </a:p>
        </p:txBody>
      </p:sp>
      <p:sp>
        <p:nvSpPr>
          <p:cNvPr id="41988" name="Rectangle 4">
            <a:extLst>
              <a:ext uri="{FF2B5EF4-FFF2-40B4-BE49-F238E27FC236}">
                <a16:creationId xmlns:a16="http://schemas.microsoft.com/office/drawing/2014/main" id="{6C59DCE5-6DA3-4922-A76D-E9F042B63418}"/>
              </a:ext>
            </a:extLst>
          </p:cNvPr>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89" name="Object 5">
            <a:extLst>
              <a:ext uri="{FF2B5EF4-FFF2-40B4-BE49-F238E27FC236}">
                <a16:creationId xmlns:a16="http://schemas.microsoft.com/office/drawing/2014/main" id="{E40B2E81-AD03-4911-8AD6-B2A1272D87DA}"/>
              </a:ext>
            </a:extLst>
          </p:cNvPr>
          <p:cNvGraphicFramePr>
            <a:graphicFrameLocks noChangeAspect="1"/>
          </p:cNvGraphicFramePr>
          <p:nvPr/>
        </p:nvGraphicFramePr>
        <p:xfrm>
          <a:off x="2667000" y="2590800"/>
          <a:ext cx="4000500" cy="3790950"/>
        </p:xfrm>
        <a:graphic>
          <a:graphicData uri="http://schemas.openxmlformats.org/presentationml/2006/ole">
            <mc:AlternateContent xmlns:mc="http://schemas.openxmlformats.org/markup-compatibility/2006">
              <mc:Choice xmlns:v="urn:schemas-microsoft-com:vml" Requires="v">
                <p:oleObj spid="_x0000_s41991" r:id="rId3" imgW="4000500" imgH="3787140" progId="Word.Picture.8">
                  <p:embed/>
                </p:oleObj>
              </mc:Choice>
              <mc:Fallback>
                <p:oleObj r:id="rId3" imgW="4000500" imgH="37871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90800"/>
                        <a:ext cx="40005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ECB0FF5-DC4B-4B80-8003-EDA269598FA1}"/>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43011" name="Rectangle 3">
            <a:extLst>
              <a:ext uri="{FF2B5EF4-FFF2-40B4-BE49-F238E27FC236}">
                <a16:creationId xmlns:a16="http://schemas.microsoft.com/office/drawing/2014/main" id="{1F3044EE-9734-4E6F-9E63-E7EA9CDC9103}"/>
              </a:ext>
            </a:extLst>
          </p:cNvPr>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3012" name="Object 4">
            <a:extLst>
              <a:ext uri="{FF2B5EF4-FFF2-40B4-BE49-F238E27FC236}">
                <a16:creationId xmlns:a16="http://schemas.microsoft.com/office/drawing/2014/main" id="{57E3F55E-CA4B-46D5-B745-B8910C8EE240}"/>
              </a:ext>
            </a:extLst>
          </p:cNvPr>
          <p:cNvGraphicFramePr>
            <a:graphicFrameLocks noChangeAspect="1"/>
          </p:cNvGraphicFramePr>
          <p:nvPr/>
        </p:nvGraphicFramePr>
        <p:xfrm>
          <a:off x="2209800" y="2209800"/>
          <a:ext cx="4800600" cy="3390900"/>
        </p:xfrm>
        <a:graphic>
          <a:graphicData uri="http://schemas.openxmlformats.org/presentationml/2006/ole">
            <mc:AlternateContent xmlns:mc="http://schemas.openxmlformats.org/markup-compatibility/2006">
              <mc:Choice xmlns:v="urn:schemas-microsoft-com:vml" Requires="v">
                <p:oleObj spid="_x0000_s43015" r:id="rId3" imgW="4800600" imgH="3390900" progId="Word.Picture.8">
                  <p:embed/>
                </p:oleObj>
              </mc:Choice>
              <mc:Fallback>
                <p:oleObj r:id="rId3" imgW="4800600" imgH="33909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4800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Text Box 5">
            <a:extLst>
              <a:ext uri="{FF2B5EF4-FFF2-40B4-BE49-F238E27FC236}">
                <a16:creationId xmlns:a16="http://schemas.microsoft.com/office/drawing/2014/main" id="{246DB6A6-B6A9-4DE9-8FA6-D86089086A80}"/>
              </a:ext>
            </a:extLst>
          </p:cNvPr>
          <p:cNvSpPr txBox="1">
            <a:spLocks noChangeArrowheads="1"/>
          </p:cNvSpPr>
          <p:nvPr/>
        </p:nvSpPr>
        <p:spPr bwMode="auto">
          <a:xfrm>
            <a:off x="3352800" y="5756275"/>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语音产生的机理图</a:t>
            </a:r>
            <a:r>
              <a:rPr kumimoji="1" lang="zh-CN" altLang="en-US" sz="2400" b="1">
                <a:solidFill>
                  <a:schemeClr val="tx2"/>
                </a:solidFill>
                <a:latin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5CC3B64-522A-4673-BAA4-A52E7E736D9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44035" name="Group 3">
            <a:extLst>
              <a:ext uri="{FF2B5EF4-FFF2-40B4-BE49-F238E27FC236}">
                <a16:creationId xmlns:a16="http://schemas.microsoft.com/office/drawing/2014/main" id="{B6952BAC-7D52-4E95-BBDC-1EC7D3A921C0}"/>
              </a:ext>
            </a:extLst>
          </p:cNvPr>
          <p:cNvGrpSpPr>
            <a:grpSpLocks/>
          </p:cNvGrpSpPr>
          <p:nvPr/>
        </p:nvGrpSpPr>
        <p:grpSpPr bwMode="auto">
          <a:xfrm>
            <a:off x="1143000" y="2514600"/>
            <a:ext cx="6629400" cy="3155950"/>
            <a:chOff x="1056" y="960"/>
            <a:chExt cx="4032" cy="2422"/>
          </a:xfrm>
        </p:grpSpPr>
        <p:pic>
          <p:nvPicPr>
            <p:cNvPr id="44036" name="Picture 4" descr="图1">
              <a:extLst>
                <a:ext uri="{FF2B5EF4-FFF2-40B4-BE49-F238E27FC236}">
                  <a16:creationId xmlns:a16="http://schemas.microsoft.com/office/drawing/2014/main" id="{81A16BB6-702F-4BF7-89A3-4E2A625C6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a:extLst>
                <a:ext uri="{FF2B5EF4-FFF2-40B4-BE49-F238E27FC236}">
                  <a16:creationId xmlns:a16="http://schemas.microsoft.com/office/drawing/2014/main" id="{451EF4B3-1E59-410E-8987-D131AD722575}"/>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p>
          </p:txBody>
        </p:sp>
        <p:sp>
          <p:nvSpPr>
            <p:cNvPr id="44038" name="Text Box 6">
              <a:extLst>
                <a:ext uri="{FF2B5EF4-FFF2-40B4-BE49-F238E27FC236}">
                  <a16:creationId xmlns:a16="http://schemas.microsoft.com/office/drawing/2014/main" id="{79FF402C-3316-4B2D-A69A-3E1C3693B165}"/>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BF8E305-1900-415B-8400-114203FAFB7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1603" name="Rectangle 3">
            <a:extLst>
              <a:ext uri="{FF2B5EF4-FFF2-40B4-BE49-F238E27FC236}">
                <a16:creationId xmlns:a16="http://schemas.microsoft.com/office/drawing/2014/main" id="{6B96F963-3D44-430B-B0A0-5FD9EF610C3F}"/>
              </a:ext>
            </a:extLst>
          </p:cNvPr>
          <p:cNvSpPr>
            <a:spLocks noGrp="1" noChangeArrowheads="1"/>
          </p:cNvSpPr>
          <p:nvPr>
            <p:ph type="body" idx="1"/>
          </p:nvPr>
        </p:nvSpPr>
        <p:spPr>
          <a:xfrm>
            <a:off x="685800" y="1752600"/>
            <a:ext cx="7989888" cy="2286000"/>
          </a:xfrm>
          <a:noFill/>
        </p:spPr>
        <p:txBody>
          <a:bodyPr lIns="36000" rIns="36000"/>
          <a:lstStyle/>
          <a:p>
            <a:pPr eaLnBrk="1" hangingPunct="1"/>
            <a:r>
              <a:rPr lang="zh-CN" altLang="en-US" b="1" dirty="0">
                <a:solidFill>
                  <a:schemeClr val="tx2"/>
                </a:solidFill>
                <a:highlight>
                  <a:srgbClr val="FFFF00"/>
                </a:highlight>
                <a:latin typeface="宋体" panose="02010600030101010101" pitchFamily="2" charset="-122"/>
              </a:rPr>
              <a:t>卷积同态</a:t>
            </a:r>
            <a:r>
              <a:rPr lang="zh-CN" altLang="en-US" b="1" dirty="0">
                <a:solidFill>
                  <a:schemeClr val="tx2"/>
                </a:solidFill>
                <a:latin typeface="宋体" panose="02010600030101010101" pitchFamily="2" charset="-122"/>
              </a:rPr>
              <a:t>信号处理方法</a:t>
            </a:r>
            <a:r>
              <a:rPr lang="zh-CN" altLang="en-US" b="1" dirty="0">
                <a:solidFill>
                  <a:schemeClr val="tx2"/>
                </a:solidFill>
              </a:rPr>
              <a:t> </a:t>
            </a:r>
          </a:p>
          <a:p>
            <a:pPr eaLnBrk="1" hangingPunct="1">
              <a:buFontTx/>
              <a:buNone/>
            </a:pPr>
            <a:r>
              <a:rPr lang="zh-CN" altLang="en-US" sz="2800" dirty="0">
                <a:solidFill>
                  <a:schemeClr val="tx2"/>
                </a:solidFill>
                <a:latin typeface="宋体" panose="02010600030101010101" pitchFamily="2" charset="-122"/>
              </a:rPr>
              <a:t>目的：乘积性组合信号或卷积性组合信号转化为加性信号。将非线性问题转化为线性问题来处理。</a:t>
            </a:r>
          </a:p>
          <a:p>
            <a:pPr eaLnBrk="1" hangingPunct="1">
              <a:buFontTx/>
              <a:buNone/>
            </a:pPr>
            <a:endParaRPr lang="zh-CN" altLang="en-US" b="1" dirty="0">
              <a:solidFill>
                <a:schemeClr val="tx2"/>
              </a:solidFill>
            </a:endParaRPr>
          </a:p>
        </p:txBody>
      </p:sp>
      <p:sp>
        <p:nvSpPr>
          <p:cNvPr id="281604" name="Rectangle 4">
            <a:extLst>
              <a:ext uri="{FF2B5EF4-FFF2-40B4-BE49-F238E27FC236}">
                <a16:creationId xmlns:a16="http://schemas.microsoft.com/office/drawing/2014/main" id="{ADE61DA0-04CC-45DF-89A1-E8F3CED606CD}"/>
              </a:ext>
            </a:extLst>
          </p:cNvPr>
          <p:cNvSpPr>
            <a:spLocks noChangeArrowheads="1"/>
          </p:cNvSpPr>
          <p:nvPr/>
        </p:nvSpPr>
        <p:spPr bwMode="auto">
          <a:xfrm>
            <a:off x="2566988"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1605" name="Rectangle 5">
            <a:extLst>
              <a:ext uri="{FF2B5EF4-FFF2-40B4-BE49-F238E27FC236}">
                <a16:creationId xmlns:a16="http://schemas.microsoft.com/office/drawing/2014/main" id="{2CA7210D-F098-4091-8F3B-668DF0CB490A}"/>
              </a:ext>
            </a:extLst>
          </p:cNvPr>
          <p:cNvSpPr>
            <a:spLocks noChangeArrowheads="1"/>
          </p:cNvSpPr>
          <p:nvPr/>
        </p:nvSpPr>
        <p:spPr bwMode="auto">
          <a:xfrm>
            <a:off x="3038475"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C6D4A3A2-C248-456F-98BE-C0A8F7CB5D92}"/>
              </a:ext>
            </a:extLst>
          </p:cNvPr>
          <p:cNvGrpSpPr>
            <a:grpSpLocks/>
          </p:cNvGrpSpPr>
          <p:nvPr/>
        </p:nvGrpSpPr>
        <p:grpSpPr bwMode="auto">
          <a:xfrm>
            <a:off x="2362200" y="3743325"/>
            <a:ext cx="4800600" cy="1163638"/>
            <a:chOff x="1488" y="2467"/>
            <a:chExt cx="3024" cy="733"/>
          </a:xfrm>
        </p:grpSpPr>
        <p:graphicFrame>
          <p:nvGraphicFramePr>
            <p:cNvPr id="45075" name="Object 7">
              <a:extLst>
                <a:ext uri="{FF2B5EF4-FFF2-40B4-BE49-F238E27FC236}">
                  <a16:creationId xmlns:a16="http://schemas.microsoft.com/office/drawing/2014/main" id="{66767C27-1B23-410B-AEA8-D5DE51B93B2A}"/>
                </a:ext>
              </a:extLst>
            </p:cNvPr>
            <p:cNvGraphicFramePr>
              <a:graphicFrameLocks noChangeAspect="1"/>
            </p:cNvGraphicFramePr>
            <p:nvPr/>
          </p:nvGraphicFramePr>
          <p:xfrm>
            <a:off x="1488" y="2467"/>
            <a:ext cx="3024" cy="528"/>
          </p:xfrm>
          <a:graphic>
            <a:graphicData uri="http://schemas.openxmlformats.org/presentationml/2006/ole">
              <mc:AlternateContent xmlns:mc="http://schemas.openxmlformats.org/markup-compatibility/2006">
                <mc:Choice xmlns:v="urn:schemas-microsoft-com:vml" Requires="v">
                  <p:oleObj spid="_x0000_s45079" name="Picture" r:id="rId4" imgW="4007537" imgH="602500" progId="Word.Picture.8">
                    <p:embed/>
                  </p:oleObj>
                </mc:Choice>
                <mc:Fallback>
                  <p:oleObj name="Picture" r:id="rId4" imgW="4007537" imgH="6025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467"/>
                          <a:ext cx="30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6" name="Text Box 8">
              <a:extLst>
                <a:ext uri="{FF2B5EF4-FFF2-40B4-BE49-F238E27FC236}">
                  <a16:creationId xmlns:a16="http://schemas.microsoft.com/office/drawing/2014/main" id="{EE14C669-B687-4059-82F7-16DD76A682C0}"/>
                </a:ext>
              </a:extLst>
            </p:cNvPr>
            <p:cNvSpPr txBox="1">
              <a:spLocks noChangeArrowheads="1"/>
            </p:cNvSpPr>
            <p:nvPr/>
          </p:nvSpPr>
          <p:spPr bwMode="auto">
            <a:xfrm>
              <a:off x="1776" y="2912"/>
              <a:ext cx="19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卷积同态系统示意图</a:t>
              </a:r>
              <a:r>
                <a:rPr kumimoji="1" lang="zh-CN" altLang="en-US" sz="2400" b="1">
                  <a:solidFill>
                    <a:schemeClr val="tx2"/>
                  </a:solidFill>
                </a:rPr>
                <a:t> </a:t>
              </a:r>
            </a:p>
          </p:txBody>
        </p:sp>
      </p:grpSp>
      <p:grpSp>
        <p:nvGrpSpPr>
          <p:cNvPr id="3" name="Group 9">
            <a:extLst>
              <a:ext uri="{FF2B5EF4-FFF2-40B4-BE49-F238E27FC236}">
                <a16:creationId xmlns:a16="http://schemas.microsoft.com/office/drawing/2014/main" id="{017FADEA-7021-4EE1-B5C4-F02CD87E5F65}"/>
              </a:ext>
            </a:extLst>
          </p:cNvPr>
          <p:cNvGrpSpPr>
            <a:grpSpLocks/>
          </p:cNvGrpSpPr>
          <p:nvPr/>
        </p:nvGrpSpPr>
        <p:grpSpPr bwMode="auto">
          <a:xfrm>
            <a:off x="2362200" y="5257800"/>
            <a:ext cx="4267200" cy="1371600"/>
            <a:chOff x="1488" y="3312"/>
            <a:chExt cx="2688" cy="864"/>
          </a:xfrm>
        </p:grpSpPr>
        <p:graphicFrame>
          <p:nvGraphicFramePr>
            <p:cNvPr id="45073" name="Object 10">
              <a:extLst>
                <a:ext uri="{FF2B5EF4-FFF2-40B4-BE49-F238E27FC236}">
                  <a16:creationId xmlns:a16="http://schemas.microsoft.com/office/drawing/2014/main" id="{1946FECF-C865-47DF-AC0A-C702CF223579}"/>
                </a:ext>
              </a:extLst>
            </p:cNvPr>
            <p:cNvGraphicFramePr>
              <a:graphicFrameLocks noChangeAspect="1"/>
            </p:cNvGraphicFramePr>
            <p:nvPr/>
          </p:nvGraphicFramePr>
          <p:xfrm>
            <a:off x="1488" y="3312"/>
            <a:ext cx="2688" cy="776"/>
          </p:xfrm>
          <a:graphic>
            <a:graphicData uri="http://schemas.openxmlformats.org/presentationml/2006/ole">
              <mc:AlternateContent xmlns:mc="http://schemas.openxmlformats.org/markup-compatibility/2006">
                <mc:Choice xmlns:v="urn:schemas-microsoft-com:vml" Requires="v">
                  <p:oleObj spid="_x0000_s45080" r:id="rId6" imgW="3067812" imgH="890016" progId="Word.Picture.8">
                    <p:embed/>
                  </p:oleObj>
                </mc:Choice>
                <mc:Fallback>
                  <p:oleObj r:id="rId6" imgW="3067812" imgH="890016"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3312"/>
                          <a:ext cx="2688"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4" name="Text Box 11">
              <a:extLst>
                <a:ext uri="{FF2B5EF4-FFF2-40B4-BE49-F238E27FC236}">
                  <a16:creationId xmlns:a16="http://schemas.microsoft.com/office/drawing/2014/main" id="{F32C0D6E-CEEC-4F35-9888-114EF32DB2C3}"/>
                </a:ext>
              </a:extLst>
            </p:cNvPr>
            <p:cNvSpPr txBox="1">
              <a:spLocks noChangeArrowheads="1"/>
            </p:cNvSpPr>
            <p:nvPr/>
          </p:nvSpPr>
          <p:spPr bwMode="auto">
            <a:xfrm>
              <a:off x="1584" y="3888"/>
              <a:ext cx="2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卷积同态系统分解示意图 </a:t>
              </a:r>
            </a:p>
          </p:txBody>
        </p:sp>
      </p:grpSp>
      <p:sp>
        <p:nvSpPr>
          <p:cNvPr id="12" name="下箭头 11">
            <a:extLst>
              <a:ext uri="{FF2B5EF4-FFF2-40B4-BE49-F238E27FC236}">
                <a16:creationId xmlns:a16="http://schemas.microsoft.com/office/drawing/2014/main" id="{656A25FF-C370-4944-827D-1CAFE4FC8AF0}"/>
              </a:ext>
            </a:extLst>
          </p:cNvPr>
          <p:cNvSpPr>
            <a:spLocks noChangeArrowheads="1"/>
          </p:cNvSpPr>
          <p:nvPr/>
        </p:nvSpPr>
        <p:spPr bwMode="auto">
          <a:xfrm rot="-3720000">
            <a:off x="3430588" y="5087937"/>
            <a:ext cx="109538" cy="493713"/>
          </a:xfrm>
          <a:prstGeom prst="downArrow">
            <a:avLst>
              <a:gd name="adj1" fmla="val 50000"/>
              <a:gd name="adj2" fmla="val 49913"/>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4">
            <a:extLst>
              <a:ext uri="{FF2B5EF4-FFF2-40B4-BE49-F238E27FC236}">
                <a16:creationId xmlns:a16="http://schemas.microsoft.com/office/drawing/2014/main" id="{FA788BC1-A0BD-4FE0-AA16-D728D967CC7C}"/>
              </a:ext>
            </a:extLst>
          </p:cNvPr>
          <p:cNvSpPr txBox="1">
            <a:spLocks noChangeArrowheads="1"/>
          </p:cNvSpPr>
          <p:nvPr/>
        </p:nvSpPr>
        <p:spPr bwMode="auto">
          <a:xfrm>
            <a:off x="2312988" y="4972050"/>
            <a:ext cx="1012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加性信号</a:t>
            </a:r>
          </a:p>
        </p:txBody>
      </p:sp>
      <p:sp>
        <p:nvSpPr>
          <p:cNvPr id="14" name="下箭头 13">
            <a:extLst>
              <a:ext uri="{FF2B5EF4-FFF2-40B4-BE49-F238E27FC236}">
                <a16:creationId xmlns:a16="http://schemas.microsoft.com/office/drawing/2014/main" id="{1DCDC4F8-01FE-458C-B55B-F3DD30A87D05}"/>
              </a:ext>
            </a:extLst>
          </p:cNvPr>
          <p:cNvSpPr>
            <a:spLocks noChangeArrowheads="1"/>
          </p:cNvSpPr>
          <p:nvPr/>
        </p:nvSpPr>
        <p:spPr bwMode="auto">
          <a:xfrm rot="-6000000">
            <a:off x="2620169" y="5749132"/>
            <a:ext cx="84137" cy="495300"/>
          </a:xfrm>
          <a:prstGeom prst="downArrow">
            <a:avLst>
              <a:gd name="adj1" fmla="val 50000"/>
              <a:gd name="adj2" fmla="val 50501"/>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4">
            <a:extLst>
              <a:ext uri="{FF2B5EF4-FFF2-40B4-BE49-F238E27FC236}">
                <a16:creationId xmlns:a16="http://schemas.microsoft.com/office/drawing/2014/main" id="{F213A3C0-2560-4EC3-ACA8-4C80D05C8E67}"/>
              </a:ext>
            </a:extLst>
          </p:cNvPr>
          <p:cNvSpPr txBox="1">
            <a:spLocks noChangeArrowheads="1"/>
          </p:cNvSpPr>
          <p:nvPr/>
        </p:nvSpPr>
        <p:spPr bwMode="auto">
          <a:xfrm>
            <a:off x="1427163" y="6022975"/>
            <a:ext cx="1011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特征系统</a:t>
            </a:r>
          </a:p>
        </p:txBody>
      </p:sp>
      <p:sp>
        <p:nvSpPr>
          <p:cNvPr id="16" name="下箭头 15">
            <a:extLst>
              <a:ext uri="{FF2B5EF4-FFF2-40B4-BE49-F238E27FC236}">
                <a16:creationId xmlns:a16="http://schemas.microsoft.com/office/drawing/2014/main" id="{362F09F2-E4BC-41FC-89C2-16BF021AC9F9}"/>
              </a:ext>
            </a:extLst>
          </p:cNvPr>
          <p:cNvSpPr>
            <a:spLocks noChangeArrowheads="1"/>
          </p:cNvSpPr>
          <p:nvPr/>
        </p:nvSpPr>
        <p:spPr bwMode="auto">
          <a:xfrm>
            <a:off x="4392613" y="5229225"/>
            <a:ext cx="107950" cy="287338"/>
          </a:xfrm>
          <a:prstGeom prst="downArrow">
            <a:avLst>
              <a:gd name="adj1" fmla="val 50000"/>
              <a:gd name="adj2" fmla="val 50142"/>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4">
            <a:extLst>
              <a:ext uri="{FF2B5EF4-FFF2-40B4-BE49-F238E27FC236}">
                <a16:creationId xmlns:a16="http://schemas.microsoft.com/office/drawing/2014/main" id="{DD166C7E-41E5-48BA-997B-D4F24D24479D}"/>
              </a:ext>
            </a:extLst>
          </p:cNvPr>
          <p:cNvSpPr txBox="1">
            <a:spLocks noChangeArrowheads="1"/>
          </p:cNvSpPr>
          <p:nvPr/>
        </p:nvSpPr>
        <p:spPr bwMode="auto">
          <a:xfrm>
            <a:off x="3965575" y="4911725"/>
            <a:ext cx="1011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线性操作</a:t>
            </a:r>
          </a:p>
        </p:txBody>
      </p:sp>
      <p:sp>
        <p:nvSpPr>
          <p:cNvPr id="18" name="下箭头 17">
            <a:extLst>
              <a:ext uri="{FF2B5EF4-FFF2-40B4-BE49-F238E27FC236}">
                <a16:creationId xmlns:a16="http://schemas.microsoft.com/office/drawing/2014/main" id="{00430800-F116-4759-AD08-DCD92FCC7E0A}"/>
              </a:ext>
            </a:extLst>
          </p:cNvPr>
          <p:cNvSpPr>
            <a:spLocks noChangeArrowheads="1"/>
          </p:cNvSpPr>
          <p:nvPr/>
        </p:nvSpPr>
        <p:spPr bwMode="auto">
          <a:xfrm>
            <a:off x="5589588" y="5229225"/>
            <a:ext cx="107950" cy="287338"/>
          </a:xfrm>
          <a:prstGeom prst="downArrow">
            <a:avLst>
              <a:gd name="adj1" fmla="val 50000"/>
              <a:gd name="adj2" fmla="val 50142"/>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4">
            <a:extLst>
              <a:ext uri="{FF2B5EF4-FFF2-40B4-BE49-F238E27FC236}">
                <a16:creationId xmlns:a16="http://schemas.microsoft.com/office/drawing/2014/main" id="{5E54FD5E-24B9-4B4E-B730-23E867027865}"/>
              </a:ext>
            </a:extLst>
          </p:cNvPr>
          <p:cNvSpPr txBox="1">
            <a:spLocks noChangeArrowheads="1"/>
          </p:cNvSpPr>
          <p:nvPr/>
        </p:nvSpPr>
        <p:spPr bwMode="auto">
          <a:xfrm>
            <a:off x="5003800" y="491172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反特征系统</a:t>
            </a:r>
          </a:p>
        </p:txBody>
      </p:sp>
      <p:sp>
        <p:nvSpPr>
          <p:cNvPr id="4" name="矩形标注 3">
            <a:extLst>
              <a:ext uri="{FF2B5EF4-FFF2-40B4-BE49-F238E27FC236}">
                <a16:creationId xmlns:a16="http://schemas.microsoft.com/office/drawing/2014/main" id="{DD3B5CAF-75F2-4AD2-B9EB-93093D306BD7}"/>
              </a:ext>
            </a:extLst>
          </p:cNvPr>
          <p:cNvSpPr>
            <a:spLocks noChangeArrowheads="1"/>
          </p:cNvSpPr>
          <p:nvPr/>
        </p:nvSpPr>
        <p:spPr bwMode="auto">
          <a:xfrm>
            <a:off x="7092950" y="4329113"/>
            <a:ext cx="1746250" cy="395287"/>
          </a:xfrm>
          <a:prstGeom prst="wedgeRectCallout">
            <a:avLst>
              <a:gd name="adj1" fmla="val -157954"/>
              <a:gd name="adj2" fmla="val -94722"/>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r>
              <a:rPr lang="zh-CN" altLang="en-US" sz="1600"/>
              <a:t>如让</a:t>
            </a:r>
            <a:r>
              <a:rPr lang="en-US" altLang="zh-CN" sz="1600" i="1">
                <a:latin typeface="Times New Roman" panose="02020603050405020304" pitchFamily="18" charset="0"/>
                <a:cs typeface="Times New Roman" panose="02020603050405020304" pitchFamily="18" charset="0"/>
              </a:rPr>
              <a:t>y</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wipe(up)">
                                      <p:cBhvr>
                                        <p:cTn id="12" dur="500"/>
                                        <p:tgtEl>
                                          <p:spTgt spid="28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81605"/>
                                        </p:tgtEl>
                                        <p:attrNameLst>
                                          <p:attrName>style.visibility</p:attrName>
                                        </p:attrNameLst>
                                      </p:cBhvr>
                                      <p:to>
                                        <p:strVal val="visible"/>
                                      </p:to>
                                    </p:set>
                                    <p:animEffect transition="in" filter="wipe(up)">
                                      <p:cBhvr>
                                        <p:cTn id="17" dur="500"/>
                                        <p:tgtEl>
                                          <p:spTgt spid="281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nodePh="1">
                                  <p:stCondLst>
                                    <p:cond delay="0"/>
                                  </p:stCondLst>
                                  <p:endCondLst>
                                    <p:cond evt="begin" delay="0">
                                      <p:tn val="35"/>
                                    </p:cond>
                                  </p:endCondLst>
                                  <p:childTnLst>
                                    <p:set>
                                      <p:cBhvr>
                                        <p:cTn id="36" dur="1" fill="hold">
                                          <p:stCondLst>
                                            <p:cond delay="0"/>
                                          </p:stCondLst>
                                        </p:cTn>
                                        <p:tgtEl>
                                          <p:spTgt spid="281604"/>
                                        </p:tgtEl>
                                        <p:attrNameLst>
                                          <p:attrName>style.visibility</p:attrName>
                                        </p:attrNameLst>
                                      </p:cBhvr>
                                      <p:to>
                                        <p:strVal val="visible"/>
                                      </p:to>
                                    </p:set>
                                    <p:animEffect transition="in" filter="wipe(up)">
                                      <p:cBhvr>
                                        <p:cTn id="37" dur="500"/>
                                        <p:tgtEl>
                                          <p:spTgt spid="2816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P spid="281604" grpId="0" animBg="1"/>
      <p:bldP spid="281605" grpId="0" animBg="1"/>
      <p:bldP spid="12" grpId="0" animBg="1"/>
      <p:bldP spid="13" grpId="0"/>
      <p:bldP spid="14" grpId="0" animBg="1"/>
      <p:bldP spid="15" grpId="0"/>
      <p:bldP spid="16" grpId="0" animBg="1"/>
      <p:bldP spid="17" grpId="0"/>
      <p:bldP spid="18" grpId="0" animBg="1"/>
      <p:bldP spid="19" grpId="0"/>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73E8BDD-B5A4-462E-B287-B849E065569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3651" name="Rectangle 3">
            <a:extLst>
              <a:ext uri="{FF2B5EF4-FFF2-40B4-BE49-F238E27FC236}">
                <a16:creationId xmlns:a16="http://schemas.microsoft.com/office/drawing/2014/main" id="{3BF106E9-9167-4B0F-8D21-CB76E866E512}"/>
              </a:ext>
            </a:extLst>
          </p:cNvPr>
          <p:cNvSpPr>
            <a:spLocks noGrp="1" noChangeArrowheads="1"/>
          </p:cNvSpPr>
          <p:nvPr>
            <p:ph type="body" idx="1"/>
          </p:nvPr>
        </p:nvSpPr>
        <p:spPr>
          <a:xfrm>
            <a:off x="685800" y="1828800"/>
            <a:ext cx="7772400" cy="533400"/>
          </a:xfrm>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p>
        </p:txBody>
      </p:sp>
      <p:sp>
        <p:nvSpPr>
          <p:cNvPr id="47108" name="Rectangle 4">
            <a:extLst>
              <a:ext uri="{FF2B5EF4-FFF2-40B4-BE49-F238E27FC236}">
                <a16:creationId xmlns:a16="http://schemas.microsoft.com/office/drawing/2014/main" id="{3D76555C-457D-4672-902B-5F2AC9160FFB}"/>
              </a:ext>
            </a:extLst>
          </p:cNvPr>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09" name="Rectangle 5">
            <a:extLst>
              <a:ext uri="{FF2B5EF4-FFF2-40B4-BE49-F238E27FC236}">
                <a16:creationId xmlns:a16="http://schemas.microsoft.com/office/drawing/2014/main" id="{8761635D-3D2F-4AAD-BB44-515B87935E8F}"/>
              </a:ext>
            </a:extLst>
          </p:cNvPr>
          <p:cNvSpPr>
            <a:spLocks noChangeArrowheads="1"/>
          </p:cNvSpPr>
          <p:nvPr/>
        </p:nvSpPr>
        <p:spPr bwMode="auto">
          <a:xfrm>
            <a:off x="3038475"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3654" name="Object 6">
            <a:extLst>
              <a:ext uri="{FF2B5EF4-FFF2-40B4-BE49-F238E27FC236}">
                <a16:creationId xmlns:a16="http://schemas.microsoft.com/office/drawing/2014/main" id="{25C43326-9657-4672-B75E-78E27369F58B}"/>
              </a:ext>
            </a:extLst>
          </p:cNvPr>
          <p:cNvGraphicFramePr>
            <a:graphicFrameLocks noChangeAspect="1"/>
          </p:cNvGraphicFramePr>
          <p:nvPr/>
        </p:nvGraphicFramePr>
        <p:xfrm>
          <a:off x="2438400" y="2590800"/>
          <a:ext cx="3895725" cy="1246188"/>
        </p:xfrm>
        <a:graphic>
          <a:graphicData uri="http://schemas.openxmlformats.org/presentationml/2006/ole">
            <mc:AlternateContent xmlns:mc="http://schemas.openxmlformats.org/markup-compatibility/2006">
              <mc:Choice xmlns:v="urn:schemas-microsoft-com:vml" Requires="v">
                <p:oleObj spid="_x0000_s47128" r:id="rId4" imgW="3067812" imgH="984504" progId="Word.Picture.8">
                  <p:embed/>
                </p:oleObj>
              </mc:Choice>
              <mc:Fallback>
                <p:oleObj r:id="rId4" imgW="3067812" imgH="984504"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90800"/>
                        <a:ext cx="38957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7">
            <a:extLst>
              <a:ext uri="{FF2B5EF4-FFF2-40B4-BE49-F238E27FC236}">
                <a16:creationId xmlns:a16="http://schemas.microsoft.com/office/drawing/2014/main" id="{52E7D353-243E-4BE0-B6C6-56C3421D8313}"/>
              </a:ext>
            </a:extLst>
          </p:cNvPr>
          <p:cNvSpPr>
            <a:spLocks noChangeArrowheads="1"/>
          </p:cNvSpPr>
          <p:nvPr/>
        </p:nvSpPr>
        <p:spPr bwMode="auto">
          <a:xfrm>
            <a:off x="3652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2" name="Rectangle 8">
            <a:extLst>
              <a:ext uri="{FF2B5EF4-FFF2-40B4-BE49-F238E27FC236}">
                <a16:creationId xmlns:a16="http://schemas.microsoft.com/office/drawing/2014/main" id="{37D43A98-667D-436D-8464-924F6444B7A1}"/>
              </a:ext>
            </a:extLst>
          </p:cNvPr>
          <p:cNvSpPr>
            <a:spLocks noChangeArrowheads="1"/>
          </p:cNvSpPr>
          <p:nvPr/>
        </p:nvSpPr>
        <p:spPr bwMode="auto">
          <a:xfrm>
            <a:off x="29575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3" name="Rectangle 9">
            <a:extLst>
              <a:ext uri="{FF2B5EF4-FFF2-40B4-BE49-F238E27FC236}">
                <a16:creationId xmlns:a16="http://schemas.microsoft.com/office/drawing/2014/main" id="{2E20792F-40E3-4CAE-A842-75E0575CA860}"/>
              </a:ext>
            </a:extLst>
          </p:cNvPr>
          <p:cNvSpPr>
            <a:spLocks noChangeArrowheads="1"/>
          </p:cNvSpPr>
          <p:nvPr/>
        </p:nvSpPr>
        <p:spPr bwMode="auto">
          <a:xfrm>
            <a:off x="3024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a:extLst>
              <a:ext uri="{FF2B5EF4-FFF2-40B4-BE49-F238E27FC236}">
                <a16:creationId xmlns:a16="http://schemas.microsoft.com/office/drawing/2014/main" id="{718BA096-1C34-4696-A9ED-C5F0ED0F48EE}"/>
              </a:ext>
            </a:extLst>
          </p:cNvPr>
          <p:cNvGrpSpPr>
            <a:grpSpLocks/>
          </p:cNvGrpSpPr>
          <p:nvPr/>
        </p:nvGrpSpPr>
        <p:grpSpPr bwMode="auto">
          <a:xfrm>
            <a:off x="762000" y="3733800"/>
            <a:ext cx="7772400" cy="850900"/>
            <a:chOff x="480" y="2352"/>
            <a:chExt cx="4896" cy="536"/>
          </a:xfrm>
        </p:grpSpPr>
        <p:graphicFrame>
          <p:nvGraphicFramePr>
            <p:cNvPr id="47122" name="Object 11">
              <a:extLst>
                <a:ext uri="{FF2B5EF4-FFF2-40B4-BE49-F238E27FC236}">
                  <a16:creationId xmlns:a16="http://schemas.microsoft.com/office/drawing/2014/main" id="{92CA8177-6BD7-4F91-B526-E369BFA70CB1}"/>
                </a:ext>
              </a:extLst>
            </p:cNvPr>
            <p:cNvGraphicFramePr>
              <a:graphicFrameLocks noChangeAspect="1"/>
            </p:cNvGraphicFramePr>
            <p:nvPr/>
          </p:nvGraphicFramePr>
          <p:xfrm>
            <a:off x="1728" y="2640"/>
            <a:ext cx="2276" cy="248"/>
          </p:xfrm>
          <a:graphic>
            <a:graphicData uri="http://schemas.openxmlformats.org/presentationml/2006/ole">
              <mc:AlternateContent xmlns:mc="http://schemas.openxmlformats.org/markup-compatibility/2006">
                <mc:Choice xmlns:v="urn:schemas-microsoft-com:vml" Requires="v">
                  <p:oleObj spid="_x0000_s47129" name="Equation" r:id="rId6" imgW="1841500" imgH="203200" progId="Equation.DSMT4">
                    <p:embed/>
                  </p:oleObj>
                </mc:Choice>
                <mc:Fallback>
                  <p:oleObj name="Equation" r:id="rId6" imgW="1841500" imgH="2032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2640"/>
                          <a:ext cx="22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3" name="Rectangle 12">
              <a:extLst>
                <a:ext uri="{FF2B5EF4-FFF2-40B4-BE49-F238E27FC236}">
                  <a16:creationId xmlns:a16="http://schemas.microsoft.com/office/drawing/2014/main" id="{4E3B4A15-171E-4760-8BBF-C9DE055FF75E}"/>
                </a:ext>
              </a:extLst>
            </p:cNvPr>
            <p:cNvSpPr>
              <a:spLocks noChangeArrowheads="1"/>
            </p:cNvSpPr>
            <p:nvPr/>
          </p:nvSpPr>
          <p:spPr bwMode="auto">
            <a:xfrm>
              <a:off x="480" y="2352"/>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第一步是对信号进行</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变换，将卷积信号转变为乘积信号</a:t>
              </a:r>
              <a:r>
                <a:rPr kumimoji="1" lang="zh-CN" altLang="en-US" sz="2400" b="1">
                  <a:solidFill>
                    <a:schemeClr val="tx2"/>
                  </a:solidFill>
                </a:rPr>
                <a:t> </a:t>
              </a:r>
              <a:endParaRPr kumimoji="1" lang="en-US" altLang="zh-CN" sz="2400" b="1">
                <a:solidFill>
                  <a:schemeClr val="tx2"/>
                </a:solidFill>
              </a:endParaRPr>
            </a:p>
          </p:txBody>
        </p:sp>
      </p:grpSp>
      <p:grpSp>
        <p:nvGrpSpPr>
          <p:cNvPr id="3" name="Group 13">
            <a:extLst>
              <a:ext uri="{FF2B5EF4-FFF2-40B4-BE49-F238E27FC236}">
                <a16:creationId xmlns:a16="http://schemas.microsoft.com/office/drawing/2014/main" id="{6C94734A-351D-4CB6-9A3B-6F27E4860E4A}"/>
              </a:ext>
            </a:extLst>
          </p:cNvPr>
          <p:cNvGrpSpPr>
            <a:grpSpLocks/>
          </p:cNvGrpSpPr>
          <p:nvPr/>
        </p:nvGrpSpPr>
        <p:grpSpPr bwMode="auto">
          <a:xfrm>
            <a:off x="762000" y="4572000"/>
            <a:ext cx="7772400" cy="838200"/>
            <a:chOff x="480" y="2880"/>
            <a:chExt cx="4896" cy="528"/>
          </a:xfrm>
        </p:grpSpPr>
        <p:graphicFrame>
          <p:nvGraphicFramePr>
            <p:cNvPr id="47120" name="Object 14">
              <a:extLst>
                <a:ext uri="{FF2B5EF4-FFF2-40B4-BE49-F238E27FC236}">
                  <a16:creationId xmlns:a16="http://schemas.microsoft.com/office/drawing/2014/main" id="{90763DF0-63C0-4E19-A940-C3EE3EA35B21}"/>
                </a:ext>
              </a:extLst>
            </p:cNvPr>
            <p:cNvGraphicFramePr>
              <a:graphicFrameLocks noChangeAspect="1"/>
            </p:cNvGraphicFramePr>
            <p:nvPr/>
          </p:nvGraphicFramePr>
          <p:xfrm>
            <a:off x="1158" y="3158"/>
            <a:ext cx="3416" cy="250"/>
          </p:xfrm>
          <a:graphic>
            <a:graphicData uri="http://schemas.openxmlformats.org/presentationml/2006/ole">
              <mc:AlternateContent xmlns:mc="http://schemas.openxmlformats.org/markup-compatibility/2006">
                <mc:Choice xmlns:v="urn:schemas-microsoft-com:vml" Requires="v">
                  <p:oleObj spid="_x0000_s47130" name="Equation" r:id="rId8" imgW="3251200" imgH="241300" progId="Equation.DSMT4">
                    <p:embed/>
                  </p:oleObj>
                </mc:Choice>
                <mc:Fallback>
                  <p:oleObj name="Equation" r:id="rId8" imgW="3251200" imgH="2413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8" y="3158"/>
                          <a:ext cx="3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1" name="Rectangle 15">
              <a:extLst>
                <a:ext uri="{FF2B5EF4-FFF2-40B4-BE49-F238E27FC236}">
                  <a16:creationId xmlns:a16="http://schemas.microsoft.com/office/drawing/2014/main" id="{10B37C8A-AD4C-4594-B5BF-65D504056BEB}"/>
                </a:ext>
              </a:extLst>
            </p:cNvPr>
            <p:cNvSpPr>
              <a:spLocks noChangeArrowheads="1"/>
            </p:cNvSpPr>
            <p:nvPr/>
          </p:nvSpPr>
          <p:spPr bwMode="auto">
            <a:xfrm>
              <a:off x="480" y="288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第二步是进行对数运算，将乘积信号变为加性信号 </a:t>
              </a:r>
              <a:endParaRPr kumimoji="1" lang="en-US" altLang="zh-CN" sz="2400" b="1">
                <a:solidFill>
                  <a:schemeClr val="tx2"/>
                </a:solidFill>
                <a:latin typeface="宋体" panose="02010600030101010101" pitchFamily="2" charset="-122"/>
              </a:endParaRPr>
            </a:p>
          </p:txBody>
        </p:sp>
      </p:grpSp>
      <p:grpSp>
        <p:nvGrpSpPr>
          <p:cNvPr id="4" name="Group 16">
            <a:extLst>
              <a:ext uri="{FF2B5EF4-FFF2-40B4-BE49-F238E27FC236}">
                <a16:creationId xmlns:a16="http://schemas.microsoft.com/office/drawing/2014/main" id="{C53B4CAF-E92C-447B-B166-DF17A63BCE4C}"/>
              </a:ext>
            </a:extLst>
          </p:cNvPr>
          <p:cNvGrpSpPr>
            <a:grpSpLocks/>
          </p:cNvGrpSpPr>
          <p:nvPr/>
        </p:nvGrpSpPr>
        <p:grpSpPr bwMode="auto">
          <a:xfrm>
            <a:off x="762000" y="5410200"/>
            <a:ext cx="7772400" cy="854075"/>
            <a:chOff x="480" y="3408"/>
            <a:chExt cx="4896" cy="538"/>
          </a:xfrm>
        </p:grpSpPr>
        <p:graphicFrame>
          <p:nvGraphicFramePr>
            <p:cNvPr id="47118" name="Object 17">
              <a:extLst>
                <a:ext uri="{FF2B5EF4-FFF2-40B4-BE49-F238E27FC236}">
                  <a16:creationId xmlns:a16="http://schemas.microsoft.com/office/drawing/2014/main" id="{70F53E91-0D1C-4055-9643-5FEE48C7EE05}"/>
                </a:ext>
              </a:extLst>
            </p:cNvPr>
            <p:cNvGraphicFramePr>
              <a:graphicFrameLocks noChangeAspect="1"/>
            </p:cNvGraphicFramePr>
            <p:nvPr/>
          </p:nvGraphicFramePr>
          <p:xfrm>
            <a:off x="1309" y="3696"/>
            <a:ext cx="3223" cy="250"/>
          </p:xfrm>
          <a:graphic>
            <a:graphicData uri="http://schemas.openxmlformats.org/presentationml/2006/ole">
              <mc:AlternateContent xmlns:mc="http://schemas.openxmlformats.org/markup-compatibility/2006">
                <mc:Choice xmlns:v="urn:schemas-microsoft-com:vml" Requires="v">
                  <p:oleObj spid="_x0000_s47131" name="Equation" r:id="rId10" imgW="3073400" imgH="241300" progId="Equation.DSMT4">
                    <p:embed/>
                  </p:oleObj>
                </mc:Choice>
                <mc:Fallback>
                  <p:oleObj name="Equation" r:id="rId10" imgW="3073400" imgH="2413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9" y="3696"/>
                          <a:ext cx="3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8">
              <a:extLst>
                <a:ext uri="{FF2B5EF4-FFF2-40B4-BE49-F238E27FC236}">
                  <a16:creationId xmlns:a16="http://schemas.microsoft.com/office/drawing/2014/main" id="{7D24673F-E8CD-45F9-8CAD-DB8D0CC02DF5}"/>
                </a:ext>
              </a:extLst>
            </p:cNvPr>
            <p:cNvSpPr>
              <a:spLocks noChangeArrowheads="1"/>
            </p:cNvSpPr>
            <p:nvPr/>
          </p:nvSpPr>
          <p:spPr bwMode="auto">
            <a:xfrm>
              <a:off x="480" y="340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第三步进行反</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变换运算,变回时域信号 </a:t>
              </a:r>
              <a:endParaRPr kumimoji="1" lang="en-US" altLang="zh-CN" sz="2400" b="1">
                <a:solidFill>
                  <a:schemeClr val="tx2"/>
                </a:solidFill>
                <a:latin typeface="宋体" panose="02010600030101010101" pitchFamily="2" charset="-122"/>
              </a:endParaRPr>
            </a:p>
          </p:txBody>
        </p:sp>
      </p:grpSp>
      <p:sp>
        <p:nvSpPr>
          <p:cNvPr id="19" name="矩形标注 18">
            <a:extLst>
              <a:ext uri="{FF2B5EF4-FFF2-40B4-BE49-F238E27FC236}">
                <a16:creationId xmlns:a16="http://schemas.microsoft.com/office/drawing/2014/main" id="{08AAB94A-B837-413D-A0FB-78E76BECCCBF}"/>
              </a:ext>
            </a:extLst>
          </p:cNvPr>
          <p:cNvSpPr>
            <a:spLocks noChangeArrowheads="1"/>
          </p:cNvSpPr>
          <p:nvPr/>
        </p:nvSpPr>
        <p:spPr bwMode="auto">
          <a:xfrm>
            <a:off x="7237413" y="5430838"/>
            <a:ext cx="1747837" cy="873125"/>
          </a:xfrm>
          <a:prstGeom prst="wedgeRectCallout">
            <a:avLst>
              <a:gd name="adj1" fmla="val -57194"/>
              <a:gd name="adj2" fmla="val 17963"/>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i="1">
                <a:latin typeface="Times New Roman" panose="02020603050405020304" pitchFamily="18" charset="0"/>
                <a:cs typeface="Times New Roman" panose="02020603050405020304" pitchFamily="18" charset="0"/>
              </a:rPr>
              <a:t>e</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已知的条件下</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很容易通过线性运</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算得到</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p>
          <a:p>
            <a:pPr eaLnBrk="1" hangingPunct="1">
              <a:spcBef>
                <a:spcPct val="0"/>
              </a:spcBef>
              <a:buFontTx/>
              <a:buNone/>
            </a:pP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up)">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up)">
                                      <p:cBhvr>
                                        <p:cTn id="12" dur="500"/>
                                        <p:tgtEl>
                                          <p:spTgt spid="283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D202FC2-C1B7-40ED-987D-96F7D142C03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5699" name="Rectangle 3">
            <a:extLst>
              <a:ext uri="{FF2B5EF4-FFF2-40B4-BE49-F238E27FC236}">
                <a16:creationId xmlns:a16="http://schemas.microsoft.com/office/drawing/2014/main" id="{3F13D988-1555-4D66-81F4-EA46BB262AFC}"/>
              </a:ext>
            </a:extLst>
          </p:cNvPr>
          <p:cNvSpPr>
            <a:spLocks noGrp="1" noChangeArrowheads="1"/>
          </p:cNvSpPr>
          <p:nvPr>
            <p:ph type="body" idx="1"/>
          </p:nvPr>
        </p:nvSpPr>
        <p:spPr>
          <a:xfrm>
            <a:off x="685800" y="1828800"/>
            <a:ext cx="7772400" cy="533400"/>
          </a:xfrm>
          <a:noFill/>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rPr>
              <a:t>反</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r>
              <a:rPr lang="en-US" altLang="zh-CN" sz="2800" b="1" baseline="30000">
                <a:solidFill>
                  <a:schemeClr val="tx2"/>
                </a:solidFill>
              </a:rPr>
              <a:t>-1</a:t>
            </a:r>
            <a:r>
              <a:rPr lang="en-US" altLang="zh-CN" sz="2800" b="1">
                <a:solidFill>
                  <a:schemeClr val="tx2"/>
                </a:solidFill>
              </a:rPr>
              <a:t>：</a:t>
            </a:r>
            <a:r>
              <a:rPr lang="zh-CN" altLang="en-US" sz="2800" b="1">
                <a:solidFill>
                  <a:schemeClr val="tx2"/>
                </a:solidFill>
                <a:latin typeface="宋体" panose="02010600030101010101" pitchFamily="2" charset="-122"/>
              </a:rPr>
              <a:t>它是特征系统的反运算。</a:t>
            </a:r>
            <a:r>
              <a:rPr lang="zh-CN" altLang="en-US" sz="2800" b="1">
                <a:solidFill>
                  <a:schemeClr val="tx2"/>
                </a:solidFill>
              </a:rPr>
              <a:t> </a:t>
            </a:r>
            <a:endParaRPr lang="en-US" altLang="zh-CN" sz="2800" b="1">
              <a:solidFill>
                <a:schemeClr val="tx2"/>
              </a:solidFill>
            </a:endParaRPr>
          </a:p>
        </p:txBody>
      </p:sp>
      <p:sp>
        <p:nvSpPr>
          <p:cNvPr id="49156" name="Rectangle 4">
            <a:extLst>
              <a:ext uri="{FF2B5EF4-FFF2-40B4-BE49-F238E27FC236}">
                <a16:creationId xmlns:a16="http://schemas.microsoft.com/office/drawing/2014/main" id="{3D239238-626E-4366-9929-BF2842B153B6}"/>
              </a:ext>
            </a:extLst>
          </p:cNvPr>
          <p:cNvSpPr>
            <a:spLocks noChangeArrowheads="1"/>
          </p:cNvSpPr>
          <p:nvPr/>
        </p:nvSpPr>
        <p:spPr bwMode="auto">
          <a:xfrm>
            <a:off x="2995613" y="296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5701" name="Object 5">
            <a:extLst>
              <a:ext uri="{FF2B5EF4-FFF2-40B4-BE49-F238E27FC236}">
                <a16:creationId xmlns:a16="http://schemas.microsoft.com/office/drawing/2014/main" id="{F2DD9FD8-EBDE-4D75-BDE1-C627C3BE9756}"/>
              </a:ext>
            </a:extLst>
          </p:cNvPr>
          <p:cNvGraphicFramePr>
            <a:graphicFrameLocks noChangeAspect="1"/>
          </p:cNvGraphicFramePr>
          <p:nvPr/>
        </p:nvGraphicFramePr>
        <p:xfrm>
          <a:off x="2667000" y="2667000"/>
          <a:ext cx="3657600" cy="1082675"/>
        </p:xfrm>
        <a:graphic>
          <a:graphicData uri="http://schemas.openxmlformats.org/presentationml/2006/ole">
            <mc:AlternateContent xmlns:mc="http://schemas.openxmlformats.org/markup-compatibility/2006">
              <mc:Choice xmlns:v="urn:schemas-microsoft-com:vml" Requires="v">
                <p:oleObj spid="_x0000_s49165" r:id="rId4" imgW="3153156" imgH="934212" progId="Word.Picture.8">
                  <p:embed/>
                </p:oleObj>
              </mc:Choice>
              <mc:Fallback>
                <p:oleObj r:id="rId4" imgW="3153156" imgH="934212"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667000"/>
                        <a:ext cx="3657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CE90A404-EB7A-4DF4-9AEF-DCFCFAB3E870}"/>
              </a:ext>
            </a:extLst>
          </p:cNvPr>
          <p:cNvGrpSpPr>
            <a:grpSpLocks/>
          </p:cNvGrpSpPr>
          <p:nvPr/>
        </p:nvGrpSpPr>
        <p:grpSpPr bwMode="auto">
          <a:xfrm>
            <a:off x="762000" y="4038600"/>
            <a:ext cx="7772400" cy="2163763"/>
            <a:chOff x="480" y="2544"/>
            <a:chExt cx="4896" cy="1363"/>
          </a:xfrm>
        </p:grpSpPr>
        <p:grpSp>
          <p:nvGrpSpPr>
            <p:cNvPr id="49159" name="Group 7">
              <a:extLst>
                <a:ext uri="{FF2B5EF4-FFF2-40B4-BE49-F238E27FC236}">
                  <a16:creationId xmlns:a16="http://schemas.microsoft.com/office/drawing/2014/main" id="{4C74FD9D-779C-4076-97AD-6B0DEE34AC82}"/>
                </a:ext>
              </a:extLst>
            </p:cNvPr>
            <p:cNvGrpSpPr>
              <a:grpSpLocks/>
            </p:cNvGrpSpPr>
            <p:nvPr/>
          </p:nvGrpSpPr>
          <p:grpSpPr bwMode="auto">
            <a:xfrm>
              <a:off x="480" y="2544"/>
              <a:ext cx="4896" cy="930"/>
              <a:chOff x="480" y="2544"/>
              <a:chExt cx="4896" cy="930"/>
            </a:xfrm>
          </p:grpSpPr>
          <p:sp>
            <p:nvSpPr>
              <p:cNvPr id="49161" name="Rectangle 8">
                <a:extLst>
                  <a:ext uri="{FF2B5EF4-FFF2-40B4-BE49-F238E27FC236}">
                    <a16:creationId xmlns:a16="http://schemas.microsoft.com/office/drawing/2014/main" id="{68E0F978-44AF-480D-9A87-90B4DE0E008D}"/>
                  </a:ext>
                </a:extLst>
              </p:cNvPr>
              <p:cNvSpPr>
                <a:spLocks noChangeArrowheads="1"/>
              </p:cNvSpPr>
              <p:nvPr/>
            </p:nvSpPr>
            <p:spPr bwMode="auto">
              <a:xfrm>
                <a:off x="480" y="2544"/>
                <a:ext cx="489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800" b="1" dirty="0">
                    <a:solidFill>
                      <a:schemeClr val="tx2"/>
                    </a:solidFill>
                    <a:highlight>
                      <a:srgbClr val="FFFF00"/>
                    </a:highlight>
                    <a:latin typeface="Times New Roman" panose="02020603050405020304" pitchFamily="18" charset="0"/>
                  </a:rPr>
                  <a:t>复倒谱(</a:t>
                </a:r>
                <a:r>
                  <a:rPr kumimoji="1" lang="en-US" altLang="zh-CN" sz="2800" b="1" dirty="0">
                    <a:solidFill>
                      <a:schemeClr val="tx2"/>
                    </a:solidFill>
                    <a:highlight>
                      <a:srgbClr val="FFFF00"/>
                    </a:highlight>
                    <a:latin typeface="Times New Roman" panose="02020603050405020304" pitchFamily="18" charset="0"/>
                  </a:rPr>
                  <a:t>Complex </a:t>
                </a:r>
                <a:r>
                  <a:rPr kumimoji="1" lang="en-US" altLang="zh-CN" sz="2800" b="1" dirty="0" err="1">
                    <a:solidFill>
                      <a:schemeClr val="tx2"/>
                    </a:solidFill>
                    <a:highlight>
                      <a:srgbClr val="FFFF00"/>
                    </a:highlight>
                    <a:latin typeface="Times New Roman" panose="02020603050405020304" pitchFamily="18" charset="0"/>
                  </a:rPr>
                  <a:t>Cepstrum</a:t>
                </a:r>
                <a:r>
                  <a:rPr kumimoji="1" lang="en-US" altLang="zh-CN" sz="2800" b="1" dirty="0">
                    <a:solidFill>
                      <a:schemeClr val="tx2"/>
                    </a:solidFill>
                    <a:highlight>
                      <a:srgbClr val="FFFF00"/>
                    </a:highlight>
                    <a:latin typeface="Times New Roman" panose="02020603050405020304" pitchFamily="18" charset="0"/>
                  </a:rPr>
                  <a:t>):</a:t>
                </a:r>
                <a:r>
                  <a:rPr kumimoji="1" lang="zh-CN" altLang="en-US" sz="2800" b="1" dirty="0">
                    <a:solidFill>
                      <a:schemeClr val="tx2"/>
                    </a:solidFill>
                    <a:highlight>
                      <a:srgbClr val="FFFF00"/>
                    </a:highlight>
                    <a:latin typeface="Times New Roman" panose="02020603050405020304" pitchFamily="18" charset="0"/>
                  </a:rPr>
                  <a:t>将特征系统的输出称为复倒谱或对数复倒谱。（重要）</a:t>
                </a:r>
                <a:endParaRPr kumimoji="1" lang="zh-CN" altLang="en-US" sz="2800" b="1" dirty="0">
                  <a:solidFill>
                    <a:schemeClr val="tx2"/>
                  </a:solidFill>
                  <a:highlight>
                    <a:srgbClr val="FFFF00"/>
                  </a:highlight>
                </a:endParaRPr>
              </a:p>
            </p:txBody>
          </p:sp>
          <p:graphicFrame>
            <p:nvGraphicFramePr>
              <p:cNvPr id="49162" name="Object 9">
                <a:extLst>
                  <a:ext uri="{FF2B5EF4-FFF2-40B4-BE49-F238E27FC236}">
                    <a16:creationId xmlns:a16="http://schemas.microsoft.com/office/drawing/2014/main" id="{2DE76FC1-E9D3-4C3B-AF15-C30C505CDDA8}"/>
                  </a:ext>
                </a:extLst>
              </p:cNvPr>
              <p:cNvGraphicFramePr>
                <a:graphicFrameLocks noChangeAspect="1"/>
              </p:cNvGraphicFramePr>
              <p:nvPr/>
            </p:nvGraphicFramePr>
            <p:xfrm>
              <a:off x="1872" y="3216"/>
              <a:ext cx="1723" cy="258"/>
            </p:xfrm>
            <a:graphic>
              <a:graphicData uri="http://schemas.openxmlformats.org/presentationml/2006/ole">
                <mc:AlternateContent xmlns:mc="http://schemas.openxmlformats.org/markup-compatibility/2006">
                  <mc:Choice xmlns:v="urn:schemas-microsoft-com:vml" Requires="v">
                    <p:oleObj spid="_x0000_s49166" name="Equation" r:id="rId7" imgW="1524000" imgH="228600" progId="Equation.3">
                      <p:embed/>
                    </p:oleObj>
                  </mc:Choice>
                  <mc:Fallback>
                    <p:oleObj name="Equation" r:id="rId7" imgW="15240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3216"/>
                            <a:ext cx="172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0" name="Text Box 10">
              <a:extLst>
                <a:ext uri="{FF2B5EF4-FFF2-40B4-BE49-F238E27FC236}">
                  <a16:creationId xmlns:a16="http://schemas.microsoft.com/office/drawing/2014/main" id="{95C69AD2-A8F3-420B-BA8F-64024989633A}"/>
                </a:ext>
              </a:extLst>
            </p:cNvPr>
            <p:cNvSpPr txBox="1">
              <a:spLocks noChangeArrowheads="1"/>
            </p:cNvSpPr>
            <p:nvPr/>
          </p:nvSpPr>
          <p:spPr bwMode="auto">
            <a:xfrm>
              <a:off x="720" y="3580"/>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chemeClr val="tx2"/>
                  </a:solidFill>
                </a:rPr>
                <a:t>其所在域称之为倒谱域。</a:t>
              </a:r>
              <a:endParaRPr kumimoji="1" lang="en-US" altLang="zh-CN" sz="2800" b="1" dirty="0">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up)">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up)">
                                      <p:cBhvr>
                                        <p:cTn id="12" dur="500"/>
                                        <p:tgtEl>
                                          <p:spTgt spid="285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AAA2B3-61C9-4720-B6EC-1007A7641D4E}"/>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51203" name="Rectangle 3">
            <a:extLst>
              <a:ext uri="{FF2B5EF4-FFF2-40B4-BE49-F238E27FC236}">
                <a16:creationId xmlns:a16="http://schemas.microsoft.com/office/drawing/2014/main" id="{D7A7DAC1-7B3A-4BF1-B4C7-EECE6EC6C676}"/>
              </a:ext>
            </a:extLst>
          </p:cNvPr>
          <p:cNvSpPr>
            <a:spLocks noGrp="1" noChangeArrowheads="1"/>
          </p:cNvSpPr>
          <p:nvPr>
            <p:ph type="body" idx="1"/>
          </p:nvPr>
        </p:nvSpPr>
        <p:spPr>
          <a:xfrm>
            <a:off x="457200" y="1600200"/>
            <a:ext cx="3711575" cy="587375"/>
          </a:xfrm>
          <a:noFill/>
        </p:spPr>
        <p:txBody>
          <a:bodyPr/>
          <a:lstStyle/>
          <a:p>
            <a:pPr eaLnBrk="1" hangingPunct="1"/>
            <a:r>
              <a:rPr lang="zh-CN" altLang="en-US" sz="2800" b="1">
                <a:solidFill>
                  <a:schemeClr val="tx2"/>
                </a:solidFill>
              </a:rPr>
              <a:t>倒谱：仅对</a:t>
            </a:r>
          </a:p>
        </p:txBody>
      </p:sp>
      <p:grpSp>
        <p:nvGrpSpPr>
          <p:cNvPr id="51204" name="Group 4">
            <a:extLst>
              <a:ext uri="{FF2B5EF4-FFF2-40B4-BE49-F238E27FC236}">
                <a16:creationId xmlns:a16="http://schemas.microsoft.com/office/drawing/2014/main" id="{5FF0E21A-772D-4875-93C5-E8777CE37A8D}"/>
              </a:ext>
            </a:extLst>
          </p:cNvPr>
          <p:cNvGrpSpPr>
            <a:grpSpLocks/>
          </p:cNvGrpSpPr>
          <p:nvPr/>
        </p:nvGrpSpPr>
        <p:grpSpPr bwMode="auto">
          <a:xfrm>
            <a:off x="2725738" y="1547813"/>
            <a:ext cx="4732337" cy="1211262"/>
            <a:chOff x="1717" y="975"/>
            <a:chExt cx="2981" cy="763"/>
          </a:xfrm>
        </p:grpSpPr>
        <p:graphicFrame>
          <p:nvGraphicFramePr>
            <p:cNvPr id="51207" name="Object 5">
              <a:extLst>
                <a:ext uri="{FF2B5EF4-FFF2-40B4-BE49-F238E27FC236}">
                  <a16:creationId xmlns:a16="http://schemas.microsoft.com/office/drawing/2014/main" id="{93A665DE-516B-4F28-80FC-3936119FD734}"/>
                </a:ext>
              </a:extLst>
            </p:cNvPr>
            <p:cNvGraphicFramePr>
              <a:graphicFrameLocks noChangeAspect="1"/>
            </p:cNvGraphicFramePr>
            <p:nvPr/>
          </p:nvGraphicFramePr>
          <p:xfrm>
            <a:off x="1784" y="1051"/>
            <a:ext cx="370" cy="251"/>
          </p:xfrm>
          <a:graphic>
            <a:graphicData uri="http://schemas.openxmlformats.org/presentationml/2006/ole">
              <mc:AlternateContent xmlns:mc="http://schemas.openxmlformats.org/markup-compatibility/2006">
                <mc:Choice xmlns:v="urn:schemas-microsoft-com:vml" Requires="v">
                  <p:oleObj spid="_x0000_s51213" name="Equation" r:id="rId4" imgW="355446" imgH="241195" progId="Equation.3">
                    <p:embed/>
                  </p:oleObj>
                </mc:Choice>
                <mc:Fallback>
                  <p:oleObj name="Equation" r:id="rId4" imgW="355446"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 y="1051"/>
                          <a:ext cx="37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8" name="Group 6">
              <a:extLst>
                <a:ext uri="{FF2B5EF4-FFF2-40B4-BE49-F238E27FC236}">
                  <a16:creationId xmlns:a16="http://schemas.microsoft.com/office/drawing/2014/main" id="{2993C7C9-0470-47A7-AC0D-83BD4370D75F}"/>
                </a:ext>
              </a:extLst>
            </p:cNvPr>
            <p:cNvGrpSpPr>
              <a:grpSpLocks/>
            </p:cNvGrpSpPr>
            <p:nvPr/>
          </p:nvGrpSpPr>
          <p:grpSpPr bwMode="auto">
            <a:xfrm>
              <a:off x="1717" y="975"/>
              <a:ext cx="2981" cy="763"/>
              <a:chOff x="1717" y="975"/>
              <a:chExt cx="2981" cy="763"/>
            </a:xfrm>
          </p:grpSpPr>
          <p:sp>
            <p:nvSpPr>
              <p:cNvPr id="51209" name="Text Box 7">
                <a:extLst>
                  <a:ext uri="{FF2B5EF4-FFF2-40B4-BE49-F238E27FC236}">
                    <a16:creationId xmlns:a16="http://schemas.microsoft.com/office/drawing/2014/main" id="{AA63AA30-80A1-47F9-B6A9-3D5C2A3506F9}"/>
                  </a:ext>
                </a:extLst>
              </p:cNvPr>
              <p:cNvSpPr txBox="1">
                <a:spLocks noChangeArrowheads="1"/>
              </p:cNvSpPr>
              <p:nvPr/>
            </p:nvSpPr>
            <p:spPr bwMode="auto">
              <a:xfrm>
                <a:off x="2154" y="975"/>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的实部作逆</a:t>
                </a:r>
                <a:r>
                  <a:rPr kumimoji="1" lang="en-US" altLang="zh-CN" sz="2800" b="1">
                    <a:solidFill>
                      <a:schemeClr val="tx2"/>
                    </a:solidFill>
                  </a:rPr>
                  <a:t>Z</a:t>
                </a:r>
                <a:r>
                  <a:rPr kumimoji="1" lang="zh-CN" altLang="en-US" sz="2800" b="1">
                    <a:solidFill>
                      <a:schemeClr val="tx2"/>
                    </a:solidFill>
                  </a:rPr>
                  <a:t>变换</a:t>
                </a:r>
              </a:p>
            </p:txBody>
          </p:sp>
          <p:graphicFrame>
            <p:nvGraphicFramePr>
              <p:cNvPr id="51210" name="Object 8">
                <a:extLst>
                  <a:ext uri="{FF2B5EF4-FFF2-40B4-BE49-F238E27FC236}">
                    <a16:creationId xmlns:a16="http://schemas.microsoft.com/office/drawing/2014/main" id="{977BDB6B-D38F-495A-96AC-48C35A4688A8}"/>
                  </a:ext>
                </a:extLst>
              </p:cNvPr>
              <p:cNvGraphicFramePr>
                <a:graphicFrameLocks noChangeAspect="1"/>
              </p:cNvGraphicFramePr>
              <p:nvPr/>
            </p:nvGraphicFramePr>
            <p:xfrm>
              <a:off x="1717" y="1468"/>
              <a:ext cx="1832" cy="270"/>
            </p:xfrm>
            <a:graphic>
              <a:graphicData uri="http://schemas.openxmlformats.org/presentationml/2006/ole">
                <mc:AlternateContent xmlns:mc="http://schemas.openxmlformats.org/markup-compatibility/2006">
                  <mc:Choice xmlns:v="urn:schemas-microsoft-com:vml" Requires="v">
                    <p:oleObj spid="_x0000_s51214" name="Equation" r:id="rId6" imgW="1549400" imgH="228600" progId="Equation.3">
                      <p:embed/>
                    </p:oleObj>
                  </mc:Choice>
                  <mc:Fallback>
                    <p:oleObj name="Equation" r:id="rId6" imgW="15494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468"/>
                            <a:ext cx="183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1205" name="Text Box 9">
            <a:extLst>
              <a:ext uri="{FF2B5EF4-FFF2-40B4-BE49-F238E27FC236}">
                <a16:creationId xmlns:a16="http://schemas.microsoft.com/office/drawing/2014/main" id="{4611A8CD-6715-44B0-A25A-50113D86148C}"/>
              </a:ext>
            </a:extLst>
          </p:cNvPr>
          <p:cNvSpPr txBox="1">
            <a:spLocks noChangeArrowheads="1"/>
          </p:cNvSpPr>
          <p:nvPr/>
        </p:nvSpPr>
        <p:spPr bwMode="auto">
          <a:xfrm>
            <a:off x="1050925" y="2971800"/>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倒谱不能通过逆特征系统还原成自身。</a:t>
            </a:r>
          </a:p>
        </p:txBody>
      </p:sp>
      <p:sp>
        <p:nvSpPr>
          <p:cNvPr id="51206" name="Rectangle 10">
            <a:extLst>
              <a:ext uri="{FF2B5EF4-FFF2-40B4-BE49-F238E27FC236}">
                <a16:creationId xmlns:a16="http://schemas.microsoft.com/office/drawing/2014/main" id="{E88DD8A9-2B7E-4BEF-A55B-B5BEF7093B91}"/>
              </a:ext>
            </a:extLst>
          </p:cNvPr>
          <p:cNvSpPr>
            <a:spLocks noChangeArrowheads="1"/>
          </p:cNvSpPr>
          <p:nvPr/>
        </p:nvSpPr>
        <p:spPr bwMode="auto">
          <a:xfrm>
            <a:off x="685800" y="3886200"/>
            <a:ext cx="7543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800" b="1">
                <a:solidFill>
                  <a:schemeClr val="tx2"/>
                </a:solidFill>
              </a:rPr>
              <a:t>在绝大多数应用场合，特征系统和逆特征系统中的正反</a:t>
            </a:r>
            <a:r>
              <a:rPr kumimoji="1" lang="en-US" altLang="zh-CN" sz="2800" b="1">
                <a:solidFill>
                  <a:schemeClr val="tx2"/>
                </a:solidFill>
              </a:rPr>
              <a:t>Z</a:t>
            </a:r>
            <a:r>
              <a:rPr kumimoji="1" lang="zh-CN" altLang="en-US" sz="2800" b="1">
                <a:solidFill>
                  <a:schemeClr val="tx2"/>
                </a:solidFill>
              </a:rPr>
              <a:t>变换都可以用正反傅立叶变换（</a:t>
            </a:r>
            <a:r>
              <a:rPr kumimoji="1" lang="en-US" altLang="zh-CN" sz="2800" b="1">
                <a:solidFill>
                  <a:schemeClr val="tx2"/>
                </a:solidFill>
              </a:rPr>
              <a:t>DFT</a:t>
            </a:r>
            <a:r>
              <a:rPr kumimoji="1" lang="zh-CN" altLang="en-US" sz="2800" b="1">
                <a:solidFill>
                  <a:schemeClr val="tx2"/>
                </a:solidFill>
              </a:rPr>
              <a:t>和</a:t>
            </a:r>
            <a:r>
              <a:rPr kumimoji="1" lang="en-US" altLang="zh-CN" sz="2800" b="1">
                <a:solidFill>
                  <a:schemeClr val="tx2"/>
                </a:solidFill>
              </a:rPr>
              <a:t>IDFT）</a:t>
            </a:r>
            <a:r>
              <a:rPr kumimoji="1" lang="zh-CN" altLang="en-US" sz="2800" b="1">
                <a:solidFill>
                  <a:schemeClr val="tx2"/>
                </a:solidFill>
              </a:rPr>
              <a:t>来代替。</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CD89B74-AA6D-4B4F-B228-C9A3131C382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53251" name="Group 3">
            <a:extLst>
              <a:ext uri="{FF2B5EF4-FFF2-40B4-BE49-F238E27FC236}">
                <a16:creationId xmlns:a16="http://schemas.microsoft.com/office/drawing/2014/main" id="{CD39BE9F-F47B-477A-B9A3-F464C4FE0112}"/>
              </a:ext>
            </a:extLst>
          </p:cNvPr>
          <p:cNvGrpSpPr>
            <a:grpSpLocks/>
          </p:cNvGrpSpPr>
          <p:nvPr/>
        </p:nvGrpSpPr>
        <p:grpSpPr bwMode="auto">
          <a:xfrm>
            <a:off x="1143000" y="2514600"/>
            <a:ext cx="6629400" cy="3155950"/>
            <a:chOff x="1056" y="960"/>
            <a:chExt cx="4032" cy="2422"/>
          </a:xfrm>
        </p:grpSpPr>
        <p:pic>
          <p:nvPicPr>
            <p:cNvPr id="53253" name="Picture 4" descr="图1">
              <a:extLst>
                <a:ext uri="{FF2B5EF4-FFF2-40B4-BE49-F238E27FC236}">
                  <a16:creationId xmlns:a16="http://schemas.microsoft.com/office/drawing/2014/main" id="{F0BF7B0F-88E6-4037-AD51-AC4B93DE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5">
              <a:extLst>
                <a:ext uri="{FF2B5EF4-FFF2-40B4-BE49-F238E27FC236}">
                  <a16:creationId xmlns:a16="http://schemas.microsoft.com/office/drawing/2014/main" id="{D92086D9-644B-455C-8F24-50846C1874DB}"/>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p>
          </p:txBody>
        </p:sp>
        <p:sp>
          <p:nvSpPr>
            <p:cNvPr id="53255" name="Text Box 6">
              <a:extLst>
                <a:ext uri="{FF2B5EF4-FFF2-40B4-BE49-F238E27FC236}">
                  <a16:creationId xmlns:a16="http://schemas.microsoft.com/office/drawing/2014/main" id="{505E2C96-3962-4AA4-8E70-308625F31A6F}"/>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p>
          </p:txBody>
        </p:sp>
      </p:grpSp>
      <p:sp>
        <p:nvSpPr>
          <p:cNvPr id="53252" name="Rectangle 7">
            <a:extLst>
              <a:ext uri="{FF2B5EF4-FFF2-40B4-BE49-F238E27FC236}">
                <a16:creationId xmlns:a16="http://schemas.microsoft.com/office/drawing/2014/main" id="{3A6072BA-D820-4D99-B810-CFE4F3AFF636}"/>
              </a:ext>
            </a:extLst>
          </p:cNvPr>
          <p:cNvSpPr>
            <a:spLocks noGrp="1" noChangeArrowheads="1"/>
          </p:cNvSpPr>
          <p:nvPr>
            <p:ph type="body" idx="1"/>
          </p:nvPr>
        </p:nvSpPr>
        <p:spPr>
          <a:xfrm>
            <a:off x="457200" y="1600200"/>
            <a:ext cx="7570788" cy="587375"/>
          </a:xfrm>
          <a:noFill/>
        </p:spPr>
        <p:txBody>
          <a:bodyPr/>
          <a:lstStyle/>
          <a:p>
            <a:pPr eaLnBrk="1" hangingPunct="1"/>
            <a:r>
              <a:rPr lang="zh-CN" altLang="en-US" b="1"/>
              <a:t>为人类的发声过程建立数学模型</a:t>
            </a:r>
            <a:endParaRPr lang="en-US" altLang="zh-CN"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C740804-5EBE-4477-91BE-48A882C027A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43043" name="Rectangle 3">
            <a:extLst>
              <a:ext uri="{FF2B5EF4-FFF2-40B4-BE49-F238E27FC236}">
                <a16:creationId xmlns:a16="http://schemas.microsoft.com/office/drawing/2014/main" id="{627B52C0-B20D-425C-B6B9-1C82F5F02808}"/>
              </a:ext>
            </a:extLst>
          </p:cNvPr>
          <p:cNvSpPr>
            <a:spLocks noGrp="1" noChangeArrowheads="1"/>
          </p:cNvSpPr>
          <p:nvPr>
            <p:ph type="body" idx="1"/>
          </p:nvPr>
        </p:nvSpPr>
        <p:spPr/>
        <p:txBody>
          <a:bodyPr/>
          <a:lstStyle/>
          <a:p>
            <a:pPr eaLnBrk="1" hangingPunct="1"/>
            <a:r>
              <a:rPr lang="zh-CN" altLang="en-US" sz="2400" b="1" dirty="0">
                <a:solidFill>
                  <a:schemeClr val="tx2"/>
                </a:solidFill>
              </a:rPr>
              <a:t>在声学上对均匀的无损耗的管道的声学特性有非常简单的数学描述。均匀：截面积不变；无损耗：不考虑声波在管内的热损耗、粘滞摩擦损耗和管壁的热传导作用。</a:t>
            </a:r>
          </a:p>
          <a:p>
            <a:pPr eaLnBrk="1" hangingPunct="1"/>
            <a:r>
              <a:rPr lang="zh-CN" altLang="en-US" sz="2400" b="1" dirty="0">
                <a:solidFill>
                  <a:schemeClr val="tx2"/>
                </a:solidFill>
              </a:rPr>
              <a:t>在此基础上，可以将声道简化成一些截面积不等的均匀无损声管的级联。用该模型来逼近真实的声道，称之为声道的时间离散模型。（</a:t>
            </a:r>
            <a:r>
              <a:rPr lang="zh-CN" altLang="en-US" sz="2400" b="1" dirty="0">
                <a:solidFill>
                  <a:schemeClr val="tx2"/>
                </a:solidFill>
                <a:highlight>
                  <a:srgbClr val="FFFF00"/>
                </a:highlight>
              </a:rPr>
              <a:t>声管模型，求下面的系数</a:t>
            </a:r>
            <a:r>
              <a:rPr lang="en-US" altLang="zh-CN" sz="2400" b="1" dirty="0" err="1">
                <a:solidFill>
                  <a:schemeClr val="tx2"/>
                </a:solidFill>
                <a:highlight>
                  <a:srgbClr val="FFFF00"/>
                </a:highlight>
              </a:rPr>
              <a:t>ak</a:t>
            </a:r>
            <a:r>
              <a:rPr lang="zh-CN" altLang="en-US" sz="2400" b="1" dirty="0">
                <a:solidFill>
                  <a:schemeClr val="tx2"/>
                </a:solidFill>
              </a:rPr>
              <a:t>）</a:t>
            </a:r>
          </a:p>
        </p:txBody>
      </p:sp>
      <p:grpSp>
        <p:nvGrpSpPr>
          <p:cNvPr id="2" name="Group 4">
            <a:extLst>
              <a:ext uri="{FF2B5EF4-FFF2-40B4-BE49-F238E27FC236}">
                <a16:creationId xmlns:a16="http://schemas.microsoft.com/office/drawing/2014/main" id="{59C0D82E-CA67-4969-AFFF-95F4F8172E1A}"/>
              </a:ext>
            </a:extLst>
          </p:cNvPr>
          <p:cNvGrpSpPr>
            <a:grpSpLocks/>
          </p:cNvGrpSpPr>
          <p:nvPr/>
        </p:nvGrpSpPr>
        <p:grpSpPr bwMode="auto">
          <a:xfrm>
            <a:off x="2286000" y="4876800"/>
            <a:ext cx="5105400" cy="1524000"/>
            <a:chOff x="1440" y="3072"/>
            <a:chExt cx="3216" cy="960"/>
          </a:xfrm>
        </p:grpSpPr>
        <p:sp>
          <p:nvSpPr>
            <p:cNvPr id="54277" name="Rectangle 5">
              <a:extLst>
                <a:ext uri="{FF2B5EF4-FFF2-40B4-BE49-F238E27FC236}">
                  <a16:creationId xmlns:a16="http://schemas.microsoft.com/office/drawing/2014/main" id="{DA902697-4DBF-4A1B-B940-69DB0D2A8E68}"/>
                </a:ext>
              </a:extLst>
            </p:cNvPr>
            <p:cNvSpPr>
              <a:spLocks noChangeArrowheads="1"/>
            </p:cNvSpPr>
            <p:nvPr/>
          </p:nvSpPr>
          <p:spPr bwMode="auto">
            <a:xfrm>
              <a:off x="1776" y="3384"/>
              <a:ext cx="240" cy="3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8" name="Rectangle 6">
              <a:extLst>
                <a:ext uri="{FF2B5EF4-FFF2-40B4-BE49-F238E27FC236}">
                  <a16:creationId xmlns:a16="http://schemas.microsoft.com/office/drawing/2014/main" id="{89F15119-B632-4D85-8A47-2F0D62D46E3E}"/>
                </a:ext>
              </a:extLst>
            </p:cNvPr>
            <p:cNvSpPr>
              <a:spLocks noChangeArrowheads="1"/>
            </p:cNvSpPr>
            <p:nvPr/>
          </p:nvSpPr>
          <p:spPr bwMode="auto">
            <a:xfrm>
              <a:off x="2016" y="3264"/>
              <a:ext cx="240"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9" name="Rectangle 7">
              <a:extLst>
                <a:ext uri="{FF2B5EF4-FFF2-40B4-BE49-F238E27FC236}">
                  <a16:creationId xmlns:a16="http://schemas.microsoft.com/office/drawing/2014/main" id="{B0D32AC2-94BE-41FC-8BA1-F43C2B558E36}"/>
                </a:ext>
              </a:extLst>
            </p:cNvPr>
            <p:cNvSpPr>
              <a:spLocks noChangeArrowheads="1"/>
            </p:cNvSpPr>
            <p:nvPr/>
          </p:nvSpPr>
          <p:spPr bwMode="auto">
            <a:xfrm>
              <a:off x="2256" y="3168"/>
              <a:ext cx="240" cy="76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0" name="Rectangle 8">
              <a:extLst>
                <a:ext uri="{FF2B5EF4-FFF2-40B4-BE49-F238E27FC236}">
                  <a16:creationId xmlns:a16="http://schemas.microsoft.com/office/drawing/2014/main" id="{309B9C71-D65E-417F-AF79-335A7B7DC06C}"/>
                </a:ext>
              </a:extLst>
            </p:cNvPr>
            <p:cNvSpPr>
              <a:spLocks noChangeArrowheads="1"/>
            </p:cNvSpPr>
            <p:nvPr/>
          </p:nvSpPr>
          <p:spPr bwMode="auto">
            <a:xfrm>
              <a:off x="2736" y="3168"/>
              <a:ext cx="240" cy="76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1" name="Rectangle 9">
              <a:extLst>
                <a:ext uri="{FF2B5EF4-FFF2-40B4-BE49-F238E27FC236}">
                  <a16:creationId xmlns:a16="http://schemas.microsoft.com/office/drawing/2014/main" id="{656B3DBA-8F80-4A6F-B6D4-A25B502E3167}"/>
                </a:ext>
              </a:extLst>
            </p:cNvPr>
            <p:cNvSpPr>
              <a:spLocks noChangeArrowheads="1"/>
            </p:cNvSpPr>
            <p:nvPr/>
          </p:nvSpPr>
          <p:spPr bwMode="auto">
            <a:xfrm>
              <a:off x="2976" y="3312"/>
              <a:ext cx="240" cy="4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2" name="Rectangle 10">
              <a:extLst>
                <a:ext uri="{FF2B5EF4-FFF2-40B4-BE49-F238E27FC236}">
                  <a16:creationId xmlns:a16="http://schemas.microsoft.com/office/drawing/2014/main" id="{979C0D67-256C-46FC-9B78-424750968509}"/>
                </a:ext>
              </a:extLst>
            </p:cNvPr>
            <p:cNvSpPr>
              <a:spLocks noChangeArrowheads="1"/>
            </p:cNvSpPr>
            <p:nvPr/>
          </p:nvSpPr>
          <p:spPr bwMode="auto">
            <a:xfrm>
              <a:off x="3216" y="3240"/>
              <a:ext cx="240" cy="62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3" name="Rectangle 11">
              <a:extLst>
                <a:ext uri="{FF2B5EF4-FFF2-40B4-BE49-F238E27FC236}">
                  <a16:creationId xmlns:a16="http://schemas.microsoft.com/office/drawing/2014/main" id="{EB0008EF-7246-4BE8-AED4-D300FFF8D264}"/>
                </a:ext>
              </a:extLst>
            </p:cNvPr>
            <p:cNvSpPr>
              <a:spLocks noChangeArrowheads="1"/>
            </p:cNvSpPr>
            <p:nvPr/>
          </p:nvSpPr>
          <p:spPr bwMode="auto">
            <a:xfrm>
              <a:off x="3456" y="3312"/>
              <a:ext cx="240" cy="4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4" name="Rectangle 12">
              <a:extLst>
                <a:ext uri="{FF2B5EF4-FFF2-40B4-BE49-F238E27FC236}">
                  <a16:creationId xmlns:a16="http://schemas.microsoft.com/office/drawing/2014/main" id="{7605D740-44AC-49FF-AB3E-C29FDA4A70F0}"/>
                </a:ext>
              </a:extLst>
            </p:cNvPr>
            <p:cNvSpPr>
              <a:spLocks noChangeArrowheads="1"/>
            </p:cNvSpPr>
            <p:nvPr/>
          </p:nvSpPr>
          <p:spPr bwMode="auto">
            <a:xfrm>
              <a:off x="3696" y="3384"/>
              <a:ext cx="240" cy="3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5" name="Rectangle 13">
              <a:extLst>
                <a:ext uri="{FF2B5EF4-FFF2-40B4-BE49-F238E27FC236}">
                  <a16:creationId xmlns:a16="http://schemas.microsoft.com/office/drawing/2014/main" id="{AB88EBF0-263B-4618-955F-9F97681BE585}"/>
                </a:ext>
              </a:extLst>
            </p:cNvPr>
            <p:cNvSpPr>
              <a:spLocks noChangeArrowheads="1"/>
            </p:cNvSpPr>
            <p:nvPr/>
          </p:nvSpPr>
          <p:spPr bwMode="auto">
            <a:xfrm>
              <a:off x="2496" y="3072"/>
              <a:ext cx="240" cy="96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6" name="Line 14">
              <a:extLst>
                <a:ext uri="{FF2B5EF4-FFF2-40B4-BE49-F238E27FC236}">
                  <a16:creationId xmlns:a16="http://schemas.microsoft.com/office/drawing/2014/main" id="{F34A1F26-A0CE-42A9-B089-43582D86BC54}"/>
                </a:ext>
              </a:extLst>
            </p:cNvPr>
            <p:cNvSpPr>
              <a:spLocks noChangeShapeType="1"/>
            </p:cNvSpPr>
            <p:nvPr/>
          </p:nvSpPr>
          <p:spPr bwMode="auto">
            <a:xfrm>
              <a:off x="1440" y="3552"/>
              <a:ext cx="32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up)">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up)">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18AF680-0F4D-417A-A397-5D58F69E657E}"/>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特征的分析时长</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EB41EFF-887C-4D2B-9836-7439E5C1ECF7}"/>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55299" name="Group 3">
            <a:extLst>
              <a:ext uri="{FF2B5EF4-FFF2-40B4-BE49-F238E27FC236}">
                <a16:creationId xmlns:a16="http://schemas.microsoft.com/office/drawing/2014/main" id="{78E8F0F4-612A-4FC5-B88E-CA4237432B37}"/>
              </a:ext>
            </a:extLst>
          </p:cNvPr>
          <p:cNvGrpSpPr>
            <a:grpSpLocks/>
          </p:cNvGrpSpPr>
          <p:nvPr/>
        </p:nvGrpSpPr>
        <p:grpSpPr bwMode="auto">
          <a:xfrm>
            <a:off x="822325" y="1720850"/>
            <a:ext cx="7327900" cy="2227263"/>
            <a:chOff x="518" y="1084"/>
            <a:chExt cx="4616" cy="1403"/>
          </a:xfrm>
        </p:grpSpPr>
        <p:sp>
          <p:nvSpPr>
            <p:cNvPr id="55303" name="Text Box 4">
              <a:extLst>
                <a:ext uri="{FF2B5EF4-FFF2-40B4-BE49-F238E27FC236}">
                  <a16:creationId xmlns:a16="http://schemas.microsoft.com/office/drawing/2014/main" id="{8B38CD65-ABA5-4D01-9A97-6B3C476288AA}"/>
                </a:ext>
              </a:extLst>
            </p:cNvPr>
            <p:cNvSpPr txBox="1">
              <a:spLocks noChangeArrowheads="1"/>
            </p:cNvSpPr>
            <p:nvPr/>
          </p:nvSpPr>
          <p:spPr bwMode="auto">
            <a:xfrm>
              <a:off x="518" y="1084"/>
              <a:ext cx="4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chemeClr val="tx2"/>
                  </a:solidFill>
                  <a:latin typeface="Times New Roman" panose="02020603050405020304" pitchFamily="18" charset="0"/>
                </a:rPr>
                <a:t>经过推导，该模型系统的</a:t>
              </a:r>
              <a:r>
                <a:rPr kumimoji="1" lang="zh-CN" altLang="en-US" sz="2800" b="1" dirty="0">
                  <a:solidFill>
                    <a:schemeClr val="tx2"/>
                  </a:solidFill>
                  <a:highlight>
                    <a:srgbClr val="FFFF00"/>
                  </a:highlight>
                  <a:latin typeface="Times New Roman" panose="02020603050405020304" pitchFamily="18" charset="0"/>
                </a:rPr>
                <a:t>传递函数</a:t>
              </a:r>
              <a:r>
                <a:rPr kumimoji="1" lang="zh-CN" altLang="en-US" sz="2800" b="1" dirty="0">
                  <a:solidFill>
                    <a:schemeClr val="tx2"/>
                  </a:solidFill>
                  <a:latin typeface="Times New Roman" panose="02020603050405020304" pitchFamily="18" charset="0"/>
                </a:rPr>
                <a:t>为如下形式</a:t>
              </a:r>
            </a:p>
          </p:txBody>
        </p:sp>
        <p:graphicFrame>
          <p:nvGraphicFramePr>
            <p:cNvPr id="55304" name="Object 5">
              <a:extLst>
                <a:ext uri="{FF2B5EF4-FFF2-40B4-BE49-F238E27FC236}">
                  <a16:creationId xmlns:a16="http://schemas.microsoft.com/office/drawing/2014/main" id="{6C8E81A2-34DF-427B-9476-359EF3474D86}"/>
                </a:ext>
              </a:extLst>
            </p:cNvPr>
            <p:cNvGraphicFramePr>
              <a:graphicFrameLocks noChangeAspect="1"/>
            </p:cNvGraphicFramePr>
            <p:nvPr/>
          </p:nvGraphicFramePr>
          <p:xfrm>
            <a:off x="1776" y="1440"/>
            <a:ext cx="1546" cy="766"/>
          </p:xfrm>
          <a:graphic>
            <a:graphicData uri="http://schemas.openxmlformats.org/presentationml/2006/ole">
              <mc:AlternateContent xmlns:mc="http://schemas.openxmlformats.org/markup-compatibility/2006">
                <mc:Choice xmlns:v="urn:schemas-microsoft-com:vml" Requires="v">
                  <p:oleObj spid="_x0000_s55308" name="Equation" r:id="rId3" imgW="1257300" imgH="622300" progId="Equation.3">
                    <p:embed/>
                  </p:oleObj>
                </mc:Choice>
                <mc:Fallback>
                  <p:oleObj name="Equation" r:id="rId3" imgW="1257300" imgH="622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1440"/>
                          <a:ext cx="1546" cy="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Text Box 6">
              <a:extLst>
                <a:ext uri="{FF2B5EF4-FFF2-40B4-BE49-F238E27FC236}">
                  <a16:creationId xmlns:a16="http://schemas.microsoft.com/office/drawing/2014/main" id="{5DECFB25-E8DE-4FF9-968E-B18DAE93E3C1}"/>
                </a:ext>
              </a:extLst>
            </p:cNvPr>
            <p:cNvSpPr txBox="1">
              <a:spLocks noChangeArrowheads="1"/>
            </p:cNvSpPr>
            <p:nvPr/>
          </p:nvSpPr>
          <p:spPr bwMode="auto">
            <a:xfrm>
              <a:off x="528" y="2160"/>
              <a:ext cx="4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N</a:t>
              </a:r>
              <a:r>
                <a:rPr kumimoji="1" lang="zh-CN" altLang="en-US" sz="2800" b="1">
                  <a:solidFill>
                    <a:schemeClr val="tx2"/>
                  </a:solidFill>
                  <a:latin typeface="Times New Roman" panose="02020603050405020304" pitchFamily="18" charset="0"/>
                </a:rPr>
                <a:t>为级联声管的节数，上式为全极点形式。</a:t>
              </a:r>
            </a:p>
          </p:txBody>
        </p:sp>
      </p:grpSp>
      <p:grpSp>
        <p:nvGrpSpPr>
          <p:cNvPr id="3" name="Group 7">
            <a:extLst>
              <a:ext uri="{FF2B5EF4-FFF2-40B4-BE49-F238E27FC236}">
                <a16:creationId xmlns:a16="http://schemas.microsoft.com/office/drawing/2014/main" id="{3B832339-54F7-4891-BD25-F2B4F6E20CE7}"/>
              </a:ext>
            </a:extLst>
          </p:cNvPr>
          <p:cNvGrpSpPr>
            <a:grpSpLocks/>
          </p:cNvGrpSpPr>
          <p:nvPr/>
        </p:nvGrpSpPr>
        <p:grpSpPr bwMode="auto">
          <a:xfrm>
            <a:off x="1447800" y="4267200"/>
            <a:ext cx="7086600" cy="2209800"/>
            <a:chOff x="912" y="2688"/>
            <a:chExt cx="4464" cy="1392"/>
          </a:xfrm>
        </p:grpSpPr>
        <p:sp>
          <p:nvSpPr>
            <p:cNvPr id="55301" name="Rectangle 8">
              <a:extLst>
                <a:ext uri="{FF2B5EF4-FFF2-40B4-BE49-F238E27FC236}">
                  <a16:creationId xmlns:a16="http://schemas.microsoft.com/office/drawing/2014/main" id="{653C8AC1-9509-4D53-BD9B-85E2F7464F81}"/>
                </a:ext>
              </a:extLst>
            </p:cNvPr>
            <p:cNvSpPr>
              <a:spLocks noChangeArrowheads="1"/>
            </p:cNvSpPr>
            <p:nvPr/>
          </p:nvSpPr>
          <p:spPr bwMode="auto">
            <a:xfrm>
              <a:off x="2928" y="379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语音信号产生系统模型</a:t>
              </a:r>
              <a:endParaRPr kumimoji="1" lang="zh-CN" altLang="en-US" sz="2400" b="1">
                <a:solidFill>
                  <a:schemeClr val="tx2"/>
                </a:solidFill>
              </a:endParaRPr>
            </a:p>
          </p:txBody>
        </p:sp>
        <p:graphicFrame>
          <p:nvGraphicFramePr>
            <p:cNvPr id="55302" name="Object 9">
              <a:extLst>
                <a:ext uri="{FF2B5EF4-FFF2-40B4-BE49-F238E27FC236}">
                  <a16:creationId xmlns:a16="http://schemas.microsoft.com/office/drawing/2014/main" id="{4B890B00-D153-412F-9B09-36AC6E6DA0F0}"/>
                </a:ext>
              </a:extLst>
            </p:cNvPr>
            <p:cNvGraphicFramePr>
              <a:graphicFrameLocks noChangeAspect="1"/>
            </p:cNvGraphicFramePr>
            <p:nvPr/>
          </p:nvGraphicFramePr>
          <p:xfrm>
            <a:off x="912" y="2688"/>
            <a:ext cx="3741" cy="1247"/>
          </p:xfrm>
          <a:graphic>
            <a:graphicData uri="http://schemas.openxmlformats.org/presentationml/2006/ole">
              <mc:AlternateContent xmlns:mc="http://schemas.openxmlformats.org/markup-compatibility/2006">
                <mc:Choice xmlns:v="urn:schemas-microsoft-com:vml" Requires="v">
                  <p:oleObj spid="_x0000_s55309" name="Picture2" r:id="rId5" imgW="5943600" imgH="1981200" progId="Word.Picture.8">
                    <p:embed/>
                  </p:oleObj>
                </mc:Choice>
                <mc:Fallback>
                  <p:oleObj name="Picture2" r:id="rId5" imgW="5943600" imgH="19812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688"/>
                          <a:ext cx="3741"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83C4DCD-9B31-4FFA-BF07-D3374F24FBD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9795" name="Rectangle 3">
            <a:extLst>
              <a:ext uri="{FF2B5EF4-FFF2-40B4-BE49-F238E27FC236}">
                <a16:creationId xmlns:a16="http://schemas.microsoft.com/office/drawing/2014/main" id="{8A951B5D-A1D1-4850-BA35-1D41A9BE086E}"/>
              </a:ext>
            </a:extLst>
          </p:cNvPr>
          <p:cNvSpPr>
            <a:spLocks noGrp="1" noChangeArrowheads="1"/>
          </p:cNvSpPr>
          <p:nvPr>
            <p:ph type="body" idx="1"/>
          </p:nvPr>
        </p:nvSpPr>
        <p:spPr>
          <a:xfrm>
            <a:off x="685800" y="1600200"/>
            <a:ext cx="7772400" cy="4800600"/>
          </a:xfrm>
        </p:spPr>
        <p:txBody>
          <a:bodyPr/>
          <a:lstStyle/>
          <a:p>
            <a:pPr eaLnBrk="1" hangingPunct="1">
              <a:buClr>
                <a:srgbClr val="9900FF"/>
              </a:buClr>
              <a:buFont typeface="Wingdings" panose="05000000000000000000" pitchFamily="2" charset="2"/>
              <a:buChar char="Ø"/>
            </a:pPr>
            <a:r>
              <a:rPr lang="zh-CN" altLang="en-US" sz="2800" b="1" dirty="0">
                <a:solidFill>
                  <a:schemeClr val="tx2"/>
                </a:solidFill>
                <a:highlight>
                  <a:srgbClr val="FFFF00"/>
                </a:highlight>
                <a:latin typeface="Times New Roman" panose="02020603050405020304" pitchFamily="18" charset="0"/>
              </a:rPr>
              <a:t>线性预测（</a:t>
            </a:r>
            <a:r>
              <a:rPr lang="en-US" altLang="zh-CN" sz="2800" b="1" dirty="0">
                <a:solidFill>
                  <a:schemeClr val="tx2"/>
                </a:solidFill>
                <a:highlight>
                  <a:srgbClr val="FFFF00"/>
                </a:highlight>
                <a:latin typeface="Times New Roman" panose="02020603050405020304" pitchFamily="18" charset="0"/>
                <a:cs typeface="Times New Roman" panose="02020603050405020304" pitchFamily="18" charset="0"/>
              </a:rPr>
              <a:t>Linear Prediction</a:t>
            </a:r>
            <a:r>
              <a:rPr lang="en-US" altLang="zh-CN" sz="2800" b="1" dirty="0">
                <a:solidFill>
                  <a:schemeClr val="tx2"/>
                </a:solidFill>
                <a:highlight>
                  <a:srgbClr val="FFFF00"/>
                </a:highlight>
                <a:latin typeface="Times New Roman" panose="02020603050405020304" pitchFamily="18" charset="0"/>
              </a:rPr>
              <a:t>）</a:t>
            </a:r>
            <a:r>
              <a:rPr lang="zh-CN" altLang="en-US" sz="2800" b="1" dirty="0">
                <a:solidFill>
                  <a:schemeClr val="tx2"/>
                </a:solidFill>
                <a:highlight>
                  <a:srgbClr val="FFFF00"/>
                </a:highlight>
                <a:latin typeface="Times New Roman" panose="02020603050405020304" pitchFamily="18" charset="0"/>
              </a:rPr>
              <a:t>分析</a:t>
            </a:r>
          </a:p>
          <a:p>
            <a:pPr eaLnBrk="1" hangingPunct="1"/>
            <a:r>
              <a:rPr lang="zh-CN" altLang="en-US" sz="2800" b="1" dirty="0">
                <a:solidFill>
                  <a:schemeClr val="tx2"/>
                </a:solidFill>
                <a:latin typeface="Times New Roman" panose="02020603050405020304" pitchFamily="18" charset="0"/>
              </a:rPr>
              <a:t>根据语音信号的产生模型，语音信号</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n</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可以看作以</a:t>
            </a:r>
            <a:r>
              <a:rPr lang="en-US" altLang="zh-CN" sz="2800" b="1" i="1" dirty="0">
                <a:solidFill>
                  <a:schemeClr val="tx2"/>
                </a:solidFill>
                <a:latin typeface="Times New Roman" panose="02020603050405020304" pitchFamily="18" charset="0"/>
              </a:rPr>
              <a:t>u</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n</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为激励的一个全极点滤波器的响应。</a:t>
            </a:r>
            <a:endParaRPr lang="en-US" altLang="zh-CN" sz="2800" b="1" dirty="0">
              <a:solidFill>
                <a:schemeClr val="tx2"/>
              </a:solidFill>
              <a:latin typeface="Times New Roman" panose="02020603050405020304" pitchFamily="18" charset="0"/>
            </a:endParaRPr>
          </a:p>
          <a:p>
            <a:pPr eaLnBrk="1" hangingPunct="1"/>
            <a:endParaRPr lang="zh-CN" altLang="en-US" sz="2800" b="1" dirty="0">
              <a:solidFill>
                <a:schemeClr val="tx2"/>
              </a:solidFill>
              <a:latin typeface="Times New Roman" panose="02020603050405020304" pitchFamily="18" charset="0"/>
            </a:endParaRPr>
          </a:p>
          <a:p>
            <a:pPr eaLnBrk="1" hangingPunct="1">
              <a:buFontTx/>
              <a:buNone/>
            </a:pPr>
            <a:endParaRPr lang="en-US" altLang="zh-CN" sz="2800" b="1" dirty="0">
              <a:solidFill>
                <a:schemeClr val="tx2"/>
              </a:solidFill>
              <a:latin typeface="Times New Roman" panose="02020603050405020304" pitchFamily="18" charset="0"/>
            </a:endParaRPr>
          </a:p>
        </p:txBody>
      </p:sp>
      <p:sp>
        <p:nvSpPr>
          <p:cNvPr id="56324" name="Rectangle 4">
            <a:extLst>
              <a:ext uri="{FF2B5EF4-FFF2-40B4-BE49-F238E27FC236}">
                <a16:creationId xmlns:a16="http://schemas.microsoft.com/office/drawing/2014/main" id="{2C12EECA-AB4E-4154-A81B-A671223B7ACA}"/>
              </a:ext>
            </a:extLst>
          </p:cNvPr>
          <p:cNvSpPr>
            <a:spLocks noChangeArrowheads="1"/>
          </p:cNvSpPr>
          <p:nvPr/>
        </p:nvSpPr>
        <p:spPr bwMode="auto">
          <a:xfrm>
            <a:off x="329565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7" name="Object 5">
            <a:extLst>
              <a:ext uri="{FF2B5EF4-FFF2-40B4-BE49-F238E27FC236}">
                <a16:creationId xmlns:a16="http://schemas.microsoft.com/office/drawing/2014/main" id="{C289E090-5409-43DA-B845-DF6FD3F84518}"/>
              </a:ext>
            </a:extLst>
          </p:cNvPr>
          <p:cNvGraphicFramePr>
            <a:graphicFrameLocks noChangeAspect="1"/>
          </p:cNvGraphicFramePr>
          <p:nvPr/>
        </p:nvGraphicFramePr>
        <p:xfrm>
          <a:off x="914400" y="3463925"/>
          <a:ext cx="3276600" cy="1333500"/>
        </p:xfrm>
        <a:graphic>
          <a:graphicData uri="http://schemas.openxmlformats.org/presentationml/2006/ole">
            <mc:AlternateContent xmlns:mc="http://schemas.openxmlformats.org/markup-compatibility/2006">
              <mc:Choice xmlns:v="urn:schemas-microsoft-com:vml" Requires="v">
                <p:oleObj spid="_x0000_s56333" name="Picture2" r:id="rId4" imgW="2552700" imgH="1037844" progId="Word.Picture.8">
                  <p:embed/>
                </p:oleObj>
              </mc:Choice>
              <mc:Fallback>
                <p:oleObj name="Picture2" r:id="rId4" imgW="2552700" imgH="103784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63925"/>
                        <a:ext cx="3276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6">
            <a:extLst>
              <a:ext uri="{FF2B5EF4-FFF2-40B4-BE49-F238E27FC236}">
                <a16:creationId xmlns:a16="http://schemas.microsoft.com/office/drawing/2014/main" id="{456CA976-0591-47CC-A1A4-F17FD1831B17}"/>
              </a:ext>
            </a:extLst>
          </p:cNvPr>
          <p:cNvSpPr>
            <a:spLocks noChangeArrowheads="1"/>
          </p:cNvSpPr>
          <p:nvPr/>
        </p:nvSpPr>
        <p:spPr bwMode="auto">
          <a:xfrm>
            <a:off x="398145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9" name="Object 7">
            <a:extLst>
              <a:ext uri="{FF2B5EF4-FFF2-40B4-BE49-F238E27FC236}">
                <a16:creationId xmlns:a16="http://schemas.microsoft.com/office/drawing/2014/main" id="{4144805B-15A4-47D6-9AD3-ABF9ABE440F5}"/>
              </a:ext>
            </a:extLst>
          </p:cNvPr>
          <p:cNvGraphicFramePr>
            <a:graphicFrameLocks noChangeAspect="1"/>
          </p:cNvGraphicFramePr>
          <p:nvPr/>
        </p:nvGraphicFramePr>
        <p:xfrm>
          <a:off x="5257800" y="3606800"/>
          <a:ext cx="1666875" cy="901700"/>
        </p:xfrm>
        <a:graphic>
          <a:graphicData uri="http://schemas.openxmlformats.org/presentationml/2006/ole">
            <mc:AlternateContent xmlns:mc="http://schemas.openxmlformats.org/markup-compatibility/2006">
              <mc:Choice xmlns:v="urn:schemas-microsoft-com:vml" Requires="v">
                <p:oleObj spid="_x0000_s56334" r:id="rId6" imgW="1180588" imgH="634725" progId="Equation.3">
                  <p:embed/>
                </p:oleObj>
              </mc:Choice>
              <mc:Fallback>
                <p:oleObj r:id="rId6" imgW="1180588" imgH="63472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606800"/>
                        <a:ext cx="16668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9800" name="Text Box 8">
            <a:extLst>
              <a:ext uri="{FF2B5EF4-FFF2-40B4-BE49-F238E27FC236}">
                <a16:creationId xmlns:a16="http://schemas.microsoft.com/office/drawing/2014/main" id="{29AD2B9F-04DC-4DAF-B858-E0B5B51355EB}"/>
              </a:ext>
            </a:extLst>
          </p:cNvPr>
          <p:cNvSpPr txBox="1">
            <a:spLocks noChangeArrowheads="1"/>
          </p:cNvSpPr>
          <p:nvPr/>
        </p:nvSpPr>
        <p:spPr bwMode="auto">
          <a:xfrm>
            <a:off x="822325" y="5172075"/>
            <a:ext cx="7483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问题：如何在已知</a:t>
            </a:r>
            <a:r>
              <a:rPr kumimoji="1" lang="en-US" altLang="zh-CN" sz="2800" b="1" i="1">
                <a:solidFill>
                  <a:schemeClr val="tx2"/>
                </a:solidFill>
                <a:latin typeface="Times New Roman" panose="02020603050405020304" pitchFamily="18" charset="0"/>
              </a:rPr>
              <a:t>x</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n</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的条件下，求出系数 </a:t>
            </a:r>
          </a:p>
          <a:p>
            <a:pPr eaLnBrk="1" hangingPunct="1">
              <a:spcBef>
                <a:spcPct val="0"/>
              </a:spcBef>
              <a:buFontTx/>
              <a:buNone/>
            </a:pPr>
            <a:r>
              <a:rPr kumimoji="1" lang="zh-CN" altLang="en-US"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a</a:t>
            </a:r>
            <a:r>
              <a:rPr kumimoji="1" lang="en-US" altLang="zh-CN" sz="2800" b="1" baseline="-25000">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=1,…, </a:t>
            </a:r>
            <a:r>
              <a:rPr kumimoji="1" lang="en-US" altLang="zh-CN" sz="2800" b="1" i="1">
                <a:solidFill>
                  <a:schemeClr val="tx2"/>
                </a:solidFill>
                <a:latin typeface="Times New Roman" panose="02020603050405020304" pitchFamily="18" charset="0"/>
              </a:rPr>
              <a:t>p </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p:txBody>
      </p:sp>
      <p:sp>
        <p:nvSpPr>
          <p:cNvPr id="289801" name="AutoShape 9">
            <a:extLst>
              <a:ext uri="{FF2B5EF4-FFF2-40B4-BE49-F238E27FC236}">
                <a16:creationId xmlns:a16="http://schemas.microsoft.com/office/drawing/2014/main" id="{61E129DC-D632-4B81-AF00-281E57875EC4}"/>
              </a:ext>
            </a:extLst>
          </p:cNvPr>
          <p:cNvSpPr>
            <a:spLocks noChangeArrowheads="1"/>
          </p:cNvSpPr>
          <p:nvPr/>
        </p:nvSpPr>
        <p:spPr bwMode="auto">
          <a:xfrm>
            <a:off x="7391400" y="3505200"/>
            <a:ext cx="1219200" cy="838200"/>
          </a:xfrm>
          <a:prstGeom prst="leftArrowCallout">
            <a:avLst>
              <a:gd name="adj1" fmla="val 25000"/>
              <a:gd name="adj2" fmla="val 25000"/>
              <a:gd name="adj3" fmla="val 24242"/>
              <a:gd name="adj4"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rPr>
              <a:t>AR</a:t>
            </a:r>
          </a:p>
          <a:p>
            <a:pPr algn="ctr" eaLnBrk="1" hangingPunct="1">
              <a:spcBef>
                <a:spcPct val="0"/>
              </a:spcBef>
              <a:buFontTx/>
              <a:buNone/>
            </a:pPr>
            <a:r>
              <a:rPr kumimoji="1" lang="zh-CN" altLang="en-US" sz="2800" b="1">
                <a:solidFill>
                  <a:schemeClr val="tx2"/>
                </a:solidFill>
              </a:rPr>
              <a:t>模型</a:t>
            </a:r>
          </a:p>
        </p:txBody>
      </p:sp>
      <p:sp>
        <p:nvSpPr>
          <p:cNvPr id="289802" name="Text Box 10">
            <a:extLst>
              <a:ext uri="{FF2B5EF4-FFF2-40B4-BE49-F238E27FC236}">
                <a16:creationId xmlns:a16="http://schemas.microsoft.com/office/drawing/2014/main" id="{10510803-4D20-4727-BED7-93F33A1BD57F}"/>
              </a:ext>
            </a:extLst>
          </p:cNvPr>
          <p:cNvSpPr txBox="1">
            <a:spLocks noChangeArrowheads="1"/>
          </p:cNvSpPr>
          <p:nvPr/>
        </p:nvSpPr>
        <p:spPr bwMode="auto">
          <a:xfrm>
            <a:off x="838200" y="6172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解答：线性预测分析的方法。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up)">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up)">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Effect transition="in" filter="wipe(up)">
                                      <p:cBhvr>
                                        <p:cTn id="17" dur="500"/>
                                        <p:tgtEl>
                                          <p:spTgt spid="289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89799"/>
                                        </p:tgtEl>
                                        <p:attrNameLst>
                                          <p:attrName>style.visibility</p:attrName>
                                        </p:attrNameLst>
                                      </p:cBhvr>
                                      <p:to>
                                        <p:strVal val="visible"/>
                                      </p:to>
                                    </p:set>
                                    <p:animEffect transition="in" filter="wipe(up)">
                                      <p:cBhvr>
                                        <p:cTn id="22" dur="500"/>
                                        <p:tgtEl>
                                          <p:spTgt spid="289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9801"/>
                                        </p:tgtEl>
                                        <p:attrNameLst>
                                          <p:attrName>style.visibility</p:attrName>
                                        </p:attrNameLst>
                                      </p:cBhvr>
                                      <p:to>
                                        <p:strVal val="visible"/>
                                      </p:to>
                                    </p:set>
                                    <p:animEffect transition="in" filter="wipe(up)">
                                      <p:cBhvr>
                                        <p:cTn id="27" dur="500"/>
                                        <p:tgtEl>
                                          <p:spTgt spid="289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9800"/>
                                        </p:tgtEl>
                                        <p:attrNameLst>
                                          <p:attrName>style.visibility</p:attrName>
                                        </p:attrNameLst>
                                      </p:cBhvr>
                                      <p:to>
                                        <p:strVal val="visible"/>
                                      </p:to>
                                    </p:set>
                                    <p:animEffect transition="in" filter="wipe(up)">
                                      <p:cBhvr>
                                        <p:cTn id="32" dur="500"/>
                                        <p:tgtEl>
                                          <p:spTgt spid="289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9802"/>
                                        </p:tgtEl>
                                        <p:attrNameLst>
                                          <p:attrName>style.visibility</p:attrName>
                                        </p:attrNameLst>
                                      </p:cBhvr>
                                      <p:to>
                                        <p:strVal val="visible"/>
                                      </p:to>
                                    </p:set>
                                    <p:animEffect transition="in" filter="wipe(up)">
                                      <p:cBhvr>
                                        <p:cTn id="37" dur="500"/>
                                        <p:tgtEl>
                                          <p:spTgt spid="28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800" grpId="0" autoUpdateAnimBg="0"/>
      <p:bldP spid="289801" grpId="0" animBg="1" autoUpdateAnimBg="0"/>
      <p:bldP spid="28980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032F413-2889-4CC8-8D6D-9E90AE0090D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1843" name="Rectangle 3">
            <a:extLst>
              <a:ext uri="{FF2B5EF4-FFF2-40B4-BE49-F238E27FC236}">
                <a16:creationId xmlns:a16="http://schemas.microsoft.com/office/drawing/2014/main" id="{A4C5676F-D2DE-4840-9DD1-BC6C9115DC7A}"/>
              </a:ext>
            </a:extLst>
          </p:cNvPr>
          <p:cNvSpPr>
            <a:spLocks noGrp="1" noChangeArrowheads="1"/>
          </p:cNvSpPr>
          <p:nvPr>
            <p:ph type="body" idx="1"/>
          </p:nvPr>
        </p:nvSpPr>
        <p:spPr>
          <a:xfrm>
            <a:off x="685800" y="1989138"/>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线性预测器：</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在</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域，是如下乘积关系</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反</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变换</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可得到如下时域差分方程：   </a:t>
            </a: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58372" name="Rectangle 4">
            <a:extLst>
              <a:ext uri="{FF2B5EF4-FFF2-40B4-BE49-F238E27FC236}">
                <a16:creationId xmlns:a16="http://schemas.microsoft.com/office/drawing/2014/main" id="{5F6067D9-4663-47E2-9B62-A46D9F587518}"/>
              </a:ext>
            </a:extLst>
          </p:cNvPr>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1845" name="Object 5">
            <a:extLst>
              <a:ext uri="{FF2B5EF4-FFF2-40B4-BE49-F238E27FC236}">
                <a16:creationId xmlns:a16="http://schemas.microsoft.com/office/drawing/2014/main" id="{751233EA-DC6F-49CD-9B2D-F00117DDC830}"/>
              </a:ext>
            </a:extLst>
          </p:cNvPr>
          <p:cNvGraphicFramePr>
            <a:graphicFrameLocks noChangeAspect="1"/>
          </p:cNvGraphicFramePr>
          <p:nvPr/>
        </p:nvGraphicFramePr>
        <p:xfrm>
          <a:off x="2682875" y="1917700"/>
          <a:ext cx="1457325" cy="647700"/>
        </p:xfrm>
        <a:graphic>
          <a:graphicData uri="http://schemas.openxmlformats.org/presentationml/2006/ole">
            <mc:AlternateContent xmlns:mc="http://schemas.openxmlformats.org/markup-compatibility/2006">
              <mc:Choice xmlns:v="urn:schemas-microsoft-com:vml" Requires="v">
                <p:oleObj spid="_x0000_s58391" r:id="rId4" imgW="965200" imgH="431800" progId="Equation.3">
                  <p:embed/>
                </p:oleObj>
              </mc:Choice>
              <mc:Fallback>
                <p:oleObj r:id="rId4" imgW="9652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75" y="1917700"/>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6" name="Text Box 6">
            <a:extLst>
              <a:ext uri="{FF2B5EF4-FFF2-40B4-BE49-F238E27FC236}">
                <a16:creationId xmlns:a16="http://schemas.microsoft.com/office/drawing/2014/main" id="{4205ECFC-792D-4D51-BD3B-B07FA4AFDACF}"/>
              </a:ext>
            </a:extLst>
          </p:cNvPr>
          <p:cNvSpPr txBox="1">
            <a:spLocks noChangeArrowheads="1"/>
          </p:cNvSpPr>
          <p:nvPr/>
        </p:nvSpPr>
        <p:spPr bwMode="auto">
          <a:xfrm>
            <a:off x="539750" y="5872163"/>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从时域角度可以理解为，用信号的前</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个样本来预测当前的样本得到预测值</a:t>
            </a:r>
            <a:r>
              <a:rPr kumimoji="1" lang="zh-CN" altLang="en-US" sz="2400" b="1">
                <a:solidFill>
                  <a:schemeClr val="tx2"/>
                </a:solidFill>
              </a:rPr>
              <a:t> </a:t>
            </a:r>
          </a:p>
        </p:txBody>
      </p:sp>
      <p:sp>
        <p:nvSpPr>
          <p:cNvPr id="58375" name="Rectangle 7">
            <a:extLst>
              <a:ext uri="{FF2B5EF4-FFF2-40B4-BE49-F238E27FC236}">
                <a16:creationId xmlns:a16="http://schemas.microsoft.com/office/drawing/2014/main" id="{C0AEE5DF-A6ED-418E-AF45-A651BC5D03D2}"/>
              </a:ext>
            </a:extLst>
          </p:cNvPr>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6329" name="Object 9">
            <a:extLst>
              <a:ext uri="{FF2B5EF4-FFF2-40B4-BE49-F238E27FC236}">
                <a16:creationId xmlns:a16="http://schemas.microsoft.com/office/drawing/2014/main" id="{1144E04B-FA4F-47A2-9FD4-48AAC53C52E3}"/>
              </a:ext>
            </a:extLst>
          </p:cNvPr>
          <p:cNvGraphicFramePr>
            <a:graphicFrameLocks noChangeAspect="1"/>
          </p:cNvGraphicFramePr>
          <p:nvPr/>
        </p:nvGraphicFramePr>
        <p:xfrm>
          <a:off x="3251200" y="3895725"/>
          <a:ext cx="2046288" cy="685800"/>
        </p:xfrm>
        <a:graphic>
          <a:graphicData uri="http://schemas.openxmlformats.org/presentationml/2006/ole">
            <mc:AlternateContent xmlns:mc="http://schemas.openxmlformats.org/markup-compatibility/2006">
              <mc:Choice xmlns:v="urn:schemas-microsoft-com:vml" Requires="v">
                <p:oleObj spid="_x0000_s58392" name="Equation" r:id="rId6" imgW="1282700" imgH="431800" progId="Equation.DSMT4">
                  <p:embed/>
                </p:oleObj>
              </mc:Choice>
              <mc:Fallback>
                <p:oleObj name="Equation" r:id="rId6" imgW="1282700" imgH="4318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1200" y="3895725"/>
                        <a:ext cx="20462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a:extLst>
              <a:ext uri="{FF2B5EF4-FFF2-40B4-BE49-F238E27FC236}">
                <a16:creationId xmlns:a16="http://schemas.microsoft.com/office/drawing/2014/main" id="{D8C9C2F5-3BC1-4D8A-80DA-BB83E1C4EB30}"/>
              </a:ext>
            </a:extLst>
          </p:cNvPr>
          <p:cNvGrpSpPr>
            <a:grpSpLocks/>
          </p:cNvGrpSpPr>
          <p:nvPr/>
        </p:nvGrpSpPr>
        <p:grpSpPr bwMode="auto">
          <a:xfrm>
            <a:off x="2022475" y="2636838"/>
            <a:ext cx="4568825" cy="720725"/>
            <a:chOff x="2021943" y="2780928"/>
            <a:chExt cx="4568637" cy="720080"/>
          </a:xfrm>
        </p:grpSpPr>
        <p:sp>
          <p:nvSpPr>
            <p:cNvPr id="58379" name="矩形 2">
              <a:extLst>
                <a:ext uri="{FF2B5EF4-FFF2-40B4-BE49-F238E27FC236}">
                  <a16:creationId xmlns:a16="http://schemas.microsoft.com/office/drawing/2014/main" id="{3400A48F-0F43-4BF0-95B5-E3D5FD7DA9F6}"/>
                </a:ext>
              </a:extLst>
            </p:cNvPr>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58380" name="直接箭头连接符 4">
              <a:extLst>
                <a:ext uri="{FF2B5EF4-FFF2-40B4-BE49-F238E27FC236}">
                  <a16:creationId xmlns:a16="http://schemas.microsoft.com/office/drawing/2014/main" id="{1FEDD3C7-9C17-4744-BFFF-FE17B908D72B}"/>
                </a:ext>
              </a:extLst>
            </p:cNvPr>
            <p:cNvCxnSpPr>
              <a:cxnSpLocks noChangeShapeType="1"/>
            </p:cNvCxnSpPr>
            <p:nvPr/>
          </p:nvCxnSpPr>
          <p:spPr bwMode="auto">
            <a:xfrm>
              <a:off x="2555776"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1" name="直接箭头连接符 14">
              <a:extLst>
                <a:ext uri="{FF2B5EF4-FFF2-40B4-BE49-F238E27FC236}">
                  <a16:creationId xmlns:a16="http://schemas.microsoft.com/office/drawing/2014/main" id="{6227AC45-FD01-490C-9CCD-0A8D6F968336}"/>
                </a:ext>
              </a:extLst>
            </p:cNvPr>
            <p:cNvCxnSpPr>
              <a:cxnSpLocks noChangeShapeType="1"/>
            </p:cNvCxnSpPr>
            <p:nvPr/>
          </p:nvCxnSpPr>
          <p:spPr bwMode="auto">
            <a:xfrm>
              <a:off x="5004048"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8382" name="Object 5">
              <a:extLst>
                <a:ext uri="{FF2B5EF4-FFF2-40B4-BE49-F238E27FC236}">
                  <a16:creationId xmlns:a16="http://schemas.microsoft.com/office/drawing/2014/main" id="{A3E813EC-E528-4250-8892-0A73918C0516}"/>
                </a:ext>
              </a:extLst>
            </p:cNvPr>
            <p:cNvGraphicFramePr>
              <a:graphicFrameLocks noChangeAspect="1"/>
            </p:cNvGraphicFramePr>
            <p:nvPr/>
          </p:nvGraphicFramePr>
          <p:xfrm>
            <a:off x="3546723" y="2780928"/>
            <a:ext cx="1457325" cy="647700"/>
          </p:xfrm>
          <a:graphic>
            <a:graphicData uri="http://schemas.openxmlformats.org/presentationml/2006/ole">
              <mc:AlternateContent xmlns:mc="http://schemas.openxmlformats.org/markup-compatibility/2006">
                <mc:Choice xmlns:v="urn:schemas-microsoft-com:vml" Requires="v">
                  <p:oleObj spid="_x0000_s58393" r:id="rId8" imgW="965200" imgH="431800" progId="Equation.3">
                    <p:embed/>
                  </p:oleObj>
                </mc:Choice>
                <mc:Fallback>
                  <p:oleObj r:id="rId8" imgW="9652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6723" y="2780928"/>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9">
              <a:extLst>
                <a:ext uri="{FF2B5EF4-FFF2-40B4-BE49-F238E27FC236}">
                  <a16:creationId xmlns:a16="http://schemas.microsoft.com/office/drawing/2014/main" id="{27AADC27-6018-4269-8702-C2125C7E3896}"/>
                </a:ext>
              </a:extLst>
            </p:cNvPr>
            <p:cNvGraphicFramePr>
              <a:graphicFrameLocks noChangeAspect="1"/>
            </p:cNvGraphicFramePr>
            <p:nvPr/>
          </p:nvGraphicFramePr>
          <p:xfrm>
            <a:off x="6084168" y="2961134"/>
            <a:ext cx="506412" cy="323850"/>
          </p:xfrm>
          <a:graphic>
            <a:graphicData uri="http://schemas.openxmlformats.org/presentationml/2006/ole">
              <mc:AlternateContent xmlns:mc="http://schemas.openxmlformats.org/markup-compatibility/2006">
                <mc:Choice xmlns:v="urn:schemas-microsoft-com:vml" Requires="v">
                  <p:oleObj spid="_x0000_s58394" name="Equation" r:id="rId9" imgW="317225" imgH="203024" progId="Equation.DSMT4">
                    <p:embed/>
                  </p:oleObj>
                </mc:Choice>
                <mc:Fallback>
                  <p:oleObj name="Equation" r:id="rId9" imgW="317225" imgH="203024"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9">
              <a:extLst>
                <a:ext uri="{FF2B5EF4-FFF2-40B4-BE49-F238E27FC236}">
                  <a16:creationId xmlns:a16="http://schemas.microsoft.com/office/drawing/2014/main" id="{31BD4A52-8A96-41C8-BDC3-B9F29B4BFD79}"/>
                </a:ext>
              </a:extLst>
            </p:cNvPr>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58395" name="Equation" r:id="rId11" imgW="317225" imgH="203024" progId="Equation.DSMT4">
                    <p:embed/>
                  </p:oleObj>
                </mc:Choice>
                <mc:Fallback>
                  <p:oleObj name="Equation" r:id="rId11" imgW="317225" imgH="203024"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9">
            <a:extLst>
              <a:ext uri="{FF2B5EF4-FFF2-40B4-BE49-F238E27FC236}">
                <a16:creationId xmlns:a16="http://schemas.microsoft.com/office/drawing/2014/main" id="{1A935FEF-DEB8-4B29-AB28-3BB7C90A163F}"/>
              </a:ext>
            </a:extLst>
          </p:cNvPr>
          <p:cNvGraphicFramePr>
            <a:graphicFrameLocks noChangeAspect="1"/>
          </p:cNvGraphicFramePr>
          <p:nvPr/>
        </p:nvGraphicFramePr>
        <p:xfrm>
          <a:off x="3276600" y="5038725"/>
          <a:ext cx="1905000" cy="685800"/>
        </p:xfrm>
        <a:graphic>
          <a:graphicData uri="http://schemas.openxmlformats.org/presentationml/2006/ole">
            <mc:AlternateContent xmlns:mc="http://schemas.openxmlformats.org/markup-compatibility/2006">
              <mc:Choice xmlns:v="urn:schemas-microsoft-com:vml" Requires="v">
                <p:oleObj spid="_x0000_s58396" r:id="rId13" imgW="1193800" imgH="431800" progId="Equation.3">
                  <p:embed/>
                </p:oleObj>
              </mc:Choice>
              <mc:Fallback>
                <p:oleObj r:id="rId13" imgW="1193800" imgH="431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5038725"/>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wipe(up)">
                                      <p:cBhvr>
                                        <p:cTn id="12" dur="500"/>
                                        <p:tgtEl>
                                          <p:spTgt spid="291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wipe(up)">
                                      <p:cBhvr>
                                        <p:cTn id="22" dur="500"/>
                                        <p:tgtEl>
                                          <p:spTgt spid="291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up)">
                                      <p:cBhvr>
                                        <p:cTn id="27" dur="500"/>
                                        <p:tgtEl>
                                          <p:spTgt spid="56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1843">
                                            <p:txEl>
                                              <p:pRg st="7" end="7"/>
                                            </p:txEl>
                                          </p:spTgt>
                                        </p:tgtEl>
                                        <p:attrNameLst>
                                          <p:attrName>style.visibility</p:attrName>
                                        </p:attrNameLst>
                                      </p:cBhvr>
                                      <p:to>
                                        <p:strVal val="visible"/>
                                      </p:to>
                                    </p:set>
                                    <p:animEffect transition="in" filter="wipe(up)">
                                      <p:cBhvr>
                                        <p:cTn id="32" dur="500"/>
                                        <p:tgtEl>
                                          <p:spTgt spid="29184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1846"/>
                                        </p:tgtEl>
                                        <p:attrNameLst>
                                          <p:attrName>style.visibility</p:attrName>
                                        </p:attrNameLst>
                                      </p:cBhvr>
                                      <p:to>
                                        <p:strVal val="visible"/>
                                      </p:to>
                                    </p:set>
                                    <p:animEffect transition="in" filter="wipe(up)">
                                      <p:cBhvr>
                                        <p:cTn id="42"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P spid="29184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24BD32B6-5FBD-4D4D-88D3-3C3D28CDAC9E}"/>
              </a:ext>
            </a:extLst>
          </p:cNvPr>
          <p:cNvSpPr>
            <a:spLocks noGrp="1" noChangeArrowheads="1"/>
          </p:cNvSpPr>
          <p:nvPr>
            <p:ph type="body" idx="1"/>
          </p:nvPr>
        </p:nvSpPr>
        <p:spPr>
          <a:xfrm>
            <a:off x="611188" y="1731963"/>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可以如下得到该预测器的预测误差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它的逆滤波器形式：</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   </a:t>
            </a: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60419" name="Rectangle 2">
            <a:extLst>
              <a:ext uri="{FF2B5EF4-FFF2-40B4-BE49-F238E27FC236}">
                <a16:creationId xmlns:a16="http://schemas.microsoft.com/office/drawing/2014/main" id="{2A4F0792-09FE-45C4-B56F-43106827F88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组合 1">
            <a:extLst>
              <a:ext uri="{FF2B5EF4-FFF2-40B4-BE49-F238E27FC236}">
                <a16:creationId xmlns:a16="http://schemas.microsoft.com/office/drawing/2014/main" id="{7BA5D8A0-8B02-4F45-A385-12111EECAD1D}"/>
              </a:ext>
            </a:extLst>
          </p:cNvPr>
          <p:cNvGrpSpPr>
            <a:grpSpLocks/>
          </p:cNvGrpSpPr>
          <p:nvPr/>
        </p:nvGrpSpPr>
        <p:grpSpPr bwMode="auto">
          <a:xfrm>
            <a:off x="2124075" y="3608388"/>
            <a:ext cx="4383088" cy="757237"/>
            <a:chOff x="2123728" y="3212976"/>
            <a:chExt cx="4383435" cy="756791"/>
          </a:xfrm>
        </p:grpSpPr>
        <p:grpSp>
          <p:nvGrpSpPr>
            <p:cNvPr id="60433" name="组合 5">
              <a:extLst>
                <a:ext uri="{FF2B5EF4-FFF2-40B4-BE49-F238E27FC236}">
                  <a16:creationId xmlns:a16="http://schemas.microsoft.com/office/drawing/2014/main" id="{61B9E44F-2A87-48C2-93CF-945A621B797D}"/>
                </a:ext>
              </a:extLst>
            </p:cNvPr>
            <p:cNvGrpSpPr>
              <a:grpSpLocks/>
            </p:cNvGrpSpPr>
            <p:nvPr/>
          </p:nvGrpSpPr>
          <p:grpSpPr bwMode="auto">
            <a:xfrm>
              <a:off x="2123728" y="3249687"/>
              <a:ext cx="4383435" cy="720080"/>
              <a:chOff x="2021943" y="2780928"/>
              <a:chExt cx="4559221" cy="720080"/>
            </a:xfrm>
          </p:grpSpPr>
          <p:sp>
            <p:nvSpPr>
              <p:cNvPr id="60435" name="矩形 2">
                <a:extLst>
                  <a:ext uri="{FF2B5EF4-FFF2-40B4-BE49-F238E27FC236}">
                    <a16:creationId xmlns:a16="http://schemas.microsoft.com/office/drawing/2014/main" id="{7590B28A-D21F-4D26-AA8B-D0400B223B29}"/>
                  </a:ext>
                </a:extLst>
              </p:cNvPr>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60436" name="直接箭头连接符 4">
                <a:extLst>
                  <a:ext uri="{FF2B5EF4-FFF2-40B4-BE49-F238E27FC236}">
                    <a16:creationId xmlns:a16="http://schemas.microsoft.com/office/drawing/2014/main" id="{F2523FBE-2B52-4BA3-98BE-38BA5512D265}"/>
                  </a:ext>
                </a:extLst>
              </p:cNvPr>
              <p:cNvCxnSpPr>
                <a:cxnSpLocks noChangeShapeType="1"/>
              </p:cNvCxnSpPr>
              <p:nvPr/>
            </p:nvCxnSpPr>
            <p:spPr bwMode="auto">
              <a:xfrm>
                <a:off x="2555776"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7" name="直接箭头连接符 14">
                <a:extLst>
                  <a:ext uri="{FF2B5EF4-FFF2-40B4-BE49-F238E27FC236}">
                    <a16:creationId xmlns:a16="http://schemas.microsoft.com/office/drawing/2014/main" id="{D3132D62-3EEA-4905-94B8-E1DB81E47140}"/>
                  </a:ext>
                </a:extLst>
              </p:cNvPr>
              <p:cNvCxnSpPr>
                <a:cxnSpLocks noChangeShapeType="1"/>
              </p:cNvCxnSpPr>
              <p:nvPr/>
            </p:nvCxnSpPr>
            <p:spPr bwMode="auto">
              <a:xfrm>
                <a:off x="5004048"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0438" name="Object 9">
                <a:extLst>
                  <a:ext uri="{FF2B5EF4-FFF2-40B4-BE49-F238E27FC236}">
                    <a16:creationId xmlns:a16="http://schemas.microsoft.com/office/drawing/2014/main" id="{D700CE2D-BE30-4CF0-A6FC-97C9E706D884}"/>
                  </a:ext>
                </a:extLst>
              </p:cNvPr>
              <p:cNvGraphicFramePr>
                <a:graphicFrameLocks noChangeAspect="1"/>
              </p:cNvGraphicFramePr>
              <p:nvPr/>
            </p:nvGraphicFramePr>
            <p:xfrm>
              <a:off x="6094071" y="2961829"/>
              <a:ext cx="487093" cy="323850"/>
            </p:xfrm>
            <a:graphic>
              <a:graphicData uri="http://schemas.openxmlformats.org/presentationml/2006/ole">
                <mc:AlternateContent xmlns:mc="http://schemas.openxmlformats.org/markup-compatibility/2006">
                  <mc:Choice xmlns:v="urn:schemas-microsoft-com:vml" Requires="v">
                    <p:oleObj spid="_x0000_s60448" name="Equation" r:id="rId4" imgW="304536" imgH="203024" progId="Equation.DSMT4">
                      <p:embed/>
                    </p:oleObj>
                  </mc:Choice>
                  <mc:Fallback>
                    <p:oleObj name="Equation" r:id="rId4" imgW="304536" imgH="203024"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071" y="2961829"/>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9" name="Object 9">
                <a:extLst>
                  <a:ext uri="{FF2B5EF4-FFF2-40B4-BE49-F238E27FC236}">
                    <a16:creationId xmlns:a16="http://schemas.microsoft.com/office/drawing/2014/main" id="{5A2B306C-AD91-4CBA-AA30-88D38B0EBA32}"/>
                  </a:ext>
                </a:extLst>
              </p:cNvPr>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60449" name="Equation" r:id="rId6" imgW="317225" imgH="203024" progId="Equation.DSMT4">
                      <p:embed/>
                    </p:oleObj>
                  </mc:Choice>
                  <mc:Fallback>
                    <p:oleObj name="Equation" r:id="rId6" imgW="317225" imgH="203024"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34" name="Object 9">
              <a:extLst>
                <a:ext uri="{FF2B5EF4-FFF2-40B4-BE49-F238E27FC236}">
                  <a16:creationId xmlns:a16="http://schemas.microsoft.com/office/drawing/2014/main" id="{736F9F90-5F09-4430-A568-4A12CCEE770C}"/>
                </a:ext>
              </a:extLst>
            </p:cNvPr>
            <p:cNvGraphicFramePr>
              <a:graphicFrameLocks noChangeAspect="1"/>
            </p:cNvGraphicFramePr>
            <p:nvPr/>
          </p:nvGraphicFramePr>
          <p:xfrm>
            <a:off x="3786338" y="3212976"/>
            <a:ext cx="992187" cy="685800"/>
          </p:xfrm>
          <a:graphic>
            <a:graphicData uri="http://schemas.openxmlformats.org/presentationml/2006/ole">
              <mc:AlternateContent xmlns:mc="http://schemas.openxmlformats.org/markup-compatibility/2006">
                <mc:Choice xmlns:v="urn:schemas-microsoft-com:vml" Requires="v">
                  <p:oleObj spid="_x0000_s60450" name="Equation" r:id="rId8" imgW="622030" imgH="431613" progId="Equation.DSMT4">
                    <p:embed/>
                  </p:oleObj>
                </mc:Choice>
                <mc:Fallback>
                  <p:oleObj name="Equation" r:id="rId8" imgW="622030" imgH="43161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6338" y="3212976"/>
                          <a:ext cx="992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 name="Object 5">
            <a:extLst>
              <a:ext uri="{FF2B5EF4-FFF2-40B4-BE49-F238E27FC236}">
                <a16:creationId xmlns:a16="http://schemas.microsoft.com/office/drawing/2014/main" id="{F081D287-2D4E-4384-BF89-BB93D769F4D8}"/>
              </a:ext>
            </a:extLst>
          </p:cNvPr>
          <p:cNvGraphicFramePr>
            <a:graphicFrameLocks noChangeAspect="1"/>
          </p:cNvGraphicFramePr>
          <p:nvPr/>
        </p:nvGraphicFramePr>
        <p:xfrm>
          <a:off x="2395538" y="2020888"/>
          <a:ext cx="4191000" cy="749300"/>
        </p:xfrm>
        <a:graphic>
          <a:graphicData uri="http://schemas.openxmlformats.org/presentationml/2006/ole">
            <mc:AlternateContent xmlns:mc="http://schemas.openxmlformats.org/markup-compatibility/2006">
              <mc:Choice xmlns:v="urn:schemas-microsoft-com:vml" Requires="v">
                <p:oleObj spid="_x0000_s60451" r:id="rId10" imgW="2400300" imgH="431800" progId="Equation.3">
                  <p:embed/>
                </p:oleObj>
              </mc:Choice>
              <mc:Fallback>
                <p:oleObj r:id="rId10" imgW="2400300" imgH="431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5538" y="2020888"/>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a:extLst>
              <a:ext uri="{FF2B5EF4-FFF2-40B4-BE49-F238E27FC236}">
                <a16:creationId xmlns:a16="http://schemas.microsoft.com/office/drawing/2014/main" id="{2D97A75D-06FE-4100-8B68-17E80085D6AE}"/>
              </a:ext>
            </a:extLst>
          </p:cNvPr>
          <p:cNvGrpSpPr>
            <a:grpSpLocks/>
          </p:cNvGrpSpPr>
          <p:nvPr/>
        </p:nvGrpSpPr>
        <p:grpSpPr bwMode="auto">
          <a:xfrm>
            <a:off x="6588125" y="3068638"/>
            <a:ext cx="2441575" cy="720725"/>
            <a:chOff x="6588224" y="3068960"/>
            <a:chExt cx="2441412" cy="720080"/>
          </a:xfrm>
        </p:grpSpPr>
        <p:sp>
          <p:nvSpPr>
            <p:cNvPr id="60431" name="矩形标注 19">
              <a:extLst>
                <a:ext uri="{FF2B5EF4-FFF2-40B4-BE49-F238E27FC236}">
                  <a16:creationId xmlns:a16="http://schemas.microsoft.com/office/drawing/2014/main" id="{8CE5C87D-BEDD-465A-8C87-520FCA195E04}"/>
                </a:ext>
              </a:extLst>
            </p:cNvPr>
            <p:cNvSpPr>
              <a:spLocks noChangeArrowheads="1"/>
            </p:cNvSpPr>
            <p:nvPr/>
          </p:nvSpPr>
          <p:spPr bwMode="auto">
            <a:xfrm>
              <a:off x="6588224" y="3068960"/>
              <a:ext cx="2441412" cy="720080"/>
            </a:xfrm>
            <a:prstGeom prst="wedgeRectCallout">
              <a:avLst>
                <a:gd name="adj1" fmla="val -87347"/>
                <a:gd name="adj2" fmla="val -109023"/>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endParaRPr lang="zh-CN" altLang="en-US" sz="1600">
                <a:latin typeface="Times New Roman" panose="02020603050405020304" pitchFamily="18" charset="0"/>
                <a:cs typeface="Times New Roman" panose="02020603050405020304" pitchFamily="18" charset="0"/>
              </a:endParaRPr>
            </a:p>
          </p:txBody>
        </p:sp>
        <p:graphicFrame>
          <p:nvGraphicFramePr>
            <p:cNvPr id="60432" name="Object 9">
              <a:extLst>
                <a:ext uri="{FF2B5EF4-FFF2-40B4-BE49-F238E27FC236}">
                  <a16:creationId xmlns:a16="http://schemas.microsoft.com/office/drawing/2014/main" id="{6C11937D-5ECB-4239-8DC0-68499144542C}"/>
                </a:ext>
              </a:extLst>
            </p:cNvPr>
            <p:cNvGraphicFramePr>
              <a:graphicFrameLocks noChangeAspect="1"/>
            </p:cNvGraphicFramePr>
            <p:nvPr/>
          </p:nvGraphicFramePr>
          <p:xfrm>
            <a:off x="6634180" y="3068960"/>
            <a:ext cx="2349500" cy="685800"/>
          </p:xfrm>
          <a:graphic>
            <a:graphicData uri="http://schemas.openxmlformats.org/presentationml/2006/ole">
              <mc:AlternateContent xmlns:mc="http://schemas.openxmlformats.org/markup-compatibility/2006">
                <mc:Choice xmlns:v="urn:schemas-microsoft-com:vml" Requires="v">
                  <p:oleObj spid="_x0000_s60452" name="Equation" r:id="rId12" imgW="1473200" imgH="431800" progId="Equation.DSMT4">
                    <p:embed/>
                  </p:oleObj>
                </mc:Choice>
                <mc:Fallback>
                  <p:oleObj name="Equation" r:id="rId12" imgW="1473200" imgH="4318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4180" y="3068960"/>
                          <a:ext cx="2349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组合 22">
            <a:extLst>
              <a:ext uri="{FF2B5EF4-FFF2-40B4-BE49-F238E27FC236}">
                <a16:creationId xmlns:a16="http://schemas.microsoft.com/office/drawing/2014/main" id="{B3DC9ADF-B986-46EA-830D-0A0D370120A6}"/>
              </a:ext>
            </a:extLst>
          </p:cNvPr>
          <p:cNvGrpSpPr>
            <a:grpSpLocks/>
          </p:cNvGrpSpPr>
          <p:nvPr/>
        </p:nvGrpSpPr>
        <p:grpSpPr bwMode="auto">
          <a:xfrm>
            <a:off x="2120900" y="5157788"/>
            <a:ext cx="4365625" cy="987425"/>
            <a:chOff x="2098222" y="2991592"/>
            <a:chExt cx="4366144" cy="987425"/>
          </a:xfrm>
        </p:grpSpPr>
        <p:grpSp>
          <p:nvGrpSpPr>
            <p:cNvPr id="60424" name="组合 23">
              <a:extLst>
                <a:ext uri="{FF2B5EF4-FFF2-40B4-BE49-F238E27FC236}">
                  <a16:creationId xmlns:a16="http://schemas.microsoft.com/office/drawing/2014/main" id="{BBAC3CEC-AC3E-4023-8AE6-D79AA273CBB3}"/>
                </a:ext>
              </a:extLst>
            </p:cNvPr>
            <p:cNvGrpSpPr>
              <a:grpSpLocks/>
            </p:cNvGrpSpPr>
            <p:nvPr/>
          </p:nvGrpSpPr>
          <p:grpSpPr bwMode="auto">
            <a:xfrm>
              <a:off x="2098222" y="3003670"/>
              <a:ext cx="4366144" cy="966097"/>
              <a:chOff x="1995414" y="2534911"/>
              <a:chExt cx="4541236" cy="966097"/>
            </a:xfrm>
          </p:grpSpPr>
          <p:sp>
            <p:nvSpPr>
              <p:cNvPr id="60426" name="矩形 25">
                <a:extLst>
                  <a:ext uri="{FF2B5EF4-FFF2-40B4-BE49-F238E27FC236}">
                    <a16:creationId xmlns:a16="http://schemas.microsoft.com/office/drawing/2014/main" id="{853611AC-E7BF-4C12-8B31-6B3FADF94C21}"/>
                  </a:ext>
                </a:extLst>
              </p:cNvPr>
              <p:cNvSpPr>
                <a:spLocks noChangeArrowheads="1"/>
              </p:cNvSpPr>
              <p:nvPr/>
            </p:nvSpPr>
            <p:spPr bwMode="auto">
              <a:xfrm>
                <a:off x="3491880" y="2534911"/>
                <a:ext cx="1512168" cy="966097"/>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0427" name="Object 9">
                <a:extLst>
                  <a:ext uri="{FF2B5EF4-FFF2-40B4-BE49-F238E27FC236}">
                    <a16:creationId xmlns:a16="http://schemas.microsoft.com/office/drawing/2014/main" id="{ABF52D3A-35C5-4CE3-B8BF-A4DDB5BA9621}"/>
                  </a:ext>
                </a:extLst>
              </p:cNvPr>
              <p:cNvGraphicFramePr>
                <a:graphicFrameLocks noChangeAspect="1"/>
              </p:cNvGraphicFramePr>
              <p:nvPr/>
            </p:nvGraphicFramePr>
            <p:xfrm>
              <a:off x="6030238" y="2847055"/>
              <a:ext cx="506412" cy="323850"/>
            </p:xfrm>
            <a:graphic>
              <a:graphicData uri="http://schemas.openxmlformats.org/presentationml/2006/ole">
                <mc:AlternateContent xmlns:mc="http://schemas.openxmlformats.org/markup-compatibility/2006">
                  <mc:Choice xmlns:v="urn:schemas-microsoft-com:vml" Requires="v">
                    <p:oleObj spid="_x0000_s60453" name="Equation" r:id="rId14" imgW="317225" imgH="203024" progId="Equation.DSMT4">
                      <p:embed/>
                    </p:oleObj>
                  </mc:Choice>
                  <mc:Fallback>
                    <p:oleObj name="Equation" r:id="rId14" imgW="317225" imgH="203024"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238" y="2847055"/>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0428" name="直接箭头连接符 30">
                <a:extLst>
                  <a:ext uri="{FF2B5EF4-FFF2-40B4-BE49-F238E27FC236}">
                    <a16:creationId xmlns:a16="http://schemas.microsoft.com/office/drawing/2014/main" id="{5CFA0C28-D3A4-40D9-80B2-796DEC61D533}"/>
                  </a:ext>
                </a:extLst>
              </p:cNvPr>
              <p:cNvCxnSpPr>
                <a:cxnSpLocks noChangeShapeType="1"/>
              </p:cNvCxnSpPr>
              <p:nvPr/>
            </p:nvCxnSpPr>
            <p:spPr bwMode="auto">
              <a:xfrm>
                <a:off x="2532852" y="3004609"/>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9" name="直接箭头连接符 31">
                <a:extLst>
                  <a:ext uri="{FF2B5EF4-FFF2-40B4-BE49-F238E27FC236}">
                    <a16:creationId xmlns:a16="http://schemas.microsoft.com/office/drawing/2014/main" id="{B8161A49-4936-4814-A9CC-70DC9617B6D9}"/>
                  </a:ext>
                </a:extLst>
              </p:cNvPr>
              <p:cNvCxnSpPr>
                <a:cxnSpLocks noChangeShapeType="1"/>
              </p:cNvCxnSpPr>
              <p:nvPr/>
            </p:nvCxnSpPr>
            <p:spPr bwMode="auto">
              <a:xfrm>
                <a:off x="4981124" y="3004609"/>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0430" name="Object 9">
                <a:extLst>
                  <a:ext uri="{FF2B5EF4-FFF2-40B4-BE49-F238E27FC236}">
                    <a16:creationId xmlns:a16="http://schemas.microsoft.com/office/drawing/2014/main" id="{81214604-17C7-4396-A0CC-AB170C99AEFB}"/>
                  </a:ext>
                </a:extLst>
              </p:cNvPr>
              <p:cNvGraphicFramePr>
                <a:graphicFrameLocks noChangeAspect="1"/>
              </p:cNvGraphicFramePr>
              <p:nvPr/>
            </p:nvGraphicFramePr>
            <p:xfrm>
              <a:off x="1995414" y="2842684"/>
              <a:ext cx="487093" cy="323850"/>
            </p:xfrm>
            <a:graphic>
              <a:graphicData uri="http://schemas.openxmlformats.org/presentationml/2006/ole">
                <mc:AlternateContent xmlns:mc="http://schemas.openxmlformats.org/markup-compatibility/2006">
                  <mc:Choice xmlns:v="urn:schemas-microsoft-com:vml" Requires="v">
                    <p:oleObj spid="_x0000_s60454" name="Equation" r:id="rId15" imgW="304536" imgH="203024" progId="Equation.DSMT4">
                      <p:embed/>
                    </p:oleObj>
                  </mc:Choice>
                  <mc:Fallback>
                    <p:oleObj name="Equation" r:id="rId15" imgW="304536" imgH="203024"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414" y="2842684"/>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25" name="Object 9">
              <a:extLst>
                <a:ext uri="{FF2B5EF4-FFF2-40B4-BE49-F238E27FC236}">
                  <a16:creationId xmlns:a16="http://schemas.microsoft.com/office/drawing/2014/main" id="{C5EB2225-0908-419E-B8FD-F6F482950AC3}"/>
                </a:ext>
              </a:extLst>
            </p:cNvPr>
            <p:cNvGraphicFramePr>
              <a:graphicFrameLocks noChangeAspect="1"/>
            </p:cNvGraphicFramePr>
            <p:nvPr/>
          </p:nvGraphicFramePr>
          <p:xfrm>
            <a:off x="3756210" y="2991592"/>
            <a:ext cx="1052513" cy="987425"/>
          </p:xfrm>
          <a:graphic>
            <a:graphicData uri="http://schemas.openxmlformats.org/presentationml/2006/ole">
              <mc:AlternateContent xmlns:mc="http://schemas.openxmlformats.org/markup-compatibility/2006">
                <mc:Choice xmlns:v="urn:schemas-microsoft-com:vml" Requires="v">
                  <p:oleObj spid="_x0000_s60455" name="Equation" r:id="rId16" imgW="660113" imgH="622030" progId="Equation.DSMT4">
                    <p:embed/>
                  </p:oleObj>
                </mc:Choice>
                <mc:Fallback>
                  <p:oleObj name="Equation" r:id="rId16" imgW="660113" imgH="62203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56210" y="2991592"/>
                          <a:ext cx="10525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8" end="8"/>
                                            </p:txEl>
                                          </p:spTgt>
                                        </p:tgtEl>
                                        <p:attrNameLst>
                                          <p:attrName>style.visibility</p:attrName>
                                        </p:attrNameLst>
                                      </p:cBhvr>
                                      <p:to>
                                        <p:strVal val="visible"/>
                                      </p:to>
                                    </p:set>
                                    <p:animEffect transition="in" filter="wipe(up)">
                                      <p:cBhvr>
                                        <p:cTn id="32" dur="500"/>
                                        <p:tgtEl>
                                          <p:spTgt spid="29184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BAD014B0-B9EB-4CDA-9671-620117C5EAB6}"/>
              </a:ext>
            </a:extLst>
          </p:cNvPr>
          <p:cNvSpPr>
            <a:spLocks noGrp="1" noChangeArrowheads="1"/>
          </p:cNvSpPr>
          <p:nvPr>
            <p:ph type="body" idx="1"/>
          </p:nvPr>
        </p:nvSpPr>
        <p:spPr>
          <a:xfrm>
            <a:off x="611188" y="1731963"/>
            <a:ext cx="8001000" cy="4114800"/>
          </a:xfrm>
        </p:spPr>
        <p:txBody>
          <a:bodyPr/>
          <a:lstStyle/>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线性预测器与全极点模型一一对应</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预测器也不容易确定，系数不同就是不同的预测器，有无数的预测器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有一个特殊的预测器：最佳线性预测器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最佳线性预测器的预测误差能量最小</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highlight>
                  <a:srgbClr val="FFFF00"/>
                </a:highlight>
                <a:latin typeface="Times New Roman" panose="02020603050405020304" pitchFamily="18" charset="0"/>
              </a:rPr>
              <a:t>求最佳线性预测器的过程可以被成为线性预测分析，或者自回归（</a:t>
            </a:r>
            <a:r>
              <a:rPr lang="en-US" altLang="zh-CN" sz="2400" b="1" dirty="0">
                <a:highlight>
                  <a:srgbClr val="FFFF00"/>
                </a:highlight>
              </a:rPr>
              <a:t>A</a:t>
            </a:r>
            <a:r>
              <a:rPr lang="en-US" altLang="zh-CN" sz="2400" dirty="0">
                <a:highlight>
                  <a:srgbClr val="FFFF00"/>
                </a:highlight>
              </a:rPr>
              <a:t>uto</a:t>
            </a:r>
            <a:r>
              <a:rPr lang="en-US" altLang="zh-CN" sz="2400" b="1" dirty="0">
                <a:highlight>
                  <a:srgbClr val="FFFF00"/>
                </a:highlight>
              </a:rPr>
              <a:t>r</a:t>
            </a:r>
            <a:r>
              <a:rPr lang="en-US" altLang="zh-CN" sz="2400" dirty="0">
                <a:highlight>
                  <a:srgbClr val="FFFF00"/>
                </a:highlight>
              </a:rPr>
              <a:t>egressive</a:t>
            </a:r>
            <a:r>
              <a:rPr lang="zh-CN" altLang="en-US" sz="2400" dirty="0">
                <a:highlight>
                  <a:srgbClr val="FFFF00"/>
                </a:highlight>
              </a:rPr>
              <a:t>，</a:t>
            </a:r>
            <a:r>
              <a:rPr lang="en-US" altLang="zh-CN" sz="2400" dirty="0">
                <a:highlight>
                  <a:srgbClr val="FFFF00"/>
                </a:highlight>
              </a:rPr>
              <a:t>AR</a:t>
            </a:r>
            <a:r>
              <a:rPr lang="zh-CN" altLang="en-US" sz="2400" b="1" dirty="0">
                <a:solidFill>
                  <a:schemeClr val="tx2"/>
                </a:solidFill>
                <a:highlight>
                  <a:srgbClr val="FFFF00"/>
                </a:highlight>
                <a:latin typeface="Times New Roman" panose="02020603050405020304" pitchFamily="18" charset="0"/>
              </a:rPr>
              <a:t>）分析</a:t>
            </a:r>
            <a:endParaRPr lang="en-US" altLang="zh-CN" sz="2400" b="1" dirty="0">
              <a:solidFill>
                <a:schemeClr val="tx2"/>
              </a:solidFill>
              <a:highlight>
                <a:srgbClr val="FFFF00"/>
              </a:highlight>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r>
              <a:rPr lang="zh-CN" altLang="en-US" sz="2400" b="1" dirty="0">
                <a:solidFill>
                  <a:schemeClr val="tx2"/>
                </a:solidFill>
                <a:latin typeface="Times New Roman" panose="02020603050405020304" pitchFamily="18" charset="0"/>
              </a:rPr>
              <a:t>它的逆滤波器形式：</a:t>
            </a: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r>
              <a:rPr lang="zh-CN" altLang="en-US" sz="2400" b="1" dirty="0">
                <a:solidFill>
                  <a:schemeClr val="tx2"/>
                </a:solidFill>
                <a:latin typeface="Times New Roman" panose="02020603050405020304" pitchFamily="18" charset="0"/>
              </a:rPr>
              <a:t>   </a:t>
            </a:r>
          </a:p>
          <a:p>
            <a:pPr marL="0" indent="0" eaLnBrk="1" hangingPunct="1">
              <a:spcBef>
                <a:spcPts val="0"/>
              </a:spcBef>
              <a:buFontTx/>
              <a:buNone/>
              <a:defRPr/>
            </a:pPr>
            <a:endParaRPr lang="zh-CN" altLang="en-US" sz="2400" b="1" dirty="0">
              <a:solidFill>
                <a:schemeClr val="tx2"/>
              </a:solidFill>
              <a:latin typeface="Times New Roman" panose="02020603050405020304" pitchFamily="18" charset="0"/>
            </a:endParaRPr>
          </a:p>
        </p:txBody>
      </p:sp>
      <p:sp>
        <p:nvSpPr>
          <p:cNvPr id="62467" name="Rectangle 2">
            <a:extLst>
              <a:ext uri="{FF2B5EF4-FFF2-40B4-BE49-F238E27FC236}">
                <a16:creationId xmlns:a16="http://schemas.microsoft.com/office/drawing/2014/main" id="{8EBCADC7-A14D-4D1C-95DA-19FB82E2391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up)">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up)">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11" end="11"/>
                                            </p:txEl>
                                          </p:spTgt>
                                        </p:tgtEl>
                                        <p:attrNameLst>
                                          <p:attrName>style.visibility</p:attrName>
                                        </p:attrNameLst>
                                      </p:cBhvr>
                                      <p:to>
                                        <p:strVal val="visible"/>
                                      </p:to>
                                    </p:set>
                                    <p:animEffect transition="in" filter="wipe(up)">
                                      <p:cBhvr>
                                        <p:cTn id="32" dur="500"/>
                                        <p:tgtEl>
                                          <p:spTgt spid="291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CCDFF30-DD7A-4DEF-B654-9E6C32291E1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1843" name="Rectangle 3">
            <a:extLst>
              <a:ext uri="{FF2B5EF4-FFF2-40B4-BE49-F238E27FC236}">
                <a16:creationId xmlns:a16="http://schemas.microsoft.com/office/drawing/2014/main" id="{76B1C3EC-4F01-4909-8714-2A8B843DBDBA}"/>
              </a:ext>
            </a:extLst>
          </p:cNvPr>
          <p:cNvSpPr>
            <a:spLocks noGrp="1" noChangeArrowheads="1"/>
          </p:cNvSpPr>
          <p:nvPr>
            <p:ph type="body" idx="1"/>
          </p:nvPr>
        </p:nvSpPr>
        <p:spPr>
          <a:xfrm>
            <a:off x="685800" y="1981200"/>
            <a:ext cx="8001000" cy="4114800"/>
          </a:xfrm>
        </p:spPr>
        <p:txBody>
          <a:bodyPr/>
          <a:lstStyle/>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思路：在数字信号处理中，一个</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模型与一个最佳的线形预测器是等价的，也就是说，用</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模型的系数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zh-CN" altLang="en-US" sz="2400" b="1" dirty="0">
                <a:solidFill>
                  <a:schemeClr val="tx2"/>
                </a:solidFill>
                <a:latin typeface="Times New Roman" panose="02020603050405020304" pitchFamily="18" charset="0"/>
              </a:rPr>
              <a:t>构造的预测器必然是最佳预测器，即</a:t>
            </a:r>
            <a:r>
              <a:rPr lang="zh-CN" altLang="en-US" sz="2400" b="1" dirty="0">
                <a:solidFill>
                  <a:schemeClr val="tx2"/>
                </a:solidFill>
                <a:latin typeface="宋体" panose="02010600030101010101" pitchFamily="2" charset="-122"/>
              </a:rPr>
              <a:t>在最小均方意义上</a:t>
            </a:r>
            <a:r>
              <a:rPr lang="zh-CN" altLang="en-US" sz="2400" b="1" dirty="0">
                <a:solidFill>
                  <a:schemeClr val="tx2"/>
                </a:solidFill>
                <a:latin typeface="Times New Roman" panose="02020603050405020304" pitchFamily="18" charset="0"/>
              </a:rPr>
              <a:t> ，预测误差能量最小。因此从</a:t>
            </a:r>
            <a:r>
              <a:rPr lang="en-US" altLang="zh-CN" sz="2400" i="1" dirty="0">
                <a:solidFill>
                  <a:schemeClr val="tx2"/>
                </a:solidFill>
                <a:latin typeface="Times New Roman" panose="02020603050405020304" pitchFamily="18" charset="0"/>
              </a:rPr>
              <a:t>x</a:t>
            </a:r>
            <a:r>
              <a:rPr lang="en-US" altLang="zh-CN" sz="2400" dirty="0">
                <a:solidFill>
                  <a:schemeClr val="tx2"/>
                </a:solidFill>
                <a:latin typeface="Times New Roman" panose="02020603050405020304" pitchFamily="18" charset="0"/>
              </a:rPr>
              <a:t>(</a:t>
            </a:r>
            <a:r>
              <a:rPr lang="en-US" altLang="zh-CN" sz="2400" i="1" dirty="0">
                <a:solidFill>
                  <a:schemeClr val="tx2"/>
                </a:solidFill>
                <a:latin typeface="Times New Roman" panose="02020603050405020304" pitchFamily="18" charset="0"/>
              </a:rPr>
              <a:t>n</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出发，寻找其最佳预测器，从而得到系数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en-US" altLang="zh-CN" sz="2400" b="1" baseline="-25000" dirty="0">
                <a:solidFill>
                  <a:schemeClr val="tx2"/>
                </a:solidFill>
                <a:latin typeface="Times New Roman" panose="02020603050405020304" pitchFamily="18" charset="0"/>
              </a:rPr>
              <a:t>。</a:t>
            </a:r>
          </a:p>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系数被称为线性预测系数或</a:t>
            </a: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系数。</a:t>
            </a:r>
          </a:p>
          <a:p>
            <a:pPr marL="0" indent="0" eaLnBrk="1" hangingPunct="1">
              <a:buFontTx/>
              <a:buNone/>
              <a:defRPr/>
            </a:pPr>
            <a:endParaRPr lang="zh-CN" altLang="en-US" sz="2400" b="1" dirty="0">
              <a:solidFill>
                <a:schemeClr val="tx2"/>
              </a:solidFill>
              <a:latin typeface="Times New Roman" panose="02020603050405020304" pitchFamily="18" charset="0"/>
            </a:endParaRPr>
          </a:p>
        </p:txBody>
      </p:sp>
      <p:sp>
        <p:nvSpPr>
          <p:cNvPr id="64516" name="Rectangle 4">
            <a:extLst>
              <a:ext uri="{FF2B5EF4-FFF2-40B4-BE49-F238E27FC236}">
                <a16:creationId xmlns:a16="http://schemas.microsoft.com/office/drawing/2014/main" id="{317597DE-9497-4D73-BB60-7C91DDA3429D}"/>
              </a:ext>
            </a:extLst>
          </p:cNvPr>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17" name="Rectangle 7">
            <a:extLst>
              <a:ext uri="{FF2B5EF4-FFF2-40B4-BE49-F238E27FC236}">
                <a16:creationId xmlns:a16="http://schemas.microsoft.com/office/drawing/2014/main" id="{BB5F0305-A0EF-4D20-9E9A-8C79055A28A4}"/>
              </a:ext>
            </a:extLst>
          </p:cNvPr>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89AB843-A645-4140-9F46-9ED27DCCE21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3891" name="Rectangle 3">
            <a:extLst>
              <a:ext uri="{FF2B5EF4-FFF2-40B4-BE49-F238E27FC236}">
                <a16:creationId xmlns:a16="http://schemas.microsoft.com/office/drawing/2014/main" id="{B10CA1ED-F4CB-4AF3-83B9-29013E140A8D}"/>
              </a:ext>
            </a:extLst>
          </p:cNvPr>
          <p:cNvSpPr>
            <a:spLocks noGrp="1" noChangeArrowheads="1"/>
          </p:cNvSpPr>
          <p:nvPr>
            <p:ph type="body" idx="1"/>
          </p:nvPr>
        </p:nvSpPr>
        <p:spPr>
          <a:xfrm>
            <a:off x="457200" y="1600200"/>
            <a:ext cx="4679950" cy="503238"/>
          </a:xfrm>
        </p:spPr>
        <p:txBody>
          <a:bodyPr/>
          <a:lstStyle/>
          <a:p>
            <a:pPr eaLnBrk="1" hangingPunct="1">
              <a:buFontTx/>
              <a:buNone/>
            </a:pPr>
            <a:r>
              <a:rPr lang="zh-CN" altLang="en-US" sz="2400" b="1">
                <a:solidFill>
                  <a:schemeClr val="tx2"/>
                </a:solidFill>
                <a:latin typeface="宋体" panose="02010600030101010101" pitchFamily="2" charset="-122"/>
              </a:rPr>
              <a:t>预测误差</a:t>
            </a:r>
            <a:r>
              <a:rPr lang="zh-CN" altLang="en-US" sz="2400" b="1">
                <a:solidFill>
                  <a:schemeClr val="tx2"/>
                </a:solidFill>
              </a:rPr>
              <a:t> ：</a:t>
            </a:r>
            <a:endParaRPr lang="en-US" altLang="zh-CN" sz="2400" b="1">
              <a:solidFill>
                <a:schemeClr val="tx2"/>
              </a:solidFill>
            </a:endParaRPr>
          </a:p>
          <a:p>
            <a:pPr eaLnBrk="1" hangingPunct="1">
              <a:buFontTx/>
              <a:buNone/>
            </a:pPr>
            <a:endParaRPr lang="en-US" altLang="zh-CN" sz="2400" b="1">
              <a:solidFill>
                <a:schemeClr val="tx2"/>
              </a:solidFill>
            </a:endParaRPr>
          </a:p>
        </p:txBody>
      </p:sp>
      <p:sp>
        <p:nvSpPr>
          <p:cNvPr id="66564" name="Rectangle 4">
            <a:extLst>
              <a:ext uri="{FF2B5EF4-FFF2-40B4-BE49-F238E27FC236}">
                <a16:creationId xmlns:a16="http://schemas.microsoft.com/office/drawing/2014/main" id="{6F46BF8C-187D-4322-AB27-D16C01E0C9CD}"/>
              </a:ext>
            </a:extLst>
          </p:cNvPr>
          <p:cNvSpPr>
            <a:spLocks noChangeArrowheads="1"/>
          </p:cNvSpPr>
          <p:nvPr/>
        </p:nvSpPr>
        <p:spPr bwMode="auto">
          <a:xfrm>
            <a:off x="33718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893" name="Object 5">
            <a:extLst>
              <a:ext uri="{FF2B5EF4-FFF2-40B4-BE49-F238E27FC236}">
                <a16:creationId xmlns:a16="http://schemas.microsoft.com/office/drawing/2014/main" id="{AF38B583-858F-41F5-BAFD-063E02452A59}"/>
              </a:ext>
            </a:extLst>
          </p:cNvPr>
          <p:cNvGraphicFramePr>
            <a:graphicFrameLocks noChangeAspect="1"/>
          </p:cNvGraphicFramePr>
          <p:nvPr/>
        </p:nvGraphicFramePr>
        <p:xfrm>
          <a:off x="2679700" y="2032000"/>
          <a:ext cx="4191000" cy="749300"/>
        </p:xfrm>
        <a:graphic>
          <a:graphicData uri="http://schemas.openxmlformats.org/presentationml/2006/ole">
            <mc:AlternateContent xmlns:mc="http://schemas.openxmlformats.org/markup-compatibility/2006">
              <mc:Choice xmlns:v="urn:schemas-microsoft-com:vml" Requires="v">
                <p:oleObj spid="_x0000_s66582" r:id="rId4" imgW="2400300" imgH="431800" progId="Equation.3">
                  <p:embed/>
                </p:oleObj>
              </mc:Choice>
              <mc:Fallback>
                <p:oleObj r:id="rId4" imgW="24003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700" y="2032000"/>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6">
            <a:extLst>
              <a:ext uri="{FF2B5EF4-FFF2-40B4-BE49-F238E27FC236}">
                <a16:creationId xmlns:a16="http://schemas.microsoft.com/office/drawing/2014/main" id="{3130BB37-C750-4384-949D-3E5A314D7127}"/>
              </a:ext>
            </a:extLst>
          </p:cNvPr>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899" name="Text Box 11">
            <a:extLst>
              <a:ext uri="{FF2B5EF4-FFF2-40B4-BE49-F238E27FC236}">
                <a16:creationId xmlns:a16="http://schemas.microsoft.com/office/drawing/2014/main" id="{BFBA48BD-4681-494E-B433-2E2F02566876}"/>
              </a:ext>
            </a:extLst>
          </p:cNvPr>
          <p:cNvSpPr txBox="1">
            <a:spLocks noChangeArrowheads="1"/>
          </p:cNvSpPr>
          <p:nvPr/>
        </p:nvSpPr>
        <p:spPr bwMode="auto">
          <a:xfrm>
            <a:off x="500063" y="2789238"/>
            <a:ext cx="287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短时预测均方误差:</a:t>
            </a:r>
            <a:r>
              <a:rPr kumimoji="1" lang="zh-CN" altLang="en-US" sz="2400" b="1">
                <a:solidFill>
                  <a:schemeClr val="tx2"/>
                </a:solidFill>
              </a:rPr>
              <a:t> </a:t>
            </a:r>
          </a:p>
        </p:txBody>
      </p:sp>
      <p:sp>
        <p:nvSpPr>
          <p:cNvPr id="66568" name="Rectangle 12">
            <a:extLst>
              <a:ext uri="{FF2B5EF4-FFF2-40B4-BE49-F238E27FC236}">
                <a16:creationId xmlns:a16="http://schemas.microsoft.com/office/drawing/2014/main" id="{4667ABFD-10DD-4392-8240-80FE7B71C021}"/>
              </a:ext>
            </a:extLst>
          </p:cNvPr>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1" name="Object 13">
            <a:extLst>
              <a:ext uri="{FF2B5EF4-FFF2-40B4-BE49-F238E27FC236}">
                <a16:creationId xmlns:a16="http://schemas.microsoft.com/office/drawing/2014/main" id="{B2CEEC70-8F40-4074-AC88-2530B236DDD2}"/>
              </a:ext>
            </a:extLst>
          </p:cNvPr>
          <p:cNvGraphicFramePr>
            <a:graphicFrameLocks noChangeAspect="1"/>
          </p:cNvGraphicFramePr>
          <p:nvPr/>
        </p:nvGraphicFramePr>
        <p:xfrm>
          <a:off x="1879600" y="3427413"/>
          <a:ext cx="5791200" cy="685800"/>
        </p:xfrm>
        <a:graphic>
          <a:graphicData uri="http://schemas.openxmlformats.org/presentationml/2006/ole">
            <mc:AlternateContent xmlns:mc="http://schemas.openxmlformats.org/markup-compatibility/2006">
              <mc:Choice xmlns:v="urn:schemas-microsoft-com:vml" Requires="v">
                <p:oleObj spid="_x0000_s66583" r:id="rId6" imgW="3619500" imgH="431800" progId="Equation.3">
                  <p:embed/>
                </p:oleObj>
              </mc:Choice>
              <mc:Fallback>
                <p:oleObj r:id="rId6" imgW="3619500" imgH="431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600" y="3427413"/>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0" name="Rectangle 14">
            <a:extLst>
              <a:ext uri="{FF2B5EF4-FFF2-40B4-BE49-F238E27FC236}">
                <a16:creationId xmlns:a16="http://schemas.microsoft.com/office/drawing/2014/main" id="{DABA4D8B-0FD3-4768-A9DC-0E3694EE0873}"/>
              </a:ext>
            </a:extLst>
          </p:cNvPr>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903" name="Rectangle 15">
            <a:extLst>
              <a:ext uri="{FF2B5EF4-FFF2-40B4-BE49-F238E27FC236}">
                <a16:creationId xmlns:a16="http://schemas.microsoft.com/office/drawing/2014/main" id="{82180EBF-85E9-4298-9F4A-B9398A38F5B7}"/>
              </a:ext>
            </a:extLst>
          </p:cNvPr>
          <p:cNvSpPr>
            <a:spLocks noChangeArrowheads="1"/>
          </p:cNvSpPr>
          <p:nvPr/>
        </p:nvSpPr>
        <p:spPr bwMode="auto">
          <a:xfrm>
            <a:off x="533400" y="43434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rPr>
              <a:t>求解过程</a:t>
            </a:r>
          </a:p>
          <a:p>
            <a:pPr eaLnBrk="1" hangingPunct="1">
              <a:buSzPct val="80000"/>
              <a:buFontTx/>
              <a:buNone/>
            </a:pPr>
            <a:endParaRPr kumimoji="1" lang="zh-CN" altLang="en-US" sz="2400" b="1">
              <a:solidFill>
                <a:schemeClr val="tx2"/>
              </a:solidFill>
            </a:endParaRPr>
          </a:p>
          <a:p>
            <a:pPr eaLnBrk="1" hangingPunct="1">
              <a:buSzPct val="80000"/>
              <a:buFontTx/>
              <a:buNone/>
            </a:pPr>
            <a:r>
              <a:rPr kumimoji="1" lang="zh-CN" altLang="en-US" sz="2400" b="1">
                <a:solidFill>
                  <a:schemeClr val="tx2"/>
                </a:solidFill>
              </a:rPr>
              <a:t>  </a:t>
            </a:r>
          </a:p>
        </p:txBody>
      </p:sp>
      <p:sp>
        <p:nvSpPr>
          <p:cNvPr id="66572" name="Rectangle 16">
            <a:extLst>
              <a:ext uri="{FF2B5EF4-FFF2-40B4-BE49-F238E27FC236}">
                <a16:creationId xmlns:a16="http://schemas.microsoft.com/office/drawing/2014/main" id="{D1641DA9-BAFE-40EA-AD58-936F21C4EE8D}"/>
              </a:ext>
            </a:extLst>
          </p:cNvPr>
          <p:cNvSpPr>
            <a:spLocks noChangeArrowheads="1"/>
          </p:cNvSpPr>
          <p:nvPr/>
        </p:nvSpPr>
        <p:spPr bwMode="auto">
          <a:xfrm>
            <a:off x="3709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5" name="Object 17">
            <a:extLst>
              <a:ext uri="{FF2B5EF4-FFF2-40B4-BE49-F238E27FC236}">
                <a16:creationId xmlns:a16="http://schemas.microsoft.com/office/drawing/2014/main" id="{F4B6A72D-1E13-4711-B848-E76C7D49AB63}"/>
              </a:ext>
            </a:extLst>
          </p:cNvPr>
          <p:cNvGraphicFramePr>
            <a:graphicFrameLocks noChangeAspect="1"/>
          </p:cNvGraphicFramePr>
          <p:nvPr/>
        </p:nvGraphicFramePr>
        <p:xfrm>
          <a:off x="1447800" y="4938713"/>
          <a:ext cx="2514600" cy="333375"/>
        </p:xfrm>
        <a:graphic>
          <a:graphicData uri="http://schemas.openxmlformats.org/presentationml/2006/ole">
            <mc:AlternateContent xmlns:mc="http://schemas.openxmlformats.org/markup-compatibility/2006">
              <mc:Choice xmlns:v="urn:schemas-microsoft-com:vml" Requires="v">
                <p:oleObj spid="_x0000_s66584" r:id="rId9" imgW="1727200" imgH="228600" progId="Equation.3">
                  <p:embed/>
                </p:oleObj>
              </mc:Choice>
              <mc:Fallback>
                <p:oleObj r:id="rId9" imgW="17272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938713"/>
                        <a:ext cx="2514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06" name="Text Box 18">
            <a:extLst>
              <a:ext uri="{FF2B5EF4-FFF2-40B4-BE49-F238E27FC236}">
                <a16:creationId xmlns:a16="http://schemas.microsoft.com/office/drawing/2014/main" id="{9C9762AB-4E8F-43D3-8B33-0A2369BBF94B}"/>
              </a:ext>
            </a:extLst>
          </p:cNvPr>
          <p:cNvSpPr txBox="1">
            <a:spLocks noChangeArrowheads="1"/>
          </p:cNvSpPr>
          <p:nvPr/>
        </p:nvSpPr>
        <p:spPr bwMode="auto">
          <a:xfrm>
            <a:off x="838200" y="48768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使</a:t>
            </a:r>
          </a:p>
        </p:txBody>
      </p:sp>
      <p:sp>
        <p:nvSpPr>
          <p:cNvPr id="293907" name="Text Box 19">
            <a:extLst>
              <a:ext uri="{FF2B5EF4-FFF2-40B4-BE49-F238E27FC236}">
                <a16:creationId xmlns:a16="http://schemas.microsoft.com/office/drawing/2014/main" id="{7D8E5FEF-19ED-4340-8CAE-EC704062B85F}"/>
              </a:ext>
            </a:extLst>
          </p:cNvPr>
          <p:cNvSpPr txBox="1">
            <a:spLocks noChangeArrowheads="1"/>
          </p:cNvSpPr>
          <p:nvPr/>
        </p:nvSpPr>
        <p:spPr bwMode="auto">
          <a:xfrm>
            <a:off x="3929063" y="48768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则有：</a:t>
            </a:r>
          </a:p>
        </p:txBody>
      </p:sp>
      <p:sp>
        <p:nvSpPr>
          <p:cNvPr id="66576" name="Rectangle 20">
            <a:extLst>
              <a:ext uri="{FF2B5EF4-FFF2-40B4-BE49-F238E27FC236}">
                <a16:creationId xmlns:a16="http://schemas.microsoft.com/office/drawing/2014/main" id="{321BA670-6018-47E7-8B06-18B7B8128636}"/>
              </a:ext>
            </a:extLst>
          </p:cNvPr>
          <p:cNvSpPr>
            <a:spLocks noChangeArrowheads="1"/>
          </p:cNvSpPr>
          <p:nvPr/>
        </p:nvSpPr>
        <p:spPr bwMode="auto">
          <a:xfrm>
            <a:off x="2947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9" name="Object 21">
            <a:extLst>
              <a:ext uri="{FF2B5EF4-FFF2-40B4-BE49-F238E27FC236}">
                <a16:creationId xmlns:a16="http://schemas.microsoft.com/office/drawing/2014/main" id="{C5B83725-51C0-4824-939A-BBA8AF5C4E61}"/>
              </a:ext>
            </a:extLst>
          </p:cNvPr>
          <p:cNvGraphicFramePr>
            <a:graphicFrameLocks noChangeAspect="1"/>
          </p:cNvGraphicFramePr>
          <p:nvPr/>
        </p:nvGraphicFramePr>
        <p:xfrm>
          <a:off x="2057400" y="5410200"/>
          <a:ext cx="5257800" cy="725488"/>
        </p:xfrm>
        <a:graphic>
          <a:graphicData uri="http://schemas.openxmlformats.org/presentationml/2006/ole">
            <mc:AlternateContent xmlns:mc="http://schemas.openxmlformats.org/markup-compatibility/2006">
              <mc:Choice xmlns:v="urn:schemas-microsoft-com:vml" Requires="v">
                <p:oleObj spid="_x0000_s66585" name="Equation" r:id="rId11" imgW="3251200" imgH="444500" progId="Equation.DSMT4">
                  <p:embed/>
                </p:oleObj>
              </mc:Choice>
              <mc:Fallback>
                <p:oleObj name="Equation" r:id="rId11" imgW="3251200" imgH="4445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5410200"/>
                        <a:ext cx="5257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3893"/>
                                        </p:tgtEl>
                                        <p:attrNameLst>
                                          <p:attrName>style.visibility</p:attrName>
                                        </p:attrNameLst>
                                      </p:cBhvr>
                                      <p:to>
                                        <p:strVal val="visible"/>
                                      </p:to>
                                    </p:set>
                                    <p:animEffect transition="in" filter="wipe(up)">
                                      <p:cBhvr>
                                        <p:cTn id="7" dur="500"/>
                                        <p:tgtEl>
                                          <p:spTgt spid="29389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3891">
                                            <p:txEl>
                                              <p:pRg st="0" end="0"/>
                                            </p:txEl>
                                          </p:spTgt>
                                        </p:tgtEl>
                                        <p:attrNameLst>
                                          <p:attrName>style.visibility</p:attrName>
                                        </p:attrNameLst>
                                      </p:cBhvr>
                                      <p:to>
                                        <p:strVal val="visible"/>
                                      </p:to>
                                    </p:set>
                                    <p:animEffect transition="in" filter="wipe(up)">
                                      <p:cBhvr>
                                        <p:cTn id="10" dur="500"/>
                                        <p:tgtEl>
                                          <p:spTgt spid="29389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3899"/>
                                        </p:tgtEl>
                                        <p:attrNameLst>
                                          <p:attrName>style.visibility</p:attrName>
                                        </p:attrNameLst>
                                      </p:cBhvr>
                                      <p:to>
                                        <p:strVal val="visible"/>
                                      </p:to>
                                    </p:set>
                                    <p:animEffect transition="in" filter="wipe(up)">
                                      <p:cBhvr>
                                        <p:cTn id="15" dur="500"/>
                                        <p:tgtEl>
                                          <p:spTgt spid="293899"/>
                                        </p:tgtEl>
                                      </p:cBhvr>
                                    </p:animEffect>
                                  </p:childTnLst>
                                </p:cTn>
                              </p:par>
                              <p:par>
                                <p:cTn id="16" presetID="22" presetClass="entr" presetSubtype="1" fill="hold" nodeType="withEffect">
                                  <p:stCondLst>
                                    <p:cond delay="0"/>
                                  </p:stCondLst>
                                  <p:childTnLst>
                                    <p:set>
                                      <p:cBhvr>
                                        <p:cTn id="17" dur="1" fill="hold">
                                          <p:stCondLst>
                                            <p:cond delay="0"/>
                                          </p:stCondLst>
                                        </p:cTn>
                                        <p:tgtEl>
                                          <p:spTgt spid="293901"/>
                                        </p:tgtEl>
                                        <p:attrNameLst>
                                          <p:attrName>style.visibility</p:attrName>
                                        </p:attrNameLst>
                                      </p:cBhvr>
                                      <p:to>
                                        <p:strVal val="visible"/>
                                      </p:to>
                                    </p:set>
                                    <p:animEffect transition="in" filter="wipe(up)">
                                      <p:cBhvr>
                                        <p:cTn id="18" dur="500"/>
                                        <p:tgtEl>
                                          <p:spTgt spid="2939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93903"/>
                                        </p:tgtEl>
                                        <p:attrNameLst>
                                          <p:attrName>style.visibility</p:attrName>
                                        </p:attrNameLst>
                                      </p:cBhvr>
                                      <p:to>
                                        <p:strVal val="visible"/>
                                      </p:to>
                                    </p:set>
                                    <p:animEffect transition="in" filter="wipe(up)">
                                      <p:cBhvr>
                                        <p:cTn id="23" dur="500"/>
                                        <p:tgtEl>
                                          <p:spTgt spid="2939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93905"/>
                                        </p:tgtEl>
                                        <p:attrNameLst>
                                          <p:attrName>style.visibility</p:attrName>
                                        </p:attrNameLst>
                                      </p:cBhvr>
                                      <p:to>
                                        <p:strVal val="visible"/>
                                      </p:to>
                                    </p:set>
                                    <p:animEffect transition="in" filter="wipe(up)">
                                      <p:cBhvr>
                                        <p:cTn id="28" dur="500"/>
                                        <p:tgtEl>
                                          <p:spTgt spid="29390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3906"/>
                                        </p:tgtEl>
                                        <p:attrNameLst>
                                          <p:attrName>style.visibility</p:attrName>
                                        </p:attrNameLst>
                                      </p:cBhvr>
                                      <p:to>
                                        <p:strVal val="visible"/>
                                      </p:to>
                                    </p:set>
                                    <p:animEffect transition="in" filter="wipe(up)">
                                      <p:cBhvr>
                                        <p:cTn id="31" dur="500"/>
                                        <p:tgtEl>
                                          <p:spTgt spid="29390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93907"/>
                                        </p:tgtEl>
                                        <p:attrNameLst>
                                          <p:attrName>style.visibility</p:attrName>
                                        </p:attrNameLst>
                                      </p:cBhvr>
                                      <p:to>
                                        <p:strVal val="visible"/>
                                      </p:to>
                                    </p:set>
                                    <p:animEffect transition="in" filter="wipe(up)">
                                      <p:cBhvr>
                                        <p:cTn id="34" dur="500"/>
                                        <p:tgtEl>
                                          <p:spTgt spid="2939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93909"/>
                                        </p:tgtEl>
                                        <p:attrNameLst>
                                          <p:attrName>style.visibility</p:attrName>
                                        </p:attrNameLst>
                                      </p:cBhvr>
                                      <p:to>
                                        <p:strVal val="visible"/>
                                      </p:to>
                                    </p:set>
                                    <p:animEffect transition="in" filter="wipe(up)">
                                      <p:cBhvr>
                                        <p:cTn id="39" dur="500"/>
                                        <p:tgtEl>
                                          <p:spTgt spid="29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293899" grpId="0"/>
      <p:bldP spid="293903" grpId="0"/>
      <p:bldP spid="293906" grpId="0"/>
      <p:bldP spid="293907"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FF31818-9660-4E1C-A84C-653A89BE373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68611" name="Rectangle 3">
            <a:extLst>
              <a:ext uri="{FF2B5EF4-FFF2-40B4-BE49-F238E27FC236}">
                <a16:creationId xmlns:a16="http://schemas.microsoft.com/office/drawing/2014/main" id="{CAFBC8D6-EF47-4A28-9883-18C112FC5F1A}"/>
              </a:ext>
            </a:extLst>
          </p:cNvPr>
          <p:cNvSpPr>
            <a:spLocks noGrp="1" noChangeArrowheads="1"/>
          </p:cNvSpPr>
          <p:nvPr>
            <p:ph type="body" idx="1"/>
          </p:nvPr>
        </p:nvSpPr>
        <p:spPr/>
        <p:txBody>
          <a:bodyPr/>
          <a:lstStyle/>
          <a:p>
            <a:pPr eaLnBrk="1" hangingPunct="1">
              <a:buFontTx/>
              <a:buNone/>
            </a:pPr>
            <a:r>
              <a:rPr lang="zh-CN" altLang="en-US" sz="2400" b="1">
                <a:solidFill>
                  <a:schemeClr val="tx2"/>
                </a:solidFill>
                <a:latin typeface="Times New Roman" panose="02020603050405020304" pitchFamily="18" charset="0"/>
              </a:rPr>
              <a:t>得到线性方程组</a:t>
            </a:r>
          </a:p>
        </p:txBody>
      </p:sp>
      <p:sp>
        <p:nvSpPr>
          <p:cNvPr id="68612" name="Rectangle 4">
            <a:extLst>
              <a:ext uri="{FF2B5EF4-FFF2-40B4-BE49-F238E27FC236}">
                <a16:creationId xmlns:a16="http://schemas.microsoft.com/office/drawing/2014/main" id="{BF65BDCF-C3B9-4CEC-A9A3-743CD9E2B6A3}"/>
              </a:ext>
            </a:extLst>
          </p:cNvPr>
          <p:cNvSpPr>
            <a:spLocks noChangeArrowheads="1"/>
          </p:cNvSpPr>
          <p:nvPr/>
        </p:nvSpPr>
        <p:spPr bwMode="auto">
          <a:xfrm>
            <a:off x="33099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1" name="Object 5">
            <a:extLst>
              <a:ext uri="{FF2B5EF4-FFF2-40B4-BE49-F238E27FC236}">
                <a16:creationId xmlns:a16="http://schemas.microsoft.com/office/drawing/2014/main" id="{345480BB-051E-46EF-B87E-AFADBC63AB3C}"/>
              </a:ext>
            </a:extLst>
          </p:cNvPr>
          <p:cNvGraphicFramePr>
            <a:graphicFrameLocks noChangeAspect="1"/>
          </p:cNvGraphicFramePr>
          <p:nvPr/>
        </p:nvGraphicFramePr>
        <p:xfrm>
          <a:off x="2133600" y="2403475"/>
          <a:ext cx="4240213" cy="720725"/>
        </p:xfrm>
        <a:graphic>
          <a:graphicData uri="http://schemas.openxmlformats.org/presentationml/2006/ole">
            <mc:AlternateContent xmlns:mc="http://schemas.openxmlformats.org/markup-compatibility/2006">
              <mc:Choice xmlns:v="urn:schemas-microsoft-com:vml" Requires="v">
                <p:oleObj spid="_x0000_s68635" r:id="rId4" imgW="2527300" imgH="431800" progId="Equation.3">
                  <p:embed/>
                </p:oleObj>
              </mc:Choice>
              <mc:Fallback>
                <p:oleObj r:id="rId4" imgW="25273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03475"/>
                        <a:ext cx="42402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6">
            <a:extLst>
              <a:ext uri="{FF2B5EF4-FFF2-40B4-BE49-F238E27FC236}">
                <a16:creationId xmlns:a16="http://schemas.microsoft.com/office/drawing/2014/main" id="{0D6EAE6C-1A2F-4563-BE34-1AF4020ABCE4}"/>
              </a:ext>
            </a:extLst>
          </p:cNvPr>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3" name="Object 7">
            <a:extLst>
              <a:ext uri="{FF2B5EF4-FFF2-40B4-BE49-F238E27FC236}">
                <a16:creationId xmlns:a16="http://schemas.microsoft.com/office/drawing/2014/main" id="{B78FED5E-A1D9-42BC-922C-332B5BF26461}"/>
              </a:ext>
            </a:extLst>
          </p:cNvPr>
          <p:cNvGraphicFramePr>
            <a:graphicFrameLocks noChangeAspect="1"/>
          </p:cNvGraphicFramePr>
          <p:nvPr/>
        </p:nvGraphicFramePr>
        <p:xfrm>
          <a:off x="6781800" y="2555875"/>
          <a:ext cx="1554163" cy="393700"/>
        </p:xfrm>
        <a:graphic>
          <a:graphicData uri="http://schemas.openxmlformats.org/presentationml/2006/ole">
            <mc:AlternateContent xmlns:mc="http://schemas.openxmlformats.org/markup-compatibility/2006">
              <mc:Choice xmlns:v="urn:schemas-microsoft-com:vml" Requires="v">
                <p:oleObj spid="_x0000_s68636" r:id="rId6" imgW="787058" imgH="203112" progId="Equation.3">
                  <p:embed/>
                </p:oleObj>
              </mc:Choice>
              <mc:Fallback>
                <p:oleObj r:id="rId6" imgW="787058"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555875"/>
                        <a:ext cx="15541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Rectangle 8">
            <a:extLst>
              <a:ext uri="{FF2B5EF4-FFF2-40B4-BE49-F238E27FC236}">
                <a16:creationId xmlns:a16="http://schemas.microsoft.com/office/drawing/2014/main" id="{8E8E5340-F36D-4AC1-AE2E-093A7E9BC8BA}"/>
              </a:ext>
            </a:extLst>
          </p:cNvPr>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7" name="Rectangle 9">
            <a:extLst>
              <a:ext uri="{FF2B5EF4-FFF2-40B4-BE49-F238E27FC236}">
                <a16:creationId xmlns:a16="http://schemas.microsoft.com/office/drawing/2014/main" id="{0A5F86DC-75F2-4AC5-B33F-768AEB21FDC9}"/>
              </a:ext>
            </a:extLst>
          </p:cNvPr>
          <p:cNvSpPr>
            <a:spLocks noChangeArrowheads="1"/>
          </p:cNvSpPr>
          <p:nvPr/>
        </p:nvSpPr>
        <p:spPr bwMode="auto">
          <a:xfrm>
            <a:off x="3690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a:extLst>
              <a:ext uri="{FF2B5EF4-FFF2-40B4-BE49-F238E27FC236}">
                <a16:creationId xmlns:a16="http://schemas.microsoft.com/office/drawing/2014/main" id="{86D6976C-DB6E-4AA8-8169-23342BEF7A87}"/>
              </a:ext>
            </a:extLst>
          </p:cNvPr>
          <p:cNvGrpSpPr>
            <a:grpSpLocks/>
          </p:cNvGrpSpPr>
          <p:nvPr/>
        </p:nvGrpSpPr>
        <p:grpSpPr bwMode="auto">
          <a:xfrm>
            <a:off x="822325" y="3284538"/>
            <a:ext cx="7483475" cy="649287"/>
            <a:chOff x="518" y="1933"/>
            <a:chExt cx="4714" cy="409"/>
          </a:xfrm>
        </p:grpSpPr>
        <p:graphicFrame>
          <p:nvGraphicFramePr>
            <p:cNvPr id="68627" name="Object 11">
              <a:extLst>
                <a:ext uri="{FF2B5EF4-FFF2-40B4-BE49-F238E27FC236}">
                  <a16:creationId xmlns:a16="http://schemas.microsoft.com/office/drawing/2014/main" id="{6AA42A4D-C067-4D83-9B36-40FCB479D2B0}"/>
                </a:ext>
              </a:extLst>
            </p:cNvPr>
            <p:cNvGraphicFramePr>
              <a:graphicFrameLocks noChangeAspect="1"/>
            </p:cNvGraphicFramePr>
            <p:nvPr/>
          </p:nvGraphicFramePr>
          <p:xfrm>
            <a:off x="1344" y="1968"/>
            <a:ext cx="1872" cy="374"/>
          </p:xfrm>
          <a:graphic>
            <a:graphicData uri="http://schemas.openxmlformats.org/presentationml/2006/ole">
              <mc:AlternateContent xmlns:mc="http://schemas.openxmlformats.org/markup-compatibility/2006">
                <mc:Choice xmlns:v="urn:schemas-microsoft-com:vml" Requires="v">
                  <p:oleObj spid="_x0000_s68637" r:id="rId8" imgW="1714500" imgH="342900" progId="Equation.3">
                    <p:embed/>
                  </p:oleObj>
                </mc:Choice>
                <mc:Fallback>
                  <p:oleObj r:id="rId8" imgW="1714500" imgH="3429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 y="1968"/>
                          <a:ext cx="1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8" name="Text Box 12">
              <a:extLst>
                <a:ext uri="{FF2B5EF4-FFF2-40B4-BE49-F238E27FC236}">
                  <a16:creationId xmlns:a16="http://schemas.microsoft.com/office/drawing/2014/main" id="{D14A6CF7-CA05-4348-A64A-FD057243931F}"/>
                </a:ext>
              </a:extLst>
            </p:cNvPr>
            <p:cNvSpPr txBox="1">
              <a:spLocks noChangeArrowheads="1"/>
            </p:cNvSpPr>
            <p:nvPr/>
          </p:nvSpPr>
          <p:spPr bwMode="auto">
            <a:xfrm>
              <a:off x="518" y="193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若定义</a:t>
              </a:r>
            </a:p>
          </p:txBody>
        </p:sp>
        <p:graphicFrame>
          <p:nvGraphicFramePr>
            <p:cNvPr id="68629" name="Object 13">
              <a:extLst>
                <a:ext uri="{FF2B5EF4-FFF2-40B4-BE49-F238E27FC236}">
                  <a16:creationId xmlns:a16="http://schemas.microsoft.com/office/drawing/2014/main" id="{32B56237-DBE8-4CDC-B25A-C6B2E6E2E2C5}"/>
                </a:ext>
              </a:extLst>
            </p:cNvPr>
            <p:cNvGraphicFramePr>
              <a:graphicFrameLocks noChangeAspect="1"/>
            </p:cNvGraphicFramePr>
            <p:nvPr/>
          </p:nvGraphicFramePr>
          <p:xfrm>
            <a:off x="3456" y="2016"/>
            <a:ext cx="1776" cy="221"/>
          </p:xfrm>
          <a:graphic>
            <a:graphicData uri="http://schemas.openxmlformats.org/presentationml/2006/ole">
              <mc:AlternateContent xmlns:mc="http://schemas.openxmlformats.org/markup-compatibility/2006">
                <mc:Choice xmlns:v="urn:schemas-microsoft-com:vml" Requires="v">
                  <p:oleObj spid="_x0000_s68638" r:id="rId10" imgW="1764534" imgH="215806" progId="Equation.3">
                    <p:embed/>
                  </p:oleObj>
                </mc:Choice>
                <mc:Fallback>
                  <p:oleObj r:id="rId10" imgW="1764534" imgH="215806"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2016"/>
                          <a:ext cx="17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9" name="Rectangle 14">
            <a:extLst>
              <a:ext uri="{FF2B5EF4-FFF2-40B4-BE49-F238E27FC236}">
                <a16:creationId xmlns:a16="http://schemas.microsoft.com/office/drawing/2014/main" id="{17A75DE9-ECEB-4FFE-8971-C52D2BC380FD}"/>
              </a:ext>
            </a:extLst>
          </p:cNvPr>
          <p:cNvSpPr>
            <a:spLocks noChangeArrowheads="1"/>
          </p:cNvSpPr>
          <p:nvPr/>
        </p:nvSpPr>
        <p:spPr bwMode="auto">
          <a:xfrm>
            <a:off x="39195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5">
            <a:extLst>
              <a:ext uri="{FF2B5EF4-FFF2-40B4-BE49-F238E27FC236}">
                <a16:creationId xmlns:a16="http://schemas.microsoft.com/office/drawing/2014/main" id="{F50D46C6-4492-4A73-9744-3C5452FBB0BE}"/>
              </a:ext>
            </a:extLst>
          </p:cNvPr>
          <p:cNvGrpSpPr>
            <a:grpSpLocks/>
          </p:cNvGrpSpPr>
          <p:nvPr/>
        </p:nvGrpSpPr>
        <p:grpSpPr bwMode="auto">
          <a:xfrm>
            <a:off x="822325" y="4005263"/>
            <a:ext cx="5349875" cy="700087"/>
            <a:chOff x="518" y="2256"/>
            <a:chExt cx="3370" cy="441"/>
          </a:xfrm>
        </p:grpSpPr>
        <p:graphicFrame>
          <p:nvGraphicFramePr>
            <p:cNvPr id="68625" name="Object 16">
              <a:extLst>
                <a:ext uri="{FF2B5EF4-FFF2-40B4-BE49-F238E27FC236}">
                  <a16:creationId xmlns:a16="http://schemas.microsoft.com/office/drawing/2014/main" id="{02199123-CAE3-47C6-AEEA-5E7BF3C559C2}"/>
                </a:ext>
              </a:extLst>
            </p:cNvPr>
            <p:cNvGraphicFramePr>
              <a:graphicFrameLocks noChangeAspect="1"/>
            </p:cNvGraphicFramePr>
            <p:nvPr/>
          </p:nvGraphicFramePr>
          <p:xfrm>
            <a:off x="2544" y="2256"/>
            <a:ext cx="1344" cy="441"/>
          </p:xfrm>
          <a:graphic>
            <a:graphicData uri="http://schemas.openxmlformats.org/presentationml/2006/ole">
              <mc:AlternateContent xmlns:mc="http://schemas.openxmlformats.org/markup-compatibility/2006">
                <mc:Choice xmlns:v="urn:schemas-microsoft-com:vml" Requires="v">
                  <p:oleObj spid="_x0000_s68639" r:id="rId12" imgW="1307532" imgH="431613" progId="Equation.3">
                    <p:embed/>
                  </p:oleObj>
                </mc:Choice>
                <mc:Fallback>
                  <p:oleObj r:id="rId12" imgW="1307532" imgH="43161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4" y="2256"/>
                          <a:ext cx="134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6" name="Text Box 17">
              <a:extLst>
                <a:ext uri="{FF2B5EF4-FFF2-40B4-BE49-F238E27FC236}">
                  <a16:creationId xmlns:a16="http://schemas.microsoft.com/office/drawing/2014/main" id="{9E08E016-95ED-427A-A745-A6BC7B6EA6BD}"/>
                </a:ext>
              </a:extLst>
            </p:cNvPr>
            <p:cNvSpPr txBox="1">
              <a:spLocks noChangeArrowheads="1"/>
            </p:cNvSpPr>
            <p:nvPr/>
          </p:nvSpPr>
          <p:spPr bwMode="auto">
            <a:xfrm>
              <a:off x="518" y="2352"/>
              <a:ext cx="20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则方程组可简写为</a:t>
              </a:r>
            </a:p>
          </p:txBody>
        </p:sp>
      </p:grpSp>
      <p:sp>
        <p:nvSpPr>
          <p:cNvPr id="295954" name="AutoShape 18">
            <a:extLst>
              <a:ext uri="{FF2B5EF4-FFF2-40B4-BE49-F238E27FC236}">
                <a16:creationId xmlns:a16="http://schemas.microsoft.com/office/drawing/2014/main" id="{ACF5760B-8B61-4104-B1AC-2EAEC0B8CD8F}"/>
              </a:ext>
            </a:extLst>
          </p:cNvPr>
          <p:cNvSpPr>
            <a:spLocks noChangeArrowheads="1"/>
          </p:cNvSpPr>
          <p:nvPr/>
        </p:nvSpPr>
        <p:spPr bwMode="auto">
          <a:xfrm>
            <a:off x="6172200" y="4476750"/>
            <a:ext cx="2819400" cy="609600"/>
          </a:xfrm>
          <a:prstGeom prst="wedgeRoundRectCallout">
            <a:avLst>
              <a:gd name="adj1" fmla="val -57375"/>
              <a:gd name="adj2" fmla="val -61718"/>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宋体" panose="02010600030101010101" pitchFamily="2" charset="-122"/>
              </a:rPr>
              <a:t>一个由</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个方程组成的有</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个未知数的线性方程组</a:t>
            </a:r>
            <a:r>
              <a:rPr kumimoji="1" lang="zh-CN" altLang="en-US" sz="1800" b="1">
                <a:solidFill>
                  <a:schemeClr val="tx2"/>
                </a:solidFill>
              </a:rPr>
              <a:t> </a:t>
            </a:r>
          </a:p>
        </p:txBody>
      </p:sp>
      <p:sp>
        <p:nvSpPr>
          <p:cNvPr id="68622" name="Text Box 19">
            <a:extLst>
              <a:ext uri="{FF2B5EF4-FFF2-40B4-BE49-F238E27FC236}">
                <a16:creationId xmlns:a16="http://schemas.microsoft.com/office/drawing/2014/main" id="{477D354C-588B-452A-9FFE-522DFC9604E9}"/>
              </a:ext>
            </a:extLst>
          </p:cNvPr>
          <p:cNvSpPr txBox="1">
            <a:spLocks noChangeArrowheads="1"/>
          </p:cNvSpPr>
          <p:nvPr/>
        </p:nvSpPr>
        <p:spPr bwMode="auto">
          <a:xfrm>
            <a:off x="822325" y="50736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68623" name="Rectangle 20">
            <a:extLst>
              <a:ext uri="{FF2B5EF4-FFF2-40B4-BE49-F238E27FC236}">
                <a16:creationId xmlns:a16="http://schemas.microsoft.com/office/drawing/2014/main" id="{5AEA2370-C391-4414-9FFD-8AD68CD679FF}"/>
              </a:ext>
            </a:extLst>
          </p:cNvPr>
          <p:cNvSpPr>
            <a:spLocks noChangeArrowheads="1"/>
          </p:cNvSpPr>
          <p:nvPr/>
        </p:nvSpPr>
        <p:spPr bwMode="auto">
          <a:xfrm>
            <a:off x="37385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5960" name="Text Box 24">
            <a:extLst>
              <a:ext uri="{FF2B5EF4-FFF2-40B4-BE49-F238E27FC236}">
                <a16:creationId xmlns:a16="http://schemas.microsoft.com/office/drawing/2014/main" id="{9012A358-740D-49D5-89E0-4A01490232C8}"/>
              </a:ext>
            </a:extLst>
          </p:cNvPr>
          <p:cNvSpPr txBox="1">
            <a:spLocks noChangeArrowheads="1"/>
          </p:cNvSpPr>
          <p:nvPr/>
        </p:nvSpPr>
        <p:spPr bwMode="auto">
          <a:xfrm>
            <a:off x="822325" y="5029200"/>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求解方程，可得到</a:t>
            </a:r>
            <a:r>
              <a:rPr kumimoji="1" lang="en-US" altLang="zh-CN" sz="2400" b="1">
                <a:solidFill>
                  <a:schemeClr val="tx2"/>
                </a:solidFill>
              </a:rPr>
              <a:t>LPC</a:t>
            </a:r>
            <a:r>
              <a:rPr kumimoji="1" lang="zh-CN" altLang="en-US" sz="2400" b="1">
                <a:solidFill>
                  <a:schemeClr val="tx2"/>
                </a:solidFill>
              </a:rPr>
              <a:t>系数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wipe(up)">
                                      <p:cBhvr>
                                        <p:cTn id="7" dur="500"/>
                                        <p:tgtEl>
                                          <p:spTgt spid="295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Effect transition="in" filter="wipe(up)">
                                      <p:cBhvr>
                                        <p:cTn id="12" dur="500"/>
                                        <p:tgtEl>
                                          <p:spTgt spid="2959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5954"/>
                                        </p:tgtEl>
                                        <p:attrNameLst>
                                          <p:attrName>style.visibility</p:attrName>
                                        </p:attrNameLst>
                                      </p:cBhvr>
                                      <p:to>
                                        <p:strVal val="visible"/>
                                      </p:to>
                                    </p:set>
                                    <p:animEffect transition="in" filter="wipe(up)">
                                      <p:cBhvr>
                                        <p:cTn id="27" dur="500"/>
                                        <p:tgtEl>
                                          <p:spTgt spid="2959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5960"/>
                                        </p:tgtEl>
                                        <p:attrNameLst>
                                          <p:attrName>style.visibility</p:attrName>
                                        </p:attrNameLst>
                                      </p:cBhvr>
                                      <p:to>
                                        <p:strVal val="visible"/>
                                      </p:to>
                                    </p:set>
                                    <p:animEffect transition="in" filter="wipe(up)">
                                      <p:cBhvr>
                                        <p:cTn id="32" dur="500"/>
                                        <p:tgtEl>
                                          <p:spTgt spid="29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4" grpId="0" animBg="1" autoUpdateAnimBg="0"/>
      <p:bldP spid="29596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CE594E8-0C09-4131-8B32-C8B47543BA3E}"/>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7987" name="Rectangle 3">
            <a:extLst>
              <a:ext uri="{FF2B5EF4-FFF2-40B4-BE49-F238E27FC236}">
                <a16:creationId xmlns:a16="http://schemas.microsoft.com/office/drawing/2014/main" id="{4293D368-1F59-4F61-BC12-976288061DBA}"/>
              </a:ext>
            </a:extLst>
          </p:cNvPr>
          <p:cNvSpPr>
            <a:spLocks noGrp="1" noChangeArrowheads="1"/>
          </p:cNvSpPr>
          <p:nvPr>
            <p:ph type="body" idx="1"/>
          </p:nvPr>
        </p:nvSpPr>
        <p:spPr>
          <a:xfrm>
            <a:off x="762000" y="1981200"/>
            <a:ext cx="7772400" cy="457200"/>
          </a:xfrm>
        </p:spPr>
        <p:txBody>
          <a:bodyPr/>
          <a:lstStyle/>
          <a:p>
            <a:pPr eaLnBrk="1" hangingPunct="1">
              <a:buFontTx/>
              <a:buNone/>
            </a:pPr>
            <a:r>
              <a:rPr lang="zh-CN" altLang="en-US" sz="2400" b="1">
                <a:solidFill>
                  <a:schemeClr val="tx2"/>
                </a:solidFill>
                <a:latin typeface="宋体" panose="02010600030101010101" pitchFamily="2" charset="-122"/>
              </a:rPr>
              <a:t>要构造信号的</a:t>
            </a:r>
            <a:r>
              <a:rPr lang="en-US" altLang="zh-CN" sz="2400" b="1">
                <a:solidFill>
                  <a:schemeClr val="tx2"/>
                </a:solidFill>
                <a:latin typeface="Times New Roman" panose="02020603050405020304" pitchFamily="18" charset="0"/>
              </a:rPr>
              <a:t>AR</a:t>
            </a:r>
            <a:r>
              <a:rPr lang="zh-CN" altLang="en-US" sz="2400" b="1">
                <a:solidFill>
                  <a:schemeClr val="tx2"/>
                </a:solidFill>
                <a:latin typeface="宋体" panose="02010600030101010101" pitchFamily="2" charset="-122"/>
              </a:rPr>
              <a:t>模型，还应估算增益因子</a:t>
            </a:r>
            <a:r>
              <a:rPr lang="zh-CN" altLang="en-US" sz="2400" b="1">
                <a:solidFill>
                  <a:schemeClr val="tx2"/>
                </a:solidFill>
                <a:latin typeface="Times New Roman" panose="02020603050405020304" pitchFamily="18" charset="0"/>
              </a:rPr>
              <a:t> </a:t>
            </a:r>
            <a:endParaRPr lang="en-US" altLang="zh-CN" sz="2400" b="1">
              <a:solidFill>
                <a:schemeClr val="tx2"/>
              </a:solidFill>
              <a:latin typeface="Times New Roman" panose="02020603050405020304" pitchFamily="18" charset="0"/>
            </a:endParaRPr>
          </a:p>
        </p:txBody>
      </p:sp>
      <p:sp>
        <p:nvSpPr>
          <p:cNvPr id="70660" name="Rectangle 4">
            <a:extLst>
              <a:ext uri="{FF2B5EF4-FFF2-40B4-BE49-F238E27FC236}">
                <a16:creationId xmlns:a16="http://schemas.microsoft.com/office/drawing/2014/main" id="{5EFD58AE-2BC4-407C-8AA7-F480836B0247}"/>
              </a:ext>
            </a:extLst>
          </p:cNvPr>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a:extLst>
              <a:ext uri="{FF2B5EF4-FFF2-40B4-BE49-F238E27FC236}">
                <a16:creationId xmlns:a16="http://schemas.microsoft.com/office/drawing/2014/main" id="{0949B8EE-0036-4BB8-86C8-C8A7B585EBD6}"/>
              </a:ext>
            </a:extLst>
          </p:cNvPr>
          <p:cNvGrpSpPr>
            <a:grpSpLocks/>
          </p:cNvGrpSpPr>
          <p:nvPr/>
        </p:nvGrpSpPr>
        <p:grpSpPr bwMode="auto">
          <a:xfrm>
            <a:off x="822325" y="2565400"/>
            <a:ext cx="6721475" cy="711200"/>
            <a:chOff x="518" y="1616"/>
            <a:chExt cx="4234" cy="448"/>
          </a:xfrm>
        </p:grpSpPr>
        <p:graphicFrame>
          <p:nvGraphicFramePr>
            <p:cNvPr id="70673" name="Object 6">
              <a:extLst>
                <a:ext uri="{FF2B5EF4-FFF2-40B4-BE49-F238E27FC236}">
                  <a16:creationId xmlns:a16="http://schemas.microsoft.com/office/drawing/2014/main" id="{6CD3E04E-D9CE-4DCF-A9E0-5E6CE49CE56D}"/>
                </a:ext>
              </a:extLst>
            </p:cNvPr>
            <p:cNvGraphicFramePr>
              <a:graphicFrameLocks noChangeAspect="1"/>
            </p:cNvGraphicFramePr>
            <p:nvPr/>
          </p:nvGraphicFramePr>
          <p:xfrm>
            <a:off x="2928" y="1616"/>
            <a:ext cx="1824" cy="448"/>
          </p:xfrm>
          <a:graphic>
            <a:graphicData uri="http://schemas.openxmlformats.org/presentationml/2006/ole">
              <mc:AlternateContent xmlns:mc="http://schemas.openxmlformats.org/markup-compatibility/2006">
                <mc:Choice xmlns:v="urn:schemas-microsoft-com:vml" Requires="v">
                  <p:oleObj spid="_x0000_s70679" r:id="rId4" imgW="1739900" imgH="431800" progId="Equation.3">
                    <p:embed/>
                  </p:oleObj>
                </mc:Choice>
                <mc:Fallback>
                  <p:oleObj r:id="rId4" imgW="17399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616"/>
                          <a:ext cx="182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74" name="Text Box 7">
              <a:extLst>
                <a:ext uri="{FF2B5EF4-FFF2-40B4-BE49-F238E27FC236}">
                  <a16:creationId xmlns:a16="http://schemas.microsoft.com/office/drawing/2014/main" id="{C6511E2F-224D-4B97-8593-411B5EE69881}"/>
                </a:ext>
              </a:extLst>
            </p:cNvPr>
            <p:cNvSpPr txBox="1">
              <a:spLocks noChangeArrowheads="1"/>
            </p:cNvSpPr>
            <p:nvPr/>
          </p:nvSpPr>
          <p:spPr bwMode="auto">
            <a:xfrm>
              <a:off x="518" y="1657"/>
              <a:ext cx="21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rPr>
                <a:t>AR</a:t>
              </a:r>
              <a:r>
                <a:rPr kumimoji="1" lang="zh-CN" altLang="en-US" sz="2400" b="1">
                  <a:solidFill>
                    <a:schemeClr val="tx2"/>
                  </a:solidFill>
                </a:rPr>
                <a:t>模型的差分方程形式</a:t>
              </a:r>
            </a:p>
          </p:txBody>
        </p:sp>
      </p:grpSp>
      <p:sp>
        <p:nvSpPr>
          <p:cNvPr id="70662" name="Rectangle 8">
            <a:extLst>
              <a:ext uri="{FF2B5EF4-FFF2-40B4-BE49-F238E27FC236}">
                <a16:creationId xmlns:a16="http://schemas.microsoft.com/office/drawing/2014/main" id="{F29221CF-2140-4829-9563-8F66871AA75A}"/>
              </a:ext>
            </a:extLst>
          </p:cNvPr>
          <p:cNvSpPr>
            <a:spLocks noChangeArrowheads="1"/>
          </p:cNvSpPr>
          <p:nvPr/>
        </p:nvSpPr>
        <p:spPr bwMode="auto">
          <a:xfrm>
            <a:off x="35242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9">
            <a:extLst>
              <a:ext uri="{FF2B5EF4-FFF2-40B4-BE49-F238E27FC236}">
                <a16:creationId xmlns:a16="http://schemas.microsoft.com/office/drawing/2014/main" id="{F866852E-8D63-4763-9FCC-4A1C59BD04E3}"/>
              </a:ext>
            </a:extLst>
          </p:cNvPr>
          <p:cNvGrpSpPr>
            <a:grpSpLocks/>
          </p:cNvGrpSpPr>
          <p:nvPr/>
        </p:nvGrpSpPr>
        <p:grpSpPr bwMode="auto">
          <a:xfrm>
            <a:off x="808038" y="3257550"/>
            <a:ext cx="6545262" cy="657225"/>
            <a:chOff x="509" y="2052"/>
            <a:chExt cx="4123" cy="414"/>
          </a:xfrm>
        </p:grpSpPr>
        <p:sp>
          <p:nvSpPr>
            <p:cNvPr id="70671" name="Text Box 10">
              <a:extLst>
                <a:ext uri="{FF2B5EF4-FFF2-40B4-BE49-F238E27FC236}">
                  <a16:creationId xmlns:a16="http://schemas.microsoft.com/office/drawing/2014/main" id="{EB4ACA14-83AA-4483-9295-44B436217D22}"/>
                </a:ext>
              </a:extLst>
            </p:cNvPr>
            <p:cNvSpPr txBox="1">
              <a:spLocks noChangeArrowheads="1"/>
            </p:cNvSpPr>
            <p:nvPr/>
          </p:nvSpPr>
          <p:spPr bwMode="auto">
            <a:xfrm>
              <a:off x="509" y="2052"/>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因此可计算预测误差</a:t>
              </a:r>
            </a:p>
          </p:txBody>
        </p:sp>
        <p:graphicFrame>
          <p:nvGraphicFramePr>
            <p:cNvPr id="70672" name="Object 11">
              <a:extLst>
                <a:ext uri="{FF2B5EF4-FFF2-40B4-BE49-F238E27FC236}">
                  <a16:creationId xmlns:a16="http://schemas.microsoft.com/office/drawing/2014/main" id="{B47CB5C5-C72A-4806-A847-4B04FEA53797}"/>
                </a:ext>
              </a:extLst>
            </p:cNvPr>
            <p:cNvGraphicFramePr>
              <a:graphicFrameLocks noChangeAspect="1"/>
            </p:cNvGraphicFramePr>
            <p:nvPr/>
          </p:nvGraphicFramePr>
          <p:xfrm>
            <a:off x="2999" y="2160"/>
            <a:ext cx="1633" cy="306"/>
          </p:xfrm>
          <a:graphic>
            <a:graphicData uri="http://schemas.openxmlformats.org/presentationml/2006/ole">
              <mc:AlternateContent xmlns:mc="http://schemas.openxmlformats.org/markup-compatibility/2006">
                <mc:Choice xmlns:v="urn:schemas-microsoft-com:vml" Requires="v">
                  <p:oleObj spid="_x0000_s70680" name="Equation" r:id="rId6" imgW="1828800" imgH="342900" progId="Equation.DSMT4">
                    <p:embed/>
                  </p:oleObj>
                </mc:Choice>
                <mc:Fallback>
                  <p:oleObj name="Equation" r:id="rId6" imgW="1828800" imgH="3429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9" y="2160"/>
                          <a:ext cx="163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0664" name="Rectangle 12">
            <a:extLst>
              <a:ext uri="{FF2B5EF4-FFF2-40B4-BE49-F238E27FC236}">
                <a16:creationId xmlns:a16="http://schemas.microsoft.com/office/drawing/2014/main" id="{7AEA5255-667F-48E7-BDF8-FFB832281F85}"/>
              </a:ext>
            </a:extLst>
          </p:cNvPr>
          <p:cNvSpPr>
            <a:spLocks noChangeArrowheads="1"/>
          </p:cNvSpPr>
          <p:nvPr/>
        </p:nvSpPr>
        <p:spPr bwMode="auto">
          <a:xfrm>
            <a:off x="40386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997" name="Object 13">
            <a:extLst>
              <a:ext uri="{FF2B5EF4-FFF2-40B4-BE49-F238E27FC236}">
                <a16:creationId xmlns:a16="http://schemas.microsoft.com/office/drawing/2014/main" id="{10B41AB0-8C57-44A6-B740-5795C41023CC}"/>
              </a:ext>
            </a:extLst>
          </p:cNvPr>
          <p:cNvGraphicFramePr>
            <a:graphicFrameLocks noChangeAspect="1"/>
          </p:cNvGraphicFramePr>
          <p:nvPr/>
        </p:nvGraphicFramePr>
        <p:xfrm>
          <a:off x="4784725" y="4067175"/>
          <a:ext cx="1371600" cy="441325"/>
        </p:xfrm>
        <a:graphic>
          <a:graphicData uri="http://schemas.openxmlformats.org/presentationml/2006/ole">
            <mc:AlternateContent xmlns:mc="http://schemas.openxmlformats.org/markup-compatibility/2006">
              <mc:Choice xmlns:v="urn:schemas-microsoft-com:vml" Requires="v">
                <p:oleObj spid="_x0000_s70681" r:id="rId8" imgW="1066800" imgH="342900" progId="Equation.3">
                  <p:embed/>
                </p:oleObj>
              </mc:Choice>
              <mc:Fallback>
                <p:oleObj r:id="rId8" imgW="1066800" imgH="3429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4725" y="4067175"/>
                        <a:ext cx="1371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998" name="Text Box 14">
            <a:extLst>
              <a:ext uri="{FF2B5EF4-FFF2-40B4-BE49-F238E27FC236}">
                <a16:creationId xmlns:a16="http://schemas.microsoft.com/office/drawing/2014/main" id="{8FFA394E-A293-49B1-9B4A-A9D0C33B7E4D}"/>
              </a:ext>
            </a:extLst>
          </p:cNvPr>
          <p:cNvSpPr txBox="1">
            <a:spLocks noChangeArrowheads="1"/>
          </p:cNvSpPr>
          <p:nvPr/>
        </p:nvSpPr>
        <p:spPr bwMode="auto">
          <a:xfrm>
            <a:off x="762000" y="39338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且</a:t>
            </a:r>
          </a:p>
        </p:txBody>
      </p:sp>
      <p:sp>
        <p:nvSpPr>
          <p:cNvPr id="70667" name="Rectangle 15">
            <a:extLst>
              <a:ext uri="{FF2B5EF4-FFF2-40B4-BE49-F238E27FC236}">
                <a16:creationId xmlns:a16="http://schemas.microsoft.com/office/drawing/2014/main" id="{A41EDF6E-5940-497E-B76F-43938D805FA1}"/>
              </a:ext>
            </a:extLst>
          </p:cNvPr>
          <p:cNvSpPr>
            <a:spLocks noChangeArrowheads="1"/>
          </p:cNvSpPr>
          <p:nvPr/>
        </p:nvSpPr>
        <p:spPr bwMode="auto">
          <a:xfrm>
            <a:off x="42910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a:extLst>
              <a:ext uri="{FF2B5EF4-FFF2-40B4-BE49-F238E27FC236}">
                <a16:creationId xmlns:a16="http://schemas.microsoft.com/office/drawing/2014/main" id="{DA6F56C9-2C8B-4349-9A73-BDCEDC514761}"/>
              </a:ext>
            </a:extLst>
          </p:cNvPr>
          <p:cNvGrpSpPr>
            <a:grpSpLocks/>
          </p:cNvGrpSpPr>
          <p:nvPr/>
        </p:nvGrpSpPr>
        <p:grpSpPr bwMode="auto">
          <a:xfrm>
            <a:off x="762000" y="4627563"/>
            <a:ext cx="7086600" cy="457200"/>
            <a:chOff x="480" y="2845"/>
            <a:chExt cx="4464" cy="288"/>
          </a:xfrm>
        </p:grpSpPr>
        <p:sp>
          <p:nvSpPr>
            <p:cNvPr id="70669" name="Text Box 17">
              <a:extLst>
                <a:ext uri="{FF2B5EF4-FFF2-40B4-BE49-F238E27FC236}">
                  <a16:creationId xmlns:a16="http://schemas.microsoft.com/office/drawing/2014/main" id="{79805DA1-013F-4F54-8F8A-8CA6CD6956C0}"/>
                </a:ext>
              </a:extLst>
            </p:cNvPr>
            <p:cNvSpPr txBox="1">
              <a:spLocks noChangeArrowheads="1"/>
            </p:cNvSpPr>
            <p:nvPr/>
          </p:nvSpPr>
          <p:spPr bwMode="auto">
            <a:xfrm>
              <a:off x="480" y="2845"/>
              <a:ext cx="3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激励信号</a:t>
              </a: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总能量可以认为近似为</a:t>
              </a:r>
              <a:r>
                <a:rPr kumimoji="1" lang="zh-CN" altLang="en-US" sz="2400" b="1">
                  <a:solidFill>
                    <a:schemeClr val="tx2"/>
                  </a:solidFill>
                  <a:latin typeface="Times New Roman" panose="02020603050405020304" pitchFamily="18" charset="0"/>
                  <a:cs typeface="Times New Roman" panose="02020603050405020304" pitchFamily="18" charset="0"/>
                </a:rPr>
                <a:t>1,</a:t>
              </a:r>
              <a:r>
                <a:rPr kumimoji="1" lang="zh-CN" altLang="en-US" sz="2400" b="1">
                  <a:solidFill>
                    <a:schemeClr val="tx2"/>
                  </a:solidFill>
                  <a:latin typeface="Times New Roman" panose="02020603050405020304" pitchFamily="18" charset="0"/>
                </a:rPr>
                <a:t>因此有</a:t>
              </a:r>
              <a:r>
                <a:rPr kumimoji="1" lang="en-US" altLang="zh-CN" sz="2400" b="1">
                  <a:solidFill>
                    <a:schemeClr val="tx2"/>
                  </a:solidFill>
                  <a:latin typeface="Times New Roman" panose="02020603050405020304" pitchFamily="18" charset="0"/>
                </a:rPr>
                <a:t> </a:t>
              </a:r>
            </a:p>
          </p:txBody>
        </p:sp>
        <p:graphicFrame>
          <p:nvGraphicFramePr>
            <p:cNvPr id="70670" name="Object 18">
              <a:extLst>
                <a:ext uri="{FF2B5EF4-FFF2-40B4-BE49-F238E27FC236}">
                  <a16:creationId xmlns:a16="http://schemas.microsoft.com/office/drawing/2014/main" id="{47485EE2-D100-4993-98CF-F5DD4AFDA7A8}"/>
                </a:ext>
              </a:extLst>
            </p:cNvPr>
            <p:cNvGraphicFramePr>
              <a:graphicFrameLocks noChangeAspect="1"/>
            </p:cNvGraphicFramePr>
            <p:nvPr/>
          </p:nvGraphicFramePr>
          <p:xfrm>
            <a:off x="4464" y="2880"/>
            <a:ext cx="480" cy="220"/>
          </p:xfrm>
          <a:graphic>
            <a:graphicData uri="http://schemas.openxmlformats.org/presentationml/2006/ole">
              <mc:AlternateContent xmlns:mc="http://schemas.openxmlformats.org/markup-compatibility/2006">
                <mc:Choice xmlns:v="urn:schemas-microsoft-com:vml" Requires="v">
                  <p:oleObj spid="_x0000_s70682" r:id="rId10" imgW="558558" imgH="253890" progId="Equation.3">
                    <p:embed/>
                  </p:oleObj>
                </mc:Choice>
                <mc:Fallback>
                  <p:oleObj r:id="rId10" imgW="558558" imgH="25389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 y="2880"/>
                          <a:ext cx="4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up)">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7998"/>
                                        </p:tgtEl>
                                        <p:attrNameLst>
                                          <p:attrName>style.visibility</p:attrName>
                                        </p:attrNameLst>
                                      </p:cBhvr>
                                      <p:to>
                                        <p:strVal val="visible"/>
                                      </p:to>
                                    </p:set>
                                    <p:animEffect transition="in" filter="wipe(up)">
                                      <p:cBhvr>
                                        <p:cTn id="22" dur="500"/>
                                        <p:tgtEl>
                                          <p:spTgt spid="297998"/>
                                        </p:tgtEl>
                                      </p:cBhvr>
                                    </p:animEffect>
                                  </p:childTnLst>
                                </p:cTn>
                              </p:par>
                              <p:par>
                                <p:cTn id="23" presetID="22" presetClass="entr" presetSubtype="1" fill="hold" nodeType="withEffect">
                                  <p:stCondLst>
                                    <p:cond delay="0"/>
                                  </p:stCondLst>
                                  <p:childTnLst>
                                    <p:set>
                                      <p:cBhvr>
                                        <p:cTn id="24" dur="1" fill="hold">
                                          <p:stCondLst>
                                            <p:cond delay="0"/>
                                          </p:stCondLst>
                                        </p:cTn>
                                        <p:tgtEl>
                                          <p:spTgt spid="297997"/>
                                        </p:tgtEl>
                                        <p:attrNameLst>
                                          <p:attrName>style.visibility</p:attrName>
                                        </p:attrNameLst>
                                      </p:cBhvr>
                                      <p:to>
                                        <p:strVal val="visible"/>
                                      </p:to>
                                    </p:set>
                                    <p:animEffect transition="in" filter="wipe(up)">
                                      <p:cBhvr>
                                        <p:cTn id="25" dur="500"/>
                                        <p:tgtEl>
                                          <p:spTgt spid="2979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P spid="29799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943B1F2-A6D2-4FD9-964A-DAFA9366A86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2707" name="Rectangle 3">
            <a:extLst>
              <a:ext uri="{FF2B5EF4-FFF2-40B4-BE49-F238E27FC236}">
                <a16:creationId xmlns:a16="http://schemas.microsoft.com/office/drawing/2014/main" id="{BD9324CB-32B0-4B0D-B175-D3E309503B03}"/>
              </a:ext>
            </a:extLst>
          </p:cNvPr>
          <p:cNvSpPr>
            <a:spLocks noGrp="1" noChangeArrowheads="1"/>
          </p:cNvSpPr>
          <p:nvPr>
            <p:ph type="body" idx="1"/>
          </p:nvPr>
        </p:nvSpPr>
        <p:spPr/>
        <p:txBody>
          <a:bodyPr/>
          <a:lstStyle/>
          <a:p>
            <a:pPr eaLnBrk="1" hangingPunct="1"/>
            <a:r>
              <a:rPr lang="zh-CN" altLang="en-US" sz="2400" b="1">
                <a:solidFill>
                  <a:schemeClr val="tx2"/>
                </a:solidFill>
                <a:latin typeface="Times New Roman" panose="02020603050405020304" pitchFamily="18" charset="0"/>
              </a:rPr>
              <a:t>求</a:t>
            </a:r>
            <a:r>
              <a:rPr lang="en-US" altLang="zh-CN" sz="2400" b="1">
                <a:solidFill>
                  <a:schemeClr val="tx2"/>
                </a:solidFill>
                <a:latin typeface="Times New Roman" panose="02020603050405020304" pitchFamily="18" charset="0"/>
              </a:rPr>
              <a:t>LPC</a:t>
            </a:r>
            <a:r>
              <a:rPr lang="zh-CN" altLang="en-US" sz="2400" b="1">
                <a:solidFill>
                  <a:schemeClr val="tx2"/>
                </a:solidFill>
                <a:latin typeface="Times New Roman" panose="02020603050405020304" pitchFamily="18" charset="0"/>
              </a:rPr>
              <a:t>系数需考虑两个因素</a:t>
            </a:r>
          </a:p>
          <a:p>
            <a:pPr eaLnBrk="1" hangingPunct="1">
              <a:lnSpc>
                <a:spcPct val="150000"/>
              </a:lnSpc>
              <a:buFontTx/>
              <a:buNone/>
            </a:pPr>
            <a:r>
              <a:rPr lang="zh-CN" altLang="en-US" sz="2400" b="1">
                <a:solidFill>
                  <a:schemeClr val="tx2"/>
                </a:solidFill>
                <a:latin typeface="Times New Roman" panose="02020603050405020304" pitchFamily="18" charset="0"/>
              </a:rPr>
              <a:t>    （1）模型阶数的选择               </a:t>
            </a:r>
            <a:r>
              <a:rPr lang="en-US" altLang="zh-CN" sz="2400" b="1">
                <a:solidFill>
                  <a:schemeClr val="tx2"/>
                </a:solidFill>
                <a:latin typeface="Times New Roman" panose="02020603050405020304" pitchFamily="18" charset="0"/>
              </a:rPr>
              <a:t>,  </a:t>
            </a:r>
            <a:r>
              <a:rPr lang="en-US" altLang="zh-CN" sz="2400" i="1">
                <a:solidFill>
                  <a:schemeClr val="tx2"/>
                </a:solidFill>
                <a:latin typeface="Times New Roman" panose="02020603050405020304" pitchFamily="18" charset="0"/>
              </a:rPr>
              <a:t>D</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是共振峰的个数</a:t>
            </a:r>
          </a:p>
          <a:p>
            <a:pPr eaLnBrk="1" hangingPunct="1">
              <a:lnSpc>
                <a:spcPct val="150000"/>
              </a:lnSpc>
              <a:buFontTx/>
              <a:buNone/>
            </a:pPr>
            <a:r>
              <a:rPr lang="zh-CN" altLang="en-US" sz="2400" b="1">
                <a:solidFill>
                  <a:schemeClr val="tx2"/>
                </a:solidFill>
                <a:latin typeface="Times New Roman" panose="02020603050405020304" pitchFamily="18" charset="0"/>
              </a:rPr>
              <a:t>    （2）考虑口唇的高频衰减特性，在线性预测分析之前，需要通过预加重进行高频提升 </a:t>
            </a:r>
          </a:p>
        </p:txBody>
      </p:sp>
      <p:sp>
        <p:nvSpPr>
          <p:cNvPr id="72708" name="Rectangle 4">
            <a:extLst>
              <a:ext uri="{FF2B5EF4-FFF2-40B4-BE49-F238E27FC236}">
                <a16:creationId xmlns:a16="http://schemas.microsoft.com/office/drawing/2014/main" id="{EA45B4C9-EB47-4E04-A367-CA45316A9C83}"/>
              </a:ext>
            </a:extLst>
          </p:cNvPr>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09" name="Object 5">
            <a:extLst>
              <a:ext uri="{FF2B5EF4-FFF2-40B4-BE49-F238E27FC236}">
                <a16:creationId xmlns:a16="http://schemas.microsoft.com/office/drawing/2014/main" id="{D76A8636-FEF4-43C8-BF27-916D2FC8DC28}"/>
              </a:ext>
            </a:extLst>
          </p:cNvPr>
          <p:cNvGraphicFramePr>
            <a:graphicFrameLocks noChangeAspect="1"/>
          </p:cNvGraphicFramePr>
          <p:nvPr/>
        </p:nvGraphicFramePr>
        <p:xfrm>
          <a:off x="3851275" y="2265363"/>
          <a:ext cx="1028700" cy="300037"/>
        </p:xfrm>
        <a:graphic>
          <a:graphicData uri="http://schemas.openxmlformats.org/presentationml/2006/ole">
            <mc:AlternateContent xmlns:mc="http://schemas.openxmlformats.org/markup-compatibility/2006">
              <mc:Choice xmlns:v="urn:schemas-microsoft-com:vml" Requires="v">
                <p:oleObj spid="_x0000_s72714" r:id="rId4" imgW="685800" imgH="203200" progId="Equation.3">
                  <p:embed/>
                </p:oleObj>
              </mc:Choice>
              <mc:Fallback>
                <p:oleObj r:id="rId4" imgW="6858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265363"/>
                        <a:ext cx="1028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6">
            <a:extLst>
              <a:ext uri="{FF2B5EF4-FFF2-40B4-BE49-F238E27FC236}">
                <a16:creationId xmlns:a16="http://schemas.microsoft.com/office/drawing/2014/main" id="{02B821B7-049E-4D96-85D7-65A98D194523}"/>
              </a:ext>
            </a:extLst>
          </p:cNvPr>
          <p:cNvSpPr>
            <a:spLocks noChangeArrowheads="1"/>
          </p:cNvSpPr>
          <p:nvPr/>
        </p:nvSpPr>
        <p:spPr bwMode="auto">
          <a:xfrm>
            <a:off x="4329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11" name="Object 7">
            <a:extLst>
              <a:ext uri="{FF2B5EF4-FFF2-40B4-BE49-F238E27FC236}">
                <a16:creationId xmlns:a16="http://schemas.microsoft.com/office/drawing/2014/main" id="{2448956F-F992-4B02-B506-D7AF757DBE2C}"/>
              </a:ext>
            </a:extLst>
          </p:cNvPr>
          <p:cNvGraphicFramePr>
            <a:graphicFrameLocks noChangeAspect="1"/>
          </p:cNvGraphicFramePr>
          <p:nvPr/>
        </p:nvGraphicFramePr>
        <p:xfrm>
          <a:off x="4948238" y="3357563"/>
          <a:ext cx="776287" cy="319087"/>
        </p:xfrm>
        <a:graphic>
          <a:graphicData uri="http://schemas.openxmlformats.org/presentationml/2006/ole">
            <mc:AlternateContent xmlns:mc="http://schemas.openxmlformats.org/markup-compatibility/2006">
              <mc:Choice xmlns:v="urn:schemas-microsoft-com:vml" Requires="v">
                <p:oleObj spid="_x0000_s72715" r:id="rId6" imgW="482391" imgH="203112" progId="Equation.3">
                  <p:embed/>
                </p:oleObj>
              </mc:Choice>
              <mc:Fallback>
                <p:oleObj r:id="rId6" imgW="482391"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8238" y="3357563"/>
                        <a:ext cx="77628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CD2AB0-D0A7-4B9A-A117-B5105F5A631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特征的分析时长</a:t>
            </a:r>
            <a:endParaRPr lang="en-US" altLang="zh-CN">
              <a:solidFill>
                <a:schemeClr val="accent2"/>
              </a:solidFill>
            </a:endParaRPr>
          </a:p>
        </p:txBody>
      </p:sp>
      <p:sp>
        <p:nvSpPr>
          <p:cNvPr id="128003" name="Rectangle 3">
            <a:extLst>
              <a:ext uri="{FF2B5EF4-FFF2-40B4-BE49-F238E27FC236}">
                <a16:creationId xmlns:a16="http://schemas.microsoft.com/office/drawing/2014/main" id="{BAE6253B-0004-44BC-99F4-E3F4BA31A952}"/>
              </a:ext>
            </a:extLst>
          </p:cNvPr>
          <p:cNvSpPr>
            <a:spLocks noGrp="1" noChangeArrowheads="1"/>
          </p:cNvSpPr>
          <p:nvPr>
            <p:ph type="body" idx="1"/>
          </p:nvPr>
        </p:nvSpPr>
        <p:spPr>
          <a:xfrm>
            <a:off x="609600" y="1981200"/>
            <a:ext cx="8229600" cy="2133600"/>
          </a:xfrm>
        </p:spPr>
        <p:txBody>
          <a:bodyPr/>
          <a:lstStyle/>
          <a:p>
            <a:pPr eaLnBrk="1" hangingPunct="1">
              <a:buClr>
                <a:srgbClr val="9900FF"/>
              </a:buClr>
              <a:buFont typeface="Wingdings" panose="05000000000000000000" pitchFamily="2" charset="2"/>
              <a:buChar char="Ø"/>
            </a:pPr>
            <a:r>
              <a:rPr lang="zh-CN" altLang="en-US" sz="2800" b="1" dirty="0">
                <a:solidFill>
                  <a:schemeClr val="tx2"/>
                </a:solidFill>
              </a:rPr>
              <a:t>短时分析</a:t>
            </a:r>
          </a:p>
          <a:p>
            <a:pPr eaLnBrk="1" hangingPunct="1"/>
            <a:r>
              <a:rPr lang="zh-CN" altLang="en-US" sz="2800" b="1" dirty="0">
                <a:solidFill>
                  <a:schemeClr val="tx2"/>
                </a:solidFill>
              </a:rPr>
              <a:t>语音信号</a:t>
            </a:r>
            <a:r>
              <a:rPr lang="zh-CN" altLang="en-US" sz="2800" b="1" dirty="0">
                <a:solidFill>
                  <a:srgbClr val="FF0000"/>
                </a:solidFill>
                <a:highlight>
                  <a:srgbClr val="FFFF00"/>
                </a:highlight>
              </a:rPr>
              <a:t>是非平稳信号</a:t>
            </a:r>
            <a:r>
              <a:rPr lang="zh-CN" altLang="en-US" sz="2800" b="1" dirty="0">
                <a:solidFill>
                  <a:schemeClr val="tx2"/>
                </a:solidFill>
              </a:rPr>
              <a:t>，但是可以认为10~30</a:t>
            </a:r>
            <a:r>
              <a:rPr lang="en-US" altLang="zh-CN" sz="2800" b="1" dirty="0" err="1">
                <a:solidFill>
                  <a:schemeClr val="tx2"/>
                </a:solidFill>
              </a:rPr>
              <a:t>ms</a:t>
            </a:r>
            <a:r>
              <a:rPr lang="zh-CN" altLang="en-US" sz="2800" b="1" dirty="0">
                <a:solidFill>
                  <a:schemeClr val="tx2"/>
                </a:solidFill>
              </a:rPr>
              <a:t>的时间范围内，语音信号是平稳信号。</a:t>
            </a:r>
          </a:p>
          <a:p>
            <a:pPr eaLnBrk="1" hangingPunct="1"/>
            <a:r>
              <a:rPr lang="zh-CN" altLang="en-US" sz="2800" b="1" dirty="0">
                <a:solidFill>
                  <a:schemeClr val="tx2"/>
                </a:solidFill>
              </a:rPr>
              <a:t>短时分析的最基本手段是对语音信号加窗。</a:t>
            </a:r>
          </a:p>
        </p:txBody>
      </p:sp>
      <p:graphicFrame>
        <p:nvGraphicFramePr>
          <p:cNvPr id="128004" name="Object 4">
            <a:extLst>
              <a:ext uri="{FF2B5EF4-FFF2-40B4-BE49-F238E27FC236}">
                <a16:creationId xmlns:a16="http://schemas.microsoft.com/office/drawing/2014/main" id="{16C5D802-7B1D-420D-A62A-8C8B3E22B03A}"/>
              </a:ext>
            </a:extLst>
          </p:cNvPr>
          <p:cNvGraphicFramePr>
            <a:graphicFrameLocks noChangeAspect="1"/>
          </p:cNvGraphicFramePr>
          <p:nvPr/>
        </p:nvGraphicFramePr>
        <p:xfrm>
          <a:off x="2787650" y="4086225"/>
          <a:ext cx="2282825" cy="452438"/>
        </p:xfrm>
        <a:graphic>
          <a:graphicData uri="http://schemas.openxmlformats.org/presentationml/2006/ole">
            <mc:AlternateContent xmlns:mc="http://schemas.openxmlformats.org/markup-compatibility/2006">
              <mc:Choice xmlns:v="urn:schemas-microsoft-com:vml" Requires="v">
                <p:oleObj spid="_x0000_s9229" name="Equation" r:id="rId4" imgW="1155700" imgH="228600" progId="Equation.DSMT4">
                  <p:embed/>
                </p:oleObj>
              </mc:Choice>
              <mc:Fallback>
                <p:oleObj name="Equation" r:id="rId4" imgW="11557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650" y="4086225"/>
                        <a:ext cx="228282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5">
            <a:extLst>
              <a:ext uri="{FF2B5EF4-FFF2-40B4-BE49-F238E27FC236}">
                <a16:creationId xmlns:a16="http://schemas.microsoft.com/office/drawing/2014/main" id="{3E67D48D-07A5-49AE-8529-84022A8FC499}"/>
              </a:ext>
            </a:extLst>
          </p:cNvPr>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6D5496F8-E377-4961-8535-8FF31180BC29}"/>
              </a:ext>
            </a:extLst>
          </p:cNvPr>
          <p:cNvGrpSpPr>
            <a:grpSpLocks/>
          </p:cNvGrpSpPr>
          <p:nvPr/>
        </p:nvGrpSpPr>
        <p:grpSpPr bwMode="auto">
          <a:xfrm>
            <a:off x="1119188" y="4724400"/>
            <a:ext cx="6477000" cy="1657350"/>
            <a:chOff x="849" y="2976"/>
            <a:chExt cx="4080" cy="1044"/>
          </a:xfrm>
        </p:grpSpPr>
        <p:grpSp>
          <p:nvGrpSpPr>
            <p:cNvPr id="9223" name="Group 7">
              <a:extLst>
                <a:ext uri="{FF2B5EF4-FFF2-40B4-BE49-F238E27FC236}">
                  <a16:creationId xmlns:a16="http://schemas.microsoft.com/office/drawing/2014/main" id="{A95C47A0-F2E3-4C30-B0EE-50158EDB3702}"/>
                </a:ext>
              </a:extLst>
            </p:cNvPr>
            <p:cNvGrpSpPr>
              <a:grpSpLocks/>
            </p:cNvGrpSpPr>
            <p:nvPr/>
          </p:nvGrpSpPr>
          <p:grpSpPr bwMode="auto">
            <a:xfrm>
              <a:off x="849" y="2976"/>
              <a:ext cx="4080" cy="1044"/>
              <a:chOff x="849" y="2976"/>
              <a:chExt cx="4080" cy="1044"/>
            </a:xfrm>
          </p:grpSpPr>
          <p:sp>
            <p:nvSpPr>
              <p:cNvPr id="9225" name="Rectangle 8">
                <a:extLst>
                  <a:ext uri="{FF2B5EF4-FFF2-40B4-BE49-F238E27FC236}">
                    <a16:creationId xmlns:a16="http://schemas.microsoft.com/office/drawing/2014/main" id="{838CD6D7-F32B-433B-ABB6-769B1D534C30}"/>
                  </a:ext>
                </a:extLst>
              </p:cNvPr>
              <p:cNvSpPr>
                <a:spLocks noChangeArrowheads="1"/>
              </p:cNvSpPr>
              <p:nvPr/>
            </p:nvSpPr>
            <p:spPr bwMode="auto">
              <a:xfrm>
                <a:off x="849" y="2976"/>
                <a:ext cx="4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常见窗函数:   </a:t>
                </a:r>
                <a:r>
                  <a:rPr kumimoji="1" lang="en-US" altLang="zh-CN" sz="2800" b="1">
                    <a:solidFill>
                      <a:schemeClr val="tx2"/>
                    </a:solidFill>
                  </a:rPr>
                  <a:t>N</a:t>
                </a:r>
                <a:r>
                  <a:rPr kumimoji="1" lang="zh-CN" altLang="en-US" sz="2800" b="1">
                    <a:solidFill>
                      <a:schemeClr val="tx2"/>
                    </a:solidFill>
                  </a:rPr>
                  <a:t>为窗长</a:t>
                </a:r>
              </a:p>
            </p:txBody>
          </p:sp>
          <p:graphicFrame>
            <p:nvGraphicFramePr>
              <p:cNvPr id="9226" name="Object 9">
                <a:extLst>
                  <a:ext uri="{FF2B5EF4-FFF2-40B4-BE49-F238E27FC236}">
                    <a16:creationId xmlns:a16="http://schemas.microsoft.com/office/drawing/2014/main" id="{D5A2E991-B5EA-46DD-838A-4837604E1832}"/>
                  </a:ext>
                </a:extLst>
              </p:cNvPr>
              <p:cNvGraphicFramePr>
                <a:graphicFrameLocks noChangeAspect="1"/>
              </p:cNvGraphicFramePr>
              <p:nvPr/>
            </p:nvGraphicFramePr>
            <p:xfrm>
              <a:off x="1731" y="3434"/>
              <a:ext cx="2064" cy="586"/>
            </p:xfrm>
            <a:graphic>
              <a:graphicData uri="http://schemas.openxmlformats.org/presentationml/2006/ole">
                <mc:AlternateContent xmlns:mc="http://schemas.openxmlformats.org/markup-compatibility/2006">
                  <mc:Choice xmlns:v="urn:schemas-microsoft-com:vml" Requires="v">
                    <p:oleObj spid="_x0000_s9230" r:id="rId6" imgW="1612900" imgH="457200" progId="Equation.3">
                      <p:embed/>
                    </p:oleObj>
                  </mc:Choice>
                  <mc:Fallback>
                    <p:oleObj r:id="rId6" imgW="16129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 y="3434"/>
                            <a:ext cx="2064"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24" name="Text Box 10">
              <a:extLst>
                <a:ext uri="{FF2B5EF4-FFF2-40B4-BE49-F238E27FC236}">
                  <a16:creationId xmlns:a16="http://schemas.microsoft.com/office/drawing/2014/main" id="{4FB7A0B5-29A6-4B68-B519-3FF9AA1459F9}"/>
                </a:ext>
              </a:extLst>
            </p:cNvPr>
            <p:cNvSpPr txBox="1">
              <a:spLocks noChangeArrowheads="1"/>
            </p:cNvSpPr>
            <p:nvPr/>
          </p:nvSpPr>
          <p:spPr bwMode="auto">
            <a:xfrm>
              <a:off x="963" y="3540"/>
              <a:ext cx="5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方窗</a:t>
              </a:r>
              <a:r>
                <a:rPr kumimoji="1" lang="en-US" altLang="zh-CN" sz="2800" b="1">
                  <a:solidFill>
                    <a:schemeClr val="tx2"/>
                  </a:solidFill>
                </a:rPr>
                <a:t>:</a:t>
              </a:r>
              <a:endParaRPr kumimoji="1" lang="zh-CN" altLang="en-US"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up)">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up)">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up)">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28004"/>
                                        </p:tgtEl>
                                        <p:attrNameLst>
                                          <p:attrName>style.visibility</p:attrName>
                                        </p:attrNameLst>
                                      </p:cBhvr>
                                      <p:to>
                                        <p:strVal val="visible"/>
                                      </p:to>
                                    </p:set>
                                    <p:animEffect transition="in" filter="wipe(up)">
                                      <p:cBhvr>
                                        <p:cTn id="22" dur="500"/>
                                        <p:tgtEl>
                                          <p:spTgt spid="128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02DBCC3-64F7-4E49-A942-F0C5AFED65B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4755" name="Rectangle 3">
            <a:extLst>
              <a:ext uri="{FF2B5EF4-FFF2-40B4-BE49-F238E27FC236}">
                <a16:creationId xmlns:a16="http://schemas.microsoft.com/office/drawing/2014/main" id="{17CE1DB3-34E0-4BC9-8D15-1F76402B9AC5}"/>
              </a:ext>
            </a:extLst>
          </p:cNvPr>
          <p:cNvSpPr>
            <a:spLocks noGrp="1" noChangeArrowheads="1"/>
          </p:cNvSpPr>
          <p:nvPr>
            <p:ph type="body" idx="1"/>
          </p:nvPr>
        </p:nvSpPr>
        <p:spPr>
          <a:xfrm>
            <a:off x="457200" y="1600200"/>
            <a:ext cx="8229600" cy="587375"/>
          </a:xfrm>
        </p:spPr>
        <p:txBody>
          <a:bodyPr/>
          <a:lstStyle/>
          <a:p>
            <a:pPr eaLnBrk="1" hangingPunct="1"/>
            <a:r>
              <a:rPr lang="zh-CN" altLang="en-US" sz="2400" b="1" dirty="0">
                <a:solidFill>
                  <a:schemeClr val="tx2"/>
                </a:solidFill>
                <a:highlight>
                  <a:srgbClr val="FFFF00"/>
                </a:highlight>
                <a:latin typeface="宋体" panose="02010600030101010101" pitchFamily="2" charset="-122"/>
              </a:rPr>
              <a:t>自相关法（求解方程式）</a:t>
            </a:r>
          </a:p>
        </p:txBody>
      </p:sp>
      <p:sp>
        <p:nvSpPr>
          <p:cNvPr id="74756" name="Rectangle 4">
            <a:extLst>
              <a:ext uri="{FF2B5EF4-FFF2-40B4-BE49-F238E27FC236}">
                <a16:creationId xmlns:a16="http://schemas.microsoft.com/office/drawing/2014/main" id="{6594E422-9899-40FB-A321-D17076D0502A}"/>
              </a:ext>
            </a:extLst>
          </p:cNvPr>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a:extLst>
              <a:ext uri="{FF2B5EF4-FFF2-40B4-BE49-F238E27FC236}">
                <a16:creationId xmlns:a16="http://schemas.microsoft.com/office/drawing/2014/main" id="{B02640F8-6F59-4602-9817-2CBA8100AA23}"/>
              </a:ext>
            </a:extLst>
          </p:cNvPr>
          <p:cNvGrpSpPr>
            <a:grpSpLocks/>
          </p:cNvGrpSpPr>
          <p:nvPr/>
        </p:nvGrpSpPr>
        <p:grpSpPr bwMode="auto">
          <a:xfrm>
            <a:off x="738188" y="2451100"/>
            <a:ext cx="8151812" cy="596900"/>
            <a:chOff x="465" y="1544"/>
            <a:chExt cx="5135" cy="376"/>
          </a:xfrm>
        </p:grpSpPr>
        <p:graphicFrame>
          <p:nvGraphicFramePr>
            <p:cNvPr id="74773" name="Object 6">
              <a:extLst>
                <a:ext uri="{FF2B5EF4-FFF2-40B4-BE49-F238E27FC236}">
                  <a16:creationId xmlns:a16="http://schemas.microsoft.com/office/drawing/2014/main" id="{FA6844A4-E656-48D0-95A3-C291BB31AAC3}"/>
                </a:ext>
              </a:extLst>
            </p:cNvPr>
            <p:cNvGraphicFramePr>
              <a:graphicFrameLocks noChangeAspect="1"/>
            </p:cNvGraphicFramePr>
            <p:nvPr/>
          </p:nvGraphicFramePr>
          <p:xfrm>
            <a:off x="1461" y="1574"/>
            <a:ext cx="1732" cy="346"/>
          </p:xfrm>
          <a:graphic>
            <a:graphicData uri="http://schemas.openxmlformats.org/presentationml/2006/ole">
              <mc:AlternateContent xmlns:mc="http://schemas.openxmlformats.org/markup-compatibility/2006">
                <mc:Choice xmlns:v="urn:schemas-microsoft-com:vml" Requires="v">
                  <p:oleObj spid="_x0000_s74782" r:id="rId4" imgW="1714500" imgH="342900" progId="Equation.3">
                    <p:embed/>
                  </p:oleObj>
                </mc:Choice>
                <mc:Fallback>
                  <p:oleObj r:id="rId4" imgW="1714500" imgH="342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 y="1574"/>
                          <a:ext cx="17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4" name="Text Box 7">
              <a:extLst>
                <a:ext uri="{FF2B5EF4-FFF2-40B4-BE49-F238E27FC236}">
                  <a16:creationId xmlns:a16="http://schemas.microsoft.com/office/drawing/2014/main" id="{52726636-450C-4076-8518-2CF24714A31E}"/>
                </a:ext>
              </a:extLst>
            </p:cNvPr>
            <p:cNvSpPr txBox="1">
              <a:spLocks noChangeArrowheads="1"/>
            </p:cNvSpPr>
            <p:nvPr/>
          </p:nvSpPr>
          <p:spPr bwMode="auto">
            <a:xfrm>
              <a:off x="465" y="1544"/>
              <a:ext cx="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rPr>
                <a:t> 我们定义</a:t>
              </a:r>
              <a:endParaRPr kumimoji="1" lang="zh-CN" altLang="en-US" sz="2400" b="1">
                <a:solidFill>
                  <a:schemeClr val="tx2"/>
                </a:solidFill>
                <a:latin typeface="Times New Roman" panose="02020603050405020304" pitchFamily="18" charset="0"/>
              </a:endParaRPr>
            </a:p>
          </p:txBody>
        </p:sp>
        <p:sp>
          <p:nvSpPr>
            <p:cNvPr id="74775" name="Text Box 8">
              <a:extLst>
                <a:ext uri="{FF2B5EF4-FFF2-40B4-BE49-F238E27FC236}">
                  <a16:creationId xmlns:a16="http://schemas.microsoft.com/office/drawing/2014/main" id="{84FB5805-16D5-473C-89ED-D4633B5B640D}"/>
                </a:ext>
              </a:extLst>
            </p:cNvPr>
            <p:cNvSpPr txBox="1">
              <a:spLocks noChangeArrowheads="1"/>
            </p:cNvSpPr>
            <p:nvPr/>
          </p:nvSpPr>
          <p:spPr bwMode="auto">
            <a:xfrm>
              <a:off x="3168" y="1544"/>
              <a:ext cx="2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时，未将求和范围具体化。</a:t>
              </a:r>
            </a:p>
          </p:txBody>
        </p:sp>
      </p:grpSp>
      <p:sp>
        <p:nvSpPr>
          <p:cNvPr id="302089" name="Text Box 9">
            <a:extLst>
              <a:ext uri="{FF2B5EF4-FFF2-40B4-BE49-F238E27FC236}">
                <a16:creationId xmlns:a16="http://schemas.microsoft.com/office/drawing/2014/main" id="{41C143EF-32F6-421B-8956-36CB4F18D3C3}"/>
              </a:ext>
            </a:extLst>
          </p:cNvPr>
          <p:cNvSpPr txBox="1">
            <a:spLocks noChangeArrowheads="1"/>
          </p:cNvSpPr>
          <p:nvPr/>
        </p:nvSpPr>
        <p:spPr bwMode="auto">
          <a:xfrm>
            <a:off x="838200" y="2860675"/>
            <a:ext cx="7788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一种较直接的方法是，认为语音段外的数据全为零，只计算范围</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以内（</a:t>
            </a:r>
            <a:r>
              <a:rPr kumimoji="1" lang="zh-CN" altLang="en-US" sz="2400" b="1">
                <a:solidFill>
                  <a:schemeClr val="tx2"/>
                </a:solidFill>
                <a:latin typeface="Times New Roman" panose="02020603050405020304" pitchFamily="18" charset="0"/>
              </a:rPr>
              <a:t>0</a:t>
            </a:r>
            <a:r>
              <a:rPr kumimoji="1" lang="zh-CN" altLang="en-US"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的语音数据。</a:t>
            </a:r>
            <a:r>
              <a:rPr kumimoji="1" lang="zh-CN" altLang="en-US" sz="2400" b="1">
                <a:solidFill>
                  <a:schemeClr val="tx2"/>
                </a:solidFill>
                <a:latin typeface="Times New Roman" panose="02020603050405020304" pitchFamily="18" charset="0"/>
              </a:rPr>
              <a:t> </a:t>
            </a:r>
          </a:p>
        </p:txBody>
      </p:sp>
      <p:sp>
        <p:nvSpPr>
          <p:cNvPr id="74759" name="Rectangle 10">
            <a:extLst>
              <a:ext uri="{FF2B5EF4-FFF2-40B4-BE49-F238E27FC236}">
                <a16:creationId xmlns:a16="http://schemas.microsoft.com/office/drawing/2014/main" id="{5B4350C9-3681-4BBF-996D-0B8A01B90270}"/>
              </a:ext>
            </a:extLst>
          </p:cNvPr>
          <p:cNvSpPr>
            <a:spLocks noChangeArrowheads="1"/>
          </p:cNvSpPr>
          <p:nvPr/>
        </p:nvSpPr>
        <p:spPr bwMode="auto">
          <a:xfrm>
            <a:off x="35861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0" name="Rectangle 11">
            <a:extLst>
              <a:ext uri="{FF2B5EF4-FFF2-40B4-BE49-F238E27FC236}">
                <a16:creationId xmlns:a16="http://schemas.microsoft.com/office/drawing/2014/main" id="{68C27A77-6F65-4C04-8CFD-48BD03B87FCA}"/>
              </a:ext>
            </a:extLst>
          </p:cNvPr>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a:extLst>
              <a:ext uri="{FF2B5EF4-FFF2-40B4-BE49-F238E27FC236}">
                <a16:creationId xmlns:a16="http://schemas.microsoft.com/office/drawing/2014/main" id="{821C7025-A599-4894-A76C-95CCCE39F3BA}"/>
              </a:ext>
            </a:extLst>
          </p:cNvPr>
          <p:cNvGrpSpPr>
            <a:grpSpLocks/>
          </p:cNvGrpSpPr>
          <p:nvPr/>
        </p:nvGrpSpPr>
        <p:grpSpPr bwMode="auto">
          <a:xfrm>
            <a:off x="1752600" y="4002088"/>
            <a:ext cx="5105400" cy="665162"/>
            <a:chOff x="1104" y="2521"/>
            <a:chExt cx="3216" cy="419"/>
          </a:xfrm>
        </p:grpSpPr>
        <p:graphicFrame>
          <p:nvGraphicFramePr>
            <p:cNvPr id="74771" name="Object 13">
              <a:extLst>
                <a:ext uri="{FF2B5EF4-FFF2-40B4-BE49-F238E27FC236}">
                  <a16:creationId xmlns:a16="http://schemas.microsoft.com/office/drawing/2014/main" id="{F676D301-5008-4C47-8878-1915D6FAE393}"/>
                </a:ext>
              </a:extLst>
            </p:cNvPr>
            <p:cNvGraphicFramePr>
              <a:graphicFrameLocks noChangeAspect="1"/>
            </p:cNvGraphicFramePr>
            <p:nvPr/>
          </p:nvGraphicFramePr>
          <p:xfrm>
            <a:off x="1104" y="2521"/>
            <a:ext cx="1925" cy="419"/>
          </p:xfrm>
          <a:graphic>
            <a:graphicData uri="http://schemas.openxmlformats.org/presentationml/2006/ole">
              <mc:AlternateContent xmlns:mc="http://schemas.openxmlformats.org/markup-compatibility/2006">
                <mc:Choice xmlns:v="urn:schemas-microsoft-com:vml" Requires="v">
                  <p:oleObj spid="_x0000_s74783" r:id="rId6" imgW="1968500" imgH="431800" progId="Equation.3">
                    <p:embed/>
                  </p:oleObj>
                </mc:Choice>
                <mc:Fallback>
                  <p:oleObj r:id="rId6" imgW="1968500" imgH="431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2521"/>
                          <a:ext cx="192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2" name="Object 14">
              <a:extLst>
                <a:ext uri="{FF2B5EF4-FFF2-40B4-BE49-F238E27FC236}">
                  <a16:creationId xmlns:a16="http://schemas.microsoft.com/office/drawing/2014/main" id="{54799BEA-F7FF-415B-BACD-586F6C8124E2}"/>
                </a:ext>
              </a:extLst>
            </p:cNvPr>
            <p:cNvGraphicFramePr>
              <a:graphicFrameLocks noChangeAspect="1"/>
            </p:cNvGraphicFramePr>
            <p:nvPr/>
          </p:nvGraphicFramePr>
          <p:xfrm>
            <a:off x="3360" y="2544"/>
            <a:ext cx="960" cy="376"/>
          </p:xfrm>
          <a:graphic>
            <a:graphicData uri="http://schemas.openxmlformats.org/presentationml/2006/ole">
              <mc:AlternateContent xmlns:mc="http://schemas.openxmlformats.org/markup-compatibility/2006">
                <mc:Choice xmlns:v="urn:schemas-microsoft-com:vml" Requires="v">
                  <p:oleObj spid="_x0000_s74784" r:id="rId8" imgW="1091726" imgH="431613" progId="Equation.3">
                    <p:embed/>
                  </p:oleObj>
                </mc:Choice>
                <mc:Fallback>
                  <p:oleObj r:id="rId8" imgW="1091726" imgH="431613"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254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2" name="Rectangle 15">
            <a:extLst>
              <a:ext uri="{FF2B5EF4-FFF2-40B4-BE49-F238E27FC236}">
                <a16:creationId xmlns:a16="http://schemas.microsoft.com/office/drawing/2014/main" id="{87FF3F4A-5279-4534-80FD-DA3FED6ACB9F}"/>
              </a:ext>
            </a:extLst>
          </p:cNvPr>
          <p:cNvSpPr>
            <a:spLocks noChangeArrowheads="1"/>
          </p:cNvSpPr>
          <p:nvPr/>
        </p:nvSpPr>
        <p:spPr bwMode="auto">
          <a:xfrm>
            <a:off x="3519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a:extLst>
              <a:ext uri="{FF2B5EF4-FFF2-40B4-BE49-F238E27FC236}">
                <a16:creationId xmlns:a16="http://schemas.microsoft.com/office/drawing/2014/main" id="{04832191-C101-4BEE-9893-D9A747FAA01C}"/>
              </a:ext>
            </a:extLst>
          </p:cNvPr>
          <p:cNvGrpSpPr>
            <a:grpSpLocks/>
          </p:cNvGrpSpPr>
          <p:nvPr/>
        </p:nvGrpSpPr>
        <p:grpSpPr bwMode="auto">
          <a:xfrm>
            <a:off x="974725" y="4668838"/>
            <a:ext cx="5807075" cy="1179512"/>
            <a:chOff x="614" y="2941"/>
            <a:chExt cx="3658" cy="743"/>
          </a:xfrm>
        </p:grpSpPr>
        <p:sp>
          <p:nvSpPr>
            <p:cNvPr id="74768" name="Text Box 17">
              <a:extLst>
                <a:ext uri="{FF2B5EF4-FFF2-40B4-BE49-F238E27FC236}">
                  <a16:creationId xmlns:a16="http://schemas.microsoft.com/office/drawing/2014/main" id="{665D9159-255D-4A03-A096-306B5A1B3958}"/>
                </a:ext>
              </a:extLst>
            </p:cNvPr>
            <p:cNvSpPr txBox="1">
              <a:spLocks noChangeArrowheads="1"/>
            </p:cNvSpPr>
            <p:nvPr/>
          </p:nvSpPr>
          <p:spPr bwMode="auto">
            <a:xfrm>
              <a:off x="614" y="294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或</a:t>
              </a:r>
            </a:p>
          </p:txBody>
        </p:sp>
        <p:graphicFrame>
          <p:nvGraphicFramePr>
            <p:cNvPr id="74769" name="Object 18">
              <a:extLst>
                <a:ext uri="{FF2B5EF4-FFF2-40B4-BE49-F238E27FC236}">
                  <a16:creationId xmlns:a16="http://schemas.microsoft.com/office/drawing/2014/main" id="{E7F3F863-B751-4CB4-A2BC-CCDFAE86005B}"/>
                </a:ext>
              </a:extLst>
            </p:cNvPr>
            <p:cNvGraphicFramePr>
              <a:graphicFrameLocks noChangeAspect="1"/>
            </p:cNvGraphicFramePr>
            <p:nvPr/>
          </p:nvGraphicFramePr>
          <p:xfrm>
            <a:off x="1104" y="3264"/>
            <a:ext cx="2065" cy="420"/>
          </p:xfrm>
          <a:graphic>
            <a:graphicData uri="http://schemas.openxmlformats.org/presentationml/2006/ole">
              <mc:AlternateContent xmlns:mc="http://schemas.openxmlformats.org/markup-compatibility/2006">
                <mc:Choice xmlns:v="urn:schemas-microsoft-com:vml" Requires="v">
                  <p:oleObj spid="_x0000_s74785" r:id="rId10" imgW="2108200" imgH="431800" progId="Equation.3">
                    <p:embed/>
                  </p:oleObj>
                </mc:Choice>
                <mc:Fallback>
                  <p:oleObj r:id="rId10" imgW="2108200" imgH="4318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3264"/>
                          <a:ext cx="206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0" name="Object 19">
              <a:extLst>
                <a:ext uri="{FF2B5EF4-FFF2-40B4-BE49-F238E27FC236}">
                  <a16:creationId xmlns:a16="http://schemas.microsoft.com/office/drawing/2014/main" id="{3D617CD0-C3BA-4C68-ADB5-253F9A9FC050}"/>
                </a:ext>
              </a:extLst>
            </p:cNvPr>
            <p:cNvGraphicFramePr>
              <a:graphicFrameLocks noChangeAspect="1"/>
            </p:cNvGraphicFramePr>
            <p:nvPr/>
          </p:nvGraphicFramePr>
          <p:xfrm>
            <a:off x="3312" y="3264"/>
            <a:ext cx="960" cy="376"/>
          </p:xfrm>
          <a:graphic>
            <a:graphicData uri="http://schemas.openxmlformats.org/presentationml/2006/ole">
              <mc:AlternateContent xmlns:mc="http://schemas.openxmlformats.org/markup-compatibility/2006">
                <mc:Choice xmlns:v="urn:schemas-microsoft-com:vml" Requires="v">
                  <p:oleObj spid="_x0000_s74786" r:id="rId12" imgW="1091726" imgH="431613" progId="Equation.3">
                    <p:embed/>
                  </p:oleObj>
                </mc:Choice>
                <mc:Fallback>
                  <p:oleObj r:id="rId12" imgW="1091726" imgH="431613"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326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4" name="Rectangle 20">
            <a:extLst>
              <a:ext uri="{FF2B5EF4-FFF2-40B4-BE49-F238E27FC236}">
                <a16:creationId xmlns:a16="http://schemas.microsoft.com/office/drawing/2014/main" id="{73CB0A5B-623D-4CDC-9C7B-701A04A5E54B}"/>
              </a:ext>
            </a:extLst>
          </p:cNvPr>
          <p:cNvSpPr>
            <a:spLocks noChangeArrowheads="1"/>
          </p:cNvSpPr>
          <p:nvPr/>
        </p:nvSpPr>
        <p:spPr bwMode="auto">
          <a:xfrm>
            <a:off x="4381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Group 21">
            <a:extLst>
              <a:ext uri="{FF2B5EF4-FFF2-40B4-BE49-F238E27FC236}">
                <a16:creationId xmlns:a16="http://schemas.microsoft.com/office/drawing/2014/main" id="{5D7C8130-5FFE-4B94-9B61-053AAC4C7268}"/>
              </a:ext>
            </a:extLst>
          </p:cNvPr>
          <p:cNvGrpSpPr>
            <a:grpSpLocks/>
          </p:cNvGrpSpPr>
          <p:nvPr/>
        </p:nvGrpSpPr>
        <p:grpSpPr bwMode="auto">
          <a:xfrm>
            <a:off x="1020763" y="6061075"/>
            <a:ext cx="3887787" cy="457200"/>
            <a:chOff x="643" y="3818"/>
            <a:chExt cx="2449" cy="288"/>
          </a:xfrm>
        </p:grpSpPr>
        <p:graphicFrame>
          <p:nvGraphicFramePr>
            <p:cNvPr id="74766" name="Object 22">
              <a:extLst>
                <a:ext uri="{FF2B5EF4-FFF2-40B4-BE49-F238E27FC236}">
                  <a16:creationId xmlns:a16="http://schemas.microsoft.com/office/drawing/2014/main" id="{881CFA26-B6F6-4F6B-9259-DB6D4E2CD419}"/>
                </a:ext>
              </a:extLst>
            </p:cNvPr>
            <p:cNvGraphicFramePr>
              <a:graphicFrameLocks noChangeAspect="1"/>
            </p:cNvGraphicFramePr>
            <p:nvPr/>
          </p:nvGraphicFramePr>
          <p:xfrm>
            <a:off x="643" y="3840"/>
            <a:ext cx="413" cy="248"/>
          </p:xfrm>
          <a:graphic>
            <a:graphicData uri="http://schemas.openxmlformats.org/presentationml/2006/ole">
              <mc:AlternateContent xmlns:mc="http://schemas.openxmlformats.org/markup-compatibility/2006">
                <mc:Choice xmlns:v="urn:schemas-microsoft-com:vml" Requires="v">
                  <p:oleObj spid="_x0000_s74787" r:id="rId13" imgW="381000" imgH="228600" progId="Equation.3">
                    <p:embed/>
                  </p:oleObj>
                </mc:Choice>
                <mc:Fallback>
                  <p:oleObj r:id="rId13" imgW="381000" imgH="2286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 y="3840"/>
                          <a:ext cx="4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7" name="Text Box 23">
              <a:extLst>
                <a:ext uri="{FF2B5EF4-FFF2-40B4-BE49-F238E27FC236}">
                  <a16:creationId xmlns:a16="http://schemas.microsoft.com/office/drawing/2014/main" id="{83624701-DC31-406C-8887-2CD1FC360C99}"/>
                </a:ext>
              </a:extLst>
            </p:cNvPr>
            <p:cNvSpPr txBox="1">
              <a:spLocks noChangeArrowheads="1"/>
            </p:cNvSpPr>
            <p:nvPr/>
          </p:nvSpPr>
          <p:spPr bwMode="auto">
            <a:xfrm>
              <a:off x="998" y="3818"/>
              <a:ext cx="20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为加窗后的语音数据。</a:t>
              </a:r>
              <a:r>
                <a:rPr kumimoji="1" lang="zh-CN" altLang="en-US" sz="2400" b="1">
                  <a:solidFill>
                    <a:schemeClr val="tx2"/>
                  </a:solidFill>
                  <a:latin typeface="Times New Roman" panose="02020603050405020304" pitchFamily="18" charset="0"/>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wipe(up)">
                                      <p:cBhvr>
                                        <p:cTn id="12" dur="500"/>
                                        <p:tgtEl>
                                          <p:spTgt spid="302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55AE538-DECB-4C5C-936D-46C8D56FF2C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6803" name="Rectangle 3">
            <a:extLst>
              <a:ext uri="{FF2B5EF4-FFF2-40B4-BE49-F238E27FC236}">
                <a16:creationId xmlns:a16="http://schemas.microsoft.com/office/drawing/2014/main" id="{05CDB8E4-0041-46ED-982F-45BB1D140944}"/>
              </a:ext>
            </a:extLst>
          </p:cNvPr>
          <p:cNvSpPr>
            <a:spLocks noGrp="1" noChangeArrowheads="1"/>
          </p:cNvSpPr>
          <p:nvPr>
            <p:ph type="body" idx="1"/>
          </p:nvPr>
        </p:nvSpPr>
        <p:spPr/>
        <p:txBody>
          <a:bodyPr/>
          <a:lstStyle/>
          <a:p>
            <a:pPr eaLnBrk="1" hangingPunct="1">
              <a:buFontTx/>
              <a:buNone/>
            </a:pPr>
            <a:r>
              <a:rPr lang="zh-CN" altLang="en-US" sz="2400" b="1">
                <a:solidFill>
                  <a:schemeClr val="tx2"/>
                </a:solidFill>
              </a:rPr>
              <a:t>由于短时自相关函数可以表示为：</a:t>
            </a:r>
          </a:p>
        </p:txBody>
      </p:sp>
      <p:sp>
        <p:nvSpPr>
          <p:cNvPr id="76804" name="Rectangle 4">
            <a:extLst>
              <a:ext uri="{FF2B5EF4-FFF2-40B4-BE49-F238E27FC236}">
                <a16:creationId xmlns:a16="http://schemas.microsoft.com/office/drawing/2014/main" id="{BA7321FD-426E-4FF6-AFDC-EEC384233647}"/>
              </a:ext>
            </a:extLst>
          </p:cNvPr>
          <p:cNvSpPr>
            <a:spLocks noChangeArrowheads="1"/>
          </p:cNvSpPr>
          <p:nvPr/>
        </p:nvSpPr>
        <p:spPr bwMode="auto">
          <a:xfrm>
            <a:off x="37147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4133" name="Object 5">
            <a:extLst>
              <a:ext uri="{FF2B5EF4-FFF2-40B4-BE49-F238E27FC236}">
                <a16:creationId xmlns:a16="http://schemas.microsoft.com/office/drawing/2014/main" id="{C59CA0D0-1026-4773-9FFD-25BA69384D89}"/>
              </a:ext>
            </a:extLst>
          </p:cNvPr>
          <p:cNvGraphicFramePr>
            <a:graphicFrameLocks noChangeAspect="1"/>
          </p:cNvGraphicFramePr>
          <p:nvPr/>
        </p:nvGraphicFramePr>
        <p:xfrm>
          <a:off x="2514600" y="2514600"/>
          <a:ext cx="2590800" cy="647700"/>
        </p:xfrm>
        <a:graphic>
          <a:graphicData uri="http://schemas.openxmlformats.org/presentationml/2006/ole">
            <mc:AlternateContent xmlns:mc="http://schemas.openxmlformats.org/markup-compatibility/2006">
              <mc:Choice xmlns:v="urn:schemas-microsoft-com:vml" Requires="v">
                <p:oleObj spid="_x0000_s76831" r:id="rId4" imgW="1714500" imgH="431800" progId="Equation.3">
                  <p:embed/>
                </p:oleObj>
              </mc:Choice>
              <mc:Fallback>
                <p:oleObj r:id="rId4" imgW="17145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514600"/>
                        <a:ext cx="2590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6">
            <a:extLst>
              <a:ext uri="{FF2B5EF4-FFF2-40B4-BE49-F238E27FC236}">
                <a16:creationId xmlns:a16="http://schemas.microsoft.com/office/drawing/2014/main" id="{C7B563DF-FE97-452A-9ABF-24DF44BBBBA7}"/>
              </a:ext>
            </a:extLst>
          </p:cNvPr>
          <p:cNvSpPr>
            <a:spLocks noChangeArrowheads="1"/>
          </p:cNvSpPr>
          <p:nvPr/>
        </p:nvSpPr>
        <p:spPr bwMode="auto">
          <a:xfrm>
            <a:off x="4081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a:extLst>
              <a:ext uri="{FF2B5EF4-FFF2-40B4-BE49-F238E27FC236}">
                <a16:creationId xmlns:a16="http://schemas.microsoft.com/office/drawing/2014/main" id="{F452F795-3378-48F1-887F-019F838BA0F7}"/>
              </a:ext>
            </a:extLst>
          </p:cNvPr>
          <p:cNvGrpSpPr>
            <a:grpSpLocks/>
          </p:cNvGrpSpPr>
          <p:nvPr/>
        </p:nvGrpSpPr>
        <p:grpSpPr bwMode="auto">
          <a:xfrm>
            <a:off x="646113" y="3048000"/>
            <a:ext cx="2554287" cy="457200"/>
            <a:chOff x="470" y="1920"/>
            <a:chExt cx="1609" cy="288"/>
          </a:xfrm>
        </p:grpSpPr>
        <p:sp>
          <p:nvSpPr>
            <p:cNvPr id="76822" name="Text Box 8">
              <a:extLst>
                <a:ext uri="{FF2B5EF4-FFF2-40B4-BE49-F238E27FC236}">
                  <a16:creationId xmlns:a16="http://schemas.microsoft.com/office/drawing/2014/main" id="{C4E22ADB-C5E5-47FD-A954-84E81A04BCF5}"/>
                </a:ext>
              </a:extLst>
            </p:cNvPr>
            <p:cNvSpPr txBox="1">
              <a:spLocks noChangeArrowheads="1"/>
            </p:cNvSpPr>
            <p:nvPr/>
          </p:nvSpPr>
          <p:spPr bwMode="auto">
            <a:xfrm>
              <a:off x="470" y="192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且有</a:t>
              </a:r>
            </a:p>
          </p:txBody>
        </p:sp>
        <p:graphicFrame>
          <p:nvGraphicFramePr>
            <p:cNvPr id="76823" name="Object 9">
              <a:extLst>
                <a:ext uri="{FF2B5EF4-FFF2-40B4-BE49-F238E27FC236}">
                  <a16:creationId xmlns:a16="http://schemas.microsoft.com/office/drawing/2014/main" id="{28659097-2888-4C04-B214-C7510206453D}"/>
                </a:ext>
              </a:extLst>
            </p:cNvPr>
            <p:cNvGraphicFramePr>
              <a:graphicFrameLocks noChangeAspect="1"/>
            </p:cNvGraphicFramePr>
            <p:nvPr/>
          </p:nvGraphicFramePr>
          <p:xfrm>
            <a:off x="1152" y="1979"/>
            <a:ext cx="927" cy="216"/>
          </p:xfrm>
          <a:graphic>
            <a:graphicData uri="http://schemas.openxmlformats.org/presentationml/2006/ole">
              <mc:AlternateContent xmlns:mc="http://schemas.openxmlformats.org/markup-compatibility/2006">
                <mc:Choice xmlns:v="urn:schemas-microsoft-com:vml" Requires="v">
                  <p:oleObj spid="_x0000_s76832" r:id="rId6" imgW="977900" imgH="228600" progId="Equation.3">
                    <p:embed/>
                  </p:oleObj>
                </mc:Choice>
                <mc:Fallback>
                  <p:oleObj r:id="rId6" imgW="9779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1979"/>
                          <a:ext cx="92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8" name="Rectangle 10">
            <a:extLst>
              <a:ext uri="{FF2B5EF4-FFF2-40B4-BE49-F238E27FC236}">
                <a16:creationId xmlns:a16="http://schemas.microsoft.com/office/drawing/2014/main" id="{255D8902-5EC5-4AF6-97ED-8443E2C64A39}"/>
              </a:ext>
            </a:extLst>
          </p:cNvPr>
          <p:cNvSpPr>
            <a:spLocks noChangeArrowheads="1"/>
          </p:cNvSpPr>
          <p:nvPr/>
        </p:nvSpPr>
        <p:spPr bwMode="auto">
          <a:xfrm>
            <a:off x="3619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Rectangle 11">
            <a:extLst>
              <a:ext uri="{FF2B5EF4-FFF2-40B4-BE49-F238E27FC236}">
                <a16:creationId xmlns:a16="http://schemas.microsoft.com/office/drawing/2014/main" id="{A1C7A7CE-6E9A-454A-AA31-C273CE466C6C}"/>
              </a:ext>
            </a:extLst>
          </p:cNvPr>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a:extLst>
              <a:ext uri="{FF2B5EF4-FFF2-40B4-BE49-F238E27FC236}">
                <a16:creationId xmlns:a16="http://schemas.microsoft.com/office/drawing/2014/main" id="{7573F079-850C-4441-9C7D-2C3EC3AA3EBA}"/>
              </a:ext>
            </a:extLst>
          </p:cNvPr>
          <p:cNvGrpSpPr>
            <a:grpSpLocks/>
          </p:cNvGrpSpPr>
          <p:nvPr/>
        </p:nvGrpSpPr>
        <p:grpSpPr bwMode="auto">
          <a:xfrm>
            <a:off x="685800" y="3525838"/>
            <a:ext cx="6532563" cy="1160462"/>
            <a:chOff x="432" y="2221"/>
            <a:chExt cx="4115" cy="731"/>
          </a:xfrm>
        </p:grpSpPr>
        <p:sp>
          <p:nvSpPr>
            <p:cNvPr id="76817" name="Text Box 13">
              <a:extLst>
                <a:ext uri="{FF2B5EF4-FFF2-40B4-BE49-F238E27FC236}">
                  <a16:creationId xmlns:a16="http://schemas.microsoft.com/office/drawing/2014/main" id="{BEB6B7B9-D9DA-496C-98E9-813C82E2D2EC}"/>
                </a:ext>
              </a:extLst>
            </p:cNvPr>
            <p:cNvSpPr txBox="1">
              <a:spLocks noChangeArrowheads="1"/>
            </p:cNvSpPr>
            <p:nvPr/>
          </p:nvSpPr>
          <p:spPr bwMode="auto">
            <a:xfrm>
              <a:off x="432" y="222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a:t>
              </a:r>
            </a:p>
          </p:txBody>
        </p:sp>
        <p:graphicFrame>
          <p:nvGraphicFramePr>
            <p:cNvPr id="76818" name="Object 14">
              <a:extLst>
                <a:ext uri="{FF2B5EF4-FFF2-40B4-BE49-F238E27FC236}">
                  <a16:creationId xmlns:a16="http://schemas.microsoft.com/office/drawing/2014/main" id="{BFE3DCBF-8CB6-4F9E-A6F7-766B55F05315}"/>
                </a:ext>
              </a:extLst>
            </p:cNvPr>
            <p:cNvGraphicFramePr>
              <a:graphicFrameLocks noChangeAspect="1"/>
            </p:cNvGraphicFramePr>
            <p:nvPr/>
          </p:nvGraphicFramePr>
          <p:xfrm>
            <a:off x="778" y="2306"/>
            <a:ext cx="426" cy="190"/>
          </p:xfrm>
          <a:graphic>
            <a:graphicData uri="http://schemas.openxmlformats.org/presentationml/2006/ole">
              <mc:AlternateContent xmlns:mc="http://schemas.openxmlformats.org/markup-compatibility/2006">
                <mc:Choice xmlns:v="urn:schemas-microsoft-com:vml" Requires="v">
                  <p:oleObj spid="_x0000_s76833" r:id="rId8" imgW="444307" imgH="203112" progId="Equation.3">
                    <p:embed/>
                  </p:oleObj>
                </mc:Choice>
                <mc:Fallback>
                  <p:oleObj r:id="rId8" imgW="444307" imgH="203112"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 y="2306"/>
                          <a:ext cx="42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9" name="Text Box 15">
              <a:extLst>
                <a:ext uri="{FF2B5EF4-FFF2-40B4-BE49-F238E27FC236}">
                  <a16:creationId xmlns:a16="http://schemas.microsoft.com/office/drawing/2014/main" id="{8416AA0B-DC3C-4CEB-9FB9-E9F1BE78AA46}"/>
                </a:ext>
              </a:extLst>
            </p:cNvPr>
            <p:cNvSpPr txBox="1">
              <a:spLocks noChangeArrowheads="1"/>
            </p:cNvSpPr>
            <p:nvPr/>
          </p:nvSpPr>
          <p:spPr bwMode="auto">
            <a:xfrm>
              <a:off x="1200" y="2221"/>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可以表示为</a:t>
              </a:r>
            </a:p>
          </p:txBody>
        </p:sp>
        <p:graphicFrame>
          <p:nvGraphicFramePr>
            <p:cNvPr id="76820" name="Object 16">
              <a:extLst>
                <a:ext uri="{FF2B5EF4-FFF2-40B4-BE49-F238E27FC236}">
                  <a16:creationId xmlns:a16="http://schemas.microsoft.com/office/drawing/2014/main" id="{134DC7EB-C698-4A62-AF66-37CBDC589A1F}"/>
                </a:ext>
              </a:extLst>
            </p:cNvPr>
            <p:cNvGraphicFramePr>
              <a:graphicFrameLocks noChangeAspect="1"/>
            </p:cNvGraphicFramePr>
            <p:nvPr/>
          </p:nvGraphicFramePr>
          <p:xfrm>
            <a:off x="1536" y="2640"/>
            <a:ext cx="1800" cy="216"/>
          </p:xfrm>
          <a:graphic>
            <a:graphicData uri="http://schemas.openxmlformats.org/presentationml/2006/ole">
              <mc:AlternateContent xmlns:mc="http://schemas.openxmlformats.org/markup-compatibility/2006">
                <mc:Choice xmlns:v="urn:schemas-microsoft-com:vml" Requires="v">
                  <p:oleObj spid="_x0000_s76834" r:id="rId10" imgW="1905000" imgH="228600" progId="Equation.3">
                    <p:embed/>
                  </p:oleObj>
                </mc:Choice>
                <mc:Fallback>
                  <p:oleObj r:id="rId10" imgW="1905000" imgH="2286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640"/>
                          <a:ext cx="18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1" name="Object 17">
              <a:extLst>
                <a:ext uri="{FF2B5EF4-FFF2-40B4-BE49-F238E27FC236}">
                  <a16:creationId xmlns:a16="http://schemas.microsoft.com/office/drawing/2014/main" id="{0D570673-80ED-42C4-B618-80B6BD65485E}"/>
                </a:ext>
              </a:extLst>
            </p:cNvPr>
            <p:cNvGraphicFramePr>
              <a:graphicFrameLocks noChangeAspect="1"/>
            </p:cNvGraphicFramePr>
            <p:nvPr/>
          </p:nvGraphicFramePr>
          <p:xfrm>
            <a:off x="3504" y="2544"/>
            <a:ext cx="1043" cy="408"/>
          </p:xfrm>
          <a:graphic>
            <a:graphicData uri="http://schemas.openxmlformats.org/presentationml/2006/ole">
              <mc:AlternateContent xmlns:mc="http://schemas.openxmlformats.org/markup-compatibility/2006">
                <mc:Choice xmlns:v="urn:schemas-microsoft-com:vml" Requires="v">
                  <p:oleObj spid="_x0000_s76835" r:id="rId12" imgW="1091726" imgH="431613" progId="Equation.3">
                    <p:embed/>
                  </p:oleObj>
                </mc:Choice>
                <mc:Fallback>
                  <p:oleObj r:id="rId12" imgW="1091726" imgH="431613"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4" y="2544"/>
                          <a:ext cx="104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11" name="Rectangle 18">
            <a:extLst>
              <a:ext uri="{FF2B5EF4-FFF2-40B4-BE49-F238E27FC236}">
                <a16:creationId xmlns:a16="http://schemas.microsoft.com/office/drawing/2014/main" id="{2527C311-6114-44D2-809B-F0E54279CBA6}"/>
              </a:ext>
            </a:extLst>
          </p:cNvPr>
          <p:cNvSpPr>
            <a:spLocks noChangeArrowheads="1"/>
          </p:cNvSpPr>
          <p:nvPr/>
        </p:nvSpPr>
        <p:spPr bwMode="auto">
          <a:xfrm>
            <a:off x="38433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2" name="Rectangle 19">
            <a:extLst>
              <a:ext uri="{FF2B5EF4-FFF2-40B4-BE49-F238E27FC236}">
                <a16:creationId xmlns:a16="http://schemas.microsoft.com/office/drawing/2014/main" id="{BF93683C-851B-41F7-B496-FA50A27F46A8}"/>
              </a:ext>
            </a:extLst>
          </p:cNvPr>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20">
            <a:extLst>
              <a:ext uri="{FF2B5EF4-FFF2-40B4-BE49-F238E27FC236}">
                <a16:creationId xmlns:a16="http://schemas.microsoft.com/office/drawing/2014/main" id="{080AA4FF-99BF-4397-9E13-338E8B8A04EE}"/>
              </a:ext>
            </a:extLst>
          </p:cNvPr>
          <p:cNvGrpSpPr>
            <a:grpSpLocks/>
          </p:cNvGrpSpPr>
          <p:nvPr/>
        </p:nvGrpSpPr>
        <p:grpSpPr bwMode="auto">
          <a:xfrm>
            <a:off x="685800" y="4724400"/>
            <a:ext cx="6002338" cy="1143000"/>
            <a:chOff x="432" y="2976"/>
            <a:chExt cx="3781" cy="720"/>
          </a:xfrm>
        </p:grpSpPr>
        <p:sp>
          <p:nvSpPr>
            <p:cNvPr id="76814" name="Text Box 21">
              <a:extLst>
                <a:ext uri="{FF2B5EF4-FFF2-40B4-BE49-F238E27FC236}">
                  <a16:creationId xmlns:a16="http://schemas.microsoft.com/office/drawing/2014/main" id="{DBA01F24-77EF-4CBB-8629-D26894A8AA54}"/>
                </a:ext>
              </a:extLst>
            </p:cNvPr>
            <p:cNvSpPr txBox="1">
              <a:spLocks noChangeArrowheads="1"/>
            </p:cNvSpPr>
            <p:nvPr/>
          </p:nvSpPr>
          <p:spPr bwMode="auto">
            <a:xfrm>
              <a:off x="432" y="2976"/>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求解</a:t>
              </a:r>
              <a:r>
                <a:rPr kumimoji="1" lang="en-US" altLang="zh-CN" sz="2400" b="1">
                  <a:solidFill>
                    <a:schemeClr val="tx2"/>
                  </a:solidFill>
                  <a:latin typeface="宋体" panose="02010600030101010101" pitchFamily="2" charset="-122"/>
                </a:rPr>
                <a:t>LPC</a:t>
              </a:r>
              <a:r>
                <a:rPr kumimoji="1" lang="zh-CN" altLang="en-US" sz="2400" b="1">
                  <a:solidFill>
                    <a:schemeClr val="tx2"/>
                  </a:solidFill>
                  <a:latin typeface="宋体" panose="02010600030101010101" pitchFamily="2" charset="-122"/>
                </a:rPr>
                <a:t>系数的方程组就可以写为：</a:t>
              </a:r>
            </a:p>
          </p:txBody>
        </p:sp>
        <p:graphicFrame>
          <p:nvGraphicFramePr>
            <p:cNvPr id="76815" name="Object 22">
              <a:extLst>
                <a:ext uri="{FF2B5EF4-FFF2-40B4-BE49-F238E27FC236}">
                  <a16:creationId xmlns:a16="http://schemas.microsoft.com/office/drawing/2014/main" id="{BFE70869-2F45-4D51-9278-882E82A26EC6}"/>
                </a:ext>
              </a:extLst>
            </p:cNvPr>
            <p:cNvGraphicFramePr>
              <a:graphicFrameLocks noChangeAspect="1"/>
            </p:cNvGraphicFramePr>
            <p:nvPr/>
          </p:nvGraphicFramePr>
          <p:xfrm>
            <a:off x="1584" y="3287"/>
            <a:ext cx="1390" cy="409"/>
          </p:xfrm>
          <a:graphic>
            <a:graphicData uri="http://schemas.openxmlformats.org/presentationml/2006/ole">
              <mc:AlternateContent xmlns:mc="http://schemas.openxmlformats.org/markup-compatibility/2006">
                <mc:Choice xmlns:v="urn:schemas-microsoft-com:vml" Requires="v">
                  <p:oleObj spid="_x0000_s76836" r:id="rId14" imgW="1459866" imgH="431613" progId="Equation.3">
                    <p:embed/>
                  </p:oleObj>
                </mc:Choice>
                <mc:Fallback>
                  <p:oleObj r:id="rId14" imgW="1459866" imgH="431613"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4" y="3287"/>
                          <a:ext cx="139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6" name="Object 23">
              <a:extLst>
                <a:ext uri="{FF2B5EF4-FFF2-40B4-BE49-F238E27FC236}">
                  <a16:creationId xmlns:a16="http://schemas.microsoft.com/office/drawing/2014/main" id="{8604C3CA-943A-4BDF-9FFB-F3707D387BA7}"/>
                </a:ext>
              </a:extLst>
            </p:cNvPr>
            <p:cNvGraphicFramePr>
              <a:graphicFrameLocks noChangeAspect="1"/>
            </p:cNvGraphicFramePr>
            <p:nvPr/>
          </p:nvGraphicFramePr>
          <p:xfrm>
            <a:off x="3456" y="3408"/>
            <a:ext cx="757" cy="191"/>
          </p:xfrm>
          <a:graphic>
            <a:graphicData uri="http://schemas.openxmlformats.org/presentationml/2006/ole">
              <mc:AlternateContent xmlns:mc="http://schemas.openxmlformats.org/markup-compatibility/2006">
                <mc:Choice xmlns:v="urn:schemas-microsoft-com:vml" Requires="v">
                  <p:oleObj spid="_x0000_s76837" r:id="rId16" imgW="787058" imgH="203112" progId="Equation.3">
                    <p:embed/>
                  </p:oleObj>
                </mc:Choice>
                <mc:Fallback>
                  <p:oleObj r:id="rId16" imgW="787058" imgH="203112"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56" y="3408"/>
                          <a:ext cx="75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wipe(up)">
                                      <p:cBhvr>
                                        <p:cTn id="7" dur="500"/>
                                        <p:tgtEl>
                                          <p:spTgt spid="304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279846C-87E2-4D05-AD35-10BA6185E3E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8851" name="Rectangle 3">
            <a:extLst>
              <a:ext uri="{FF2B5EF4-FFF2-40B4-BE49-F238E27FC236}">
                <a16:creationId xmlns:a16="http://schemas.microsoft.com/office/drawing/2014/main" id="{EEC293F2-AC30-4A17-A24F-54DA06DA4464}"/>
              </a:ext>
            </a:extLst>
          </p:cNvPr>
          <p:cNvSpPr>
            <a:spLocks noChangeArrowheads="1"/>
          </p:cNvSpPr>
          <p:nvPr/>
        </p:nvSpPr>
        <p:spPr bwMode="auto">
          <a:xfrm>
            <a:off x="249555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a:extLst>
              <a:ext uri="{FF2B5EF4-FFF2-40B4-BE49-F238E27FC236}">
                <a16:creationId xmlns:a16="http://schemas.microsoft.com/office/drawing/2014/main" id="{9DD68432-23D8-4542-8991-1EFFB8470751}"/>
              </a:ext>
            </a:extLst>
          </p:cNvPr>
          <p:cNvGrpSpPr>
            <a:grpSpLocks/>
          </p:cNvGrpSpPr>
          <p:nvPr/>
        </p:nvGrpSpPr>
        <p:grpSpPr bwMode="auto">
          <a:xfrm>
            <a:off x="762000" y="1752600"/>
            <a:ext cx="6838950" cy="2662238"/>
            <a:chOff x="480" y="1104"/>
            <a:chExt cx="4308" cy="1677"/>
          </a:xfrm>
        </p:grpSpPr>
        <p:graphicFrame>
          <p:nvGraphicFramePr>
            <p:cNvPr id="78856" name="Object 5">
              <a:extLst>
                <a:ext uri="{FF2B5EF4-FFF2-40B4-BE49-F238E27FC236}">
                  <a16:creationId xmlns:a16="http://schemas.microsoft.com/office/drawing/2014/main" id="{310F1EC3-10DC-4F50-B7B9-65D616C72739}"/>
                </a:ext>
              </a:extLst>
            </p:cNvPr>
            <p:cNvGraphicFramePr>
              <a:graphicFrameLocks noChangeAspect="1"/>
            </p:cNvGraphicFramePr>
            <p:nvPr/>
          </p:nvGraphicFramePr>
          <p:xfrm>
            <a:off x="864" y="1440"/>
            <a:ext cx="3924" cy="1341"/>
          </p:xfrm>
          <a:graphic>
            <a:graphicData uri="http://schemas.openxmlformats.org/presentationml/2006/ole">
              <mc:AlternateContent xmlns:mc="http://schemas.openxmlformats.org/markup-compatibility/2006">
                <mc:Choice xmlns:v="urn:schemas-microsoft-com:vml" Requires="v">
                  <p:oleObj spid="_x0000_s78859" r:id="rId4" imgW="4152900" imgH="1422400" progId="Equation.DSMT4">
                    <p:embed/>
                  </p:oleObj>
                </mc:Choice>
                <mc:Fallback>
                  <p:oleObj r:id="rId4" imgW="4152900" imgH="142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440"/>
                          <a:ext cx="3924"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7" name="Text Box 6">
              <a:extLst>
                <a:ext uri="{FF2B5EF4-FFF2-40B4-BE49-F238E27FC236}">
                  <a16:creationId xmlns:a16="http://schemas.microsoft.com/office/drawing/2014/main" id="{5F406E4D-EC5E-4DA9-8AA1-E454EF07EC76}"/>
                </a:ext>
              </a:extLst>
            </p:cNvPr>
            <p:cNvSpPr txBox="1">
              <a:spLocks noChangeArrowheads="1"/>
            </p:cNvSpPr>
            <p:nvPr/>
          </p:nvSpPr>
          <p:spPr bwMode="auto">
            <a:xfrm>
              <a:off x="480" y="1104"/>
              <a:ext cx="1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将其转换成矩阵形式 </a:t>
              </a:r>
            </a:p>
          </p:txBody>
        </p:sp>
      </p:grpSp>
      <p:sp>
        <p:nvSpPr>
          <p:cNvPr id="306183" name="Text Box 7">
            <a:extLst>
              <a:ext uri="{FF2B5EF4-FFF2-40B4-BE49-F238E27FC236}">
                <a16:creationId xmlns:a16="http://schemas.microsoft.com/office/drawing/2014/main" id="{F36C03B4-1803-4605-825C-124AA28466A2}"/>
              </a:ext>
            </a:extLst>
          </p:cNvPr>
          <p:cNvSpPr txBox="1">
            <a:spLocks noChangeArrowheads="1"/>
          </p:cNvSpPr>
          <p:nvPr/>
        </p:nvSpPr>
        <p:spPr bwMode="auto">
          <a:xfrm>
            <a:off x="654050" y="4511675"/>
            <a:ext cx="780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这种方程为</a:t>
            </a: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 ,其系数矩阵被称为托布里兹(</a:t>
            </a:r>
            <a:r>
              <a:rPr kumimoji="1" lang="en-US" altLang="zh-CN" sz="2400" b="1">
                <a:solidFill>
                  <a:schemeClr val="tx2"/>
                </a:solidFill>
                <a:latin typeface="宋体" panose="02010600030101010101" pitchFamily="2" charset="-122"/>
              </a:rPr>
              <a:t>Toeplitz)</a:t>
            </a:r>
            <a:r>
              <a:rPr kumimoji="1" lang="zh-CN" altLang="en-US" sz="2400" b="1">
                <a:solidFill>
                  <a:schemeClr val="tx2"/>
                </a:solidFill>
                <a:latin typeface="宋体" panose="02010600030101010101" pitchFamily="2" charset="-122"/>
              </a:rPr>
              <a:t>矩阵。具有如下性质：  </a:t>
            </a:r>
          </a:p>
        </p:txBody>
      </p:sp>
      <p:sp>
        <p:nvSpPr>
          <p:cNvPr id="306184" name="Text Box 8">
            <a:extLst>
              <a:ext uri="{FF2B5EF4-FFF2-40B4-BE49-F238E27FC236}">
                <a16:creationId xmlns:a16="http://schemas.microsoft.com/office/drawing/2014/main" id="{52821439-436A-47DC-BE4E-D75CF87FAD42}"/>
              </a:ext>
            </a:extLst>
          </p:cNvPr>
          <p:cNvSpPr txBox="1">
            <a:spLocks noChangeArrowheads="1"/>
          </p:cNvSpPr>
          <p:nvPr/>
        </p:nvSpPr>
        <p:spPr bwMode="auto">
          <a:xfrm>
            <a:off x="609600" y="5334000"/>
            <a:ext cx="355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（1）</a:t>
            </a:r>
            <a:r>
              <a:rPr kumimoji="1" lang="en-US" altLang="zh-CN" sz="2400" b="1" i="1">
                <a:solidFill>
                  <a:schemeClr val="tx2"/>
                </a:solidFill>
                <a:latin typeface="宋体" panose="02010600030101010101" pitchFamily="2" charset="-122"/>
              </a:rPr>
              <a:t>p</a:t>
            </a:r>
            <a:r>
              <a:rPr kumimoji="1" lang="en-US" altLang="zh-CN" sz="2400" b="1">
                <a:solidFill>
                  <a:schemeClr val="tx2"/>
                </a:solidFill>
                <a:latin typeface="宋体" panose="02010600030101010101" pitchFamily="2" charset="-122"/>
                <a:cs typeface="Times New Roman" panose="02020603050405020304" pitchFamily="18" charset="0"/>
              </a:rPr>
              <a:t>×</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阶的对称阵。 </a:t>
            </a:r>
          </a:p>
        </p:txBody>
      </p:sp>
      <p:sp>
        <p:nvSpPr>
          <p:cNvPr id="306185" name="Text Box 9">
            <a:extLst>
              <a:ext uri="{FF2B5EF4-FFF2-40B4-BE49-F238E27FC236}">
                <a16:creationId xmlns:a16="http://schemas.microsoft.com/office/drawing/2014/main" id="{F91B634C-5A5F-4AFC-AE97-81786DB0A143}"/>
              </a:ext>
            </a:extLst>
          </p:cNvPr>
          <p:cNvSpPr txBox="1">
            <a:spLocks noChangeArrowheads="1"/>
          </p:cNvSpPr>
          <p:nvPr/>
        </p:nvSpPr>
        <p:spPr bwMode="auto">
          <a:xfrm>
            <a:off x="609600" y="5694363"/>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（2）</a:t>
            </a:r>
            <a:r>
              <a:rPr kumimoji="1" lang="zh-CN" altLang="en-US" sz="2400" b="1">
                <a:solidFill>
                  <a:schemeClr val="tx2"/>
                </a:solidFill>
                <a:latin typeface="宋体" panose="02010600030101010101" pitchFamily="2" charset="-122"/>
              </a:rPr>
              <a:t>沿着主对角线及任何一条与主对角线平行的斜线上的所有元素都相等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wipe(up)">
                                      <p:cBhvr>
                                        <p:cTn id="12" dur="500"/>
                                        <p:tgtEl>
                                          <p:spTgt spid="306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wipe(up)">
                                      <p:cBhvr>
                                        <p:cTn id="17" dur="500"/>
                                        <p:tgtEl>
                                          <p:spTgt spid="306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6185">
                                            <p:txEl>
                                              <p:pRg st="0" end="0"/>
                                            </p:txEl>
                                          </p:spTgt>
                                        </p:tgtEl>
                                        <p:attrNameLst>
                                          <p:attrName>style.visibility</p:attrName>
                                        </p:attrNameLst>
                                      </p:cBhvr>
                                      <p:to>
                                        <p:strVal val="visible"/>
                                      </p:to>
                                    </p:set>
                                    <p:animEffect transition="in" filter="wipe(up)">
                                      <p:cBhvr>
                                        <p:cTn id="22" dur="500"/>
                                        <p:tgtEl>
                                          <p:spTgt spid="306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utoUpdateAnimBg="0"/>
      <p:bldP spid="306184" grpId="0" autoUpdateAnimBg="0"/>
      <p:bldP spid="30618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CC27FDC-F60F-457B-8FE3-B0C088C3D72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08227" name="Text Box 3">
            <a:extLst>
              <a:ext uri="{FF2B5EF4-FFF2-40B4-BE49-F238E27FC236}">
                <a16:creationId xmlns:a16="http://schemas.microsoft.com/office/drawing/2014/main" id="{440D8492-E046-4B53-BA2E-567FB681B0AF}"/>
              </a:ext>
            </a:extLst>
          </p:cNvPr>
          <p:cNvSpPr txBox="1">
            <a:spLocks noChangeArrowheads="1"/>
          </p:cNvSpPr>
          <p:nvPr/>
        </p:nvSpPr>
        <p:spPr bwMode="auto">
          <a:xfrm>
            <a:off x="585788" y="2060575"/>
            <a:ext cx="8312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方程可以用递推的方式来求解。典型的方法有：</a:t>
            </a:r>
          </a:p>
          <a:p>
            <a:pPr eaLnBrk="1" hangingPunct="1">
              <a:spcBef>
                <a:spcPct val="0"/>
              </a:spcBef>
              <a:buFontTx/>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莱文逊</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杜宾（</a:t>
            </a:r>
            <a:r>
              <a:rPr kumimoji="1" lang="en-US" altLang="zh-CN" sz="2400" b="1">
                <a:solidFill>
                  <a:schemeClr val="tx2"/>
                </a:solidFill>
                <a:latin typeface="宋体" panose="02010600030101010101" pitchFamily="2" charset="-122"/>
              </a:rPr>
              <a:t>Levinson</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Durbin）</a:t>
            </a:r>
            <a:r>
              <a:rPr kumimoji="1" lang="zh-CN" altLang="en-US" sz="2400" b="1">
                <a:solidFill>
                  <a:schemeClr val="tx2"/>
                </a:solidFill>
                <a:latin typeface="宋体" panose="02010600030101010101" pitchFamily="2" charset="-122"/>
              </a:rPr>
              <a:t>递推算法 </a:t>
            </a:r>
          </a:p>
          <a:p>
            <a:pPr lvl="1" eaLnBrk="1" hangingPunct="1">
              <a:spcBef>
                <a:spcPct val="0"/>
              </a:spcBef>
              <a:buFont typeface="Wingdings" panose="05000000000000000000" pitchFamily="2" charset="2"/>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舒尔（</a:t>
            </a:r>
            <a:r>
              <a:rPr kumimoji="1" lang="en-US" altLang="zh-CN" sz="2400" b="1">
                <a:solidFill>
                  <a:schemeClr val="tx2"/>
                </a:solidFill>
                <a:latin typeface="宋体" panose="02010600030101010101" pitchFamily="2" charset="-122"/>
              </a:rPr>
              <a:t>Schur）</a:t>
            </a:r>
            <a:r>
              <a:rPr kumimoji="1" lang="zh-CN" altLang="en-US" sz="2400" b="1">
                <a:solidFill>
                  <a:schemeClr val="tx2"/>
                </a:solidFill>
                <a:latin typeface="宋体" panose="02010600030101010101" pitchFamily="2" charset="-122"/>
              </a:rPr>
              <a:t>递推算法 </a:t>
            </a:r>
          </a:p>
        </p:txBody>
      </p:sp>
      <p:sp>
        <p:nvSpPr>
          <p:cNvPr id="80900" name="Text Box 4">
            <a:extLst>
              <a:ext uri="{FF2B5EF4-FFF2-40B4-BE49-F238E27FC236}">
                <a16:creationId xmlns:a16="http://schemas.microsoft.com/office/drawing/2014/main" id="{84AABAFC-ECEC-4FC7-B65E-D8C3C0E6934B}"/>
              </a:ext>
            </a:extLst>
          </p:cNvPr>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0901" name="Rectangle 5">
            <a:extLst>
              <a:ext uri="{FF2B5EF4-FFF2-40B4-BE49-F238E27FC236}">
                <a16:creationId xmlns:a16="http://schemas.microsoft.com/office/drawing/2014/main" id="{FA1D570C-CE56-49E7-B791-1F4F5D8034AB}"/>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2" name="Rectangle 6">
            <a:extLst>
              <a:ext uri="{FF2B5EF4-FFF2-40B4-BE49-F238E27FC236}">
                <a16:creationId xmlns:a16="http://schemas.microsoft.com/office/drawing/2014/main" id="{E3DF5C4E-83B1-48B5-8BD5-2644B1D8F6E7}"/>
              </a:ext>
            </a:extLst>
          </p:cNvPr>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3" name="Rectangle 7">
            <a:extLst>
              <a:ext uri="{FF2B5EF4-FFF2-40B4-BE49-F238E27FC236}">
                <a16:creationId xmlns:a16="http://schemas.microsoft.com/office/drawing/2014/main" id="{B570DC83-F80B-4C38-92B7-C3E89D82E90B}"/>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4" name="Rectangle 8">
            <a:extLst>
              <a:ext uri="{FF2B5EF4-FFF2-40B4-BE49-F238E27FC236}">
                <a16:creationId xmlns:a16="http://schemas.microsoft.com/office/drawing/2014/main" id="{A1F836D7-13A5-4CFC-89F6-2E526F4CCA06}"/>
              </a:ext>
            </a:extLst>
          </p:cNvPr>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8227">
                                            <p:txEl>
                                              <p:pRg st="2" end="2"/>
                                            </p:txEl>
                                          </p:spTgt>
                                        </p:tgtEl>
                                        <p:attrNameLst>
                                          <p:attrName>style.visibility</p:attrName>
                                        </p:attrNameLst>
                                      </p:cBhvr>
                                      <p:to>
                                        <p:strVal val="visible"/>
                                      </p:to>
                                    </p:set>
                                    <p:animEffect transition="in" filter="wipe(up)">
                                      <p:cBhvr>
                                        <p:cTn id="10" dur="500"/>
                                        <p:tgtEl>
                                          <p:spTgt spid="308227">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8227">
                                            <p:txEl>
                                              <p:pRg st="4" end="4"/>
                                            </p:txEl>
                                          </p:spTgt>
                                        </p:tgtEl>
                                        <p:attrNameLst>
                                          <p:attrName>style.visibility</p:attrName>
                                        </p:attrNameLst>
                                      </p:cBhvr>
                                      <p:to>
                                        <p:strVal val="visible"/>
                                      </p:to>
                                    </p:set>
                                    <p:animEffect transition="in" filter="wipe(up)">
                                      <p:cBhvr>
                                        <p:cTn id="13" dur="500"/>
                                        <p:tgtEl>
                                          <p:spTgt spid="308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95A9CF1-53FB-4EA7-84BB-E352361FE0EC}"/>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2947" name="Text Box 4">
            <a:extLst>
              <a:ext uri="{FF2B5EF4-FFF2-40B4-BE49-F238E27FC236}">
                <a16:creationId xmlns:a16="http://schemas.microsoft.com/office/drawing/2014/main" id="{01C9B5D4-3788-43DC-A306-73898C426849}"/>
              </a:ext>
            </a:extLst>
          </p:cNvPr>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2948" name="Rectangle 5">
            <a:extLst>
              <a:ext uri="{FF2B5EF4-FFF2-40B4-BE49-F238E27FC236}">
                <a16:creationId xmlns:a16="http://schemas.microsoft.com/office/drawing/2014/main" id="{E08AF44F-34A9-4F5E-BA4B-4DDFBCE6070F}"/>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49" name="Rectangle 6">
            <a:extLst>
              <a:ext uri="{FF2B5EF4-FFF2-40B4-BE49-F238E27FC236}">
                <a16:creationId xmlns:a16="http://schemas.microsoft.com/office/drawing/2014/main" id="{F38755D3-4A80-4249-87FA-B784C75F4D16}"/>
              </a:ext>
            </a:extLst>
          </p:cNvPr>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0" name="Rectangle 7">
            <a:extLst>
              <a:ext uri="{FF2B5EF4-FFF2-40B4-BE49-F238E27FC236}">
                <a16:creationId xmlns:a16="http://schemas.microsoft.com/office/drawing/2014/main" id="{BDD5B95B-1FC4-46B1-90B9-AF34585F90A7}"/>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1" name="Rectangle 8">
            <a:extLst>
              <a:ext uri="{FF2B5EF4-FFF2-40B4-BE49-F238E27FC236}">
                <a16:creationId xmlns:a16="http://schemas.microsoft.com/office/drawing/2014/main" id="{650FD00D-C9AB-4D11-8126-F540FD95A767}"/>
              </a:ext>
            </a:extLst>
          </p:cNvPr>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233" name="Text Box 9">
            <a:extLst>
              <a:ext uri="{FF2B5EF4-FFF2-40B4-BE49-F238E27FC236}">
                <a16:creationId xmlns:a16="http://schemas.microsoft.com/office/drawing/2014/main" id="{60B7F6E2-83DE-4DBC-8E3F-0358FF42140A}"/>
              </a:ext>
            </a:extLst>
          </p:cNvPr>
          <p:cNvSpPr txBox="1">
            <a:spLocks noChangeArrowheads="1"/>
          </p:cNvSpPr>
          <p:nvPr/>
        </p:nvSpPr>
        <p:spPr bwMode="auto">
          <a:xfrm>
            <a:off x="955675" y="1562100"/>
            <a:ext cx="77724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defRPr/>
            </a:pPr>
            <a:r>
              <a:rPr kumimoji="1" lang="zh-CN" altLang="en-US" sz="2400" b="1" dirty="0">
                <a:solidFill>
                  <a:schemeClr val="tx2"/>
                </a:solidFill>
                <a:latin typeface="Times New Roman" panose="02020603050405020304" pitchFamily="18" charset="0"/>
                <a:cs typeface="Times New Roman" panose="02020603050405020304" pitchFamily="18" charset="0"/>
              </a:rPr>
              <a:t>莱文逊—杜宾</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en-US" altLang="zh-CN" sz="2400" b="1" dirty="0" err="1">
                <a:solidFill>
                  <a:schemeClr val="tx2"/>
                </a:solidFill>
                <a:latin typeface="Times New Roman" panose="02020603050405020304" pitchFamily="18" charset="0"/>
                <a:cs typeface="Times New Roman" panose="02020603050405020304" pitchFamily="18" charset="0"/>
              </a:rPr>
              <a:t>levinson-durbin</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zh-CN" altLang="en-US" sz="2400" b="1" dirty="0">
                <a:solidFill>
                  <a:schemeClr val="tx2"/>
                </a:solidFill>
                <a:latin typeface="Times New Roman" panose="02020603050405020304" pitchFamily="18" charset="0"/>
                <a:cs typeface="Times New Roman" panose="02020603050405020304" pitchFamily="18" charset="0"/>
              </a:rPr>
              <a:t>递推算法</a:t>
            </a:r>
            <a:endParaRPr kumimoji="1" lang="en-US" altLang="zh-CN" sz="2400" b="1" dirty="0">
              <a:solidFill>
                <a:schemeClr val="tx2"/>
              </a:solidFill>
              <a:latin typeface="Times New Roman" panose="02020603050405020304" pitchFamily="18" charset="0"/>
              <a:cs typeface="Times New Roman" panose="02020603050405020304" pitchFamily="18" charset="0"/>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不直接计算</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从一阶预测器开始，逐一递推各阶预测器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第</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阶预测器的系数可以用第</a:t>
            </a:r>
            <a:r>
              <a:rPr kumimoji="1" lang="en-US" altLang="zh-CN" sz="2400" i="1" dirty="0">
                <a:solidFill>
                  <a:schemeClr val="tx2"/>
                </a:solidFill>
                <a:latin typeface="Times New Roman" panose="02020603050405020304" pitchFamily="18" charset="0"/>
                <a:cs typeface="Times New Roman" panose="02020603050405020304" pitchFamily="18" charset="0"/>
              </a:rPr>
              <a:t>i</a:t>
            </a:r>
            <a:r>
              <a:rPr kumimoji="1" lang="en-US" altLang="zh-CN" sz="2400" b="1" dirty="0">
                <a:solidFill>
                  <a:schemeClr val="tx2"/>
                </a:solidFill>
                <a:latin typeface="宋体" panose="02010600030101010101" pitchFamily="2" charset="-122"/>
              </a:rPr>
              <a:t>-1</a:t>
            </a:r>
            <a:r>
              <a:rPr kumimoji="1" lang="zh-CN" altLang="en-US" sz="2400" b="1" dirty="0">
                <a:solidFill>
                  <a:schemeClr val="tx2"/>
                </a:solidFill>
                <a:latin typeface="宋体" panose="02010600030101010101" pitchFamily="2" charset="-122"/>
              </a:rPr>
              <a:t>阶预测器的系数递推得到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直到递推出</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阶预测器的系数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用到了</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阶预测器的预测误差能量   和一个中间系数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endParaRPr kumimoji="1" lang="zh-CN" altLang="en-US" sz="2400" b="1" dirty="0">
              <a:solidFill>
                <a:schemeClr val="tx2"/>
              </a:solidFill>
              <a:latin typeface="宋体" panose="02010600030101010101" pitchFamily="2" charset="-122"/>
            </a:endParaRPr>
          </a:p>
        </p:txBody>
      </p:sp>
      <p:graphicFrame>
        <p:nvGraphicFramePr>
          <p:cNvPr id="10" name="Object 19">
            <a:extLst>
              <a:ext uri="{FF2B5EF4-FFF2-40B4-BE49-F238E27FC236}">
                <a16:creationId xmlns:a16="http://schemas.microsoft.com/office/drawing/2014/main" id="{87B17A8B-692D-4EAA-9AB0-B633A59F7F75}"/>
              </a:ext>
            </a:extLst>
          </p:cNvPr>
          <p:cNvGraphicFramePr>
            <a:graphicFrameLocks noChangeAspect="1"/>
          </p:cNvGraphicFramePr>
          <p:nvPr/>
        </p:nvGraphicFramePr>
        <p:xfrm>
          <a:off x="5867400" y="4867275"/>
          <a:ext cx="384175" cy="284163"/>
        </p:xfrm>
        <a:graphic>
          <a:graphicData uri="http://schemas.openxmlformats.org/presentationml/2006/ole">
            <mc:AlternateContent xmlns:mc="http://schemas.openxmlformats.org/markup-compatibility/2006">
              <mc:Choice xmlns:v="urn:schemas-microsoft-com:vml" Requires="v">
                <p:oleObj spid="_x0000_s82958" name="Equation" r:id="rId4" imgW="253890" imgH="190417" progId="Equation.DSMT4">
                  <p:embed/>
                </p:oleObj>
              </mc:Choice>
              <mc:Fallback>
                <p:oleObj name="Equation" r:id="rId4" imgW="253890" imgH="190417"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867275"/>
                        <a:ext cx="3841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
            <a:extLst>
              <a:ext uri="{FF2B5EF4-FFF2-40B4-BE49-F238E27FC236}">
                <a16:creationId xmlns:a16="http://schemas.microsoft.com/office/drawing/2014/main" id="{B32E523E-6EC2-4213-8748-09785226E39D}"/>
              </a:ext>
            </a:extLst>
          </p:cNvPr>
          <p:cNvGraphicFramePr>
            <a:graphicFrameLocks noChangeAspect="1"/>
          </p:cNvGraphicFramePr>
          <p:nvPr/>
        </p:nvGraphicFramePr>
        <p:xfrm>
          <a:off x="8394700" y="4868863"/>
          <a:ext cx="209550" cy="341312"/>
        </p:xfrm>
        <a:graphic>
          <a:graphicData uri="http://schemas.openxmlformats.org/presentationml/2006/ole">
            <mc:AlternateContent xmlns:mc="http://schemas.openxmlformats.org/markup-compatibility/2006">
              <mc:Choice xmlns:v="urn:schemas-microsoft-com:vml" Requires="v">
                <p:oleObj spid="_x0000_s82959" name="Equation" r:id="rId6" imgW="139700" imgH="228600" progId="Equation.DSMT4">
                  <p:embed/>
                </p:oleObj>
              </mc:Choice>
              <mc:Fallback>
                <p:oleObj name="Equation" r:id="rId6" imgW="13970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4700" y="4868863"/>
                        <a:ext cx="2095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73FEC0CF-AEBE-4D84-BF6B-AF7FE8EB9442}"/>
              </a:ext>
            </a:extLst>
          </p:cNvPr>
          <p:cNvSpPr/>
          <p:nvPr/>
        </p:nvSpPr>
        <p:spPr>
          <a:xfrm>
            <a:off x="631825" y="6165850"/>
            <a:ext cx="8116888" cy="400050"/>
          </a:xfrm>
          <a:prstGeom prst="rect">
            <a:avLst/>
          </a:prstGeom>
        </p:spPr>
        <p:txBody>
          <a:bodyPr>
            <a:spAutoFit/>
          </a:bodyPr>
          <a:lstStyle/>
          <a:p>
            <a:pPr algn="just">
              <a:spcAft>
                <a:spcPts val="0"/>
              </a:spcAft>
              <a:defRPr/>
            </a:pPr>
            <a:r>
              <a:rPr lang="zh-CN" altLang="zh-CN" kern="100" dirty="0">
                <a:solidFill>
                  <a:srgbClr val="FF0000"/>
                </a:solidFill>
                <a:cs typeface="Arial" panose="020B0604020202020204" pitchFamily="34" charset="0"/>
              </a:rPr>
              <a:t>张贤达等</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《现代信号处理》</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清华大学出版社</a:t>
            </a:r>
            <a:endParaRPr lang="zh-CN" altLang="zh-CN" sz="2000" kern="100" dirty="0">
              <a:solidFill>
                <a:srgbClr val="FF0000"/>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33">
                                            <p:txEl>
                                              <p:pRg st="0" end="0"/>
                                            </p:txEl>
                                          </p:spTgt>
                                        </p:tgtEl>
                                        <p:attrNameLst>
                                          <p:attrName>style.visibility</p:attrName>
                                        </p:attrNameLst>
                                      </p:cBhvr>
                                      <p:to>
                                        <p:strVal val="visible"/>
                                      </p:to>
                                    </p:set>
                                    <p:animEffect transition="in" filter="wipe(up)">
                                      <p:cBhvr>
                                        <p:cTn id="7" dur="500"/>
                                        <p:tgtEl>
                                          <p:spTgt spid="3082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233">
                                            <p:txEl>
                                              <p:pRg st="1" end="1"/>
                                            </p:txEl>
                                          </p:spTgt>
                                        </p:tgtEl>
                                        <p:attrNameLst>
                                          <p:attrName>style.visibility</p:attrName>
                                        </p:attrNameLst>
                                      </p:cBhvr>
                                      <p:to>
                                        <p:strVal val="visible"/>
                                      </p:to>
                                    </p:set>
                                    <p:animEffect transition="in" filter="wipe(up)">
                                      <p:cBhvr>
                                        <p:cTn id="12" dur="500"/>
                                        <p:tgtEl>
                                          <p:spTgt spid="3082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233">
                                            <p:txEl>
                                              <p:pRg st="2" end="2"/>
                                            </p:txEl>
                                          </p:spTgt>
                                        </p:tgtEl>
                                        <p:attrNameLst>
                                          <p:attrName>style.visibility</p:attrName>
                                        </p:attrNameLst>
                                      </p:cBhvr>
                                      <p:to>
                                        <p:strVal val="visible"/>
                                      </p:to>
                                    </p:set>
                                    <p:animEffect transition="in" filter="wipe(up)">
                                      <p:cBhvr>
                                        <p:cTn id="17" dur="500"/>
                                        <p:tgtEl>
                                          <p:spTgt spid="3082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233">
                                            <p:txEl>
                                              <p:pRg st="3" end="3"/>
                                            </p:txEl>
                                          </p:spTgt>
                                        </p:tgtEl>
                                        <p:attrNameLst>
                                          <p:attrName>style.visibility</p:attrName>
                                        </p:attrNameLst>
                                      </p:cBhvr>
                                      <p:to>
                                        <p:strVal val="visible"/>
                                      </p:to>
                                    </p:set>
                                    <p:animEffect transition="in" filter="wipe(up)">
                                      <p:cBhvr>
                                        <p:cTn id="22" dur="500"/>
                                        <p:tgtEl>
                                          <p:spTgt spid="3082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233">
                                            <p:txEl>
                                              <p:pRg st="4" end="4"/>
                                            </p:txEl>
                                          </p:spTgt>
                                        </p:tgtEl>
                                        <p:attrNameLst>
                                          <p:attrName>style.visibility</p:attrName>
                                        </p:attrNameLst>
                                      </p:cBhvr>
                                      <p:to>
                                        <p:strVal val="visible"/>
                                      </p:to>
                                    </p:set>
                                    <p:animEffect transition="in" filter="wipe(up)">
                                      <p:cBhvr>
                                        <p:cTn id="27" dur="500"/>
                                        <p:tgtEl>
                                          <p:spTgt spid="3082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233">
                                            <p:txEl>
                                              <p:pRg st="5" end="5"/>
                                            </p:txEl>
                                          </p:spTgt>
                                        </p:tgtEl>
                                        <p:attrNameLst>
                                          <p:attrName>style.visibility</p:attrName>
                                        </p:attrNameLst>
                                      </p:cBhvr>
                                      <p:to>
                                        <p:strVal val="visible"/>
                                      </p:to>
                                    </p:set>
                                    <p:animEffect transition="in" filter="wipe(up)">
                                      <p:cBhvr>
                                        <p:cTn id="32" dur="500"/>
                                        <p:tgtEl>
                                          <p:spTgt spid="308233">
                                            <p:txEl>
                                              <p:pRg st="5" end="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build="p" bldLvl="2" autoUpdateAnimBg="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a:extLst>
              <a:ext uri="{FF2B5EF4-FFF2-40B4-BE49-F238E27FC236}">
                <a16:creationId xmlns:a16="http://schemas.microsoft.com/office/drawing/2014/main" id="{7F5452DC-409D-4CE3-AD96-1B823C78370A}"/>
              </a:ext>
            </a:extLst>
          </p:cNvPr>
          <p:cNvSpPr txBox="1">
            <a:spLocks noChangeArrowheads="1"/>
          </p:cNvSpPr>
          <p:nvPr/>
        </p:nvSpPr>
        <p:spPr bwMode="auto">
          <a:xfrm>
            <a:off x="925513" y="2565400"/>
            <a:ext cx="4783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(3)开始按如下公式进行递推运算 </a:t>
            </a:r>
          </a:p>
        </p:txBody>
      </p:sp>
      <p:graphicFrame>
        <p:nvGraphicFramePr>
          <p:cNvPr id="310275" name="Object 3">
            <a:extLst>
              <a:ext uri="{FF2B5EF4-FFF2-40B4-BE49-F238E27FC236}">
                <a16:creationId xmlns:a16="http://schemas.microsoft.com/office/drawing/2014/main" id="{AEC05B66-DF0B-4479-93A7-2AD1EA52D8E8}"/>
              </a:ext>
            </a:extLst>
          </p:cNvPr>
          <p:cNvGraphicFramePr>
            <a:graphicFrameLocks noChangeAspect="1"/>
          </p:cNvGraphicFramePr>
          <p:nvPr/>
        </p:nvGraphicFramePr>
        <p:xfrm>
          <a:off x="2620963" y="3011488"/>
          <a:ext cx="2630487" cy="928687"/>
        </p:xfrm>
        <a:graphic>
          <a:graphicData uri="http://schemas.openxmlformats.org/presentationml/2006/ole">
            <mc:AlternateContent xmlns:mc="http://schemas.openxmlformats.org/markup-compatibility/2006">
              <mc:Choice xmlns:v="urn:schemas-microsoft-com:vml" Requires="v">
                <p:oleObj spid="_x0000_s85022" r:id="rId4" imgW="1752600" imgH="622300" progId="Equation.3">
                  <p:embed/>
                </p:oleObj>
              </mc:Choice>
              <mc:Fallback>
                <p:oleObj r:id="rId4" imgW="1752600" imgH="622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963" y="3011488"/>
                        <a:ext cx="26304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62BBCB79-F5EC-4FF1-B09A-DEC86B05FFF3}"/>
              </a:ext>
            </a:extLst>
          </p:cNvPr>
          <p:cNvGrpSpPr>
            <a:grpSpLocks/>
          </p:cNvGrpSpPr>
          <p:nvPr/>
        </p:nvGrpSpPr>
        <p:grpSpPr bwMode="auto">
          <a:xfrm>
            <a:off x="927100" y="1831975"/>
            <a:ext cx="5441950" cy="457200"/>
            <a:chOff x="576" y="2173"/>
            <a:chExt cx="3428" cy="288"/>
          </a:xfrm>
        </p:grpSpPr>
        <p:sp>
          <p:nvSpPr>
            <p:cNvPr id="85012" name="Text Box 5">
              <a:extLst>
                <a:ext uri="{FF2B5EF4-FFF2-40B4-BE49-F238E27FC236}">
                  <a16:creationId xmlns:a16="http://schemas.microsoft.com/office/drawing/2014/main" id="{B5E4B51A-1FC6-40D0-914A-92F9E1E1120F}"/>
                </a:ext>
              </a:extLst>
            </p:cNvPr>
            <p:cNvSpPr txBox="1">
              <a:spLocks noChangeArrowheads="1"/>
            </p:cNvSpPr>
            <p:nvPr/>
          </p:nvSpPr>
          <p:spPr bwMode="auto">
            <a:xfrm>
              <a:off x="576" y="2173"/>
              <a:ext cx="18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(1)计算自相关系数 </a:t>
              </a:r>
            </a:p>
          </p:txBody>
        </p:sp>
        <p:graphicFrame>
          <p:nvGraphicFramePr>
            <p:cNvPr id="85013" name="Object 6">
              <a:extLst>
                <a:ext uri="{FF2B5EF4-FFF2-40B4-BE49-F238E27FC236}">
                  <a16:creationId xmlns:a16="http://schemas.microsoft.com/office/drawing/2014/main" id="{78A85BEA-1092-4F90-8AC2-47C8803CCB2E}"/>
                </a:ext>
              </a:extLst>
            </p:cNvPr>
            <p:cNvGraphicFramePr>
              <a:graphicFrameLocks noChangeAspect="1"/>
            </p:cNvGraphicFramePr>
            <p:nvPr/>
          </p:nvGraphicFramePr>
          <p:xfrm>
            <a:off x="2304" y="2232"/>
            <a:ext cx="1700" cy="216"/>
          </p:xfrm>
          <a:graphic>
            <a:graphicData uri="http://schemas.openxmlformats.org/presentationml/2006/ole">
              <mc:AlternateContent xmlns:mc="http://schemas.openxmlformats.org/markup-compatibility/2006">
                <mc:Choice xmlns:v="urn:schemas-microsoft-com:vml" Requires="v">
                  <p:oleObj spid="_x0000_s85023" r:id="rId6" imgW="1803400" imgH="228600" progId="Equation.3">
                    <p:embed/>
                  </p:oleObj>
                </mc:Choice>
                <mc:Fallback>
                  <p:oleObj r:id="rId6" imgW="18034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2232"/>
                          <a:ext cx="17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a:extLst>
              <a:ext uri="{FF2B5EF4-FFF2-40B4-BE49-F238E27FC236}">
                <a16:creationId xmlns:a16="http://schemas.microsoft.com/office/drawing/2014/main" id="{D954AF9E-BB80-48C9-912E-E5337A2D0AA2}"/>
              </a:ext>
            </a:extLst>
          </p:cNvPr>
          <p:cNvGrpSpPr>
            <a:grpSpLocks/>
          </p:cNvGrpSpPr>
          <p:nvPr/>
        </p:nvGrpSpPr>
        <p:grpSpPr bwMode="auto">
          <a:xfrm>
            <a:off x="927100" y="2212975"/>
            <a:ext cx="3178175" cy="457200"/>
            <a:chOff x="576" y="2413"/>
            <a:chExt cx="2002" cy="288"/>
          </a:xfrm>
        </p:grpSpPr>
        <p:sp>
          <p:nvSpPr>
            <p:cNvPr id="85009" name="Text Box 8">
              <a:extLst>
                <a:ext uri="{FF2B5EF4-FFF2-40B4-BE49-F238E27FC236}">
                  <a16:creationId xmlns:a16="http://schemas.microsoft.com/office/drawing/2014/main" id="{487517B9-1F43-4046-BDF9-DEA1F262543B}"/>
                </a:ext>
              </a:extLst>
            </p:cNvPr>
            <p:cNvSpPr txBox="1">
              <a:spLocks noChangeArrowheads="1"/>
            </p:cNvSpPr>
            <p:nvPr/>
          </p:nvSpPr>
          <p:spPr bwMode="auto">
            <a:xfrm>
              <a:off x="576" y="2413"/>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(2)初值</a:t>
              </a:r>
            </a:p>
          </p:txBody>
        </p:sp>
        <p:graphicFrame>
          <p:nvGraphicFramePr>
            <p:cNvPr id="85010" name="Object 9">
              <a:extLst>
                <a:ext uri="{FF2B5EF4-FFF2-40B4-BE49-F238E27FC236}">
                  <a16:creationId xmlns:a16="http://schemas.microsoft.com/office/drawing/2014/main" id="{1F304EAF-967A-4B4E-A2D5-7124D1E45196}"/>
                </a:ext>
              </a:extLst>
            </p:cNvPr>
            <p:cNvGraphicFramePr>
              <a:graphicFrameLocks noChangeAspect="1"/>
            </p:cNvGraphicFramePr>
            <p:nvPr/>
          </p:nvGraphicFramePr>
          <p:xfrm>
            <a:off x="1392" y="2461"/>
            <a:ext cx="735" cy="227"/>
          </p:xfrm>
          <a:graphic>
            <a:graphicData uri="http://schemas.openxmlformats.org/presentationml/2006/ole">
              <mc:AlternateContent xmlns:mc="http://schemas.openxmlformats.org/markup-compatibility/2006">
                <mc:Choice xmlns:v="urn:schemas-microsoft-com:vml" Requires="v">
                  <p:oleObj spid="_x0000_s85024" r:id="rId8" imgW="774364" imgH="241195" progId="Equation.3">
                    <p:embed/>
                  </p:oleObj>
                </mc:Choice>
                <mc:Fallback>
                  <p:oleObj r:id="rId8" imgW="774364"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2461"/>
                          <a:ext cx="7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11" name="Object 10">
              <a:extLst>
                <a:ext uri="{FF2B5EF4-FFF2-40B4-BE49-F238E27FC236}">
                  <a16:creationId xmlns:a16="http://schemas.microsoft.com/office/drawing/2014/main" id="{87D25D3B-D660-4ADD-84D8-B85CA4134FF2}"/>
                </a:ext>
              </a:extLst>
            </p:cNvPr>
            <p:cNvGraphicFramePr>
              <a:graphicFrameLocks noChangeAspect="1"/>
            </p:cNvGraphicFramePr>
            <p:nvPr/>
          </p:nvGraphicFramePr>
          <p:xfrm>
            <a:off x="2256" y="2473"/>
            <a:ext cx="322" cy="197"/>
          </p:xfrm>
          <a:graphic>
            <a:graphicData uri="http://schemas.openxmlformats.org/presentationml/2006/ole">
              <mc:AlternateContent xmlns:mc="http://schemas.openxmlformats.org/markup-compatibility/2006">
                <mc:Choice xmlns:v="urn:schemas-microsoft-com:vml" Requires="v">
                  <p:oleObj spid="_x0000_s85025" r:id="rId10" imgW="291847" imgH="177646" progId="Equation.3">
                    <p:embed/>
                  </p:oleObj>
                </mc:Choice>
                <mc:Fallback>
                  <p:oleObj r:id="rId10" imgW="291847" imgH="177646"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2473"/>
                          <a:ext cx="32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4998" name="Rectangle 11">
            <a:extLst>
              <a:ext uri="{FF2B5EF4-FFF2-40B4-BE49-F238E27FC236}">
                <a16:creationId xmlns:a16="http://schemas.microsoft.com/office/drawing/2014/main" id="{63A21F9B-5BFE-4143-9D84-1FA6A61285C9}"/>
              </a:ext>
            </a:extLst>
          </p:cNvPr>
          <p:cNvSpPr>
            <a:spLocks noChangeArrowheads="1"/>
          </p:cNvSpPr>
          <p:nvPr/>
        </p:nvSpPr>
        <p:spPr bwMode="auto">
          <a:xfrm>
            <a:off x="43195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84" name="Object 12">
            <a:extLst>
              <a:ext uri="{FF2B5EF4-FFF2-40B4-BE49-F238E27FC236}">
                <a16:creationId xmlns:a16="http://schemas.microsoft.com/office/drawing/2014/main" id="{F43ABC60-0B3A-4C10-B181-1E7B15550E86}"/>
              </a:ext>
            </a:extLst>
          </p:cNvPr>
          <p:cNvGraphicFramePr>
            <a:graphicFrameLocks noChangeAspect="1"/>
          </p:cNvGraphicFramePr>
          <p:nvPr/>
        </p:nvGraphicFramePr>
        <p:xfrm>
          <a:off x="2592388" y="4035425"/>
          <a:ext cx="763587" cy="360363"/>
        </p:xfrm>
        <a:graphic>
          <a:graphicData uri="http://schemas.openxmlformats.org/presentationml/2006/ole">
            <mc:AlternateContent xmlns:mc="http://schemas.openxmlformats.org/markup-compatibility/2006">
              <mc:Choice xmlns:v="urn:schemas-microsoft-com:vml" Requires="v">
                <p:oleObj spid="_x0000_s85026" r:id="rId12" imgW="508000" imgH="241300" progId="Equation.3">
                  <p:embed/>
                </p:oleObj>
              </mc:Choice>
              <mc:Fallback>
                <p:oleObj r:id="rId12" imgW="508000" imgH="241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2388" y="4035425"/>
                        <a:ext cx="763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Rectangle 13">
            <a:extLst>
              <a:ext uri="{FF2B5EF4-FFF2-40B4-BE49-F238E27FC236}">
                <a16:creationId xmlns:a16="http://schemas.microsoft.com/office/drawing/2014/main" id="{A0AE60B9-F0A1-4C82-9654-37C309A56F6F}"/>
              </a:ext>
            </a:extLst>
          </p:cNvPr>
          <p:cNvSpPr>
            <a:spLocks noChangeArrowheads="1"/>
          </p:cNvSpPr>
          <p:nvPr/>
        </p:nvSpPr>
        <p:spPr bwMode="auto">
          <a:xfrm>
            <a:off x="39814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1" name="Rectangle 14">
            <a:extLst>
              <a:ext uri="{FF2B5EF4-FFF2-40B4-BE49-F238E27FC236}">
                <a16:creationId xmlns:a16="http://schemas.microsoft.com/office/drawing/2014/main" id="{C24B7CCF-F1BA-4ED5-99D3-6993D274B6DF}"/>
              </a:ext>
            </a:extLst>
          </p:cNvPr>
          <p:cNvSpPr>
            <a:spLocks noChangeArrowheads="1"/>
          </p:cNvSpPr>
          <p:nvPr/>
        </p:nvSpPr>
        <p:spPr bwMode="auto">
          <a:xfrm>
            <a:off x="41910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5">
            <a:extLst>
              <a:ext uri="{FF2B5EF4-FFF2-40B4-BE49-F238E27FC236}">
                <a16:creationId xmlns:a16="http://schemas.microsoft.com/office/drawing/2014/main" id="{688E94B6-3419-43F2-AFC5-3507DED745CC}"/>
              </a:ext>
            </a:extLst>
          </p:cNvPr>
          <p:cNvGrpSpPr>
            <a:grpSpLocks/>
          </p:cNvGrpSpPr>
          <p:nvPr/>
        </p:nvGrpSpPr>
        <p:grpSpPr bwMode="auto">
          <a:xfrm>
            <a:off x="2587625" y="4576763"/>
            <a:ext cx="3386138" cy="379412"/>
            <a:chOff x="1630" y="2883"/>
            <a:chExt cx="2133" cy="239"/>
          </a:xfrm>
        </p:grpSpPr>
        <p:graphicFrame>
          <p:nvGraphicFramePr>
            <p:cNvPr id="85007" name="Object 16">
              <a:extLst>
                <a:ext uri="{FF2B5EF4-FFF2-40B4-BE49-F238E27FC236}">
                  <a16:creationId xmlns:a16="http://schemas.microsoft.com/office/drawing/2014/main" id="{BB9AD8AD-4D6A-46FA-88D0-9950883CA26D}"/>
                </a:ext>
              </a:extLst>
            </p:cNvPr>
            <p:cNvGraphicFramePr>
              <a:graphicFrameLocks noChangeAspect="1"/>
            </p:cNvGraphicFramePr>
            <p:nvPr/>
          </p:nvGraphicFramePr>
          <p:xfrm>
            <a:off x="1630" y="2883"/>
            <a:ext cx="1099" cy="239"/>
          </p:xfrm>
          <a:graphic>
            <a:graphicData uri="http://schemas.openxmlformats.org/presentationml/2006/ole">
              <mc:AlternateContent xmlns:mc="http://schemas.openxmlformats.org/markup-compatibility/2006">
                <mc:Choice xmlns:v="urn:schemas-microsoft-com:vml" Requires="v">
                  <p:oleObj spid="_x0000_s85027" r:id="rId14" imgW="1180588" imgH="253890" progId="Equation.3">
                    <p:embed/>
                  </p:oleObj>
                </mc:Choice>
                <mc:Fallback>
                  <p:oleObj r:id="rId14" imgW="1180588" imgH="25389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0" y="2883"/>
                          <a:ext cx="10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8" name="Object 17">
              <a:extLst>
                <a:ext uri="{FF2B5EF4-FFF2-40B4-BE49-F238E27FC236}">
                  <a16:creationId xmlns:a16="http://schemas.microsoft.com/office/drawing/2014/main" id="{8B7CAF2E-F10F-46C0-B10D-0AE008169DF3}"/>
                </a:ext>
              </a:extLst>
            </p:cNvPr>
            <p:cNvGraphicFramePr>
              <a:graphicFrameLocks noChangeAspect="1"/>
            </p:cNvGraphicFramePr>
            <p:nvPr/>
          </p:nvGraphicFramePr>
          <p:xfrm>
            <a:off x="3033" y="2920"/>
            <a:ext cx="730" cy="192"/>
          </p:xfrm>
          <a:graphic>
            <a:graphicData uri="http://schemas.openxmlformats.org/presentationml/2006/ole">
              <mc:AlternateContent xmlns:mc="http://schemas.openxmlformats.org/markup-compatibility/2006">
                <mc:Choice xmlns:v="urn:schemas-microsoft-com:vml" Requires="v">
                  <p:oleObj spid="_x0000_s85028" r:id="rId16" imgW="761669" imgH="203112" progId="Equation.DSMT4">
                    <p:embed/>
                  </p:oleObj>
                </mc:Choice>
                <mc:Fallback>
                  <p:oleObj r:id="rId16" imgW="761669" imgH="203112"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3" y="2920"/>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5003" name="Rectangle 18">
            <a:extLst>
              <a:ext uri="{FF2B5EF4-FFF2-40B4-BE49-F238E27FC236}">
                <a16:creationId xmlns:a16="http://schemas.microsoft.com/office/drawing/2014/main" id="{003707EE-0442-4DDA-AB91-2C21750F3CC0}"/>
              </a:ext>
            </a:extLst>
          </p:cNvPr>
          <p:cNvSpPr>
            <a:spLocks noChangeArrowheads="1"/>
          </p:cNvSpPr>
          <p:nvPr/>
        </p:nvSpPr>
        <p:spPr bwMode="auto">
          <a:xfrm>
            <a:off x="39814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91" name="Object 19">
            <a:extLst>
              <a:ext uri="{FF2B5EF4-FFF2-40B4-BE49-F238E27FC236}">
                <a16:creationId xmlns:a16="http://schemas.microsoft.com/office/drawing/2014/main" id="{1C443D78-5B0D-4C33-94FE-0E4C07F87CB3}"/>
              </a:ext>
            </a:extLst>
          </p:cNvPr>
          <p:cNvGraphicFramePr>
            <a:graphicFrameLocks noChangeAspect="1"/>
          </p:cNvGraphicFramePr>
          <p:nvPr/>
        </p:nvGraphicFramePr>
        <p:xfrm>
          <a:off x="2573338" y="5138738"/>
          <a:ext cx="1789112" cy="360362"/>
        </p:xfrm>
        <a:graphic>
          <a:graphicData uri="http://schemas.openxmlformats.org/presentationml/2006/ole">
            <mc:AlternateContent xmlns:mc="http://schemas.openxmlformats.org/markup-compatibility/2006">
              <mc:Choice xmlns:v="urn:schemas-microsoft-com:vml" Requires="v">
                <p:oleObj spid="_x0000_s85029" name="Equation" r:id="rId18" imgW="1180588" imgH="241195" progId="Equation.DSMT4">
                  <p:embed/>
                </p:oleObj>
              </mc:Choice>
              <mc:Fallback>
                <p:oleObj name="Equation" r:id="rId18" imgW="1180588" imgH="241195" progId="Equation.DSMT4">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73338" y="5138738"/>
                        <a:ext cx="17891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92" name="Text Box 20">
            <a:extLst>
              <a:ext uri="{FF2B5EF4-FFF2-40B4-BE49-F238E27FC236}">
                <a16:creationId xmlns:a16="http://schemas.microsoft.com/office/drawing/2014/main" id="{848C848F-7416-4356-83F1-4EA23BE22989}"/>
              </a:ext>
            </a:extLst>
          </p:cNvPr>
          <p:cNvSpPr txBox="1">
            <a:spLocks noChangeArrowheads="1"/>
          </p:cNvSpPr>
          <p:nvPr/>
        </p:nvSpPr>
        <p:spPr bwMode="auto">
          <a:xfrm>
            <a:off x="1027113" y="5581650"/>
            <a:ext cx="774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(4)</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若</a:t>
            </a:r>
            <a:r>
              <a:rPr kumimoji="1" lang="en-US" altLang="zh-CN" sz="2400" b="1" i="1">
                <a:solidFill>
                  <a:schemeClr val="tx2"/>
                </a:solidFill>
                <a:latin typeface="Times New Roman" panose="02020603050405020304" pitchFamily="18" charset="0"/>
              </a:rPr>
              <a:t>i </a:t>
            </a:r>
            <a:r>
              <a:rPr kumimoji="1" lang="en-US" altLang="zh-CN" sz="2400" b="1">
                <a:solidFill>
                  <a:schemeClr val="tx2"/>
                </a:solidFill>
                <a:latin typeface="Times New Roman" panose="02020603050405020304" pitchFamily="18" charset="0"/>
              </a:rPr>
              <a:t>&gt;</a:t>
            </a:r>
            <a:r>
              <a:rPr kumimoji="1" lang="en-US" altLang="zh-CN" sz="2400" b="1" i="1">
                <a:solidFill>
                  <a:schemeClr val="tx2"/>
                </a:solidFill>
                <a:latin typeface="Times New Roman" panose="02020603050405020304" pitchFamily="18" charset="0"/>
              </a:rPr>
              <a:t>p</a:t>
            </a:r>
            <a:r>
              <a:rPr kumimoji="1" lang="zh-CN" altLang="en-US" sz="2400" b="1">
                <a:solidFill>
                  <a:schemeClr val="tx2"/>
                </a:solidFill>
                <a:latin typeface="Times New Roman" panose="02020603050405020304" pitchFamily="18" charset="0"/>
              </a:rPr>
              <a:t>则算法结束退出，否则返回第（3）步， </a:t>
            </a:r>
          </a:p>
        </p:txBody>
      </p:sp>
      <p:sp>
        <p:nvSpPr>
          <p:cNvPr id="85006" name="Rectangle 21">
            <a:extLst>
              <a:ext uri="{FF2B5EF4-FFF2-40B4-BE49-F238E27FC236}">
                <a16:creationId xmlns:a16="http://schemas.microsoft.com/office/drawing/2014/main" id="{0F0A0247-A319-45FD-93BD-824563062C1C}"/>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0274"/>
                                        </p:tgtEl>
                                        <p:attrNameLst>
                                          <p:attrName>style.visibility</p:attrName>
                                        </p:attrNameLst>
                                      </p:cBhvr>
                                      <p:to>
                                        <p:strVal val="visible"/>
                                      </p:to>
                                    </p:set>
                                    <p:animEffect transition="in" filter="wipe(up)">
                                      <p:cBhvr>
                                        <p:cTn id="17" dur="500"/>
                                        <p:tgtEl>
                                          <p:spTgt spid="310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10275"/>
                                        </p:tgtEl>
                                        <p:attrNameLst>
                                          <p:attrName>style.visibility</p:attrName>
                                        </p:attrNameLst>
                                      </p:cBhvr>
                                      <p:to>
                                        <p:strVal val="visible"/>
                                      </p:to>
                                    </p:set>
                                    <p:animEffect transition="in" filter="wipe(up)">
                                      <p:cBhvr>
                                        <p:cTn id="22" dur="500"/>
                                        <p:tgtEl>
                                          <p:spTgt spid="310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10284"/>
                                        </p:tgtEl>
                                        <p:attrNameLst>
                                          <p:attrName>style.visibility</p:attrName>
                                        </p:attrNameLst>
                                      </p:cBhvr>
                                      <p:to>
                                        <p:strVal val="visible"/>
                                      </p:to>
                                    </p:set>
                                    <p:animEffect transition="in" filter="wipe(up)">
                                      <p:cBhvr>
                                        <p:cTn id="27" dur="500"/>
                                        <p:tgtEl>
                                          <p:spTgt spid="3102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10291"/>
                                        </p:tgtEl>
                                        <p:attrNameLst>
                                          <p:attrName>style.visibility</p:attrName>
                                        </p:attrNameLst>
                                      </p:cBhvr>
                                      <p:to>
                                        <p:strVal val="visible"/>
                                      </p:to>
                                    </p:set>
                                    <p:animEffect transition="in" filter="wipe(up)">
                                      <p:cBhvr>
                                        <p:cTn id="37" dur="500"/>
                                        <p:tgtEl>
                                          <p:spTgt spid="310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0292"/>
                                        </p:tgtEl>
                                        <p:attrNameLst>
                                          <p:attrName>style.visibility</p:attrName>
                                        </p:attrNameLst>
                                      </p:cBhvr>
                                      <p:to>
                                        <p:strVal val="visible"/>
                                      </p:to>
                                    </p:set>
                                    <p:animEffect transition="in" filter="wipe(up)">
                                      <p:cBhvr>
                                        <p:cTn id="42" dur="500"/>
                                        <p:tgtEl>
                                          <p:spTgt spid="31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autoUpdateAnimBg="0"/>
      <p:bldP spid="31029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AD43F8D-3994-45D2-96A4-B631853FDC3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7043" name="Text Box 3">
            <a:extLst>
              <a:ext uri="{FF2B5EF4-FFF2-40B4-BE49-F238E27FC236}">
                <a16:creationId xmlns:a16="http://schemas.microsoft.com/office/drawing/2014/main" id="{8EEF61DE-E346-4F22-BD07-33F05E18B123}"/>
              </a:ext>
            </a:extLst>
          </p:cNvPr>
          <p:cNvSpPr txBox="1">
            <a:spLocks noChangeArrowheads="1"/>
          </p:cNvSpPr>
          <p:nvPr/>
        </p:nvSpPr>
        <p:spPr bwMode="auto">
          <a:xfrm>
            <a:off x="693738" y="1751013"/>
            <a:ext cx="417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经过递推计算后,最终解为:  </a:t>
            </a:r>
          </a:p>
        </p:txBody>
      </p:sp>
      <p:sp>
        <p:nvSpPr>
          <p:cNvPr id="87044" name="Rectangle 4">
            <a:extLst>
              <a:ext uri="{FF2B5EF4-FFF2-40B4-BE49-F238E27FC236}">
                <a16:creationId xmlns:a16="http://schemas.microsoft.com/office/drawing/2014/main" id="{56617708-51B5-48FE-8106-8EBDE549D388}"/>
              </a:ext>
            </a:extLst>
          </p:cNvPr>
          <p:cNvSpPr>
            <a:spLocks noChangeArrowheads="1"/>
          </p:cNvSpPr>
          <p:nvPr/>
        </p:nvSpPr>
        <p:spPr bwMode="auto">
          <a:xfrm>
            <a:off x="35623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45" name="Object 5">
            <a:extLst>
              <a:ext uri="{FF2B5EF4-FFF2-40B4-BE49-F238E27FC236}">
                <a16:creationId xmlns:a16="http://schemas.microsoft.com/office/drawing/2014/main" id="{6A69929B-282A-489B-9D30-10F907AEFB26}"/>
              </a:ext>
            </a:extLst>
          </p:cNvPr>
          <p:cNvGraphicFramePr>
            <a:graphicFrameLocks noChangeAspect="1"/>
          </p:cNvGraphicFramePr>
          <p:nvPr/>
        </p:nvGraphicFramePr>
        <p:xfrm>
          <a:off x="1697038" y="2355850"/>
          <a:ext cx="2987675" cy="381000"/>
        </p:xfrm>
        <a:graphic>
          <a:graphicData uri="http://schemas.openxmlformats.org/presentationml/2006/ole">
            <mc:AlternateContent xmlns:mc="http://schemas.openxmlformats.org/markup-compatibility/2006">
              <mc:Choice xmlns:v="urn:schemas-microsoft-com:vml" Requires="v">
                <p:oleObj spid="_x0000_s87059" r:id="rId4" imgW="2019300" imgH="254000" progId="Equation.3">
                  <p:embed/>
                </p:oleObj>
              </mc:Choice>
              <mc:Fallback>
                <p:oleObj r:id="rId4" imgW="20193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038" y="2355850"/>
                        <a:ext cx="2987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6">
            <a:extLst>
              <a:ext uri="{FF2B5EF4-FFF2-40B4-BE49-F238E27FC236}">
                <a16:creationId xmlns:a16="http://schemas.microsoft.com/office/drawing/2014/main" id="{21F0C367-1F75-4A0C-A9FB-13B804001DC8}"/>
              </a:ext>
            </a:extLst>
          </p:cNvPr>
          <p:cNvSpPr>
            <a:spLocks noChangeArrowheads="1"/>
          </p:cNvSpPr>
          <p:nvPr/>
        </p:nvSpPr>
        <p:spPr bwMode="auto">
          <a:xfrm>
            <a:off x="40814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7" name="Rectangle 7">
            <a:extLst>
              <a:ext uri="{FF2B5EF4-FFF2-40B4-BE49-F238E27FC236}">
                <a16:creationId xmlns:a16="http://schemas.microsoft.com/office/drawing/2014/main" id="{44FB14E2-9190-4F9E-AB00-E66EB1B345C4}"/>
              </a:ext>
            </a:extLst>
          </p:cNvPr>
          <p:cNvSpPr>
            <a:spLocks noChangeArrowheads="1"/>
          </p:cNvSpPr>
          <p:nvPr/>
        </p:nvSpPr>
        <p:spPr bwMode="auto">
          <a:xfrm>
            <a:off x="43291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87048" name="Group 8">
            <a:extLst>
              <a:ext uri="{FF2B5EF4-FFF2-40B4-BE49-F238E27FC236}">
                <a16:creationId xmlns:a16="http://schemas.microsoft.com/office/drawing/2014/main" id="{DE46FC7D-13EA-45F8-B2A9-639A46F59D94}"/>
              </a:ext>
            </a:extLst>
          </p:cNvPr>
          <p:cNvGrpSpPr>
            <a:grpSpLocks/>
          </p:cNvGrpSpPr>
          <p:nvPr/>
        </p:nvGrpSpPr>
        <p:grpSpPr bwMode="auto">
          <a:xfrm>
            <a:off x="5459413" y="2189163"/>
            <a:ext cx="2147887" cy="666750"/>
            <a:chOff x="1529" y="2019"/>
            <a:chExt cx="1353" cy="420"/>
          </a:xfrm>
        </p:grpSpPr>
        <p:graphicFrame>
          <p:nvGraphicFramePr>
            <p:cNvPr id="87053" name="Object 9">
              <a:extLst>
                <a:ext uri="{FF2B5EF4-FFF2-40B4-BE49-F238E27FC236}">
                  <a16:creationId xmlns:a16="http://schemas.microsoft.com/office/drawing/2014/main" id="{9D415BC5-5E1C-4B49-AD26-2B017FC769A8}"/>
                </a:ext>
              </a:extLst>
            </p:cNvPr>
            <p:cNvGraphicFramePr>
              <a:graphicFrameLocks noChangeAspect="1"/>
            </p:cNvGraphicFramePr>
            <p:nvPr/>
          </p:nvGraphicFramePr>
          <p:xfrm>
            <a:off x="1529" y="2019"/>
            <a:ext cx="923" cy="420"/>
          </p:xfrm>
          <a:graphic>
            <a:graphicData uri="http://schemas.openxmlformats.org/presentationml/2006/ole">
              <mc:AlternateContent xmlns:mc="http://schemas.openxmlformats.org/markup-compatibility/2006">
                <mc:Choice xmlns:v="urn:schemas-microsoft-com:vml" Requires="v">
                  <p:oleObj spid="_x0000_s87060" r:id="rId6" imgW="977476" imgH="444307" progId="Equation.3">
                    <p:embed/>
                  </p:oleObj>
                </mc:Choice>
                <mc:Fallback>
                  <p:oleObj r:id="rId6" imgW="977476" imgH="444307"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9" y="2019"/>
                          <a:ext cx="92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4" name="Object 10">
              <a:extLst>
                <a:ext uri="{FF2B5EF4-FFF2-40B4-BE49-F238E27FC236}">
                  <a16:creationId xmlns:a16="http://schemas.microsoft.com/office/drawing/2014/main" id="{43797A74-AFE8-4B76-9295-F22D9095AD74}"/>
                </a:ext>
              </a:extLst>
            </p:cNvPr>
            <p:cNvGraphicFramePr>
              <a:graphicFrameLocks noChangeAspect="1"/>
            </p:cNvGraphicFramePr>
            <p:nvPr/>
          </p:nvGraphicFramePr>
          <p:xfrm>
            <a:off x="2426" y="2148"/>
            <a:ext cx="456" cy="228"/>
          </p:xfrm>
          <a:graphic>
            <a:graphicData uri="http://schemas.openxmlformats.org/presentationml/2006/ole">
              <mc:AlternateContent xmlns:mc="http://schemas.openxmlformats.org/markup-compatibility/2006">
                <mc:Choice xmlns:v="urn:schemas-microsoft-com:vml" Requires="v">
                  <p:oleObj spid="_x0000_s87061" r:id="rId8" imgW="482391" imgH="241195" progId="Equation.3">
                    <p:embed/>
                  </p:oleObj>
                </mc:Choice>
                <mc:Fallback>
                  <p:oleObj r:id="rId8" imgW="482391"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6" y="2148"/>
                          <a:ext cx="4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49" name="Text Box 11">
            <a:extLst>
              <a:ext uri="{FF2B5EF4-FFF2-40B4-BE49-F238E27FC236}">
                <a16:creationId xmlns:a16="http://schemas.microsoft.com/office/drawing/2014/main" id="{04E1D2CE-11E5-4B63-BF44-F5AA594DCAF5}"/>
              </a:ext>
            </a:extLst>
          </p:cNvPr>
          <p:cNvSpPr txBox="1">
            <a:spLocks noChangeArrowheads="1"/>
          </p:cNvSpPr>
          <p:nvPr/>
        </p:nvSpPr>
        <p:spPr bwMode="auto">
          <a:xfrm>
            <a:off x="763588" y="29194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可以推知</a:t>
            </a:r>
          </a:p>
        </p:txBody>
      </p:sp>
      <p:sp>
        <p:nvSpPr>
          <p:cNvPr id="87050" name="Rectangle 12">
            <a:extLst>
              <a:ext uri="{FF2B5EF4-FFF2-40B4-BE49-F238E27FC236}">
                <a16:creationId xmlns:a16="http://schemas.microsoft.com/office/drawing/2014/main" id="{C5483AA7-F94E-4A05-B140-1926E54BB3F0}"/>
              </a:ext>
            </a:extLst>
          </p:cNvPr>
          <p:cNvSpPr>
            <a:spLocks noChangeArrowheads="1"/>
          </p:cNvSpPr>
          <p:nvPr/>
        </p:nvSpPr>
        <p:spPr bwMode="auto">
          <a:xfrm>
            <a:off x="3657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51" name="Object 13">
            <a:extLst>
              <a:ext uri="{FF2B5EF4-FFF2-40B4-BE49-F238E27FC236}">
                <a16:creationId xmlns:a16="http://schemas.microsoft.com/office/drawing/2014/main" id="{6F9098D1-43C7-444F-8051-9638E9D961E2}"/>
              </a:ext>
            </a:extLst>
          </p:cNvPr>
          <p:cNvGraphicFramePr>
            <a:graphicFrameLocks noChangeAspect="1"/>
          </p:cNvGraphicFramePr>
          <p:nvPr/>
        </p:nvGraphicFramePr>
        <p:xfrm>
          <a:off x="2263775" y="3446463"/>
          <a:ext cx="2703513" cy="381000"/>
        </p:xfrm>
        <a:graphic>
          <a:graphicData uri="http://schemas.openxmlformats.org/presentationml/2006/ole">
            <mc:AlternateContent xmlns:mc="http://schemas.openxmlformats.org/markup-compatibility/2006">
              <mc:Choice xmlns:v="urn:schemas-microsoft-com:vml" Requires="v">
                <p:oleObj spid="_x0000_s87062" r:id="rId10" imgW="1828800" imgH="254000" progId="Equation.3">
                  <p:embed/>
                </p:oleObj>
              </mc:Choice>
              <mc:Fallback>
                <p:oleObj r:id="rId10" imgW="1828800" imgH="2540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3775" y="3446463"/>
                        <a:ext cx="2703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2" name="Text Box 14">
            <a:extLst>
              <a:ext uri="{FF2B5EF4-FFF2-40B4-BE49-F238E27FC236}">
                <a16:creationId xmlns:a16="http://schemas.microsoft.com/office/drawing/2014/main" id="{F1E38D3A-2FD0-49E8-8173-476DA0F9DB9C}"/>
              </a:ext>
            </a:extLst>
          </p:cNvPr>
          <p:cNvSpPr txBox="1">
            <a:spLocks noChangeArrowheads="1"/>
          </p:cNvSpPr>
          <p:nvPr/>
        </p:nvSpPr>
        <p:spPr bwMode="auto">
          <a:xfrm>
            <a:off x="850900" y="3941763"/>
            <a:ext cx="545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tx2"/>
                </a:solidFill>
                <a:latin typeface="Times New Roman" panose="02020603050405020304" pitchFamily="18" charset="0"/>
              </a:rPr>
              <a:t>k</a:t>
            </a:r>
            <a:r>
              <a:rPr kumimoji="1" lang="en-US" altLang="zh-CN" sz="2400" b="1" baseline="-25000">
                <a:solidFill>
                  <a:schemeClr val="tx2"/>
                </a:solidFill>
                <a:latin typeface="Times New Roman" panose="02020603050405020304" pitchFamily="18" charset="0"/>
              </a:rPr>
              <a:t>i</a:t>
            </a:r>
            <a:r>
              <a:rPr kumimoji="1" lang="zh-CN" altLang="en-US" sz="2400" b="1">
                <a:solidFill>
                  <a:schemeClr val="tx2"/>
                </a:solidFill>
                <a:latin typeface="Times New Roman" panose="02020603050405020304" pitchFamily="18" charset="0"/>
              </a:rPr>
              <a:t>称为反射系数，也称</a:t>
            </a:r>
            <a:r>
              <a:rPr kumimoji="1" lang="en-US" altLang="zh-CN" sz="2400" b="1">
                <a:solidFill>
                  <a:schemeClr val="tx2"/>
                </a:solidFill>
                <a:latin typeface="Times New Roman" panose="02020603050405020304" pitchFamily="18" charset="0"/>
              </a:rPr>
              <a:t>PARCOR</a:t>
            </a:r>
            <a:r>
              <a:rPr kumimoji="1" lang="zh-CN" altLang="en-US" sz="2400" b="1">
                <a:solidFill>
                  <a:schemeClr val="tx2"/>
                </a:solidFill>
                <a:latin typeface="Times New Roman" panose="02020603050405020304" pitchFamily="18" charset="0"/>
              </a:rPr>
              <a:t>系数。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6E851A7-7D8B-4336-AD3D-0FD5FF938383}"/>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9091" name="Rectangle 3">
            <a:extLst>
              <a:ext uri="{FF2B5EF4-FFF2-40B4-BE49-F238E27FC236}">
                <a16:creationId xmlns:a16="http://schemas.microsoft.com/office/drawing/2014/main" id="{D6273F35-0936-4C84-8BAB-433F53D3F004}"/>
              </a:ext>
            </a:extLst>
          </p:cNvPr>
          <p:cNvSpPr>
            <a:spLocks noGrp="1" noChangeArrowheads="1"/>
          </p:cNvSpPr>
          <p:nvPr>
            <p:ph type="body" idx="1"/>
          </p:nvPr>
        </p:nvSpPr>
        <p:spPr>
          <a:xfrm>
            <a:off x="457200" y="1600200"/>
            <a:ext cx="8229600" cy="534988"/>
          </a:xfrm>
        </p:spPr>
        <p:txBody>
          <a:bodyPr/>
          <a:lstStyle/>
          <a:p>
            <a:pPr eaLnBrk="1" hangingPunct="1">
              <a:lnSpc>
                <a:spcPct val="90000"/>
              </a:lnSpc>
            </a:pPr>
            <a:r>
              <a:rPr lang="zh-CN" altLang="en-US" sz="2400" b="1" dirty="0">
                <a:solidFill>
                  <a:schemeClr val="tx2"/>
                </a:solidFill>
                <a:highlight>
                  <a:srgbClr val="FFFF00"/>
                </a:highlight>
                <a:latin typeface="Times New Roman" panose="02020603050405020304" pitchFamily="18" charset="0"/>
              </a:rPr>
              <a:t>协方差法</a:t>
            </a:r>
            <a:r>
              <a:rPr lang="zh-CN" altLang="en-US" sz="2000" b="1" dirty="0">
                <a:solidFill>
                  <a:schemeClr val="tx2"/>
                </a:solidFill>
                <a:highlight>
                  <a:srgbClr val="FFFF00"/>
                </a:highlight>
                <a:latin typeface="Times New Roman" panose="02020603050405020304" pitchFamily="18" charset="0"/>
                <a:sym typeface="Wingdings" pitchFamily="2" charset="2"/>
              </a:rPr>
              <a:t>：（没讲</a:t>
            </a:r>
            <a:br>
              <a:rPr lang="zh-CN" altLang="en-US" sz="2000" b="1" dirty="0">
                <a:solidFill>
                  <a:schemeClr val="tx2"/>
                </a:solidFill>
                <a:highlight>
                  <a:srgbClr val="FFFF00"/>
                </a:highlight>
                <a:latin typeface="Times New Roman" panose="02020603050405020304" pitchFamily="18" charset="0"/>
              </a:rPr>
            </a:br>
            <a:endParaRPr lang="zh-CN" altLang="en-US" sz="2000" b="1" dirty="0">
              <a:solidFill>
                <a:schemeClr val="tx2"/>
              </a:solidFill>
              <a:highlight>
                <a:srgbClr val="FFFF00"/>
              </a:highlight>
              <a:latin typeface="Times New Roman" panose="02020603050405020304" pitchFamily="18" charset="0"/>
            </a:endParaRPr>
          </a:p>
        </p:txBody>
      </p:sp>
      <p:grpSp>
        <p:nvGrpSpPr>
          <p:cNvPr id="2" name="Group 4">
            <a:extLst>
              <a:ext uri="{FF2B5EF4-FFF2-40B4-BE49-F238E27FC236}">
                <a16:creationId xmlns:a16="http://schemas.microsoft.com/office/drawing/2014/main" id="{C5DB9C7E-9DFE-4EAC-9A39-3E66DF9F415A}"/>
              </a:ext>
            </a:extLst>
          </p:cNvPr>
          <p:cNvGrpSpPr>
            <a:grpSpLocks/>
          </p:cNvGrpSpPr>
          <p:nvPr/>
        </p:nvGrpSpPr>
        <p:grpSpPr bwMode="auto">
          <a:xfrm>
            <a:off x="977900" y="2316163"/>
            <a:ext cx="6889750" cy="1100137"/>
            <a:chOff x="616" y="1567"/>
            <a:chExt cx="4340" cy="693"/>
          </a:xfrm>
        </p:grpSpPr>
        <p:sp>
          <p:nvSpPr>
            <p:cNvPr id="89105" name="Text Box 5">
              <a:extLst>
                <a:ext uri="{FF2B5EF4-FFF2-40B4-BE49-F238E27FC236}">
                  <a16:creationId xmlns:a16="http://schemas.microsoft.com/office/drawing/2014/main" id="{482F4BC8-3743-49F7-9242-A406D9947C47}"/>
                </a:ext>
              </a:extLst>
            </p:cNvPr>
            <p:cNvSpPr txBox="1">
              <a:spLocks noChangeArrowheads="1"/>
            </p:cNvSpPr>
            <p:nvPr/>
          </p:nvSpPr>
          <p:spPr bwMode="auto">
            <a:xfrm>
              <a:off x="616" y="1567"/>
              <a:ext cx="17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重新定义求和范围</a:t>
              </a:r>
              <a:r>
                <a:rPr kumimoji="1" lang="zh-CN" altLang="en-US" sz="2400" b="1">
                  <a:solidFill>
                    <a:schemeClr val="tx2"/>
                  </a:solidFill>
                  <a:latin typeface="Times New Roman" panose="02020603050405020304" pitchFamily="18" charset="0"/>
                </a:rPr>
                <a:t> </a:t>
              </a:r>
            </a:p>
          </p:txBody>
        </p:sp>
        <p:graphicFrame>
          <p:nvGraphicFramePr>
            <p:cNvPr id="89106" name="Object 6">
              <a:extLst>
                <a:ext uri="{FF2B5EF4-FFF2-40B4-BE49-F238E27FC236}">
                  <a16:creationId xmlns:a16="http://schemas.microsoft.com/office/drawing/2014/main" id="{E9D0521D-C87B-4247-842D-ECE2C5C14620}"/>
                </a:ext>
              </a:extLst>
            </p:cNvPr>
            <p:cNvGraphicFramePr>
              <a:graphicFrameLocks noChangeAspect="1"/>
            </p:cNvGraphicFramePr>
            <p:nvPr/>
          </p:nvGraphicFramePr>
          <p:xfrm>
            <a:off x="1308" y="1851"/>
            <a:ext cx="1637" cy="409"/>
          </p:xfrm>
          <a:graphic>
            <a:graphicData uri="http://schemas.openxmlformats.org/presentationml/2006/ole">
              <mc:AlternateContent xmlns:mc="http://schemas.openxmlformats.org/markup-compatibility/2006">
                <mc:Choice xmlns:v="urn:schemas-microsoft-com:vml" Requires="v">
                  <p:oleObj spid="_x0000_s89115" r:id="rId4" imgW="1714500" imgH="431800" progId="Equation.3">
                    <p:embed/>
                  </p:oleObj>
                </mc:Choice>
                <mc:Fallback>
                  <p:oleObj r:id="rId4" imgW="17145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 y="1851"/>
                          <a:ext cx="163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7" name="Object 7">
              <a:extLst>
                <a:ext uri="{FF2B5EF4-FFF2-40B4-BE49-F238E27FC236}">
                  <a16:creationId xmlns:a16="http://schemas.microsoft.com/office/drawing/2014/main" id="{43A8A56F-1719-459E-AA1D-61DD06C04F7D}"/>
                </a:ext>
              </a:extLst>
            </p:cNvPr>
            <p:cNvGraphicFramePr>
              <a:graphicFrameLocks noChangeAspect="1"/>
            </p:cNvGraphicFramePr>
            <p:nvPr/>
          </p:nvGraphicFramePr>
          <p:xfrm>
            <a:off x="3317" y="1953"/>
            <a:ext cx="1639" cy="204"/>
          </p:xfrm>
          <a:graphic>
            <a:graphicData uri="http://schemas.openxmlformats.org/presentationml/2006/ole">
              <mc:AlternateContent xmlns:mc="http://schemas.openxmlformats.org/markup-compatibility/2006">
                <mc:Choice xmlns:v="urn:schemas-microsoft-com:vml" Requires="v">
                  <p:oleObj spid="_x0000_s89116" r:id="rId6" imgW="1764534" imgH="215806" progId="Equation.3">
                    <p:embed/>
                  </p:oleObj>
                </mc:Choice>
                <mc:Fallback>
                  <p:oleObj r:id="rId6" imgW="1764534"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 y="1953"/>
                          <a:ext cx="16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a:extLst>
              <a:ext uri="{FF2B5EF4-FFF2-40B4-BE49-F238E27FC236}">
                <a16:creationId xmlns:a16="http://schemas.microsoft.com/office/drawing/2014/main" id="{44227424-2979-422F-BFAB-743D2A5CA7A0}"/>
              </a:ext>
            </a:extLst>
          </p:cNvPr>
          <p:cNvGrpSpPr>
            <a:grpSpLocks/>
          </p:cNvGrpSpPr>
          <p:nvPr/>
        </p:nvGrpSpPr>
        <p:grpSpPr bwMode="auto">
          <a:xfrm>
            <a:off x="1014413" y="3257550"/>
            <a:ext cx="1490662" cy="457200"/>
            <a:chOff x="639" y="2214"/>
            <a:chExt cx="939" cy="288"/>
          </a:xfrm>
        </p:grpSpPr>
        <p:graphicFrame>
          <p:nvGraphicFramePr>
            <p:cNvPr id="89103" name="Object 9">
              <a:extLst>
                <a:ext uri="{FF2B5EF4-FFF2-40B4-BE49-F238E27FC236}">
                  <a16:creationId xmlns:a16="http://schemas.microsoft.com/office/drawing/2014/main" id="{D1383773-D26B-4A28-ACC6-2F2F30DECB5B}"/>
                </a:ext>
              </a:extLst>
            </p:cNvPr>
            <p:cNvGraphicFramePr>
              <a:graphicFrameLocks noChangeAspect="1"/>
            </p:cNvGraphicFramePr>
            <p:nvPr/>
          </p:nvGraphicFramePr>
          <p:xfrm>
            <a:off x="932" y="2280"/>
            <a:ext cx="646" cy="191"/>
          </p:xfrm>
          <a:graphic>
            <a:graphicData uri="http://schemas.openxmlformats.org/presentationml/2006/ole">
              <mc:AlternateContent xmlns:mc="http://schemas.openxmlformats.org/markup-compatibility/2006">
                <mc:Choice xmlns:v="urn:schemas-microsoft-com:vml" Requires="v">
                  <p:oleObj spid="_x0000_s89117" r:id="rId8" imgW="672808" imgH="203112" progId="Equation.DSMT4">
                    <p:embed/>
                  </p:oleObj>
                </mc:Choice>
                <mc:Fallback>
                  <p:oleObj r:id="rId8" imgW="672808" imgH="203112"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2" y="2280"/>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4" name="Text Box 10">
              <a:extLst>
                <a:ext uri="{FF2B5EF4-FFF2-40B4-BE49-F238E27FC236}">
                  <a16:creationId xmlns:a16="http://schemas.microsoft.com/office/drawing/2014/main" id="{0C2F6A9C-DBA2-4FD3-9813-AAD05142CA65}"/>
                </a:ext>
              </a:extLst>
            </p:cNvPr>
            <p:cNvSpPr txBox="1">
              <a:spLocks noChangeArrowheads="1"/>
            </p:cNvSpPr>
            <p:nvPr/>
          </p:nvSpPr>
          <p:spPr bwMode="auto">
            <a:xfrm>
              <a:off x="639" y="221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设</a:t>
              </a:r>
            </a:p>
          </p:txBody>
        </p:sp>
      </p:grpSp>
      <p:grpSp>
        <p:nvGrpSpPr>
          <p:cNvPr id="4" name="Group 11">
            <a:extLst>
              <a:ext uri="{FF2B5EF4-FFF2-40B4-BE49-F238E27FC236}">
                <a16:creationId xmlns:a16="http://schemas.microsoft.com/office/drawing/2014/main" id="{939D8D22-98B3-437C-8BD8-0B098177471D}"/>
              </a:ext>
            </a:extLst>
          </p:cNvPr>
          <p:cNvGrpSpPr>
            <a:grpSpLocks/>
          </p:cNvGrpSpPr>
          <p:nvPr/>
        </p:nvGrpSpPr>
        <p:grpSpPr bwMode="auto">
          <a:xfrm>
            <a:off x="2046288" y="3554413"/>
            <a:ext cx="5851525" cy="647700"/>
            <a:chOff x="1289" y="2482"/>
            <a:chExt cx="3686" cy="408"/>
          </a:xfrm>
        </p:grpSpPr>
        <p:graphicFrame>
          <p:nvGraphicFramePr>
            <p:cNvPr id="89101" name="Object 12">
              <a:extLst>
                <a:ext uri="{FF2B5EF4-FFF2-40B4-BE49-F238E27FC236}">
                  <a16:creationId xmlns:a16="http://schemas.microsoft.com/office/drawing/2014/main" id="{D2CFAB9D-5C2F-4D7B-978B-1ADE0A19EA51}"/>
                </a:ext>
              </a:extLst>
            </p:cNvPr>
            <p:cNvGraphicFramePr>
              <a:graphicFrameLocks noChangeAspect="1"/>
            </p:cNvGraphicFramePr>
            <p:nvPr/>
          </p:nvGraphicFramePr>
          <p:xfrm>
            <a:off x="1289" y="2482"/>
            <a:ext cx="1847" cy="408"/>
          </p:xfrm>
          <a:graphic>
            <a:graphicData uri="http://schemas.openxmlformats.org/presentationml/2006/ole">
              <mc:AlternateContent xmlns:mc="http://schemas.openxmlformats.org/markup-compatibility/2006">
                <mc:Choice xmlns:v="urn:schemas-microsoft-com:vml" Requires="v">
                  <p:oleObj spid="_x0000_s89118" r:id="rId10" imgW="1955800" imgH="431800" progId="Equation.3">
                    <p:embed/>
                  </p:oleObj>
                </mc:Choice>
                <mc:Fallback>
                  <p:oleObj r:id="rId10" imgW="1955800" imgH="431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9" y="2482"/>
                          <a:ext cx="184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13">
              <a:extLst>
                <a:ext uri="{FF2B5EF4-FFF2-40B4-BE49-F238E27FC236}">
                  <a16:creationId xmlns:a16="http://schemas.microsoft.com/office/drawing/2014/main" id="{1B0D4DD9-2E34-498F-A1B0-BDB91F46F28D}"/>
                </a:ext>
              </a:extLst>
            </p:cNvPr>
            <p:cNvGraphicFramePr>
              <a:graphicFrameLocks noChangeAspect="1"/>
            </p:cNvGraphicFramePr>
            <p:nvPr/>
          </p:nvGraphicFramePr>
          <p:xfrm>
            <a:off x="3308" y="2584"/>
            <a:ext cx="1667" cy="204"/>
          </p:xfrm>
          <a:graphic>
            <a:graphicData uri="http://schemas.openxmlformats.org/presentationml/2006/ole">
              <mc:AlternateContent xmlns:mc="http://schemas.openxmlformats.org/markup-compatibility/2006">
                <mc:Choice xmlns:v="urn:schemas-microsoft-com:vml" Requires="v">
                  <p:oleObj spid="_x0000_s89119" r:id="rId12" imgW="1764534" imgH="215806" progId="Equation.3">
                    <p:embed/>
                  </p:oleObj>
                </mc:Choice>
                <mc:Fallback>
                  <p:oleObj r:id="rId12" imgW="1764534" imgH="215806"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8" y="2584"/>
                          <a:ext cx="16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a:extLst>
              <a:ext uri="{FF2B5EF4-FFF2-40B4-BE49-F238E27FC236}">
                <a16:creationId xmlns:a16="http://schemas.microsoft.com/office/drawing/2014/main" id="{65D63C74-673C-4CA1-A210-F531972B4E3B}"/>
              </a:ext>
            </a:extLst>
          </p:cNvPr>
          <p:cNvGrpSpPr>
            <a:grpSpLocks/>
          </p:cNvGrpSpPr>
          <p:nvPr/>
        </p:nvGrpSpPr>
        <p:grpSpPr bwMode="auto">
          <a:xfrm>
            <a:off x="1054100" y="4141788"/>
            <a:ext cx="7924800" cy="531812"/>
            <a:chOff x="664" y="2708"/>
            <a:chExt cx="4992" cy="335"/>
          </a:xfrm>
        </p:grpSpPr>
        <p:grpSp>
          <p:nvGrpSpPr>
            <p:cNvPr id="89097" name="Group 15">
              <a:extLst>
                <a:ext uri="{FF2B5EF4-FFF2-40B4-BE49-F238E27FC236}">
                  <a16:creationId xmlns:a16="http://schemas.microsoft.com/office/drawing/2014/main" id="{164A698F-5060-440D-BCF7-C3E40E4705E4}"/>
                </a:ext>
              </a:extLst>
            </p:cNvPr>
            <p:cNvGrpSpPr>
              <a:grpSpLocks/>
            </p:cNvGrpSpPr>
            <p:nvPr/>
          </p:nvGrpSpPr>
          <p:grpSpPr bwMode="auto">
            <a:xfrm>
              <a:off x="664" y="2708"/>
              <a:ext cx="2571" cy="288"/>
              <a:chOff x="664" y="2807"/>
              <a:chExt cx="2571" cy="288"/>
            </a:xfrm>
          </p:grpSpPr>
          <p:graphicFrame>
            <p:nvGraphicFramePr>
              <p:cNvPr id="89099" name="Object 16">
                <a:extLst>
                  <a:ext uri="{FF2B5EF4-FFF2-40B4-BE49-F238E27FC236}">
                    <a16:creationId xmlns:a16="http://schemas.microsoft.com/office/drawing/2014/main" id="{C3D878F6-5373-4259-8920-A4EF3999B7ED}"/>
                  </a:ext>
                </a:extLst>
              </p:cNvPr>
              <p:cNvGraphicFramePr>
                <a:graphicFrameLocks noChangeAspect="1"/>
              </p:cNvGraphicFramePr>
              <p:nvPr/>
            </p:nvGraphicFramePr>
            <p:xfrm>
              <a:off x="1909" y="2891"/>
              <a:ext cx="1326" cy="193"/>
            </p:xfrm>
            <a:graphic>
              <a:graphicData uri="http://schemas.openxmlformats.org/presentationml/2006/ole">
                <mc:AlternateContent xmlns:mc="http://schemas.openxmlformats.org/markup-compatibility/2006">
                  <mc:Choice xmlns:v="urn:schemas-microsoft-com:vml" Requires="v">
                    <p:oleObj spid="_x0000_s89120" r:id="rId13" imgW="1371600" imgH="203200" progId="Equation.3">
                      <p:embed/>
                    </p:oleObj>
                  </mc:Choice>
                  <mc:Fallback>
                    <p:oleObj r:id="rId13" imgW="1371600" imgH="2032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9" y="2891"/>
                            <a:ext cx="132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Text Box 17">
                <a:extLst>
                  <a:ext uri="{FF2B5EF4-FFF2-40B4-BE49-F238E27FC236}">
                    <a16:creationId xmlns:a16="http://schemas.microsoft.com/office/drawing/2014/main" id="{0422F018-FAEA-4A8D-925E-345E71066B33}"/>
                  </a:ext>
                </a:extLst>
              </p:cNvPr>
              <p:cNvSpPr txBox="1">
                <a:spLocks noChangeArrowheads="1"/>
              </p:cNvSpPr>
              <p:nvPr/>
            </p:nvSpPr>
            <p:spPr bwMode="auto">
              <a:xfrm>
                <a:off x="664" y="280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此时不再满足</a:t>
                </a:r>
              </a:p>
            </p:txBody>
          </p:sp>
        </p:grpSp>
        <p:sp>
          <p:nvSpPr>
            <p:cNvPr id="89098" name="Text Box 18">
              <a:extLst>
                <a:ext uri="{FF2B5EF4-FFF2-40B4-BE49-F238E27FC236}">
                  <a16:creationId xmlns:a16="http://schemas.microsoft.com/office/drawing/2014/main" id="{00459BB1-D80D-4A9F-B83F-3A7BEBC4C5DF}"/>
                </a:ext>
              </a:extLst>
            </p:cNvPr>
            <p:cNvSpPr txBox="1">
              <a:spLocks noChangeArrowheads="1"/>
            </p:cNvSpPr>
            <p:nvPr/>
          </p:nvSpPr>
          <p:spPr bwMode="auto">
            <a:xfrm>
              <a:off x="3176" y="2755"/>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,因而系数矩阵变成如下形式</a:t>
              </a:r>
              <a:endParaRPr kumimoji="1" lang="en-US" altLang="zh-CN" sz="2400" b="1">
                <a:solidFill>
                  <a:schemeClr val="tx2"/>
                </a:solidFill>
                <a:latin typeface="Times New Roman" panose="02020603050405020304" pitchFamily="18" charset="0"/>
              </a:endParaRPr>
            </a:p>
          </p:txBody>
        </p:sp>
      </p:grpSp>
      <p:graphicFrame>
        <p:nvGraphicFramePr>
          <p:cNvPr id="314387" name="Object 19">
            <a:extLst>
              <a:ext uri="{FF2B5EF4-FFF2-40B4-BE49-F238E27FC236}">
                <a16:creationId xmlns:a16="http://schemas.microsoft.com/office/drawing/2014/main" id="{6FA6455B-F1F8-4100-A2EE-8DD43663D588}"/>
              </a:ext>
            </a:extLst>
          </p:cNvPr>
          <p:cNvGraphicFramePr>
            <a:graphicFrameLocks noChangeAspect="1"/>
          </p:cNvGraphicFramePr>
          <p:nvPr/>
        </p:nvGraphicFramePr>
        <p:xfrm>
          <a:off x="1781175" y="4692650"/>
          <a:ext cx="5154613" cy="1893888"/>
        </p:xfrm>
        <a:graphic>
          <a:graphicData uri="http://schemas.openxmlformats.org/presentationml/2006/ole">
            <mc:AlternateContent xmlns:mc="http://schemas.openxmlformats.org/markup-compatibility/2006">
              <mc:Choice xmlns:v="urn:schemas-microsoft-com:vml" Requires="v">
                <p:oleObj spid="_x0000_s89121" r:id="rId15" imgW="3810000" imgH="1397000" progId="Equation.DSMT4">
                  <p:embed/>
                </p:oleObj>
              </mc:Choice>
              <mc:Fallback>
                <p:oleObj r:id="rId15" imgW="3810000" imgH="13970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81175" y="4692650"/>
                        <a:ext cx="515461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14387"/>
                                        </p:tgtEl>
                                        <p:attrNameLst>
                                          <p:attrName>style.visibility</p:attrName>
                                        </p:attrNameLst>
                                      </p:cBhvr>
                                      <p:to>
                                        <p:strVal val="visible"/>
                                      </p:to>
                                    </p:set>
                                    <p:animEffect transition="in" filter="wipe(up)">
                                      <p:cBhvr>
                                        <p:cTn id="27" dur="500"/>
                                        <p:tgtEl>
                                          <p:spTgt spid="31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DD366B3-FFB8-4F01-8EB7-3DA2C9FB05B3}"/>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16419" name="Text Box 3">
            <a:extLst>
              <a:ext uri="{FF2B5EF4-FFF2-40B4-BE49-F238E27FC236}">
                <a16:creationId xmlns:a16="http://schemas.microsoft.com/office/drawing/2014/main" id="{8A17541C-8DD5-4CF8-815A-75C271D2FA82}"/>
              </a:ext>
            </a:extLst>
          </p:cNvPr>
          <p:cNvSpPr txBox="1">
            <a:spLocks noChangeArrowheads="1"/>
          </p:cNvSpPr>
          <p:nvPr/>
        </p:nvSpPr>
        <p:spPr bwMode="auto">
          <a:xfrm>
            <a:off x="738188" y="1911350"/>
            <a:ext cx="7399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此时的系数矩阵</a:t>
            </a:r>
            <a:r>
              <a:rPr kumimoji="1" lang="zh-CN" altLang="en-US" sz="2400" b="1">
                <a:solidFill>
                  <a:schemeClr val="tx2"/>
                </a:solidFill>
                <a:latin typeface="宋体" panose="02010600030101010101" pitchFamily="2" charset="-122"/>
              </a:rPr>
              <a:t>不再是一个托布里兹矩阵</a:t>
            </a:r>
            <a:r>
              <a:rPr kumimoji="1" lang="zh-CN" altLang="en-US" sz="2400" b="1">
                <a:solidFill>
                  <a:schemeClr val="tx2"/>
                </a:solidFill>
                <a:latin typeface="Times New Roman" panose="02020603050405020304" pitchFamily="18" charset="0"/>
              </a:rPr>
              <a:t> ，它一般用</a:t>
            </a:r>
            <a:r>
              <a:rPr kumimoji="1" lang="zh-CN" altLang="en-US" sz="2400" b="1">
                <a:solidFill>
                  <a:schemeClr val="tx2"/>
                </a:solidFill>
                <a:latin typeface="宋体" panose="02010600030101010101" pitchFamily="2" charset="-122"/>
              </a:rPr>
              <a:t>乔里斯基（</a:t>
            </a:r>
            <a:r>
              <a:rPr kumimoji="1" lang="en-US" altLang="zh-CN" sz="2400" b="1">
                <a:solidFill>
                  <a:schemeClr val="tx2"/>
                </a:solidFill>
                <a:latin typeface="Times New Roman" panose="02020603050405020304" pitchFamily="18" charset="0"/>
              </a:rPr>
              <a:t>Choleskey</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分解法来求解。</a:t>
            </a:r>
            <a:r>
              <a:rPr kumimoji="1" lang="zh-CN" altLang="en-US" sz="2400" b="1">
                <a:solidFill>
                  <a:schemeClr val="tx2"/>
                </a:solidFill>
                <a:latin typeface="Times New Roman" panose="02020603050405020304" pitchFamily="18" charset="0"/>
              </a:rPr>
              <a:t> </a:t>
            </a:r>
          </a:p>
        </p:txBody>
      </p:sp>
      <p:sp>
        <p:nvSpPr>
          <p:cNvPr id="316420" name="Rectangle 4">
            <a:extLst>
              <a:ext uri="{FF2B5EF4-FFF2-40B4-BE49-F238E27FC236}">
                <a16:creationId xmlns:a16="http://schemas.microsoft.com/office/drawing/2014/main" id="{146BC1BC-9735-4F66-A175-5CB7B70D916C}"/>
              </a:ext>
            </a:extLst>
          </p:cNvPr>
          <p:cNvSpPr>
            <a:spLocks noGrp="1" noChangeArrowheads="1"/>
          </p:cNvSpPr>
          <p:nvPr>
            <p:ph type="body" idx="1"/>
          </p:nvPr>
        </p:nvSpPr>
        <p:spPr>
          <a:xfrm>
            <a:off x="642938" y="2867025"/>
            <a:ext cx="7772400" cy="485775"/>
          </a:xfrm>
          <a:noFill/>
        </p:spPr>
        <p:txBody>
          <a:bodyPr/>
          <a:lstStyle/>
          <a:p>
            <a:pPr eaLnBrk="1" hangingPunct="1">
              <a:lnSpc>
                <a:spcPct val="90000"/>
              </a:lnSpc>
            </a:pPr>
            <a:r>
              <a:rPr lang="zh-CN" altLang="en-US" sz="2400" b="1">
                <a:solidFill>
                  <a:schemeClr val="tx2"/>
                </a:solidFill>
                <a:latin typeface="Times New Roman" panose="02020603050405020304" pitchFamily="18" charset="0"/>
              </a:rPr>
              <a:t>自相关法和协方差法的比较</a:t>
            </a:r>
            <a:br>
              <a:rPr lang="zh-CN" altLang="en-US" sz="2400" b="1">
                <a:solidFill>
                  <a:schemeClr val="tx2"/>
                </a:solidFill>
                <a:latin typeface="Times New Roman" panose="02020603050405020304" pitchFamily="18" charset="0"/>
              </a:rPr>
            </a:br>
            <a:endParaRPr lang="zh-CN" altLang="en-US" sz="2400" b="1">
              <a:solidFill>
                <a:schemeClr val="tx2"/>
              </a:solidFill>
              <a:latin typeface="Times New Roman" panose="02020603050405020304" pitchFamily="18" charset="0"/>
            </a:endParaRPr>
          </a:p>
        </p:txBody>
      </p:sp>
      <p:sp>
        <p:nvSpPr>
          <p:cNvPr id="316421" name="Text Box 5">
            <a:extLst>
              <a:ext uri="{FF2B5EF4-FFF2-40B4-BE49-F238E27FC236}">
                <a16:creationId xmlns:a16="http://schemas.microsoft.com/office/drawing/2014/main" id="{3253C89D-EE6A-4067-A84C-10A593DC9317}"/>
              </a:ext>
            </a:extLst>
          </p:cNvPr>
          <p:cNvSpPr txBox="1">
            <a:spLocks noChangeArrowheads="1"/>
          </p:cNvSpPr>
          <p:nvPr/>
        </p:nvSpPr>
        <p:spPr bwMode="auto">
          <a:xfrm>
            <a:off x="668338" y="3311525"/>
            <a:ext cx="79724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自相关法必须对语音信号进行加窗处理，规定了信号的长度范围，假定窗外的语音样本值为零，所以自相关法误差较大，计算结果精度差，但自相关法能够保证系统的稳定性</a:t>
            </a:r>
            <a:r>
              <a:rPr kumimoji="1" lang="zh-CN" altLang="en-US" sz="2400" b="1">
                <a:solidFill>
                  <a:schemeClr val="tx2"/>
                </a:solidFill>
                <a:latin typeface="Times New Roman" panose="02020603050405020304" pitchFamily="18" charset="0"/>
              </a:rPr>
              <a:t> 。</a:t>
            </a:r>
          </a:p>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协方差法因不需要加窗，所给出的参数估值要比自相关法精确的多，但不如自相关法稳定，另外乔里斯基分解法因没有快速算法，也需要较大的计算量</a:t>
            </a:r>
            <a:r>
              <a:rPr kumimoji="1" lang="zh-CN" altLang="en-US" sz="2400" b="1">
                <a:solidFill>
                  <a:schemeClr val="tx2"/>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0">
                                            <p:txEl>
                                              <p:pRg st="0" end="0"/>
                                            </p:txEl>
                                          </p:spTgt>
                                        </p:tgtEl>
                                        <p:attrNameLst>
                                          <p:attrName>style.visibility</p:attrName>
                                        </p:attrNameLst>
                                      </p:cBhvr>
                                      <p:to>
                                        <p:strVal val="visible"/>
                                      </p:to>
                                    </p:set>
                                    <p:animEffect transition="in" filter="wipe(up)">
                                      <p:cBhvr>
                                        <p:cTn id="12" dur="500"/>
                                        <p:tgtEl>
                                          <p:spTgt spid="3164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xEl>
                                              <p:pRg st="0" end="0"/>
                                            </p:txEl>
                                          </p:spTgt>
                                        </p:tgtEl>
                                        <p:attrNameLst>
                                          <p:attrName>style.visibility</p:attrName>
                                        </p:attrNameLst>
                                      </p:cBhvr>
                                      <p:to>
                                        <p:strVal val="visible"/>
                                      </p:to>
                                    </p:set>
                                    <p:animEffect transition="in" filter="wipe(up)">
                                      <p:cBhvr>
                                        <p:cTn id="17" dur="500"/>
                                        <p:tgtEl>
                                          <p:spTgt spid="3164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xEl>
                                              <p:pRg st="1" end="1"/>
                                            </p:txEl>
                                          </p:spTgt>
                                        </p:tgtEl>
                                        <p:attrNameLst>
                                          <p:attrName>style.visibility</p:attrName>
                                        </p:attrNameLst>
                                      </p:cBhvr>
                                      <p:to>
                                        <p:strVal val="visible"/>
                                      </p:to>
                                    </p:set>
                                    <p:animEffect transition="in" filter="wipe(up)">
                                      <p:cBhvr>
                                        <p:cTn id="22" dur="500"/>
                                        <p:tgtEl>
                                          <p:spTgt spid="316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p:bldP spid="316420" grpId="0" build="p" autoUpdateAnimBg="0"/>
      <p:bldP spid="31642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AB0B652-2EC8-4273-9F55-DC01349AA2A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22563" name="Rectangle 3">
            <a:extLst>
              <a:ext uri="{FF2B5EF4-FFF2-40B4-BE49-F238E27FC236}">
                <a16:creationId xmlns:a16="http://schemas.microsoft.com/office/drawing/2014/main" id="{DD74E550-039F-469C-89BD-F4843AE79EBA}"/>
              </a:ext>
            </a:extLst>
          </p:cNvPr>
          <p:cNvSpPr>
            <a:spLocks noGrp="1" noChangeArrowheads="1"/>
          </p:cNvSpPr>
          <p:nvPr>
            <p:ph type="body" idx="1"/>
          </p:nvPr>
        </p:nvSpPr>
        <p:spPr>
          <a:xfrm>
            <a:off x="457200" y="1600200"/>
            <a:ext cx="8229600" cy="2312988"/>
          </a:xfrm>
        </p:spPr>
        <p:txBody>
          <a:bodyPr/>
          <a:lstStyle/>
          <a:p>
            <a:pPr marL="0" indent="0" eaLnBrk="1" hangingPunct="1">
              <a:spcAft>
                <a:spcPts val="600"/>
              </a:spcAft>
              <a:buFontTx/>
              <a:buNone/>
              <a:defRPr/>
            </a:pPr>
            <a:r>
              <a:rPr lang="en-US" altLang="zh-CN" sz="2400" b="1" dirty="0">
                <a:solidFill>
                  <a:schemeClr val="tx2"/>
                </a:solidFill>
                <a:highlight>
                  <a:srgbClr val="FFFF00"/>
                </a:highlight>
                <a:latin typeface="Times New Roman" panose="02020603050405020304" pitchFamily="18" charset="0"/>
              </a:rPr>
              <a:t>LPC</a:t>
            </a:r>
            <a:r>
              <a:rPr lang="zh-CN" altLang="en-US" sz="2400" b="1" dirty="0">
                <a:solidFill>
                  <a:schemeClr val="tx2"/>
                </a:solidFill>
                <a:highlight>
                  <a:srgbClr val="FFFF00"/>
                </a:highlight>
                <a:latin typeface="Times New Roman" panose="02020603050405020304" pitchFamily="18" charset="0"/>
              </a:rPr>
              <a:t>倒谱系数（</a:t>
            </a:r>
            <a:r>
              <a:rPr lang="en-US" altLang="zh-CN" sz="2400" b="1" dirty="0">
                <a:solidFill>
                  <a:schemeClr val="tx2"/>
                </a:solidFill>
                <a:highlight>
                  <a:srgbClr val="FFFF00"/>
                </a:highlight>
                <a:latin typeface="Times New Roman" panose="02020603050405020304" pitchFamily="18" charset="0"/>
              </a:rPr>
              <a:t>LPCC</a:t>
            </a:r>
            <a:r>
              <a:rPr lang="en-US" altLang="zh-CN" sz="2400" b="1" dirty="0">
                <a:solidFill>
                  <a:schemeClr val="tx2"/>
                </a:solidFill>
                <a:latin typeface="Times New Roman" panose="02020603050405020304" pitchFamily="18" charset="0"/>
              </a:rPr>
              <a:t>）</a:t>
            </a: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 </a:t>
            </a:r>
            <a:r>
              <a:rPr lang="zh-CN" altLang="en-US" sz="2400" b="1" dirty="0">
                <a:solidFill>
                  <a:schemeClr val="tx2"/>
                </a:solidFill>
                <a:highlight>
                  <a:srgbClr val="FFFF00"/>
                </a:highlight>
                <a:latin typeface="Times New Roman" panose="02020603050405020304" pitchFamily="18" charset="0"/>
              </a:rPr>
              <a:t>倒谱是通过对信号进行</a:t>
            </a:r>
            <a:r>
              <a:rPr lang="en-US" altLang="zh-CN" sz="2400" b="1" dirty="0">
                <a:solidFill>
                  <a:schemeClr val="tx2"/>
                </a:solidFill>
                <a:highlight>
                  <a:srgbClr val="FFFF00"/>
                </a:highlight>
                <a:latin typeface="Times New Roman" panose="02020603050405020304" pitchFamily="18" charset="0"/>
              </a:rPr>
              <a:t>Z</a:t>
            </a:r>
            <a:r>
              <a:rPr lang="zh-CN" altLang="en-US" sz="2400" b="1" dirty="0">
                <a:solidFill>
                  <a:schemeClr val="tx2"/>
                </a:solidFill>
                <a:highlight>
                  <a:srgbClr val="FFFF00"/>
                </a:highlight>
                <a:latin typeface="Times New Roman" panose="02020603050405020304" pitchFamily="18" charset="0"/>
              </a:rPr>
              <a:t>变换，取对数，再反</a:t>
            </a:r>
            <a:r>
              <a:rPr lang="en-US" altLang="zh-CN" sz="2400" b="1" dirty="0">
                <a:solidFill>
                  <a:schemeClr val="tx2"/>
                </a:solidFill>
                <a:highlight>
                  <a:srgbClr val="FFFF00"/>
                </a:highlight>
                <a:latin typeface="Times New Roman" panose="02020603050405020304" pitchFamily="18" charset="0"/>
              </a:rPr>
              <a:t>Z</a:t>
            </a:r>
            <a:r>
              <a:rPr lang="zh-CN" altLang="en-US" sz="2400" b="1" dirty="0">
                <a:solidFill>
                  <a:schemeClr val="tx2"/>
                </a:solidFill>
                <a:highlight>
                  <a:srgbClr val="FFFF00"/>
                </a:highlight>
                <a:latin typeface="Times New Roman" panose="02020603050405020304" pitchFamily="18" charset="0"/>
              </a:rPr>
              <a:t>变换来得到的。</a:t>
            </a:r>
            <a:endParaRPr lang="en-US" altLang="zh-CN" sz="2400" b="1" dirty="0">
              <a:solidFill>
                <a:schemeClr val="tx2"/>
              </a:solidFill>
              <a:highlight>
                <a:srgbClr val="FFFF00"/>
              </a:highlight>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求单位</a:t>
            </a:r>
            <a:r>
              <a:rPr kumimoji="1" lang="zh-CN" altLang="en-US" sz="2400" b="1" dirty="0">
                <a:solidFill>
                  <a:schemeClr val="tx2"/>
                </a:solidFill>
                <a:latin typeface="Times New Roman" panose="02020603050405020304" pitchFamily="18" charset="0"/>
              </a:rPr>
              <a:t>冲激响应     </a:t>
            </a:r>
            <a:r>
              <a:rPr lang="zh-CN" altLang="en-US" sz="2400" b="1" dirty="0">
                <a:solidFill>
                  <a:schemeClr val="tx2"/>
                </a:solidFill>
                <a:latin typeface="Times New Roman" panose="02020603050405020304" pitchFamily="18" charset="0"/>
              </a:rPr>
              <a:t>的倒谱</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它也反映了信号的谱包络信息。</a:t>
            </a:r>
          </a:p>
        </p:txBody>
      </p:sp>
      <p:graphicFrame>
        <p:nvGraphicFramePr>
          <p:cNvPr id="91150" name="Object 6">
            <a:extLst>
              <a:ext uri="{FF2B5EF4-FFF2-40B4-BE49-F238E27FC236}">
                <a16:creationId xmlns:a16="http://schemas.microsoft.com/office/drawing/2014/main" id="{71A332A3-6AFA-4ED0-92C5-0A81063B5F83}"/>
              </a:ext>
            </a:extLst>
          </p:cNvPr>
          <p:cNvGraphicFramePr>
            <a:graphicFrameLocks noChangeAspect="1"/>
          </p:cNvGraphicFramePr>
          <p:nvPr/>
        </p:nvGraphicFramePr>
        <p:xfrm>
          <a:off x="3548063" y="3933825"/>
          <a:ext cx="1814512" cy="949325"/>
        </p:xfrm>
        <a:graphic>
          <a:graphicData uri="http://schemas.openxmlformats.org/presentationml/2006/ole">
            <mc:AlternateContent xmlns:mc="http://schemas.openxmlformats.org/markup-compatibility/2006">
              <mc:Choice xmlns:v="urn:schemas-microsoft-com:vml" Requires="v">
                <p:oleObj spid="_x0000_s93203" r:id="rId4" imgW="1218671" imgH="634725" progId="Equation.3">
                  <p:embed/>
                </p:oleObj>
              </mc:Choice>
              <mc:Fallback>
                <p:oleObj r:id="rId4" imgW="1218671" imgH="63472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063" y="3933825"/>
                        <a:ext cx="181451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1">
            <a:extLst>
              <a:ext uri="{FF2B5EF4-FFF2-40B4-BE49-F238E27FC236}">
                <a16:creationId xmlns:a16="http://schemas.microsoft.com/office/drawing/2014/main" id="{9D081C68-6E0F-43D5-9E24-48A3413ABF9D}"/>
              </a:ext>
            </a:extLst>
          </p:cNvPr>
          <p:cNvGrpSpPr>
            <a:grpSpLocks/>
          </p:cNvGrpSpPr>
          <p:nvPr/>
        </p:nvGrpSpPr>
        <p:grpSpPr bwMode="auto">
          <a:xfrm>
            <a:off x="1495425" y="4862513"/>
            <a:ext cx="4581525" cy="457200"/>
            <a:chOff x="1087" y="3111"/>
            <a:chExt cx="2886" cy="288"/>
          </a:xfrm>
        </p:grpSpPr>
        <p:graphicFrame>
          <p:nvGraphicFramePr>
            <p:cNvPr id="93195" name="Object 14">
              <a:extLst>
                <a:ext uri="{FF2B5EF4-FFF2-40B4-BE49-F238E27FC236}">
                  <a16:creationId xmlns:a16="http://schemas.microsoft.com/office/drawing/2014/main" id="{01B31012-DF14-4E46-8E75-8D2AF7B14933}"/>
                </a:ext>
              </a:extLst>
            </p:cNvPr>
            <p:cNvGraphicFramePr>
              <a:graphicFrameLocks noChangeAspect="1"/>
            </p:cNvGraphicFramePr>
            <p:nvPr/>
          </p:nvGraphicFramePr>
          <p:xfrm>
            <a:off x="1087" y="3127"/>
            <a:ext cx="988" cy="227"/>
          </p:xfrm>
          <a:graphic>
            <a:graphicData uri="http://schemas.openxmlformats.org/presentationml/2006/ole">
              <mc:AlternateContent xmlns:mc="http://schemas.openxmlformats.org/markup-compatibility/2006">
                <mc:Choice xmlns:v="urn:schemas-microsoft-com:vml" Requires="v">
                  <p:oleObj spid="_x0000_s93204" r:id="rId6" imgW="1040948" imgH="241195" progId="Equation.3">
                    <p:embed/>
                  </p:oleObj>
                </mc:Choice>
                <mc:Fallback>
                  <p:oleObj r:id="rId6" imgW="1040948" imgH="241195"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 y="3127"/>
                          <a:ext cx="9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6" name="Text Box 15">
              <a:extLst>
                <a:ext uri="{FF2B5EF4-FFF2-40B4-BE49-F238E27FC236}">
                  <a16:creationId xmlns:a16="http://schemas.microsoft.com/office/drawing/2014/main" id="{D206AD62-0E6D-4BF8-A9CF-0DD51C092F2F}"/>
                </a:ext>
              </a:extLst>
            </p:cNvPr>
            <p:cNvSpPr txBox="1">
              <a:spLocks noChangeArrowheads="1"/>
            </p:cNvSpPr>
            <p:nvPr/>
          </p:nvSpPr>
          <p:spPr bwMode="auto">
            <a:xfrm>
              <a:off x="2072" y="3111"/>
              <a:ext cx="1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可以展开成级数形式</a:t>
              </a:r>
              <a:r>
                <a:rPr kumimoji="1" lang="zh-CN" altLang="en-US" sz="2400" b="1">
                  <a:solidFill>
                    <a:schemeClr val="tx2"/>
                  </a:solidFill>
                  <a:latin typeface="Times New Roman" panose="02020603050405020304" pitchFamily="18" charset="0"/>
                </a:rPr>
                <a:t> </a:t>
              </a:r>
            </a:p>
          </p:txBody>
        </p:sp>
      </p:grpSp>
      <p:graphicFrame>
        <p:nvGraphicFramePr>
          <p:cNvPr id="322576" name="Object 16">
            <a:extLst>
              <a:ext uri="{FF2B5EF4-FFF2-40B4-BE49-F238E27FC236}">
                <a16:creationId xmlns:a16="http://schemas.microsoft.com/office/drawing/2014/main" id="{E061D468-8B62-421A-9651-4461AFDAC8EC}"/>
              </a:ext>
            </a:extLst>
          </p:cNvPr>
          <p:cNvGraphicFramePr>
            <a:graphicFrameLocks noChangeAspect="1"/>
          </p:cNvGraphicFramePr>
          <p:nvPr/>
        </p:nvGraphicFramePr>
        <p:xfrm>
          <a:off x="6138863" y="4797425"/>
          <a:ext cx="1741487" cy="647700"/>
        </p:xfrm>
        <a:graphic>
          <a:graphicData uri="http://schemas.openxmlformats.org/presentationml/2006/ole">
            <mc:AlternateContent xmlns:mc="http://schemas.openxmlformats.org/markup-compatibility/2006">
              <mc:Choice xmlns:v="urn:schemas-microsoft-com:vml" Requires="v">
                <p:oleObj spid="_x0000_s93205" r:id="rId8" imgW="1155700" imgH="431800" progId="Equation.3">
                  <p:embed/>
                </p:oleObj>
              </mc:Choice>
              <mc:Fallback>
                <p:oleObj r:id="rId8" imgW="1155700" imgH="4318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8863" y="4797425"/>
                        <a:ext cx="1741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a:extLst>
              <a:ext uri="{FF2B5EF4-FFF2-40B4-BE49-F238E27FC236}">
                <a16:creationId xmlns:a16="http://schemas.microsoft.com/office/drawing/2014/main" id="{3F8E1421-3F11-4E1A-B170-EE3AB144BA52}"/>
              </a:ext>
            </a:extLst>
          </p:cNvPr>
          <p:cNvGraphicFramePr>
            <a:graphicFrameLocks noChangeAspect="1"/>
          </p:cNvGraphicFramePr>
          <p:nvPr/>
        </p:nvGraphicFramePr>
        <p:xfrm>
          <a:off x="4437063" y="2973388"/>
          <a:ext cx="1835150" cy="360362"/>
        </p:xfrm>
        <a:graphic>
          <a:graphicData uri="http://schemas.openxmlformats.org/presentationml/2006/ole">
            <mc:AlternateContent xmlns:mc="http://schemas.openxmlformats.org/markup-compatibility/2006">
              <mc:Choice xmlns:v="urn:schemas-microsoft-com:vml" Requires="v">
                <p:oleObj spid="_x0000_s93206" name="Equation" r:id="rId10" imgW="1218671" imgH="241195" progId="Equation.DSMT4">
                  <p:embed/>
                </p:oleObj>
              </mc:Choice>
              <mc:Fallback>
                <p:oleObj name="Equation" r:id="rId10" imgW="1218671" imgH="241195"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7063" y="2973388"/>
                        <a:ext cx="18351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a:extLst>
              <a:ext uri="{FF2B5EF4-FFF2-40B4-BE49-F238E27FC236}">
                <a16:creationId xmlns:a16="http://schemas.microsoft.com/office/drawing/2014/main" id="{2D801551-C985-4D34-83C6-BB6CA24D273C}"/>
              </a:ext>
            </a:extLst>
          </p:cNvPr>
          <p:cNvGraphicFramePr>
            <a:graphicFrameLocks noChangeAspect="1"/>
          </p:cNvGraphicFramePr>
          <p:nvPr/>
        </p:nvGraphicFramePr>
        <p:xfrm>
          <a:off x="3014663" y="3030538"/>
          <a:ext cx="477837" cy="303212"/>
        </p:xfrm>
        <a:graphic>
          <a:graphicData uri="http://schemas.openxmlformats.org/presentationml/2006/ole">
            <mc:AlternateContent xmlns:mc="http://schemas.openxmlformats.org/markup-compatibility/2006">
              <mc:Choice xmlns:v="urn:schemas-microsoft-com:vml" Requires="v">
                <p:oleObj spid="_x0000_s93207" name="Equation" r:id="rId12" imgW="317225" imgH="203024" progId="Equation.DSMT4">
                  <p:embed/>
                </p:oleObj>
              </mc:Choice>
              <mc:Fallback>
                <p:oleObj name="Equation" r:id="rId12" imgW="317225" imgH="203024"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4663" y="3030538"/>
                        <a:ext cx="4778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3">
            <a:extLst>
              <a:ext uri="{FF2B5EF4-FFF2-40B4-BE49-F238E27FC236}">
                <a16:creationId xmlns:a16="http://schemas.microsoft.com/office/drawing/2014/main" id="{C0FD8EDE-661F-4EC3-BE28-07DAEC715394}"/>
              </a:ext>
            </a:extLst>
          </p:cNvPr>
          <p:cNvSpPr txBox="1">
            <a:spLocks noChangeArrowheads="1"/>
          </p:cNvSpPr>
          <p:nvPr/>
        </p:nvSpPr>
        <p:spPr bwMode="auto">
          <a:xfrm>
            <a:off x="971550" y="40163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graphicFrame>
        <p:nvGraphicFramePr>
          <p:cNvPr id="20" name="Object 6">
            <a:extLst>
              <a:ext uri="{FF2B5EF4-FFF2-40B4-BE49-F238E27FC236}">
                <a16:creationId xmlns:a16="http://schemas.microsoft.com/office/drawing/2014/main" id="{82A8C0DE-CA8F-4D59-B5E3-97D2CA3DEBE3}"/>
              </a:ext>
            </a:extLst>
          </p:cNvPr>
          <p:cNvGraphicFramePr>
            <a:graphicFrameLocks noChangeAspect="1"/>
          </p:cNvGraphicFramePr>
          <p:nvPr/>
        </p:nvGraphicFramePr>
        <p:xfrm>
          <a:off x="3449638" y="5445125"/>
          <a:ext cx="2805112" cy="1295400"/>
        </p:xfrm>
        <a:graphic>
          <a:graphicData uri="http://schemas.openxmlformats.org/presentationml/2006/ole">
            <mc:AlternateContent xmlns:mc="http://schemas.openxmlformats.org/markup-compatibility/2006">
              <mc:Choice xmlns:v="urn:schemas-microsoft-com:vml" Requires="v">
                <p:oleObj spid="_x0000_s93208" name="Equation" r:id="rId14" imgW="1866090" imgH="863225" progId="Equation.DSMT4">
                  <p:embed/>
                </p:oleObj>
              </mc:Choice>
              <mc:Fallback>
                <p:oleObj name="Equation" r:id="rId14" imgW="1866090" imgH="863225" progId="Equation.DSMT4">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9638" y="5445125"/>
                        <a:ext cx="28051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up)">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up)">
                                      <p:cBhvr>
                                        <p:cTn id="12" dur="500"/>
                                        <p:tgtEl>
                                          <p:spTgt spid="322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up)">
                                      <p:cBhvr>
                                        <p:cTn id="17" dur="500"/>
                                        <p:tgtEl>
                                          <p:spTgt spid="322563">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22563">
                                            <p:txEl>
                                              <p:pRg st="3" end="3"/>
                                            </p:txEl>
                                          </p:spTgt>
                                        </p:tgtEl>
                                        <p:attrNameLst>
                                          <p:attrName>style.visibility</p:attrName>
                                        </p:attrNameLst>
                                      </p:cBhvr>
                                      <p:to>
                                        <p:strVal val="visible"/>
                                      </p:to>
                                    </p:set>
                                    <p:animEffect transition="in" filter="wipe(up)">
                                      <p:cBhvr>
                                        <p:cTn id="28" dur="500"/>
                                        <p:tgtEl>
                                          <p:spTgt spid="32256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91150"/>
                                        </p:tgtEl>
                                        <p:attrNameLst>
                                          <p:attrName>style.visibility</p:attrName>
                                        </p:attrNameLst>
                                      </p:cBhvr>
                                      <p:to>
                                        <p:strVal val="visible"/>
                                      </p:to>
                                    </p:set>
                                    <p:animEffect transition="in" filter="wipe(up)">
                                      <p:cBhvr>
                                        <p:cTn id="36" dur="500"/>
                                        <p:tgtEl>
                                          <p:spTgt spid="911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par>
                                <p:cTn id="42" presetID="22" presetClass="entr" presetSubtype="1" fill="hold" nodeType="withEffect">
                                  <p:stCondLst>
                                    <p:cond delay="0"/>
                                  </p:stCondLst>
                                  <p:childTnLst>
                                    <p:set>
                                      <p:cBhvr>
                                        <p:cTn id="43" dur="1" fill="hold">
                                          <p:stCondLst>
                                            <p:cond delay="0"/>
                                          </p:stCondLst>
                                        </p:cTn>
                                        <p:tgtEl>
                                          <p:spTgt spid="322576"/>
                                        </p:tgtEl>
                                        <p:attrNameLst>
                                          <p:attrName>style.visibility</p:attrName>
                                        </p:attrNameLst>
                                      </p:cBhvr>
                                      <p:to>
                                        <p:strVal val="visible"/>
                                      </p:to>
                                    </p:set>
                                    <p:animEffect transition="in" filter="wipe(up)">
                                      <p:cBhvr>
                                        <p:cTn id="44" dur="500"/>
                                        <p:tgtEl>
                                          <p:spTgt spid="3225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E734DB-1967-475E-AD19-EF8C3BA7221B}"/>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11267" name="Rectangle 3">
            <a:extLst>
              <a:ext uri="{FF2B5EF4-FFF2-40B4-BE49-F238E27FC236}">
                <a16:creationId xmlns:a16="http://schemas.microsoft.com/office/drawing/2014/main" id="{558371D3-A16E-4FED-8CE6-ABDDCFDA31E2}"/>
              </a:ext>
            </a:extLst>
          </p:cNvPr>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a:extLst>
              <a:ext uri="{FF2B5EF4-FFF2-40B4-BE49-F238E27FC236}">
                <a16:creationId xmlns:a16="http://schemas.microsoft.com/office/drawing/2014/main" id="{BE1AC7F5-AA8E-425D-B43F-01BD62A21EE1}"/>
              </a:ext>
            </a:extLst>
          </p:cNvPr>
          <p:cNvGrpSpPr>
            <a:grpSpLocks/>
          </p:cNvGrpSpPr>
          <p:nvPr/>
        </p:nvGrpSpPr>
        <p:grpSpPr bwMode="auto">
          <a:xfrm>
            <a:off x="1143000" y="1989138"/>
            <a:ext cx="6934200" cy="1600200"/>
            <a:chOff x="720" y="1253"/>
            <a:chExt cx="4368" cy="1008"/>
          </a:xfrm>
        </p:grpSpPr>
        <p:sp>
          <p:nvSpPr>
            <p:cNvPr id="11273" name="Text Box 5">
              <a:extLst>
                <a:ext uri="{FF2B5EF4-FFF2-40B4-BE49-F238E27FC236}">
                  <a16:creationId xmlns:a16="http://schemas.microsoft.com/office/drawing/2014/main" id="{698E2854-4363-4EC2-935C-2AA1324DE69C}"/>
                </a:ext>
              </a:extLst>
            </p:cNvPr>
            <p:cNvSpPr txBox="1">
              <a:spLocks noChangeArrowheads="1"/>
            </p:cNvSpPr>
            <p:nvPr/>
          </p:nvSpPr>
          <p:spPr bwMode="auto">
            <a:xfrm>
              <a:off x="720" y="1253"/>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哈明（</a:t>
              </a:r>
              <a:r>
                <a:rPr kumimoji="1" lang="en-US" altLang="zh-CN" sz="2400" b="1">
                  <a:solidFill>
                    <a:schemeClr val="tx2"/>
                  </a:solidFill>
                </a:rPr>
                <a:t>Hamming）</a:t>
              </a:r>
              <a:r>
                <a:rPr kumimoji="1" lang="zh-CN" altLang="en-US" sz="2400" b="1">
                  <a:solidFill>
                    <a:schemeClr val="tx2"/>
                  </a:solidFill>
                </a:rPr>
                <a:t>窗</a:t>
              </a:r>
              <a:endParaRPr kumimoji="1" lang="en-US" altLang="zh-CN" sz="2400" b="1">
                <a:solidFill>
                  <a:schemeClr val="tx2"/>
                </a:solidFill>
              </a:endParaRPr>
            </a:p>
          </p:txBody>
        </p:sp>
        <p:graphicFrame>
          <p:nvGraphicFramePr>
            <p:cNvPr id="11274" name="Object 6">
              <a:extLst>
                <a:ext uri="{FF2B5EF4-FFF2-40B4-BE49-F238E27FC236}">
                  <a16:creationId xmlns:a16="http://schemas.microsoft.com/office/drawing/2014/main" id="{518AD9EE-22CF-473D-BCA9-3A760367841C}"/>
                </a:ext>
              </a:extLst>
            </p:cNvPr>
            <p:cNvGraphicFramePr>
              <a:graphicFrameLocks noChangeAspect="1"/>
            </p:cNvGraphicFramePr>
            <p:nvPr/>
          </p:nvGraphicFramePr>
          <p:xfrm>
            <a:off x="720" y="1637"/>
            <a:ext cx="4368" cy="624"/>
          </p:xfrm>
          <a:graphic>
            <a:graphicData uri="http://schemas.openxmlformats.org/presentationml/2006/ole">
              <mc:AlternateContent xmlns:mc="http://schemas.openxmlformats.org/markup-compatibility/2006">
                <mc:Choice xmlns:v="urn:schemas-microsoft-com:vml" Requires="v">
                  <p:oleObj spid="_x0000_s11277" r:id="rId4" imgW="3200400" imgH="457200" progId="Equation.3">
                    <p:embed/>
                  </p:oleObj>
                </mc:Choice>
                <mc:Fallback>
                  <p:oleObj r:id="rId4" imgW="32004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1637"/>
                          <a:ext cx="436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69" name="Rectangle 7">
            <a:extLst>
              <a:ext uri="{FF2B5EF4-FFF2-40B4-BE49-F238E27FC236}">
                <a16:creationId xmlns:a16="http://schemas.microsoft.com/office/drawing/2014/main" id="{873FA40C-CD84-482A-9387-1D3F5624E546}"/>
              </a:ext>
            </a:extLst>
          </p:cNvPr>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8">
            <a:extLst>
              <a:ext uri="{FF2B5EF4-FFF2-40B4-BE49-F238E27FC236}">
                <a16:creationId xmlns:a16="http://schemas.microsoft.com/office/drawing/2014/main" id="{3DC98B80-A8E4-4E68-A46C-8E99A27F2EC1}"/>
              </a:ext>
            </a:extLst>
          </p:cNvPr>
          <p:cNvGrpSpPr>
            <a:grpSpLocks/>
          </p:cNvGrpSpPr>
          <p:nvPr/>
        </p:nvGrpSpPr>
        <p:grpSpPr bwMode="auto">
          <a:xfrm>
            <a:off x="1143000" y="4260850"/>
            <a:ext cx="6934200" cy="1689100"/>
            <a:chOff x="720" y="2684"/>
            <a:chExt cx="4368" cy="1064"/>
          </a:xfrm>
        </p:grpSpPr>
        <p:sp>
          <p:nvSpPr>
            <p:cNvPr id="11271" name="Text Box 9">
              <a:extLst>
                <a:ext uri="{FF2B5EF4-FFF2-40B4-BE49-F238E27FC236}">
                  <a16:creationId xmlns:a16="http://schemas.microsoft.com/office/drawing/2014/main" id="{A05B46B9-5C58-4F61-8CA0-39C656BD91D5}"/>
                </a:ext>
              </a:extLst>
            </p:cNvPr>
            <p:cNvSpPr txBox="1">
              <a:spLocks noChangeArrowheads="1"/>
            </p:cNvSpPr>
            <p:nvPr/>
          </p:nvSpPr>
          <p:spPr bwMode="auto">
            <a:xfrm>
              <a:off x="720" y="2684"/>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哈宁</a:t>
              </a:r>
              <a:r>
                <a:rPr kumimoji="1" lang="en-US" altLang="zh-CN" sz="2400" b="1">
                  <a:solidFill>
                    <a:schemeClr val="tx2"/>
                  </a:solidFill>
                </a:rPr>
                <a:t>（Hanning）</a:t>
              </a:r>
              <a:r>
                <a:rPr kumimoji="1" lang="zh-CN" altLang="en-US" sz="2400" b="1">
                  <a:solidFill>
                    <a:schemeClr val="tx2"/>
                  </a:solidFill>
                </a:rPr>
                <a:t>窗</a:t>
              </a:r>
              <a:endParaRPr kumimoji="1" lang="en-US" altLang="zh-CN" sz="2400" b="1">
                <a:solidFill>
                  <a:schemeClr val="tx2"/>
                </a:solidFill>
              </a:endParaRPr>
            </a:p>
          </p:txBody>
        </p:sp>
        <p:graphicFrame>
          <p:nvGraphicFramePr>
            <p:cNvPr id="11272" name="Object 10">
              <a:extLst>
                <a:ext uri="{FF2B5EF4-FFF2-40B4-BE49-F238E27FC236}">
                  <a16:creationId xmlns:a16="http://schemas.microsoft.com/office/drawing/2014/main" id="{E6D57D80-F0DB-4F3A-9CA7-48D450A16E21}"/>
                </a:ext>
              </a:extLst>
            </p:cNvPr>
            <p:cNvGraphicFramePr>
              <a:graphicFrameLocks noChangeAspect="1"/>
            </p:cNvGraphicFramePr>
            <p:nvPr/>
          </p:nvGraphicFramePr>
          <p:xfrm>
            <a:off x="720" y="3068"/>
            <a:ext cx="4368" cy="680"/>
          </p:xfrm>
          <a:graphic>
            <a:graphicData uri="http://schemas.openxmlformats.org/presentationml/2006/ole">
              <mc:AlternateContent xmlns:mc="http://schemas.openxmlformats.org/markup-compatibility/2006">
                <mc:Choice xmlns:v="urn:schemas-microsoft-com:vml" Requires="v">
                  <p:oleObj spid="_x0000_s11278" r:id="rId6" imgW="2933700" imgH="457200" progId="Equation.3">
                    <p:embed/>
                  </p:oleObj>
                </mc:Choice>
                <mc:Fallback>
                  <p:oleObj r:id="rId6" imgW="2933700" imgH="457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3068"/>
                          <a:ext cx="436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E68A24E-832F-497D-B0AD-A029DE53148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Group 3">
            <a:extLst>
              <a:ext uri="{FF2B5EF4-FFF2-40B4-BE49-F238E27FC236}">
                <a16:creationId xmlns:a16="http://schemas.microsoft.com/office/drawing/2014/main" id="{F435FF30-1E43-40C1-A234-3375F3F593B1}"/>
              </a:ext>
            </a:extLst>
          </p:cNvPr>
          <p:cNvGrpSpPr>
            <a:grpSpLocks/>
          </p:cNvGrpSpPr>
          <p:nvPr/>
        </p:nvGrpSpPr>
        <p:grpSpPr bwMode="auto">
          <a:xfrm>
            <a:off x="611188" y="1798638"/>
            <a:ext cx="3862387" cy="457200"/>
            <a:chOff x="385" y="1133"/>
            <a:chExt cx="2433" cy="288"/>
          </a:xfrm>
        </p:grpSpPr>
        <p:sp>
          <p:nvSpPr>
            <p:cNvPr id="95240" name="Text Box 4">
              <a:extLst>
                <a:ext uri="{FF2B5EF4-FFF2-40B4-BE49-F238E27FC236}">
                  <a16:creationId xmlns:a16="http://schemas.microsoft.com/office/drawing/2014/main" id="{4FB863C9-9428-4EB0-BB81-B4D6E9CE685C}"/>
                </a:ext>
              </a:extLst>
            </p:cNvPr>
            <p:cNvSpPr txBox="1">
              <a:spLocks noChangeArrowheads="1"/>
            </p:cNvSpPr>
            <p:nvPr/>
          </p:nvSpPr>
          <p:spPr bwMode="auto">
            <a:xfrm>
              <a:off x="385" y="1133"/>
              <a:ext cx="2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 </a:t>
              </a:r>
              <a:r>
                <a:rPr kumimoji="1" lang="zh-CN" altLang="en-US" sz="2400" b="1">
                  <a:solidFill>
                    <a:schemeClr val="tx2"/>
                  </a:solidFill>
                  <a:latin typeface="宋体" panose="02010600030101010101" pitchFamily="2" charset="-122"/>
                </a:rPr>
                <a:t>将上式两边同时对   求导</a:t>
              </a:r>
              <a:r>
                <a:rPr kumimoji="1" lang="zh-CN" altLang="en-US" sz="2400" b="1">
                  <a:solidFill>
                    <a:schemeClr val="tx2"/>
                  </a:solidFill>
                  <a:latin typeface="Times New Roman" panose="02020603050405020304" pitchFamily="18" charset="0"/>
                </a:rPr>
                <a:t> </a:t>
              </a:r>
            </a:p>
          </p:txBody>
        </p:sp>
        <p:graphicFrame>
          <p:nvGraphicFramePr>
            <p:cNvPr id="95241" name="Object 5">
              <a:extLst>
                <a:ext uri="{FF2B5EF4-FFF2-40B4-BE49-F238E27FC236}">
                  <a16:creationId xmlns:a16="http://schemas.microsoft.com/office/drawing/2014/main" id="{6D648019-3BE7-4280-A3A0-33374C1A6C6C}"/>
                </a:ext>
              </a:extLst>
            </p:cNvPr>
            <p:cNvGraphicFramePr>
              <a:graphicFrameLocks noChangeAspect="1"/>
            </p:cNvGraphicFramePr>
            <p:nvPr/>
          </p:nvGraphicFramePr>
          <p:xfrm>
            <a:off x="2107" y="1167"/>
            <a:ext cx="209" cy="182"/>
          </p:xfrm>
          <a:graphic>
            <a:graphicData uri="http://schemas.openxmlformats.org/presentationml/2006/ole">
              <mc:AlternateContent xmlns:mc="http://schemas.openxmlformats.org/markup-compatibility/2006">
                <mc:Choice xmlns:v="urn:schemas-microsoft-com:vml" Requires="v">
                  <p:oleObj spid="_x0000_s95246" r:id="rId4" imgW="215713" imgH="190335" progId="Equation.3">
                    <p:embed/>
                  </p:oleObj>
                </mc:Choice>
                <mc:Fallback>
                  <p:oleObj r:id="rId4" imgW="215713" imgH="19033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 y="1167"/>
                          <a:ext cx="2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4614" name="Object 6">
            <a:extLst>
              <a:ext uri="{FF2B5EF4-FFF2-40B4-BE49-F238E27FC236}">
                <a16:creationId xmlns:a16="http://schemas.microsoft.com/office/drawing/2014/main" id="{89A83A4A-5E7F-4C43-8185-1DC17D14028E}"/>
              </a:ext>
            </a:extLst>
          </p:cNvPr>
          <p:cNvGraphicFramePr>
            <a:graphicFrameLocks noChangeAspect="1"/>
          </p:cNvGraphicFramePr>
          <p:nvPr/>
        </p:nvGraphicFramePr>
        <p:xfrm>
          <a:off x="2422525" y="2495550"/>
          <a:ext cx="3530600" cy="1143000"/>
        </p:xfrm>
        <a:graphic>
          <a:graphicData uri="http://schemas.openxmlformats.org/presentationml/2006/ole">
            <mc:AlternateContent xmlns:mc="http://schemas.openxmlformats.org/markup-compatibility/2006">
              <mc:Choice xmlns:v="urn:schemas-microsoft-com:vml" Requires="v">
                <p:oleObj spid="_x0000_s95247" r:id="rId6" imgW="2349500" imgH="762000" progId="Equation.3">
                  <p:embed/>
                </p:oleObj>
              </mc:Choice>
              <mc:Fallback>
                <p:oleObj r:id="rId6" imgW="2349500" imgH="762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2525" y="2495550"/>
                        <a:ext cx="353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4615" name="Text Box 7">
            <a:extLst>
              <a:ext uri="{FF2B5EF4-FFF2-40B4-BE49-F238E27FC236}">
                <a16:creationId xmlns:a16="http://schemas.microsoft.com/office/drawing/2014/main" id="{2CFB4A21-FE1C-4ACD-BA9C-86EA2BACDE13}"/>
              </a:ext>
            </a:extLst>
          </p:cNvPr>
          <p:cNvSpPr txBox="1">
            <a:spLocks noChangeArrowheads="1"/>
          </p:cNvSpPr>
          <p:nvPr/>
        </p:nvSpPr>
        <p:spPr bwMode="auto">
          <a:xfrm>
            <a:off x="779463" y="37322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graphicFrame>
        <p:nvGraphicFramePr>
          <p:cNvPr id="324616" name="Object 8">
            <a:extLst>
              <a:ext uri="{FF2B5EF4-FFF2-40B4-BE49-F238E27FC236}">
                <a16:creationId xmlns:a16="http://schemas.microsoft.com/office/drawing/2014/main" id="{C1C0008D-DA85-4423-9578-F66D66DA6E46}"/>
              </a:ext>
            </a:extLst>
          </p:cNvPr>
          <p:cNvGraphicFramePr>
            <a:graphicFrameLocks noChangeAspect="1"/>
          </p:cNvGraphicFramePr>
          <p:nvPr/>
        </p:nvGraphicFramePr>
        <p:xfrm>
          <a:off x="2408238" y="3997325"/>
          <a:ext cx="2530475" cy="1300163"/>
        </p:xfrm>
        <a:graphic>
          <a:graphicData uri="http://schemas.openxmlformats.org/presentationml/2006/ole">
            <mc:AlternateContent xmlns:mc="http://schemas.openxmlformats.org/markup-compatibility/2006">
              <mc:Choice xmlns:v="urn:schemas-microsoft-com:vml" Requires="v">
                <p:oleObj spid="_x0000_s95248" r:id="rId8" imgW="1688367" imgH="863225" progId="Equation.3">
                  <p:embed/>
                </p:oleObj>
              </mc:Choice>
              <mc:Fallback>
                <p:oleObj r:id="rId8" imgW="1688367" imgH="863225"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8238" y="3997325"/>
                        <a:ext cx="253047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4617" name="Object 9">
            <a:extLst>
              <a:ext uri="{FF2B5EF4-FFF2-40B4-BE49-F238E27FC236}">
                <a16:creationId xmlns:a16="http://schemas.microsoft.com/office/drawing/2014/main" id="{EBF9C24A-BEC5-45E3-B284-54DE1603B774}"/>
              </a:ext>
            </a:extLst>
          </p:cNvPr>
          <p:cNvGraphicFramePr>
            <a:graphicFrameLocks noChangeAspect="1"/>
          </p:cNvGraphicFramePr>
          <p:nvPr/>
        </p:nvGraphicFramePr>
        <p:xfrm>
          <a:off x="2185988" y="5449888"/>
          <a:ext cx="3570287" cy="647700"/>
        </p:xfrm>
        <a:graphic>
          <a:graphicData uri="http://schemas.openxmlformats.org/presentationml/2006/ole">
            <mc:AlternateContent xmlns:mc="http://schemas.openxmlformats.org/markup-compatibility/2006">
              <mc:Choice xmlns:v="urn:schemas-microsoft-com:vml" Requires="v">
                <p:oleObj spid="_x0000_s95249" r:id="rId10" imgW="2362200" imgH="431800" progId="Equation.3">
                  <p:embed/>
                </p:oleObj>
              </mc:Choice>
              <mc:Fallback>
                <p:oleObj r:id="rId10" imgW="23622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5988" y="5449888"/>
                        <a:ext cx="35702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4614"/>
                                        </p:tgtEl>
                                        <p:attrNameLst>
                                          <p:attrName>style.visibility</p:attrName>
                                        </p:attrNameLst>
                                      </p:cBhvr>
                                      <p:to>
                                        <p:strVal val="visible"/>
                                      </p:to>
                                    </p:set>
                                    <p:animEffect transition="in" filter="wipe(up)">
                                      <p:cBhvr>
                                        <p:cTn id="12" dur="500"/>
                                        <p:tgtEl>
                                          <p:spTgt spid="3246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4615"/>
                                        </p:tgtEl>
                                        <p:attrNameLst>
                                          <p:attrName>style.visibility</p:attrName>
                                        </p:attrNameLst>
                                      </p:cBhvr>
                                      <p:to>
                                        <p:strVal val="visible"/>
                                      </p:to>
                                    </p:set>
                                    <p:animEffect transition="in" filter="wipe(up)">
                                      <p:cBhvr>
                                        <p:cTn id="17" dur="500"/>
                                        <p:tgtEl>
                                          <p:spTgt spid="324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24616"/>
                                        </p:tgtEl>
                                        <p:attrNameLst>
                                          <p:attrName>style.visibility</p:attrName>
                                        </p:attrNameLst>
                                      </p:cBhvr>
                                      <p:to>
                                        <p:strVal val="visible"/>
                                      </p:to>
                                    </p:set>
                                    <p:animEffect transition="in" filter="wipe(up)">
                                      <p:cBhvr>
                                        <p:cTn id="22" dur="500"/>
                                        <p:tgtEl>
                                          <p:spTgt spid="324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24617"/>
                                        </p:tgtEl>
                                        <p:attrNameLst>
                                          <p:attrName>style.visibility</p:attrName>
                                        </p:attrNameLst>
                                      </p:cBhvr>
                                      <p:to>
                                        <p:strVal val="visible"/>
                                      </p:to>
                                    </p:set>
                                    <p:animEffect transition="in" filter="wipe(up)">
                                      <p:cBhvr>
                                        <p:cTn id="27" dur="5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953415B-24AC-4A67-B47A-1E9E6797A82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Group 3">
            <a:extLst>
              <a:ext uri="{FF2B5EF4-FFF2-40B4-BE49-F238E27FC236}">
                <a16:creationId xmlns:a16="http://schemas.microsoft.com/office/drawing/2014/main" id="{56F3CD3B-E558-4272-B5B2-F1C7DC0E7375}"/>
              </a:ext>
            </a:extLst>
          </p:cNvPr>
          <p:cNvGrpSpPr>
            <a:grpSpLocks/>
          </p:cNvGrpSpPr>
          <p:nvPr/>
        </p:nvGrpSpPr>
        <p:grpSpPr bwMode="auto">
          <a:xfrm>
            <a:off x="808038" y="1657350"/>
            <a:ext cx="4094162" cy="457200"/>
            <a:chOff x="509" y="1044"/>
            <a:chExt cx="2579" cy="288"/>
          </a:xfrm>
        </p:grpSpPr>
        <p:sp>
          <p:nvSpPr>
            <p:cNvPr id="97285" name="Text Box 4">
              <a:extLst>
                <a:ext uri="{FF2B5EF4-FFF2-40B4-BE49-F238E27FC236}">
                  <a16:creationId xmlns:a16="http://schemas.microsoft.com/office/drawing/2014/main" id="{95F304B0-4B87-445D-98D2-68AD3E6DF69F}"/>
                </a:ext>
              </a:extLst>
            </p:cNvPr>
            <p:cNvSpPr txBox="1">
              <a:spLocks noChangeArrowheads="1"/>
            </p:cNvSpPr>
            <p:nvPr/>
          </p:nvSpPr>
          <p:spPr bwMode="auto">
            <a:xfrm>
              <a:off x="509" y="1044"/>
              <a:ext cx="2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得到   和  间的递推关系为</a:t>
              </a:r>
              <a:r>
                <a:rPr kumimoji="1" lang="zh-CN" altLang="en-US" sz="2400" b="1">
                  <a:solidFill>
                    <a:schemeClr val="tx2"/>
                  </a:solidFill>
                  <a:latin typeface="Times New Roman" panose="02020603050405020304" pitchFamily="18" charset="0"/>
                </a:rPr>
                <a:t> </a:t>
              </a:r>
            </a:p>
          </p:txBody>
        </p:sp>
        <p:graphicFrame>
          <p:nvGraphicFramePr>
            <p:cNvPr id="97286" name="Object 5">
              <a:extLst>
                <a:ext uri="{FF2B5EF4-FFF2-40B4-BE49-F238E27FC236}">
                  <a16:creationId xmlns:a16="http://schemas.microsoft.com/office/drawing/2014/main" id="{E00B686C-B987-4065-827B-4A88D22847E4}"/>
                </a:ext>
              </a:extLst>
            </p:cNvPr>
            <p:cNvGraphicFramePr>
              <a:graphicFrameLocks noChangeAspect="1"/>
            </p:cNvGraphicFramePr>
            <p:nvPr/>
          </p:nvGraphicFramePr>
          <p:xfrm>
            <a:off x="988" y="1080"/>
            <a:ext cx="299" cy="226"/>
          </p:xfrm>
          <a:graphic>
            <a:graphicData uri="http://schemas.openxmlformats.org/presentationml/2006/ole">
              <mc:AlternateContent xmlns:mc="http://schemas.openxmlformats.org/markup-compatibility/2006">
                <mc:Choice xmlns:v="urn:schemas-microsoft-com:vml" Requires="v">
                  <p:oleObj spid="_x0000_s97291" r:id="rId4" imgW="317225" imgH="241091" progId="Equation.3">
                    <p:embed/>
                  </p:oleObj>
                </mc:Choice>
                <mc:Fallback>
                  <p:oleObj r:id="rId4" imgW="317225" imgH="24109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1080"/>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Object 6">
              <a:extLst>
                <a:ext uri="{FF2B5EF4-FFF2-40B4-BE49-F238E27FC236}">
                  <a16:creationId xmlns:a16="http://schemas.microsoft.com/office/drawing/2014/main" id="{0C3A5B96-B817-4C24-BC05-1DE8FD479324}"/>
                </a:ext>
              </a:extLst>
            </p:cNvPr>
            <p:cNvGraphicFramePr>
              <a:graphicFrameLocks noChangeAspect="1"/>
            </p:cNvGraphicFramePr>
            <p:nvPr/>
          </p:nvGraphicFramePr>
          <p:xfrm>
            <a:off x="1480" y="1084"/>
            <a:ext cx="143" cy="215"/>
          </p:xfrm>
          <a:graphic>
            <a:graphicData uri="http://schemas.openxmlformats.org/presentationml/2006/ole">
              <mc:AlternateContent xmlns:mc="http://schemas.openxmlformats.org/markup-compatibility/2006">
                <mc:Choice xmlns:v="urn:schemas-microsoft-com:vml" Requires="v">
                  <p:oleObj spid="_x0000_s97292" r:id="rId6" imgW="152334" imgH="228501" progId="Equation.3">
                    <p:embed/>
                  </p:oleObj>
                </mc:Choice>
                <mc:Fallback>
                  <p:oleObj r:id="rId6" imgW="152334" imgH="22850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0" y="1084"/>
                          <a:ext cx="14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6663" name="Object 7">
            <a:extLst>
              <a:ext uri="{FF2B5EF4-FFF2-40B4-BE49-F238E27FC236}">
                <a16:creationId xmlns:a16="http://schemas.microsoft.com/office/drawing/2014/main" id="{9631CF39-2232-44D3-889D-BF0DB37702E6}"/>
              </a:ext>
            </a:extLst>
          </p:cNvPr>
          <p:cNvGraphicFramePr>
            <a:graphicFrameLocks noChangeAspect="1"/>
          </p:cNvGraphicFramePr>
          <p:nvPr/>
        </p:nvGraphicFramePr>
        <p:xfrm>
          <a:off x="1947863" y="2497138"/>
          <a:ext cx="4416425" cy="2058987"/>
        </p:xfrm>
        <a:graphic>
          <a:graphicData uri="http://schemas.openxmlformats.org/presentationml/2006/ole">
            <mc:AlternateContent xmlns:mc="http://schemas.openxmlformats.org/markup-compatibility/2006">
              <mc:Choice xmlns:v="urn:schemas-microsoft-com:vml" Requires="v">
                <p:oleObj spid="_x0000_s97293" name="Equation" r:id="rId8" imgW="2946400" imgH="1371600" progId="Equation.3">
                  <p:embed/>
                </p:oleObj>
              </mc:Choice>
              <mc:Fallback>
                <p:oleObj name="Equation" r:id="rId8" imgW="2946400" imgH="1371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7863" y="2497138"/>
                        <a:ext cx="441642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6663"/>
                                        </p:tgtEl>
                                        <p:attrNameLst>
                                          <p:attrName>style.visibility</p:attrName>
                                        </p:attrNameLst>
                                      </p:cBhvr>
                                      <p:to>
                                        <p:strVal val="visible"/>
                                      </p:to>
                                    </p:set>
                                    <p:animEffect transition="in" filter="wipe(up)">
                                      <p:cBhvr>
                                        <p:cTn id="12" dur="500"/>
                                        <p:tgtEl>
                                          <p:spTgt spid="3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76DBC4A-F285-4699-9270-4F87CA57B601}"/>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99331" name="Rectangle 3">
            <a:extLst>
              <a:ext uri="{FF2B5EF4-FFF2-40B4-BE49-F238E27FC236}">
                <a16:creationId xmlns:a16="http://schemas.microsoft.com/office/drawing/2014/main" id="{4BD0DB81-D41A-49FB-8488-E21CAD2D92C9}"/>
              </a:ext>
            </a:extLst>
          </p:cNvPr>
          <p:cNvSpPr>
            <a:spLocks noGrp="1" noChangeArrowheads="1"/>
          </p:cNvSpPr>
          <p:nvPr>
            <p:ph type="body" idx="1"/>
          </p:nvPr>
        </p:nvSpPr>
        <p:spPr/>
        <p:txBody>
          <a:bodyPr/>
          <a:lstStyle/>
          <a:p>
            <a:pPr eaLnBrk="1" hangingPunct="1">
              <a:buFontTx/>
              <a:buNone/>
            </a:pPr>
            <a:r>
              <a:rPr lang="zh-CN" altLang="en-US"/>
              <a:t>感知机理的仿真</a:t>
            </a:r>
            <a:endParaRPr lang="en-US" altLang="zh-CN"/>
          </a:p>
        </p:txBody>
      </p:sp>
      <p:sp>
        <p:nvSpPr>
          <p:cNvPr id="99332" name="Rectangle 5">
            <a:extLst>
              <a:ext uri="{FF2B5EF4-FFF2-40B4-BE49-F238E27FC236}">
                <a16:creationId xmlns:a16="http://schemas.microsoft.com/office/drawing/2014/main" id="{46E2CEF0-7AF7-4201-B6DF-BD52A1C23834}"/>
              </a:ext>
            </a:extLst>
          </p:cNvPr>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9333" name="Object 4">
            <a:extLst>
              <a:ext uri="{FF2B5EF4-FFF2-40B4-BE49-F238E27FC236}">
                <a16:creationId xmlns:a16="http://schemas.microsoft.com/office/drawing/2014/main" id="{04816C4A-01A9-4B0B-A1B9-B9DD08F05F4E}"/>
              </a:ext>
            </a:extLst>
          </p:cNvPr>
          <p:cNvGraphicFramePr>
            <a:graphicFrameLocks noChangeAspect="1"/>
          </p:cNvGraphicFramePr>
          <p:nvPr/>
        </p:nvGraphicFramePr>
        <p:xfrm>
          <a:off x="2133600" y="2590800"/>
          <a:ext cx="5267325" cy="3581400"/>
        </p:xfrm>
        <a:graphic>
          <a:graphicData uri="http://schemas.openxmlformats.org/presentationml/2006/ole">
            <mc:AlternateContent xmlns:mc="http://schemas.openxmlformats.org/markup-compatibility/2006">
              <mc:Choice xmlns:v="urn:schemas-microsoft-com:vml" Requires="v">
                <p:oleObj spid="_x0000_s99335" r:id="rId3" imgW="5372100" imgH="3649980" progId="Word.Picture.8">
                  <p:embed/>
                </p:oleObj>
              </mc:Choice>
              <mc:Fallback>
                <p:oleObj r:id="rId3" imgW="5372100" imgH="36499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90800"/>
                        <a:ext cx="52673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A47D57B-8BCC-438A-8D81-87B8F2916D9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solidFill>
                <a:schemeClr val="accent2"/>
              </a:solidFill>
            </a:endParaRPr>
          </a:p>
        </p:txBody>
      </p:sp>
      <p:sp>
        <p:nvSpPr>
          <p:cNvPr id="57347" name="Rectangle 3">
            <a:extLst>
              <a:ext uri="{FF2B5EF4-FFF2-40B4-BE49-F238E27FC236}">
                <a16:creationId xmlns:a16="http://schemas.microsoft.com/office/drawing/2014/main" id="{FED76971-BA46-4935-94FB-BC782B8D519F}"/>
              </a:ext>
            </a:extLst>
          </p:cNvPr>
          <p:cNvSpPr>
            <a:spLocks noGrp="1" noChangeArrowheads="1"/>
          </p:cNvSpPr>
          <p:nvPr>
            <p:ph type="body" idx="1"/>
          </p:nvPr>
        </p:nvSpPr>
        <p:spPr>
          <a:xfrm>
            <a:off x="685800" y="1752600"/>
            <a:ext cx="7772400" cy="1752600"/>
          </a:xfrm>
        </p:spPr>
        <p:txBody>
          <a:bodyPr/>
          <a:lstStyle/>
          <a:p>
            <a:pPr eaLnBrk="1" hangingPunct="1"/>
            <a:r>
              <a:rPr lang="zh-CN" altLang="en-US" sz="2400" b="1">
                <a:solidFill>
                  <a:schemeClr val="tx2"/>
                </a:solidFill>
              </a:rPr>
              <a:t>正常人耳能感知的频率范围为16.4</a:t>
            </a:r>
            <a:r>
              <a:rPr lang="en-US" altLang="zh-CN" sz="2400" b="1">
                <a:solidFill>
                  <a:schemeClr val="tx2"/>
                </a:solidFill>
              </a:rPr>
              <a:t>Hz~16KHz;</a:t>
            </a:r>
            <a:r>
              <a:rPr lang="zh-CN" altLang="en-US" sz="2400" b="1">
                <a:solidFill>
                  <a:schemeClr val="tx2"/>
                </a:solidFill>
              </a:rPr>
              <a:t>强度范围为0</a:t>
            </a:r>
            <a:r>
              <a:rPr lang="en-US" altLang="zh-CN" sz="2400" b="1">
                <a:solidFill>
                  <a:schemeClr val="tx2"/>
                </a:solidFill>
              </a:rPr>
              <a:t>dB~120dB。</a:t>
            </a:r>
          </a:p>
          <a:p>
            <a:pPr eaLnBrk="1" hangingPunct="1"/>
            <a:r>
              <a:rPr lang="zh-CN" altLang="en-US" sz="2400" b="1">
                <a:solidFill>
                  <a:schemeClr val="tx2"/>
                </a:solidFill>
              </a:rPr>
              <a:t>音调是人耳对不同频率声音的一种主观感觉。单位为</a:t>
            </a:r>
            <a:r>
              <a:rPr lang="en-US" altLang="zh-CN" sz="2400" b="1">
                <a:solidFill>
                  <a:schemeClr val="tx2"/>
                </a:solidFill>
              </a:rPr>
              <a:t>Mel，</a:t>
            </a:r>
            <a:r>
              <a:rPr lang="zh-CN" altLang="en-US" sz="2400" b="1">
                <a:solidFill>
                  <a:schemeClr val="tx2"/>
                </a:solidFill>
              </a:rPr>
              <a:t>与频率近似的满足方程：</a:t>
            </a:r>
          </a:p>
        </p:txBody>
      </p:sp>
      <p:graphicFrame>
        <p:nvGraphicFramePr>
          <p:cNvPr id="57350" name="Object 6">
            <a:extLst>
              <a:ext uri="{FF2B5EF4-FFF2-40B4-BE49-F238E27FC236}">
                <a16:creationId xmlns:a16="http://schemas.microsoft.com/office/drawing/2014/main" id="{BC1CE1C0-84B6-4A59-A112-207DBB1E6A1D}"/>
              </a:ext>
            </a:extLst>
          </p:cNvPr>
          <p:cNvGraphicFramePr>
            <a:graphicFrameLocks noChangeAspect="1"/>
          </p:cNvGraphicFramePr>
          <p:nvPr/>
        </p:nvGraphicFramePr>
        <p:xfrm>
          <a:off x="2057400" y="3438525"/>
          <a:ext cx="4338638" cy="447675"/>
        </p:xfrm>
        <a:graphic>
          <a:graphicData uri="http://schemas.openxmlformats.org/presentationml/2006/ole">
            <mc:AlternateContent xmlns:mc="http://schemas.openxmlformats.org/markup-compatibility/2006">
              <mc:Choice xmlns:v="urn:schemas-microsoft-com:vml" Requires="v">
                <p:oleObj spid="_x0000_s100359" name="Equation" r:id="rId3" imgW="2209800" imgH="228600" progId="Equation.3">
                  <p:embed/>
                </p:oleObj>
              </mc:Choice>
              <mc:Fallback>
                <p:oleObj name="Equation" r:id="rId3" imgW="22098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438525"/>
                        <a:ext cx="43386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7">
            <a:extLst>
              <a:ext uri="{FF2B5EF4-FFF2-40B4-BE49-F238E27FC236}">
                <a16:creationId xmlns:a16="http://schemas.microsoft.com/office/drawing/2014/main" id="{7263FF5F-09DA-45B0-A2AD-9B6480A1D55C}"/>
              </a:ext>
            </a:extLst>
          </p:cNvPr>
          <p:cNvSpPr>
            <a:spLocks noChangeArrowheads="1"/>
          </p:cNvSpPr>
          <p:nvPr/>
        </p:nvSpPr>
        <p:spPr bwMode="auto">
          <a:xfrm>
            <a:off x="685800" y="40386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rPr>
              <a:t>响度用来描述人耳对不同频率的纯音的辨别灵敏度。单位为</a:t>
            </a:r>
            <a:r>
              <a:rPr kumimoji="1" lang="en-US" altLang="zh-CN" sz="2400" b="1">
                <a:solidFill>
                  <a:schemeClr val="tx2"/>
                </a:solidFill>
              </a:rPr>
              <a:t>Phon。1Phon</a:t>
            </a:r>
            <a:r>
              <a:rPr kumimoji="1" lang="zh-CN" altLang="en-US" sz="2400" b="1">
                <a:solidFill>
                  <a:schemeClr val="tx2"/>
                </a:solidFill>
              </a:rPr>
              <a:t>等于1</a:t>
            </a:r>
            <a:r>
              <a:rPr kumimoji="1" lang="en-US" altLang="zh-CN" sz="2400" b="1">
                <a:solidFill>
                  <a:schemeClr val="tx2"/>
                </a:solidFill>
              </a:rPr>
              <a:t>kHz</a:t>
            </a:r>
            <a:r>
              <a:rPr kumimoji="1" lang="zh-CN" altLang="en-US" sz="2400" b="1">
                <a:solidFill>
                  <a:schemeClr val="tx2"/>
                </a:solidFill>
              </a:rPr>
              <a:t>纯音的1</a:t>
            </a:r>
            <a:r>
              <a:rPr kumimoji="1" lang="en-US" altLang="zh-CN" sz="2400" b="1">
                <a:solidFill>
                  <a:schemeClr val="tx2"/>
                </a:solidFill>
              </a:rPr>
              <a:t>db</a:t>
            </a:r>
            <a:r>
              <a:rPr kumimoji="1" lang="zh-CN" altLang="en-US" sz="2400" b="1">
                <a:solidFill>
                  <a:schemeClr val="tx2"/>
                </a:solidFill>
              </a:rPr>
              <a:t>声强级。为了确定一个音的响度，需要调节1</a:t>
            </a:r>
            <a:r>
              <a:rPr kumimoji="1" lang="en-US" altLang="zh-CN" sz="2400" b="1">
                <a:solidFill>
                  <a:schemeClr val="tx2"/>
                </a:solidFill>
              </a:rPr>
              <a:t>kHz</a:t>
            </a:r>
            <a:r>
              <a:rPr kumimoji="1" lang="zh-CN" altLang="en-US" sz="2400" b="1">
                <a:solidFill>
                  <a:schemeClr val="tx2"/>
                </a:solidFill>
              </a:rPr>
              <a:t>纯音的声强，使其与目标音一样响，此时的声强就是待求响度。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wipe(up)">
                                      <p:cBhvr>
                                        <p:cTn id="17" dur="500"/>
                                        <p:tgtEl>
                                          <p:spTgt spid="57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351">
                                            <p:txEl>
                                              <p:pRg st="0" end="0"/>
                                            </p:txEl>
                                          </p:spTgt>
                                        </p:tgtEl>
                                        <p:attrNameLst>
                                          <p:attrName>style.visibility</p:attrName>
                                        </p:attrNameLst>
                                      </p:cBhvr>
                                      <p:to>
                                        <p:strVal val="visible"/>
                                      </p:to>
                                    </p:set>
                                    <p:animEffect transition="in" filter="wipe(up)">
                                      <p:cBhvr>
                                        <p:cTn id="22" dur="500"/>
                                        <p:tgtEl>
                                          <p:spTgt spid="573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5F1B6F-10D5-4BC3-BE57-8D82E5C1A49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101379" name="Rectangle 3">
            <a:extLst>
              <a:ext uri="{FF2B5EF4-FFF2-40B4-BE49-F238E27FC236}">
                <a16:creationId xmlns:a16="http://schemas.microsoft.com/office/drawing/2014/main" id="{8380A660-4372-4883-8E83-C1FAFB279A4B}"/>
              </a:ext>
            </a:extLst>
          </p:cNvPr>
          <p:cNvSpPr>
            <a:spLocks noGrp="1" noChangeArrowheads="1"/>
          </p:cNvSpPr>
          <p:nvPr>
            <p:ph type="body" idx="1"/>
          </p:nvPr>
        </p:nvSpPr>
        <p:spPr>
          <a:xfrm>
            <a:off x="685800" y="1981200"/>
            <a:ext cx="7772400" cy="4648200"/>
          </a:xfrm>
        </p:spPr>
        <p:txBody>
          <a:bodyPr/>
          <a:lstStyle/>
          <a:p>
            <a:pPr eaLnBrk="1" hangingPunct="1">
              <a:lnSpc>
                <a:spcPct val="90000"/>
              </a:lnSpc>
            </a:pPr>
            <a:r>
              <a:rPr lang="zh-CN" altLang="en-US" b="1">
                <a:solidFill>
                  <a:schemeClr val="tx2"/>
                </a:solidFill>
              </a:rPr>
              <a:t>等响度曲线</a:t>
            </a: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pPr>
            <a:r>
              <a:rPr lang="zh-CN" altLang="en-US" b="1">
                <a:solidFill>
                  <a:srgbClr val="FF0000"/>
                </a:solidFill>
              </a:rPr>
              <a:t>掩蔽效应</a:t>
            </a:r>
          </a:p>
          <a:p>
            <a:pPr eaLnBrk="1" hangingPunct="1">
              <a:lnSpc>
                <a:spcPct val="90000"/>
              </a:lnSpc>
            </a:pPr>
            <a:endParaRPr lang="zh-CN" altLang="en-US" b="1">
              <a:solidFill>
                <a:schemeClr val="tx2"/>
              </a:solidFill>
            </a:endParaRPr>
          </a:p>
        </p:txBody>
      </p:sp>
      <p:sp>
        <p:nvSpPr>
          <p:cNvPr id="101380" name="Rectangle 5">
            <a:extLst>
              <a:ext uri="{FF2B5EF4-FFF2-40B4-BE49-F238E27FC236}">
                <a16:creationId xmlns:a16="http://schemas.microsoft.com/office/drawing/2014/main" id="{0DE10304-353B-44B9-B60D-C7F8B722BB06}"/>
              </a:ext>
            </a:extLst>
          </p:cNvPr>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1381" name="Picture 6">
            <a:extLst>
              <a:ext uri="{FF2B5EF4-FFF2-40B4-BE49-F238E27FC236}">
                <a16:creationId xmlns:a16="http://schemas.microsoft.com/office/drawing/2014/main" id="{D72CBDA2-4BC4-4BDA-9DB9-05764B48F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486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11922BD-DEDD-46AF-A023-8A1ECA11336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102403" name="Text Box 3">
            <a:extLst>
              <a:ext uri="{FF2B5EF4-FFF2-40B4-BE49-F238E27FC236}">
                <a16:creationId xmlns:a16="http://schemas.microsoft.com/office/drawing/2014/main" id="{8AE2871A-494B-439E-B6B8-801B503F082F}"/>
              </a:ext>
            </a:extLst>
          </p:cNvPr>
          <p:cNvSpPr txBox="1">
            <a:spLocks noChangeArrowheads="1"/>
          </p:cNvSpPr>
          <p:nvPr/>
        </p:nvSpPr>
        <p:spPr bwMode="auto">
          <a:xfrm>
            <a:off x="752475" y="1693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sp>
        <p:nvSpPr>
          <p:cNvPr id="328708" name="Rectangle 4">
            <a:extLst>
              <a:ext uri="{FF2B5EF4-FFF2-40B4-BE49-F238E27FC236}">
                <a16:creationId xmlns:a16="http://schemas.microsoft.com/office/drawing/2014/main" id="{21EE6A1A-2CEB-4BCB-ABCA-2D369B3CF798}"/>
              </a:ext>
            </a:extLst>
          </p:cNvPr>
          <p:cNvSpPr>
            <a:spLocks noGrp="1" noChangeArrowheads="1"/>
          </p:cNvSpPr>
          <p:nvPr>
            <p:ph type="body" idx="1"/>
          </p:nvPr>
        </p:nvSpPr>
        <p:spPr>
          <a:xfrm>
            <a:off x="457200" y="1600200"/>
            <a:ext cx="8229600" cy="3413125"/>
          </a:xfrm>
          <a:noFill/>
        </p:spPr>
        <p:txBody>
          <a:bodyPr/>
          <a:lstStyle/>
          <a:p>
            <a:pPr eaLnBrk="1" hangingPunct="1">
              <a:lnSpc>
                <a:spcPct val="90000"/>
              </a:lnSpc>
            </a:pPr>
            <a:r>
              <a:rPr lang="en-US" altLang="zh-CN" sz="2400" b="1" dirty="0">
                <a:solidFill>
                  <a:schemeClr val="tx2"/>
                </a:solidFill>
                <a:highlight>
                  <a:srgbClr val="FFFF00"/>
                </a:highlight>
                <a:latin typeface="Times New Roman" panose="02020603050405020304" pitchFamily="18" charset="0"/>
              </a:rPr>
              <a:t>Mel</a:t>
            </a:r>
            <a:r>
              <a:rPr lang="zh-CN" altLang="en-US" sz="2400" b="1" dirty="0">
                <a:solidFill>
                  <a:schemeClr val="tx2"/>
                </a:solidFill>
                <a:highlight>
                  <a:srgbClr val="FFFF00"/>
                </a:highlight>
                <a:latin typeface="宋体" panose="02010600030101010101" pitchFamily="2" charset="-122"/>
              </a:rPr>
              <a:t>频率倒谱系数</a:t>
            </a:r>
            <a:r>
              <a:rPr lang="zh-CN" altLang="en-US" sz="2400" b="1" dirty="0">
                <a:solidFill>
                  <a:schemeClr val="tx2"/>
                </a:solidFill>
                <a:highlight>
                  <a:srgbClr val="FFFF00"/>
                </a:highlight>
                <a:latin typeface="Times New Roman" panose="02020603050405020304" pitchFamily="18" charset="0"/>
              </a:rPr>
              <a:t> （</a:t>
            </a:r>
            <a:r>
              <a:rPr lang="en-US" altLang="zh-CN" sz="2400" b="1" dirty="0">
                <a:solidFill>
                  <a:schemeClr val="tx2"/>
                </a:solidFill>
                <a:highlight>
                  <a:srgbClr val="FFFF00"/>
                </a:highlight>
                <a:latin typeface="Times New Roman" panose="02020603050405020304" pitchFamily="18" charset="0"/>
              </a:rPr>
              <a:t>MFCC）</a:t>
            </a:r>
          </a:p>
          <a:p>
            <a:pPr eaLnBrk="1" hangingPunct="1">
              <a:lnSpc>
                <a:spcPct val="110000"/>
              </a:lnSpc>
              <a:buFontTx/>
              <a:buNone/>
            </a:pPr>
            <a:r>
              <a:rPr lang="zh-CN" altLang="en-US" sz="2400" b="1" dirty="0">
                <a:solidFill>
                  <a:schemeClr val="tx2"/>
                </a:solidFill>
                <a:latin typeface="宋体" panose="02010600030101010101" pitchFamily="2" charset="-122"/>
              </a:rPr>
              <a:t>  人的耳蜗实质上的作用相当于一个滤波器组，耳蜗的滤波作用是在对数频率尺度上进行的，在</a:t>
            </a:r>
            <a:r>
              <a:rPr lang="zh-CN" altLang="en-US" sz="2400" b="1" dirty="0">
                <a:solidFill>
                  <a:schemeClr val="tx2"/>
                </a:solidFill>
                <a:latin typeface="Times New Roman" panose="02020603050405020304" pitchFamily="18" charset="0"/>
              </a:rPr>
              <a:t>1000</a:t>
            </a:r>
            <a:r>
              <a:rPr lang="en-US" altLang="zh-CN" sz="2400" b="1" dirty="0">
                <a:solidFill>
                  <a:schemeClr val="tx2"/>
                </a:solidFill>
                <a:latin typeface="Times New Roman" panose="02020603050405020304" pitchFamily="18" charset="0"/>
              </a:rPr>
              <a:t>Hz</a:t>
            </a:r>
            <a:r>
              <a:rPr lang="zh-CN" altLang="en-US" sz="2400" b="1" dirty="0">
                <a:solidFill>
                  <a:schemeClr val="tx2"/>
                </a:solidFill>
                <a:latin typeface="宋体" panose="02010600030101010101" pitchFamily="2" charset="-122"/>
              </a:rPr>
              <a:t>以下为线性尺度，而</a:t>
            </a:r>
            <a:r>
              <a:rPr lang="zh-CN" altLang="en-US" sz="2400" b="1" dirty="0">
                <a:solidFill>
                  <a:schemeClr val="tx2"/>
                </a:solidFill>
                <a:latin typeface="Times New Roman" panose="02020603050405020304" pitchFamily="18" charset="0"/>
              </a:rPr>
              <a:t>1000</a:t>
            </a:r>
            <a:r>
              <a:rPr lang="en-US" altLang="zh-CN" sz="2400" b="1" dirty="0">
                <a:solidFill>
                  <a:schemeClr val="tx2"/>
                </a:solidFill>
                <a:latin typeface="Times New Roman" panose="02020603050405020304" pitchFamily="18" charset="0"/>
              </a:rPr>
              <a:t>Hz</a:t>
            </a:r>
            <a:r>
              <a:rPr lang="zh-CN" altLang="en-US" sz="2400" b="1" dirty="0">
                <a:solidFill>
                  <a:schemeClr val="tx2"/>
                </a:solidFill>
                <a:latin typeface="宋体" panose="02010600030101010101" pitchFamily="2" charset="-122"/>
              </a:rPr>
              <a:t>以上为对数尺度，这就使得人耳对低频信号比对高频信号更敏感。</a:t>
            </a:r>
          </a:p>
          <a:p>
            <a:pPr eaLnBrk="1" hangingPunct="1">
              <a:lnSpc>
                <a:spcPct val="110000"/>
              </a:lnSpc>
              <a:spcBef>
                <a:spcPct val="40000"/>
              </a:spcBef>
              <a:buFontTx/>
              <a:buNone/>
            </a:pPr>
            <a:r>
              <a:rPr lang="zh-CN" altLang="en-US" sz="2400" b="1" dirty="0">
                <a:solidFill>
                  <a:schemeClr val="tx2"/>
                </a:solidFill>
                <a:latin typeface="宋体" panose="02010600030101010101" pitchFamily="2" charset="-122"/>
              </a:rPr>
              <a:t>   根据这一原则，研究者根据心理学实验得到了类似于耳蜗作用的一组滤波器组，这就是</a:t>
            </a:r>
            <a:r>
              <a:rPr lang="en-US" altLang="zh-CN" sz="2400" b="1" dirty="0">
                <a:solidFill>
                  <a:schemeClr val="tx2"/>
                </a:solidFill>
                <a:latin typeface="Times New Roman" panose="02020603050405020304" pitchFamily="18" charset="0"/>
              </a:rPr>
              <a:t>Mel</a:t>
            </a:r>
            <a:r>
              <a:rPr lang="zh-CN" altLang="en-US" sz="2400" b="1" dirty="0">
                <a:solidFill>
                  <a:schemeClr val="tx2"/>
                </a:solidFill>
                <a:latin typeface="宋体" panose="02010600030101010101" pitchFamily="2" charset="-122"/>
              </a:rPr>
              <a:t>频率滤波器组。</a:t>
            </a:r>
            <a:r>
              <a:rPr lang="zh-CN" altLang="en-US" sz="2400" b="1" dirty="0">
                <a:solidFill>
                  <a:schemeClr val="tx2"/>
                </a:solidFill>
                <a:latin typeface="Times New Roman" panose="02020603050405020304" pitchFamily="18" charset="0"/>
              </a:rPr>
              <a:t> </a:t>
            </a:r>
          </a:p>
        </p:txBody>
      </p:sp>
      <p:sp>
        <p:nvSpPr>
          <p:cNvPr id="328709" name="Text Box 5">
            <a:extLst>
              <a:ext uri="{FF2B5EF4-FFF2-40B4-BE49-F238E27FC236}">
                <a16:creationId xmlns:a16="http://schemas.microsoft.com/office/drawing/2014/main" id="{234DF5F4-5BA6-4289-A003-F6C0063627B6}"/>
              </a:ext>
            </a:extLst>
          </p:cNvPr>
          <p:cNvSpPr txBox="1">
            <a:spLocks noChangeArrowheads="1"/>
          </p:cNvSpPr>
          <p:nvPr/>
        </p:nvSpPr>
        <p:spPr bwMode="auto">
          <a:xfrm>
            <a:off x="827088" y="5127625"/>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（1）将时域信号</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后补若干以形成长为</a:t>
            </a:r>
            <a:r>
              <a:rPr kumimoji="1" lang="en-US" altLang="zh-CN" sz="2400" b="1">
                <a:solidFill>
                  <a:schemeClr val="tx2"/>
                </a:solidFill>
                <a:latin typeface="Times New Roman" panose="02020603050405020304" pitchFamily="18" charset="0"/>
              </a:rPr>
              <a:t>N（</a:t>
            </a:r>
            <a:r>
              <a:rPr kumimoji="1" lang="zh-CN" altLang="en-US" sz="2400" b="1">
                <a:solidFill>
                  <a:schemeClr val="tx2"/>
                </a:solidFill>
                <a:latin typeface="Times New Roman" panose="02020603050405020304" pitchFamily="18" charset="0"/>
              </a:rPr>
              <a:t>一般取</a:t>
            </a:r>
            <a:r>
              <a:rPr kumimoji="1" lang="en-US" altLang="zh-CN" sz="2400" b="1">
                <a:solidFill>
                  <a:schemeClr val="tx2"/>
                </a:solidFill>
                <a:latin typeface="Times New Roman" panose="02020603050405020304" pitchFamily="18" charset="0"/>
              </a:rPr>
              <a:t>N=512）</a:t>
            </a:r>
            <a:r>
              <a:rPr kumimoji="1" lang="zh-CN" altLang="en-US" sz="2400" b="1">
                <a:solidFill>
                  <a:schemeClr val="tx2"/>
                </a:solidFill>
                <a:latin typeface="Times New Roman" panose="02020603050405020304" pitchFamily="18" charset="0"/>
              </a:rPr>
              <a:t>的序列，然后经过</a:t>
            </a:r>
            <a:r>
              <a:rPr kumimoji="1" lang="en-US" altLang="zh-CN" sz="2400" b="1">
                <a:solidFill>
                  <a:schemeClr val="tx2"/>
                </a:solidFill>
                <a:latin typeface="Times New Roman" panose="02020603050405020304" pitchFamily="18" charset="0"/>
              </a:rPr>
              <a:t>FFT</a:t>
            </a:r>
            <a:r>
              <a:rPr kumimoji="1" lang="zh-CN" altLang="en-US" sz="2400" b="1">
                <a:solidFill>
                  <a:schemeClr val="tx2"/>
                </a:solidFill>
                <a:latin typeface="Times New Roman" panose="02020603050405020304" pitchFamily="18" charset="0"/>
              </a:rPr>
              <a:t>变换的线性频谱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Effect transition="in" filter="wipe(up)">
                                      <p:cBhvr>
                                        <p:cTn id="7" dur="500"/>
                                        <p:tgtEl>
                                          <p:spTgt spid="328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8708">
                                            <p:txEl>
                                              <p:pRg st="1" end="1"/>
                                            </p:txEl>
                                          </p:spTgt>
                                        </p:tgtEl>
                                        <p:attrNameLst>
                                          <p:attrName>style.visibility</p:attrName>
                                        </p:attrNameLst>
                                      </p:cBhvr>
                                      <p:to>
                                        <p:strVal val="visible"/>
                                      </p:to>
                                    </p:set>
                                    <p:animEffect transition="in" filter="wipe(up)">
                                      <p:cBhvr>
                                        <p:cTn id="12" dur="500"/>
                                        <p:tgtEl>
                                          <p:spTgt spid="3287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08">
                                            <p:txEl>
                                              <p:pRg st="2" end="2"/>
                                            </p:txEl>
                                          </p:spTgt>
                                        </p:tgtEl>
                                        <p:attrNameLst>
                                          <p:attrName>style.visibility</p:attrName>
                                        </p:attrNameLst>
                                      </p:cBhvr>
                                      <p:to>
                                        <p:strVal val="visible"/>
                                      </p:to>
                                    </p:set>
                                    <p:animEffect transition="in" filter="wipe(up)">
                                      <p:cBhvr>
                                        <p:cTn id="17" dur="500"/>
                                        <p:tgtEl>
                                          <p:spTgt spid="328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8709">
                                            <p:txEl>
                                              <p:pRg st="0" end="0"/>
                                            </p:txEl>
                                          </p:spTgt>
                                        </p:tgtEl>
                                        <p:attrNameLst>
                                          <p:attrName>style.visibility</p:attrName>
                                        </p:attrNameLst>
                                      </p:cBhvr>
                                      <p:to>
                                        <p:strVal val="visible"/>
                                      </p:to>
                                    </p:set>
                                    <p:animEffect transition="in" filter="wipe(up)">
                                      <p:cBhvr>
                                        <p:cTn id="22" dur="500"/>
                                        <p:tgtEl>
                                          <p:spTgt spid="3287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autoUpdateAnimBg="0"/>
      <p:bldP spid="32870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6601580-F265-446D-81BB-98CE4985D99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30755" name="Text Box 3">
            <a:extLst>
              <a:ext uri="{FF2B5EF4-FFF2-40B4-BE49-F238E27FC236}">
                <a16:creationId xmlns:a16="http://schemas.microsoft.com/office/drawing/2014/main" id="{8BE2F173-4382-4542-BF07-23864FCED87B}"/>
              </a:ext>
            </a:extLst>
          </p:cNvPr>
          <p:cNvSpPr txBox="1">
            <a:spLocks noChangeArrowheads="1"/>
          </p:cNvSpPr>
          <p:nvPr/>
        </p:nvSpPr>
        <p:spPr bwMode="auto">
          <a:xfrm>
            <a:off x="1062038" y="2165350"/>
            <a:ext cx="6802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（2）将线性频谱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通过</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频率滤波器组得到</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频谱。</a:t>
            </a:r>
            <a:endParaRPr kumimoji="1" lang="en-US" altLang="zh-CN" sz="2400" b="1">
              <a:solidFill>
                <a:schemeClr val="tx2"/>
              </a:solidFill>
              <a:latin typeface="Times New Roman" panose="02020603050405020304" pitchFamily="18" charset="0"/>
            </a:endParaRPr>
          </a:p>
        </p:txBody>
      </p:sp>
      <p:grpSp>
        <p:nvGrpSpPr>
          <p:cNvPr id="2" name="Group 4">
            <a:extLst>
              <a:ext uri="{FF2B5EF4-FFF2-40B4-BE49-F238E27FC236}">
                <a16:creationId xmlns:a16="http://schemas.microsoft.com/office/drawing/2014/main" id="{D84114CC-6AA0-4C71-80BB-265D28AC57DF}"/>
              </a:ext>
            </a:extLst>
          </p:cNvPr>
          <p:cNvGrpSpPr>
            <a:grpSpLocks/>
          </p:cNvGrpSpPr>
          <p:nvPr/>
        </p:nvGrpSpPr>
        <p:grpSpPr bwMode="auto">
          <a:xfrm>
            <a:off x="1524000" y="3189288"/>
            <a:ext cx="6313488" cy="2105025"/>
            <a:chOff x="960" y="2009"/>
            <a:chExt cx="3977" cy="1326"/>
          </a:xfrm>
        </p:grpSpPr>
        <p:sp>
          <p:nvSpPr>
            <p:cNvPr id="104455" name="Line 5">
              <a:extLst>
                <a:ext uri="{FF2B5EF4-FFF2-40B4-BE49-F238E27FC236}">
                  <a16:creationId xmlns:a16="http://schemas.microsoft.com/office/drawing/2014/main" id="{32C41814-367C-425B-AE6E-75B1425B8EC5}"/>
                </a:ext>
              </a:extLst>
            </p:cNvPr>
            <p:cNvSpPr>
              <a:spLocks noChangeShapeType="1"/>
            </p:cNvSpPr>
            <p:nvPr/>
          </p:nvSpPr>
          <p:spPr bwMode="auto">
            <a:xfrm flipV="1">
              <a:off x="1179" y="2065"/>
              <a:ext cx="0" cy="1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6" name="Line 6">
              <a:extLst>
                <a:ext uri="{FF2B5EF4-FFF2-40B4-BE49-F238E27FC236}">
                  <a16:creationId xmlns:a16="http://schemas.microsoft.com/office/drawing/2014/main" id="{B37A3AA9-6719-4970-8DD6-3810AC33BECE}"/>
                </a:ext>
              </a:extLst>
            </p:cNvPr>
            <p:cNvSpPr>
              <a:spLocks noChangeShapeType="1"/>
            </p:cNvSpPr>
            <p:nvPr/>
          </p:nvSpPr>
          <p:spPr bwMode="auto">
            <a:xfrm>
              <a:off x="1179" y="3128"/>
              <a:ext cx="369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7" name="Line 7">
              <a:extLst>
                <a:ext uri="{FF2B5EF4-FFF2-40B4-BE49-F238E27FC236}">
                  <a16:creationId xmlns:a16="http://schemas.microsoft.com/office/drawing/2014/main" id="{F03068B1-F3C8-4FC7-AD0E-6C35C9558D1A}"/>
                </a:ext>
              </a:extLst>
            </p:cNvPr>
            <p:cNvSpPr>
              <a:spLocks noChangeShapeType="1"/>
            </p:cNvSpPr>
            <p:nvPr/>
          </p:nvSpPr>
          <p:spPr bwMode="auto">
            <a:xfrm>
              <a:off x="1462" y="2490"/>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58" name="Line 8">
              <a:extLst>
                <a:ext uri="{FF2B5EF4-FFF2-40B4-BE49-F238E27FC236}">
                  <a16:creationId xmlns:a16="http://schemas.microsoft.com/office/drawing/2014/main" id="{B6AFE429-0D2B-40F4-B057-FAF233B7D888}"/>
                </a:ext>
              </a:extLst>
            </p:cNvPr>
            <p:cNvSpPr>
              <a:spLocks noChangeShapeType="1"/>
            </p:cNvSpPr>
            <p:nvPr/>
          </p:nvSpPr>
          <p:spPr bwMode="auto">
            <a:xfrm>
              <a:off x="1728" y="2490"/>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59" name="Line 9">
              <a:extLst>
                <a:ext uri="{FF2B5EF4-FFF2-40B4-BE49-F238E27FC236}">
                  <a16:creationId xmlns:a16="http://schemas.microsoft.com/office/drawing/2014/main" id="{FB5B23CA-CE2F-4996-90D8-F2E6211F267C}"/>
                </a:ext>
              </a:extLst>
            </p:cNvPr>
            <p:cNvSpPr>
              <a:spLocks noChangeShapeType="1"/>
            </p:cNvSpPr>
            <p:nvPr/>
          </p:nvSpPr>
          <p:spPr bwMode="auto">
            <a:xfrm>
              <a:off x="1958" y="2499"/>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0" name="Oval 10">
              <a:extLst>
                <a:ext uri="{FF2B5EF4-FFF2-40B4-BE49-F238E27FC236}">
                  <a16:creationId xmlns:a16="http://schemas.microsoft.com/office/drawing/2014/main" id="{0EB55502-2EB8-4D1E-9261-CCF6DEBE2C94}"/>
                </a:ext>
              </a:extLst>
            </p:cNvPr>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1" name="Oval 11">
              <a:extLst>
                <a:ext uri="{FF2B5EF4-FFF2-40B4-BE49-F238E27FC236}">
                  <a16:creationId xmlns:a16="http://schemas.microsoft.com/office/drawing/2014/main" id="{0D291296-1728-4A72-8F1C-02FC065272F7}"/>
                </a:ext>
              </a:extLst>
            </p:cNvPr>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2" name="Oval 12">
              <a:extLst>
                <a:ext uri="{FF2B5EF4-FFF2-40B4-BE49-F238E27FC236}">
                  <a16:creationId xmlns:a16="http://schemas.microsoft.com/office/drawing/2014/main" id="{CD9E7F30-AC9C-4005-807E-211B9DCEB02B}"/>
                </a:ext>
              </a:extLst>
            </p:cNvPr>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3" name="Line 13">
              <a:extLst>
                <a:ext uri="{FF2B5EF4-FFF2-40B4-BE49-F238E27FC236}">
                  <a16:creationId xmlns:a16="http://schemas.microsoft.com/office/drawing/2014/main" id="{219F8110-9001-4775-9F25-80D303F1742C}"/>
                </a:ext>
              </a:extLst>
            </p:cNvPr>
            <p:cNvSpPr>
              <a:spLocks noChangeShapeType="1"/>
            </p:cNvSpPr>
            <p:nvPr/>
          </p:nvSpPr>
          <p:spPr bwMode="auto">
            <a:xfrm>
              <a:off x="2701"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4" name="Line 14">
              <a:extLst>
                <a:ext uri="{FF2B5EF4-FFF2-40B4-BE49-F238E27FC236}">
                  <a16:creationId xmlns:a16="http://schemas.microsoft.com/office/drawing/2014/main" id="{2550A383-3E19-443A-AF6A-9E6007ECDC32}"/>
                </a:ext>
              </a:extLst>
            </p:cNvPr>
            <p:cNvSpPr>
              <a:spLocks noChangeShapeType="1"/>
            </p:cNvSpPr>
            <p:nvPr/>
          </p:nvSpPr>
          <p:spPr bwMode="auto">
            <a:xfrm>
              <a:off x="3021" y="2479"/>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5" name="Line 15">
              <a:extLst>
                <a:ext uri="{FF2B5EF4-FFF2-40B4-BE49-F238E27FC236}">
                  <a16:creationId xmlns:a16="http://schemas.microsoft.com/office/drawing/2014/main" id="{83DE5076-3533-46D7-987E-DBCA0D1089B9}"/>
                </a:ext>
              </a:extLst>
            </p:cNvPr>
            <p:cNvSpPr>
              <a:spLocks noChangeShapeType="1"/>
            </p:cNvSpPr>
            <p:nvPr/>
          </p:nvSpPr>
          <p:spPr bwMode="auto">
            <a:xfrm>
              <a:off x="3404"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6" name="Line 16">
              <a:extLst>
                <a:ext uri="{FF2B5EF4-FFF2-40B4-BE49-F238E27FC236}">
                  <a16:creationId xmlns:a16="http://schemas.microsoft.com/office/drawing/2014/main" id="{A4D2B601-81A6-4286-A7EA-9AD7186391D7}"/>
                </a:ext>
              </a:extLst>
            </p:cNvPr>
            <p:cNvSpPr>
              <a:spLocks noChangeShapeType="1"/>
            </p:cNvSpPr>
            <p:nvPr/>
          </p:nvSpPr>
          <p:spPr bwMode="auto">
            <a:xfrm flipH="1">
              <a:off x="1187" y="2508"/>
              <a:ext cx="275"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7" name="Line 17">
              <a:extLst>
                <a:ext uri="{FF2B5EF4-FFF2-40B4-BE49-F238E27FC236}">
                  <a16:creationId xmlns:a16="http://schemas.microsoft.com/office/drawing/2014/main" id="{43B04EFD-F2B0-4EDB-B0BA-F8D176FE4935}"/>
                </a:ext>
              </a:extLst>
            </p:cNvPr>
            <p:cNvSpPr>
              <a:spLocks noChangeShapeType="1"/>
            </p:cNvSpPr>
            <p:nvPr/>
          </p:nvSpPr>
          <p:spPr bwMode="auto">
            <a:xfrm>
              <a:off x="1462" y="2508"/>
              <a:ext cx="257"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8" name="Line 18">
              <a:extLst>
                <a:ext uri="{FF2B5EF4-FFF2-40B4-BE49-F238E27FC236}">
                  <a16:creationId xmlns:a16="http://schemas.microsoft.com/office/drawing/2014/main" id="{7D1DE371-6961-4DB4-AF04-826D3B3E93A1}"/>
                </a:ext>
              </a:extLst>
            </p:cNvPr>
            <p:cNvSpPr>
              <a:spLocks noChangeShapeType="1"/>
            </p:cNvSpPr>
            <p:nvPr/>
          </p:nvSpPr>
          <p:spPr bwMode="auto">
            <a:xfrm flipH="1">
              <a:off x="1453" y="2517"/>
              <a:ext cx="275" cy="60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9" name="Line 19">
              <a:extLst>
                <a:ext uri="{FF2B5EF4-FFF2-40B4-BE49-F238E27FC236}">
                  <a16:creationId xmlns:a16="http://schemas.microsoft.com/office/drawing/2014/main" id="{B238F6B3-2E82-4F52-B289-6408B462377C}"/>
                </a:ext>
              </a:extLst>
            </p:cNvPr>
            <p:cNvSpPr>
              <a:spLocks noChangeShapeType="1"/>
            </p:cNvSpPr>
            <p:nvPr/>
          </p:nvSpPr>
          <p:spPr bwMode="auto">
            <a:xfrm>
              <a:off x="1728" y="2508"/>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0" name="Line 20">
              <a:extLst>
                <a:ext uri="{FF2B5EF4-FFF2-40B4-BE49-F238E27FC236}">
                  <a16:creationId xmlns:a16="http://schemas.microsoft.com/office/drawing/2014/main" id="{7FEB8333-09CA-43D1-B830-01C8AF56773D}"/>
                </a:ext>
              </a:extLst>
            </p:cNvPr>
            <p:cNvSpPr>
              <a:spLocks noChangeShapeType="1"/>
            </p:cNvSpPr>
            <p:nvPr/>
          </p:nvSpPr>
          <p:spPr bwMode="auto">
            <a:xfrm flipH="1">
              <a:off x="1737" y="2508"/>
              <a:ext cx="221"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1" name="Line 21">
              <a:extLst>
                <a:ext uri="{FF2B5EF4-FFF2-40B4-BE49-F238E27FC236}">
                  <a16:creationId xmlns:a16="http://schemas.microsoft.com/office/drawing/2014/main" id="{3A87A269-0FD6-463B-B05A-9772D6DFCC95}"/>
                </a:ext>
              </a:extLst>
            </p:cNvPr>
            <p:cNvSpPr>
              <a:spLocks noChangeShapeType="1"/>
            </p:cNvSpPr>
            <p:nvPr/>
          </p:nvSpPr>
          <p:spPr bwMode="auto">
            <a:xfrm>
              <a:off x="1959" y="2496"/>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2" name="Line 22">
              <a:extLst>
                <a:ext uri="{FF2B5EF4-FFF2-40B4-BE49-F238E27FC236}">
                  <a16:creationId xmlns:a16="http://schemas.microsoft.com/office/drawing/2014/main" id="{E1BB5377-B3A4-497B-ACCC-63B09522B881}"/>
                </a:ext>
              </a:extLst>
            </p:cNvPr>
            <p:cNvSpPr>
              <a:spLocks noChangeShapeType="1"/>
            </p:cNvSpPr>
            <p:nvPr/>
          </p:nvSpPr>
          <p:spPr bwMode="auto">
            <a:xfrm>
              <a:off x="2711" y="2526"/>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3" name="Line 23">
              <a:extLst>
                <a:ext uri="{FF2B5EF4-FFF2-40B4-BE49-F238E27FC236}">
                  <a16:creationId xmlns:a16="http://schemas.microsoft.com/office/drawing/2014/main" id="{9FF047D1-66F1-45ED-B9A0-913D224CC550}"/>
                </a:ext>
              </a:extLst>
            </p:cNvPr>
            <p:cNvSpPr>
              <a:spLocks noChangeShapeType="1"/>
            </p:cNvSpPr>
            <p:nvPr/>
          </p:nvSpPr>
          <p:spPr bwMode="auto">
            <a:xfrm flipH="1">
              <a:off x="2471" y="2507"/>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4" name="Line 24">
              <a:extLst>
                <a:ext uri="{FF2B5EF4-FFF2-40B4-BE49-F238E27FC236}">
                  <a16:creationId xmlns:a16="http://schemas.microsoft.com/office/drawing/2014/main" id="{44F263A5-F579-4E61-BC2C-2E6407120CC1}"/>
                </a:ext>
              </a:extLst>
            </p:cNvPr>
            <p:cNvSpPr>
              <a:spLocks noChangeShapeType="1"/>
            </p:cNvSpPr>
            <p:nvPr/>
          </p:nvSpPr>
          <p:spPr bwMode="auto">
            <a:xfrm flipH="1">
              <a:off x="2703" y="2490"/>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5" name="Line 25">
              <a:extLst>
                <a:ext uri="{FF2B5EF4-FFF2-40B4-BE49-F238E27FC236}">
                  <a16:creationId xmlns:a16="http://schemas.microsoft.com/office/drawing/2014/main" id="{4F88C1EC-F1EB-4AE8-AC12-DAD6E88286D3}"/>
                </a:ext>
              </a:extLst>
            </p:cNvPr>
            <p:cNvSpPr>
              <a:spLocks noChangeShapeType="1"/>
            </p:cNvSpPr>
            <p:nvPr/>
          </p:nvSpPr>
          <p:spPr bwMode="auto">
            <a:xfrm>
              <a:off x="3020" y="2489"/>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6" name="Line 26">
              <a:extLst>
                <a:ext uri="{FF2B5EF4-FFF2-40B4-BE49-F238E27FC236}">
                  <a16:creationId xmlns:a16="http://schemas.microsoft.com/office/drawing/2014/main" id="{87AB7A1B-E1D2-46A9-9339-80A1833A4537}"/>
                </a:ext>
              </a:extLst>
            </p:cNvPr>
            <p:cNvSpPr>
              <a:spLocks noChangeShapeType="1"/>
            </p:cNvSpPr>
            <p:nvPr/>
          </p:nvSpPr>
          <p:spPr bwMode="auto">
            <a:xfrm flipH="1">
              <a:off x="3022" y="2508"/>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7" name="Line 27">
              <a:extLst>
                <a:ext uri="{FF2B5EF4-FFF2-40B4-BE49-F238E27FC236}">
                  <a16:creationId xmlns:a16="http://schemas.microsoft.com/office/drawing/2014/main" id="{3919A936-FD9F-4E93-95E3-1A9CEBBBA89F}"/>
                </a:ext>
              </a:extLst>
            </p:cNvPr>
            <p:cNvSpPr>
              <a:spLocks noChangeShapeType="1"/>
            </p:cNvSpPr>
            <p:nvPr/>
          </p:nvSpPr>
          <p:spPr bwMode="auto">
            <a:xfrm>
              <a:off x="3401" y="2515"/>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4478" name="Object 28">
              <a:extLst>
                <a:ext uri="{FF2B5EF4-FFF2-40B4-BE49-F238E27FC236}">
                  <a16:creationId xmlns:a16="http://schemas.microsoft.com/office/drawing/2014/main" id="{89D64A9E-9AE6-4C1E-9B1B-B7B65EFBF33B}"/>
                </a:ext>
              </a:extLst>
            </p:cNvPr>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spid="_x0000_s104494" name="Equation" r:id="rId4" imgW="304536" imgH="203024" progId="Equation.3">
                    <p:embed/>
                  </p:oleObj>
                </mc:Choice>
                <mc:Fallback>
                  <p:oleObj name="Equation" r:id="rId4" imgW="304536" imgH="203024"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9" name="Object 29">
              <a:extLst>
                <a:ext uri="{FF2B5EF4-FFF2-40B4-BE49-F238E27FC236}">
                  <a16:creationId xmlns:a16="http://schemas.microsoft.com/office/drawing/2014/main" id="{16700CE7-4CCC-415B-812C-6FA7AA069882}"/>
                </a:ext>
              </a:extLst>
            </p:cNvPr>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spid="_x0000_s104495" name="Equation" r:id="rId6" imgW="342751" imgH="203112" progId="Equation.3">
                    <p:embed/>
                  </p:oleObj>
                </mc:Choice>
                <mc:Fallback>
                  <p:oleObj name="Equation" r:id="rId6" imgW="342751" imgH="203112"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0" name="Object 30">
              <a:extLst>
                <a:ext uri="{FF2B5EF4-FFF2-40B4-BE49-F238E27FC236}">
                  <a16:creationId xmlns:a16="http://schemas.microsoft.com/office/drawing/2014/main" id="{85FA4B97-B814-42AA-B161-DB708C58A4C8}"/>
                </a:ext>
              </a:extLst>
            </p:cNvPr>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spid="_x0000_s104496" name="Equation" r:id="rId8" imgW="330057" imgH="203112" progId="Equation.3">
                    <p:embed/>
                  </p:oleObj>
                </mc:Choice>
                <mc:Fallback>
                  <p:oleObj name="Equation" r:id="rId8" imgW="330057" imgH="203112"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1" name="Object 31">
              <a:extLst>
                <a:ext uri="{FF2B5EF4-FFF2-40B4-BE49-F238E27FC236}">
                  <a16:creationId xmlns:a16="http://schemas.microsoft.com/office/drawing/2014/main" id="{278FB904-A9F7-4DC3-AC94-7AE4E6421552}"/>
                </a:ext>
              </a:extLst>
            </p:cNvPr>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spid="_x0000_s104497" name="Equation" r:id="rId10" imgW="622030" imgH="203112" progId="Equation.3">
                    <p:embed/>
                  </p:oleObj>
                </mc:Choice>
                <mc:Fallback>
                  <p:oleObj name="Equation" r:id="rId10" imgW="622030" imgH="203112"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2" name="Object 32">
              <a:extLst>
                <a:ext uri="{FF2B5EF4-FFF2-40B4-BE49-F238E27FC236}">
                  <a16:creationId xmlns:a16="http://schemas.microsoft.com/office/drawing/2014/main" id="{0AF90874-9FA2-4BEC-B22A-57B298849F1B}"/>
                </a:ext>
              </a:extLst>
            </p:cNvPr>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spid="_x0000_s104498" name="Equation" r:id="rId12" imgW="596641" imgH="203112" progId="Equation.3">
                    <p:embed/>
                  </p:oleObj>
                </mc:Choice>
                <mc:Fallback>
                  <p:oleObj name="Equation" r:id="rId12" imgW="596641" imgH="203112"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3" name="Object 33">
              <a:extLst>
                <a:ext uri="{FF2B5EF4-FFF2-40B4-BE49-F238E27FC236}">
                  <a16:creationId xmlns:a16="http://schemas.microsoft.com/office/drawing/2014/main" id="{306802A5-3CBC-426B-81AA-BFD6DFF9CDF5}"/>
                </a:ext>
              </a:extLst>
            </p:cNvPr>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spid="_x0000_s104499" name="Equation" r:id="rId14" imgW="418918" imgH="203112" progId="Equation.3">
                    <p:embed/>
                  </p:oleObj>
                </mc:Choice>
                <mc:Fallback>
                  <p:oleObj name="Equation" r:id="rId14" imgW="418918" imgH="203112"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4" name="Object 34">
              <a:extLst>
                <a:ext uri="{FF2B5EF4-FFF2-40B4-BE49-F238E27FC236}">
                  <a16:creationId xmlns:a16="http://schemas.microsoft.com/office/drawing/2014/main" id="{79C62699-F3AC-469C-BF5E-FF19E63F1CF2}"/>
                </a:ext>
              </a:extLst>
            </p:cNvPr>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spid="_x0000_s104500" name="Equation" r:id="rId16" imgW="152268" imgH="203024" progId="Equation.3">
                    <p:embed/>
                  </p:oleObj>
                </mc:Choice>
                <mc:Fallback>
                  <p:oleObj name="Equation" r:id="rId16" imgW="152268" imgH="203024"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5" name="Object 35">
              <a:extLst>
                <a:ext uri="{FF2B5EF4-FFF2-40B4-BE49-F238E27FC236}">
                  <a16:creationId xmlns:a16="http://schemas.microsoft.com/office/drawing/2014/main" id="{0A86A4FE-1C57-47AB-8D76-EDE915523CBB}"/>
                </a:ext>
              </a:extLst>
            </p:cNvPr>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spid="_x0000_s104501" name="Equation" r:id="rId18" imgW="215619" imgH="177569" progId="Equation.3">
                    <p:embed/>
                  </p:oleObj>
                </mc:Choice>
                <mc:Fallback>
                  <p:oleObj name="Equation" r:id="rId18" imgW="215619" imgH="177569"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0788" name="Text Box 36">
            <a:extLst>
              <a:ext uri="{FF2B5EF4-FFF2-40B4-BE49-F238E27FC236}">
                <a16:creationId xmlns:a16="http://schemas.microsoft.com/office/drawing/2014/main" id="{631C97EB-E6AF-433B-AEC1-87F9A06C792B}"/>
              </a:ext>
            </a:extLst>
          </p:cNvPr>
          <p:cNvSpPr txBox="1">
            <a:spLocks noChangeArrowheads="1"/>
          </p:cNvSpPr>
          <p:nvPr/>
        </p:nvSpPr>
        <p:spPr bwMode="auto">
          <a:xfrm>
            <a:off x="1404938" y="5437188"/>
            <a:ext cx="582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 对每个滤波器的输出信号取对数能量。</a:t>
            </a:r>
            <a:endParaRPr kumimoji="1" lang="en-US" altLang="zh-CN" sz="2400" b="1">
              <a:solidFill>
                <a:schemeClr val="tx2"/>
              </a:solidFill>
              <a:latin typeface="Times New Roman" panose="02020603050405020304" pitchFamily="18" charset="0"/>
            </a:endParaRPr>
          </a:p>
        </p:txBody>
      </p:sp>
      <p:sp>
        <p:nvSpPr>
          <p:cNvPr id="330789" name="Text Box 37">
            <a:extLst>
              <a:ext uri="{FF2B5EF4-FFF2-40B4-BE49-F238E27FC236}">
                <a16:creationId xmlns:a16="http://schemas.microsoft.com/office/drawing/2014/main" id="{AF43DF4D-8752-4F57-AAA2-A9F97C04E9B4}"/>
              </a:ext>
            </a:extLst>
          </p:cNvPr>
          <p:cNvSpPr txBox="1">
            <a:spLocks noChangeArrowheads="1"/>
          </p:cNvSpPr>
          <p:nvPr/>
        </p:nvSpPr>
        <p:spPr bwMode="auto">
          <a:xfrm>
            <a:off x="1239838" y="5957888"/>
            <a:ext cx="527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（4）对这组对数能量值做</a:t>
            </a:r>
            <a:r>
              <a:rPr kumimoji="1" lang="en-US" altLang="zh-CN" sz="2400" b="1">
                <a:solidFill>
                  <a:schemeClr val="tx2"/>
                </a:solidFill>
                <a:latin typeface="Times New Roman" panose="02020603050405020304" pitchFamily="18" charset="0"/>
              </a:rPr>
              <a:t>DCT</a:t>
            </a:r>
            <a:r>
              <a:rPr kumimoji="1" lang="zh-CN" altLang="en-US" sz="2400" b="1">
                <a:solidFill>
                  <a:schemeClr val="tx2"/>
                </a:solidFill>
                <a:latin typeface="Times New Roman" panose="02020603050405020304" pitchFamily="18" charset="0"/>
              </a:rPr>
              <a:t>变换。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wipe(up)">
                                      <p:cBhvr>
                                        <p:cTn id="7" dur="500"/>
                                        <p:tgtEl>
                                          <p:spTgt spid="330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0788"/>
                                        </p:tgtEl>
                                        <p:attrNameLst>
                                          <p:attrName>style.visibility</p:attrName>
                                        </p:attrNameLst>
                                      </p:cBhvr>
                                      <p:to>
                                        <p:strVal val="visible"/>
                                      </p:to>
                                    </p:set>
                                    <p:animEffect transition="in" filter="wipe(up)">
                                      <p:cBhvr>
                                        <p:cTn id="17" dur="500"/>
                                        <p:tgtEl>
                                          <p:spTgt spid="330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0789"/>
                                        </p:tgtEl>
                                        <p:attrNameLst>
                                          <p:attrName>style.visibility</p:attrName>
                                        </p:attrNameLst>
                                      </p:cBhvr>
                                      <p:to>
                                        <p:strVal val="visible"/>
                                      </p:to>
                                    </p:set>
                                    <p:animEffect transition="in" filter="wipe(up)">
                                      <p:cBhvr>
                                        <p:cTn id="22" dur="500"/>
                                        <p:tgtEl>
                                          <p:spTgt spid="3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utoUpdateAnimBg="0"/>
      <p:bldP spid="330788" grpId="0" autoUpdateAnimBg="0"/>
      <p:bldP spid="33078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FDB6832-2761-4267-B17A-5415C8299FC7}"/>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pic>
        <p:nvPicPr>
          <p:cNvPr id="106499" name="图片 2">
            <a:extLst>
              <a:ext uri="{FF2B5EF4-FFF2-40B4-BE49-F238E27FC236}">
                <a16:creationId xmlns:a16="http://schemas.microsoft.com/office/drawing/2014/main" id="{9B90EE82-B64F-4BFD-9570-7F184DE15F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33600"/>
            <a:ext cx="81930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17463C-DBF1-4A93-BAE1-F7D15A41E9E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13315" name="Rectangle 3">
            <a:extLst>
              <a:ext uri="{FF2B5EF4-FFF2-40B4-BE49-F238E27FC236}">
                <a16:creationId xmlns:a16="http://schemas.microsoft.com/office/drawing/2014/main" id="{2883B8A0-6628-4CB9-9857-01D20E8552A7}"/>
              </a:ext>
            </a:extLst>
          </p:cNvPr>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6" name="Rectangle 7">
            <a:extLst>
              <a:ext uri="{FF2B5EF4-FFF2-40B4-BE49-F238E27FC236}">
                <a16:creationId xmlns:a16="http://schemas.microsoft.com/office/drawing/2014/main" id="{9578B227-8429-49CF-8543-19E32B5B1727}"/>
              </a:ext>
            </a:extLst>
          </p:cNvPr>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3317" name="图片 3">
            <a:extLst>
              <a:ext uri="{FF2B5EF4-FFF2-40B4-BE49-F238E27FC236}">
                <a16:creationId xmlns:a16="http://schemas.microsoft.com/office/drawing/2014/main" id="{F8FE596A-1EA5-48DF-B653-560FC86E4F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557338"/>
            <a:ext cx="45910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8">
            <a:extLst>
              <a:ext uri="{FF2B5EF4-FFF2-40B4-BE49-F238E27FC236}">
                <a16:creationId xmlns:a16="http://schemas.microsoft.com/office/drawing/2014/main" id="{1015461A-98FD-4519-9569-4FC35D433776}"/>
              </a:ext>
            </a:extLst>
          </p:cNvPr>
          <p:cNvSpPr>
            <a:spLocks noChangeArrowheads="1"/>
          </p:cNvSpPr>
          <p:nvPr/>
        </p:nvSpPr>
        <p:spPr bwMode="auto">
          <a:xfrm>
            <a:off x="1116013" y="5356225"/>
            <a:ext cx="71278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    在进行频率分析（</a:t>
            </a:r>
            <a:r>
              <a:rPr kumimoji="1" lang="en-US" altLang="zh-CN" sz="2800" b="1">
                <a:solidFill>
                  <a:schemeClr val="tx2"/>
                </a:solidFill>
              </a:rPr>
              <a:t>FFT</a:t>
            </a:r>
            <a:r>
              <a:rPr kumimoji="1" lang="zh-CN" altLang="en-US" sz="2800" b="1">
                <a:solidFill>
                  <a:schemeClr val="tx2"/>
                </a:solidFill>
              </a:rPr>
              <a:t>）时，让信号具有周期性，消除吉布斯效应的影响</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3A73FE-9FFC-4351-986E-416DF817F2C9}"/>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特征的时域分析方法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372EFAD-6FE4-4450-8678-FDDAF11B506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4499" name="Rectangle 3">
            <a:extLst>
              <a:ext uri="{FF2B5EF4-FFF2-40B4-BE49-F238E27FC236}">
                <a16:creationId xmlns:a16="http://schemas.microsoft.com/office/drawing/2014/main" id="{1B2C5034-995B-4CCB-97B2-CF6492CE7E77}"/>
              </a:ext>
            </a:extLst>
          </p:cNvPr>
          <p:cNvSpPr>
            <a:spLocks noGrp="1" noChangeArrowheads="1"/>
          </p:cNvSpPr>
          <p:nvPr>
            <p:ph type="body" idx="1"/>
          </p:nvPr>
        </p:nvSpPr>
        <p:spPr>
          <a:xfrm>
            <a:off x="685800" y="1803400"/>
            <a:ext cx="7924800" cy="2057400"/>
          </a:xfrm>
        </p:spPr>
        <p:txBody>
          <a:bodyPr/>
          <a:lstStyle/>
          <a:p>
            <a:pPr eaLnBrk="1" hangingPunct="1">
              <a:lnSpc>
                <a:spcPct val="90000"/>
              </a:lnSpc>
              <a:buFontTx/>
              <a:buNone/>
            </a:pPr>
            <a:endParaRPr lang="zh-CN" altLang="en-US" sz="2800" b="1" dirty="0">
              <a:solidFill>
                <a:schemeClr val="tx2"/>
              </a:solidFill>
            </a:endParaRPr>
          </a:p>
          <a:p>
            <a:pPr eaLnBrk="1" hangingPunct="1">
              <a:lnSpc>
                <a:spcPct val="90000"/>
              </a:lnSpc>
              <a:buClr>
                <a:srgbClr val="9900FF"/>
              </a:buClr>
              <a:buFont typeface="Wingdings" panose="05000000000000000000" pitchFamily="2" charset="2"/>
              <a:buChar char="Ø"/>
            </a:pPr>
            <a:r>
              <a:rPr lang="zh-CN" altLang="en-US" sz="2800" b="1" dirty="0">
                <a:solidFill>
                  <a:schemeClr val="tx2"/>
                </a:solidFill>
                <a:highlight>
                  <a:srgbClr val="FFFF00"/>
                </a:highlight>
                <a:ea typeface="黑体" panose="02010609060101010101" pitchFamily="49" charset="-122"/>
              </a:rPr>
              <a:t>短时能量、短时平均幅度和短时过零率</a:t>
            </a:r>
          </a:p>
          <a:p>
            <a:pPr eaLnBrk="1" hangingPunct="1">
              <a:spcBef>
                <a:spcPct val="60000"/>
              </a:spcBef>
            </a:pPr>
            <a:r>
              <a:rPr lang="zh-CN" altLang="en-US" sz="2800" b="1" dirty="0">
                <a:solidFill>
                  <a:schemeClr val="tx2"/>
                </a:solidFill>
              </a:rPr>
              <a:t>短时能量</a:t>
            </a:r>
          </a:p>
          <a:p>
            <a:pPr eaLnBrk="1" hangingPunct="1">
              <a:lnSpc>
                <a:spcPct val="90000"/>
              </a:lnSpc>
              <a:buFontTx/>
              <a:buNone/>
            </a:pPr>
            <a:endParaRPr lang="zh-CN" altLang="en-US" sz="2800" b="1" dirty="0">
              <a:solidFill>
                <a:schemeClr val="tx2"/>
              </a:solidFill>
            </a:endParaRPr>
          </a:p>
          <a:p>
            <a:pPr eaLnBrk="1" hangingPunct="1">
              <a:lnSpc>
                <a:spcPct val="90000"/>
              </a:lnSpc>
              <a:buFontTx/>
              <a:buNone/>
            </a:pPr>
            <a:r>
              <a:rPr lang="zh-CN" altLang="en-US" sz="2800" b="1" dirty="0">
                <a:solidFill>
                  <a:schemeClr val="tx2"/>
                </a:solidFill>
              </a:rPr>
              <a:t>       </a:t>
            </a:r>
          </a:p>
        </p:txBody>
      </p:sp>
      <p:sp>
        <p:nvSpPr>
          <p:cNvPr id="234501" name="Rectangle 5">
            <a:extLst>
              <a:ext uri="{FF2B5EF4-FFF2-40B4-BE49-F238E27FC236}">
                <a16:creationId xmlns:a16="http://schemas.microsoft.com/office/drawing/2014/main" id="{F874A59C-9497-415F-9B81-4A0D5D68C8DB}"/>
              </a:ext>
            </a:extLst>
          </p:cNvPr>
          <p:cNvSpPr>
            <a:spLocks noChangeArrowheads="1"/>
          </p:cNvSpPr>
          <p:nvPr/>
        </p:nvSpPr>
        <p:spPr bwMode="auto">
          <a:xfrm>
            <a:off x="609600" y="4652963"/>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rPr>
              <a:t>    短时能量可用于</a:t>
            </a:r>
            <a:r>
              <a:rPr kumimoji="1" lang="zh-CN" altLang="en-US" sz="2800" b="1">
                <a:solidFill>
                  <a:srgbClr val="FF0000"/>
                </a:solidFill>
              </a:rPr>
              <a:t>清浊判决</a:t>
            </a:r>
            <a:r>
              <a:rPr kumimoji="1" lang="zh-CN" altLang="en-US" sz="2800" b="1">
                <a:solidFill>
                  <a:schemeClr val="tx2"/>
                </a:solidFill>
              </a:rPr>
              <a:t>、</a:t>
            </a:r>
            <a:r>
              <a:rPr kumimoji="1" lang="zh-CN" altLang="en-US" sz="2800" b="1">
                <a:solidFill>
                  <a:srgbClr val="FF0000"/>
                </a:solidFill>
                <a:latin typeface="宋体" panose="02010600030101010101" pitchFamily="2" charset="-122"/>
              </a:rPr>
              <a:t>有声段和无声段进行判定</a:t>
            </a:r>
            <a:r>
              <a:rPr kumimoji="1" lang="zh-CN" altLang="en-US" sz="2800" b="1">
                <a:solidFill>
                  <a:schemeClr val="tx2"/>
                </a:solidFill>
                <a:latin typeface="宋体" panose="02010600030101010101" pitchFamily="2" charset="-122"/>
              </a:rPr>
              <a:t>、对</a:t>
            </a:r>
            <a:r>
              <a:rPr kumimoji="1" lang="zh-CN" altLang="en-US" sz="2800" b="1">
                <a:solidFill>
                  <a:srgbClr val="FF0000"/>
                </a:solidFill>
                <a:latin typeface="宋体" panose="02010600030101010101" pitchFamily="2" charset="-122"/>
              </a:rPr>
              <a:t>声母和韵母分界</a:t>
            </a:r>
            <a:r>
              <a:rPr kumimoji="1" lang="zh-CN" altLang="en-US" sz="2800" b="1">
                <a:solidFill>
                  <a:schemeClr val="tx2"/>
                </a:solidFill>
                <a:latin typeface="宋体" panose="02010600030101010101" pitchFamily="2" charset="-122"/>
              </a:rPr>
              <a:t>，以及</a:t>
            </a:r>
            <a:r>
              <a:rPr kumimoji="1" lang="zh-CN" altLang="en-US" sz="2800" b="1">
                <a:solidFill>
                  <a:srgbClr val="FF0000"/>
                </a:solidFill>
                <a:latin typeface="宋体" panose="02010600030101010101" pitchFamily="2" charset="-122"/>
              </a:rPr>
              <a:t>连字的分界</a:t>
            </a:r>
            <a:r>
              <a:rPr kumimoji="1" lang="zh-CN" altLang="en-US" sz="2800" b="1">
                <a:solidFill>
                  <a:schemeClr val="tx2"/>
                </a:solidFill>
                <a:latin typeface="宋体" panose="02010600030101010101" pitchFamily="2" charset="-122"/>
              </a:rPr>
              <a:t>等。经常是识别系统中</a:t>
            </a:r>
            <a:r>
              <a:rPr kumimoji="1" lang="zh-CN" altLang="en-US" sz="2800" b="1">
                <a:solidFill>
                  <a:srgbClr val="FF0000"/>
                </a:solidFill>
                <a:latin typeface="宋体" panose="02010600030101010101" pitchFamily="2" charset="-122"/>
              </a:rPr>
              <a:t>特征的一维</a:t>
            </a:r>
            <a:r>
              <a:rPr kumimoji="1" lang="zh-CN" altLang="en-US" sz="2800" b="1">
                <a:solidFill>
                  <a:schemeClr val="tx2"/>
                </a:solidFill>
                <a:latin typeface="宋体" panose="02010600030101010101" pitchFamily="2" charset="-122"/>
              </a:rPr>
              <a:t>。</a:t>
            </a:r>
            <a:r>
              <a:rPr kumimoji="1" lang="zh-CN" altLang="en-US" sz="2800" b="1">
                <a:solidFill>
                  <a:schemeClr val="tx2"/>
                </a:solidFill>
              </a:rPr>
              <a:t>       </a:t>
            </a:r>
          </a:p>
        </p:txBody>
      </p:sp>
      <p:sp>
        <p:nvSpPr>
          <p:cNvPr id="16389" name="Rectangle 6">
            <a:extLst>
              <a:ext uri="{FF2B5EF4-FFF2-40B4-BE49-F238E27FC236}">
                <a16:creationId xmlns:a16="http://schemas.microsoft.com/office/drawing/2014/main" id="{36FA0AF6-8CF1-49F7-95F0-E248F2E70E5F}"/>
              </a:ext>
            </a:extLst>
          </p:cNvPr>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4503" name="Object 7">
            <a:extLst>
              <a:ext uri="{FF2B5EF4-FFF2-40B4-BE49-F238E27FC236}">
                <a16:creationId xmlns:a16="http://schemas.microsoft.com/office/drawing/2014/main" id="{EB6D3791-BA14-472C-AE55-A3891D1BAF75}"/>
              </a:ext>
            </a:extLst>
          </p:cNvPr>
          <p:cNvGraphicFramePr>
            <a:graphicFrameLocks noChangeAspect="1"/>
          </p:cNvGraphicFramePr>
          <p:nvPr/>
        </p:nvGraphicFramePr>
        <p:xfrm>
          <a:off x="3408363" y="3429000"/>
          <a:ext cx="2554287" cy="804863"/>
        </p:xfrm>
        <a:graphic>
          <a:graphicData uri="http://schemas.openxmlformats.org/presentationml/2006/ole">
            <mc:AlternateContent xmlns:mc="http://schemas.openxmlformats.org/markup-compatibility/2006">
              <mc:Choice xmlns:v="urn:schemas-microsoft-com:vml" Requires="v">
                <p:oleObj spid="_x0000_s16392" name="公式" r:id="rId4" imgW="1358310" imgH="431613" progId="Equation.3">
                  <p:embed/>
                </p:oleObj>
              </mc:Choice>
              <mc:Fallback>
                <p:oleObj name="公式" r:id="rId4" imgW="1358310"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363" y="3429000"/>
                        <a:ext cx="25542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up)">
                                      <p:cBhvr>
                                        <p:cTn id="7" dur="5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up)">
                                      <p:cBhvr>
                                        <p:cTn id="12" dur="500"/>
                                        <p:tgtEl>
                                          <p:spTgt spid="234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4503"/>
                                        </p:tgtEl>
                                        <p:attrNameLst>
                                          <p:attrName>style.visibility</p:attrName>
                                        </p:attrNameLst>
                                      </p:cBhvr>
                                      <p:to>
                                        <p:strVal val="visible"/>
                                      </p:to>
                                    </p:set>
                                    <p:animEffect transition="in" filter="wipe(up)">
                                      <p:cBhvr>
                                        <p:cTn id="17" dur="500"/>
                                        <p:tgtEl>
                                          <p:spTgt spid="234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4501">
                                            <p:txEl>
                                              <p:pRg st="0" end="0"/>
                                            </p:txEl>
                                          </p:spTgt>
                                        </p:tgtEl>
                                        <p:attrNameLst>
                                          <p:attrName>style.visibility</p:attrName>
                                        </p:attrNameLst>
                                      </p:cBhvr>
                                      <p:to>
                                        <p:strVal val="visible"/>
                                      </p:to>
                                    </p:set>
                                    <p:animEffect transition="in" filter="wipe(up)">
                                      <p:cBhvr>
                                        <p:cTn id="22" dur="500"/>
                                        <p:tgtEl>
                                          <p:spTgt spid="2345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P spid="23450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8DCFBED-C866-4C02-9151-F6FB70F3364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6547" name="Rectangle 3">
            <a:extLst>
              <a:ext uri="{FF2B5EF4-FFF2-40B4-BE49-F238E27FC236}">
                <a16:creationId xmlns:a16="http://schemas.microsoft.com/office/drawing/2014/main" id="{90E5D3B9-0180-4AEB-B4C3-E5EACA53856F}"/>
              </a:ext>
            </a:extLst>
          </p:cNvPr>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短时平均幅度</a:t>
            </a:r>
          </a:p>
          <a:p>
            <a:pPr eaLnBrk="1" hangingPunct="1">
              <a:buFontTx/>
              <a:buNone/>
            </a:pPr>
            <a:endParaRPr lang="en-US" altLang="zh-CN" sz="2800" b="1">
              <a:solidFill>
                <a:schemeClr val="tx2"/>
              </a:solidFill>
              <a:latin typeface="Times New Roman" panose="02020603050405020304" pitchFamily="18" charset="0"/>
            </a:endParaRPr>
          </a:p>
        </p:txBody>
      </p:sp>
      <p:sp>
        <p:nvSpPr>
          <p:cNvPr id="18436" name="Rectangle 4">
            <a:extLst>
              <a:ext uri="{FF2B5EF4-FFF2-40B4-BE49-F238E27FC236}">
                <a16:creationId xmlns:a16="http://schemas.microsoft.com/office/drawing/2014/main" id="{F9D20A7D-F2FC-4D5E-BC53-82B76A533D43}"/>
              </a:ext>
            </a:extLst>
          </p:cNvPr>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6549" name="Object 5">
            <a:extLst>
              <a:ext uri="{FF2B5EF4-FFF2-40B4-BE49-F238E27FC236}">
                <a16:creationId xmlns:a16="http://schemas.microsoft.com/office/drawing/2014/main" id="{0FB7F81C-8480-41C5-ADAF-F0E37C734EE5}"/>
              </a:ext>
            </a:extLst>
          </p:cNvPr>
          <p:cNvGraphicFramePr>
            <a:graphicFrameLocks noChangeAspect="1"/>
          </p:cNvGraphicFramePr>
          <p:nvPr/>
        </p:nvGraphicFramePr>
        <p:xfrm>
          <a:off x="2595563" y="2349500"/>
          <a:ext cx="2049462" cy="842963"/>
        </p:xfrm>
        <a:graphic>
          <a:graphicData uri="http://schemas.openxmlformats.org/presentationml/2006/ole">
            <mc:AlternateContent xmlns:mc="http://schemas.openxmlformats.org/markup-compatibility/2006">
              <mc:Choice xmlns:v="urn:schemas-microsoft-com:vml" Requires="v">
                <p:oleObj spid="_x0000_s18452" name="公式" r:id="rId4" imgW="1040948" imgH="431613" progId="Equation.3">
                  <p:embed/>
                </p:oleObj>
              </mc:Choice>
              <mc:Fallback>
                <p:oleObj name="公式" r:id="rId4" imgW="104094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5563" y="2349500"/>
                        <a:ext cx="204946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6">
            <a:extLst>
              <a:ext uri="{FF2B5EF4-FFF2-40B4-BE49-F238E27FC236}">
                <a16:creationId xmlns:a16="http://schemas.microsoft.com/office/drawing/2014/main" id="{FA9BD224-DB86-4C3F-A6AD-C5D583F71A89}"/>
              </a:ext>
            </a:extLst>
          </p:cNvPr>
          <p:cNvSpPr>
            <a:spLocks noChangeArrowheads="1"/>
          </p:cNvSpPr>
          <p:nvPr/>
        </p:nvSpPr>
        <p:spPr bwMode="auto">
          <a:xfrm>
            <a:off x="31480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a:extLst>
              <a:ext uri="{FF2B5EF4-FFF2-40B4-BE49-F238E27FC236}">
                <a16:creationId xmlns:a16="http://schemas.microsoft.com/office/drawing/2014/main" id="{5870BFF4-E53A-4B21-9AB4-BAD611FB8BCC}"/>
              </a:ext>
            </a:extLst>
          </p:cNvPr>
          <p:cNvGrpSpPr>
            <a:grpSpLocks/>
          </p:cNvGrpSpPr>
          <p:nvPr/>
        </p:nvGrpSpPr>
        <p:grpSpPr bwMode="auto">
          <a:xfrm>
            <a:off x="468313" y="3429000"/>
            <a:ext cx="7772400" cy="1727200"/>
            <a:chOff x="480" y="2160"/>
            <a:chExt cx="4896" cy="1088"/>
          </a:xfrm>
        </p:grpSpPr>
        <p:sp>
          <p:nvSpPr>
            <p:cNvPr id="18446" name="Rectangle 8">
              <a:extLst>
                <a:ext uri="{FF2B5EF4-FFF2-40B4-BE49-F238E27FC236}">
                  <a16:creationId xmlns:a16="http://schemas.microsoft.com/office/drawing/2014/main" id="{7E7B1C3B-3854-4120-9D87-7A2B30BBBCA2}"/>
                </a:ext>
              </a:extLst>
            </p:cNvPr>
            <p:cNvSpPr>
              <a:spLocks noChangeArrowheads="1"/>
            </p:cNvSpPr>
            <p:nvPr/>
          </p:nvSpPr>
          <p:spPr bwMode="auto">
            <a:xfrm>
              <a:off x="480" y="216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tx2"/>
                  </a:solidFill>
                  <a:latin typeface="Times New Roman" panose="02020603050405020304" pitchFamily="18" charset="0"/>
                </a:rPr>
                <a:t>短时过零率：单位时间内过零发生的次数。</a:t>
              </a:r>
            </a:p>
            <a:p>
              <a:pPr eaLnBrk="1" hangingPunct="1">
                <a:buSzPct val="80000"/>
                <a:buFontTx/>
                <a:buNone/>
              </a:pPr>
              <a:endParaRPr kumimoji="1" lang="en-US" altLang="zh-CN" sz="2800" b="1">
                <a:solidFill>
                  <a:schemeClr val="tx2"/>
                </a:solidFill>
                <a:latin typeface="Times New Roman" panose="02020603050405020304" pitchFamily="18" charset="0"/>
              </a:endParaRPr>
            </a:p>
          </p:txBody>
        </p:sp>
        <p:graphicFrame>
          <p:nvGraphicFramePr>
            <p:cNvPr id="18447" name="Object 9">
              <a:extLst>
                <a:ext uri="{FF2B5EF4-FFF2-40B4-BE49-F238E27FC236}">
                  <a16:creationId xmlns:a16="http://schemas.microsoft.com/office/drawing/2014/main" id="{9A74F505-CB58-4C17-AA14-7CB3532072EA}"/>
                </a:ext>
              </a:extLst>
            </p:cNvPr>
            <p:cNvGraphicFramePr>
              <a:graphicFrameLocks noChangeAspect="1"/>
            </p:cNvGraphicFramePr>
            <p:nvPr/>
          </p:nvGraphicFramePr>
          <p:xfrm>
            <a:off x="1179" y="2525"/>
            <a:ext cx="2821" cy="723"/>
          </p:xfrm>
          <a:graphic>
            <a:graphicData uri="http://schemas.openxmlformats.org/presentationml/2006/ole">
              <mc:AlternateContent xmlns:mc="http://schemas.openxmlformats.org/markup-compatibility/2006">
                <mc:Choice xmlns:v="urn:schemas-microsoft-com:vml" Requires="v">
                  <p:oleObj spid="_x0000_s18453" name="公式" r:id="rId6" imgW="2463800" imgH="635000" progId="Equation.3">
                    <p:embed/>
                  </p:oleObj>
                </mc:Choice>
                <mc:Fallback>
                  <p:oleObj name="公式" r:id="rId6" imgW="2463800" imgH="635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2525"/>
                          <a:ext cx="2821"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0" name="Rectangle 10">
            <a:extLst>
              <a:ext uri="{FF2B5EF4-FFF2-40B4-BE49-F238E27FC236}">
                <a16:creationId xmlns:a16="http://schemas.microsoft.com/office/drawing/2014/main" id="{5D025C05-8FF8-4773-8377-3338E811E9C2}"/>
              </a:ext>
            </a:extLst>
          </p:cNvPr>
          <p:cNvSpPr>
            <a:spLocks noChangeArrowheads="1"/>
          </p:cNvSpPr>
          <p:nvPr/>
        </p:nvSpPr>
        <p:spPr bwMode="auto">
          <a:xfrm>
            <a:off x="37480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1" name="Rectangle 11">
            <a:extLst>
              <a:ext uri="{FF2B5EF4-FFF2-40B4-BE49-F238E27FC236}">
                <a16:creationId xmlns:a16="http://schemas.microsoft.com/office/drawing/2014/main" id="{85D32BDB-2BBC-4AC9-8E68-933EA517FC35}"/>
              </a:ext>
            </a:extLst>
          </p:cNvPr>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a:extLst>
              <a:ext uri="{FF2B5EF4-FFF2-40B4-BE49-F238E27FC236}">
                <a16:creationId xmlns:a16="http://schemas.microsoft.com/office/drawing/2014/main" id="{4B66ECD5-F879-49C4-B8AE-DCC52B2FCF02}"/>
              </a:ext>
            </a:extLst>
          </p:cNvPr>
          <p:cNvGrpSpPr>
            <a:grpSpLocks/>
          </p:cNvGrpSpPr>
          <p:nvPr/>
        </p:nvGrpSpPr>
        <p:grpSpPr bwMode="auto">
          <a:xfrm>
            <a:off x="1127125" y="5049838"/>
            <a:ext cx="7370763" cy="1350962"/>
            <a:chOff x="710" y="3181"/>
            <a:chExt cx="4643" cy="851"/>
          </a:xfrm>
        </p:grpSpPr>
        <p:graphicFrame>
          <p:nvGraphicFramePr>
            <p:cNvPr id="18443" name="Object 13">
              <a:extLst>
                <a:ext uri="{FF2B5EF4-FFF2-40B4-BE49-F238E27FC236}">
                  <a16:creationId xmlns:a16="http://schemas.microsoft.com/office/drawing/2014/main" id="{6D77FD63-0839-48F8-9810-83FFBB737DDE}"/>
                </a:ext>
              </a:extLst>
            </p:cNvPr>
            <p:cNvGraphicFramePr>
              <a:graphicFrameLocks noChangeAspect="1"/>
            </p:cNvGraphicFramePr>
            <p:nvPr/>
          </p:nvGraphicFramePr>
          <p:xfrm>
            <a:off x="816" y="3459"/>
            <a:ext cx="2064" cy="573"/>
          </p:xfrm>
          <a:graphic>
            <a:graphicData uri="http://schemas.openxmlformats.org/presentationml/2006/ole">
              <mc:AlternateContent xmlns:mc="http://schemas.openxmlformats.org/markup-compatibility/2006">
                <mc:Choice xmlns:v="urn:schemas-microsoft-com:vml" Requires="v">
                  <p:oleObj spid="_x0000_s18454" r:id="rId8" imgW="1651000" imgH="457200" progId="Equation.3">
                    <p:embed/>
                  </p:oleObj>
                </mc:Choice>
                <mc:Fallback>
                  <p:oleObj r:id="rId8" imgW="1651000" imgH="4572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3459"/>
                          <a:ext cx="2064"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14">
              <a:extLst>
                <a:ext uri="{FF2B5EF4-FFF2-40B4-BE49-F238E27FC236}">
                  <a16:creationId xmlns:a16="http://schemas.microsoft.com/office/drawing/2014/main" id="{8E8C1135-F6AA-4033-AA66-5BF004413FE0}"/>
                </a:ext>
              </a:extLst>
            </p:cNvPr>
            <p:cNvGraphicFramePr>
              <a:graphicFrameLocks noChangeAspect="1"/>
            </p:cNvGraphicFramePr>
            <p:nvPr/>
          </p:nvGraphicFramePr>
          <p:xfrm>
            <a:off x="3001" y="3459"/>
            <a:ext cx="2352" cy="573"/>
          </p:xfrm>
          <a:graphic>
            <a:graphicData uri="http://schemas.openxmlformats.org/presentationml/2006/ole">
              <mc:AlternateContent xmlns:mc="http://schemas.openxmlformats.org/markup-compatibility/2006">
                <mc:Choice xmlns:v="urn:schemas-microsoft-com:vml" Requires="v">
                  <p:oleObj spid="_x0000_s18455" name="Equation" r:id="rId10" imgW="1879600" imgH="457200" progId="Equation.3">
                    <p:embed/>
                  </p:oleObj>
                </mc:Choice>
                <mc:Fallback>
                  <p:oleObj name="Equation" r:id="rId10" imgW="1879600" imgH="4572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1" y="3459"/>
                          <a:ext cx="2352"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5" name="Text Box 15">
              <a:extLst>
                <a:ext uri="{FF2B5EF4-FFF2-40B4-BE49-F238E27FC236}">
                  <a16:creationId xmlns:a16="http://schemas.microsoft.com/office/drawing/2014/main" id="{B3F684A5-6DF1-499A-AA81-58FB39438DBE}"/>
                </a:ext>
              </a:extLst>
            </p:cNvPr>
            <p:cNvSpPr txBox="1">
              <a:spLocks noChangeArrowheads="1"/>
            </p:cNvSpPr>
            <p:nvPr/>
          </p:nvSpPr>
          <p:spPr bwMode="auto">
            <a:xfrm>
              <a:off x="710" y="31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式中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6549"/>
                                        </p:tgtEl>
                                        <p:attrNameLst>
                                          <p:attrName>style.visibility</p:attrName>
                                        </p:attrNameLst>
                                      </p:cBhvr>
                                      <p:to>
                                        <p:strVal val="visible"/>
                                      </p:to>
                                    </p:set>
                                    <p:animEffect transition="in" filter="wipe(up)">
                                      <p:cBhvr>
                                        <p:cTn id="12" dur="500"/>
                                        <p:tgtEl>
                                          <p:spTgt spid="236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3549</TotalTime>
  <Words>2845</Words>
  <Application>Microsoft Macintosh PowerPoint</Application>
  <PresentationFormat>全屏显示(4:3)</PresentationFormat>
  <Paragraphs>342</Paragraphs>
  <Slides>57</Slides>
  <Notes>44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8</vt:i4>
      </vt:variant>
      <vt:variant>
        <vt:lpstr>幻灯片标题</vt:lpstr>
      </vt:variant>
      <vt:variant>
        <vt:i4>57</vt:i4>
      </vt:variant>
    </vt:vector>
  </HeadingPairs>
  <TitlesOfParts>
    <vt:vector size="75" baseType="lpstr">
      <vt:lpstr>黑体</vt:lpstr>
      <vt:lpstr>华文细黑</vt:lpstr>
      <vt:lpstr>华文新魏</vt:lpstr>
      <vt:lpstr>华文中宋</vt:lpstr>
      <vt:lpstr>宋体</vt:lpstr>
      <vt:lpstr>Arial</vt:lpstr>
      <vt:lpstr>Calibri</vt:lpstr>
      <vt:lpstr>Times New Roman</vt:lpstr>
      <vt:lpstr>Wingdings</vt:lpstr>
      <vt:lpstr>默认设计模板</vt:lpstr>
      <vt:lpstr>Equation</vt:lpstr>
      <vt:lpstr>Equation.3</vt:lpstr>
      <vt:lpstr>公式</vt:lpstr>
      <vt:lpstr>Word.Picture.8</vt:lpstr>
      <vt:lpstr>Picture2</vt:lpstr>
      <vt:lpstr>Paint.Picture</vt:lpstr>
      <vt:lpstr>Picture</vt:lpstr>
      <vt:lpstr>Equation.DSMT4</vt:lpstr>
      <vt:lpstr>语音的时频域分析</vt:lpstr>
      <vt:lpstr>PowerPoint 演示文稿</vt:lpstr>
      <vt:lpstr>特征的分析时长</vt:lpstr>
      <vt:lpstr>特征的分析时长</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特征的频域分析方法</vt:lpstr>
      <vt:lpstr>      </vt:lpstr>
      <vt:lpstr>PowerPoint 演示文稿</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王 家琪</cp:lastModifiedBy>
  <cp:revision>194</cp:revision>
  <cp:lastPrinted>1601-01-01T00:00:00Z</cp:lastPrinted>
  <dcterms:created xsi:type="dcterms:W3CDTF">2004-08-18T13:12:14Z</dcterms:created>
  <dcterms:modified xsi:type="dcterms:W3CDTF">2021-12-30T14:19:09Z</dcterms:modified>
</cp:coreProperties>
</file>