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1"/>
  </p:notesMasterIdLst>
  <p:sldIdLst>
    <p:sldId id="256" r:id="rId5"/>
    <p:sldId id="277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0210" autoAdjust="0"/>
    <p:restoredTop sz="94660"/>
  </p:normalViewPr>
  <p:slideViewPr>
    <p:cSldViewPr snapToGrid="0">
      <p:cViewPr varScale="1">
        <p:scale>
          <a:sx n="96" d="100"/>
          <a:sy n="96" d="100"/>
        </p:scale>
        <p:origin x="46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10/19/2025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R"/>
          </a:p>
        </p:txBody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10/19/2025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10/19/2025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10/19/2025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Agile vs. Waterfall: Lessons from SNHUI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3568" y="4629475"/>
            <a:ext cx="7501650" cy="960536"/>
          </a:xfrm>
        </p:spPr>
        <p:txBody>
          <a:bodyPr anchor="t">
            <a:no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Glorimar O’Conner López</a:t>
            </a:r>
          </a:p>
          <a:p>
            <a:r>
              <a:rPr lang="en-US" sz="1200" dirty="0">
                <a:solidFill>
                  <a:srgbClr val="FFFFFF"/>
                </a:solidFill>
              </a:rPr>
              <a:t>Southern New Hampshire University</a:t>
            </a:r>
          </a:p>
          <a:p>
            <a:r>
              <a:rPr lang="en-US" sz="1200" dirty="0">
                <a:solidFill>
                  <a:srgbClr val="FFFFFF"/>
                </a:solidFill>
              </a:rPr>
              <a:t>CS250: Software Development Lifecycle</a:t>
            </a:r>
          </a:p>
          <a:p>
            <a:r>
              <a:rPr lang="en-US" sz="1200" dirty="0">
                <a:solidFill>
                  <a:srgbClr val="FFFFFF"/>
                </a:solidFill>
              </a:rPr>
              <a:t>October 19, 2025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48640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Scrum-Agile Roles: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1A732-A41C-B4B8-A170-489C01A74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Scrum Master </a:t>
            </a:r>
            <a:r>
              <a:rPr lang="en-US" dirty="0"/>
              <a:t>= facilitates meetings, removes blockers, supports team collaboration.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 Owner </a:t>
            </a:r>
            <a:r>
              <a:rPr lang="en-US" dirty="0"/>
              <a:t>= Prioritizes backlog, defines user stories, ensures business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Development Team </a:t>
            </a:r>
            <a:r>
              <a:rPr lang="en-US" dirty="0"/>
              <a:t>= Cross-functional members responsible for delivering increments of working software.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role is essential to ensure flexibility, communication, and delivery within </a:t>
            </a:r>
            <a:r>
              <a:rPr lang="en-US" dirty="0" err="1"/>
              <a:t>eaxh</a:t>
            </a:r>
            <a:r>
              <a:rPr lang="en-US" dirty="0"/>
              <a:t> sprint (Cobb, 2015).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A2F8-2065-E4EA-C3BF-F364E20C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SDLC Phase:</a:t>
            </a:r>
            <a:endParaRPr lang="en-P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F2588-B569-2CA6-A2AD-A5905B9F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Concept </a:t>
            </a:r>
            <a:r>
              <a:rPr lang="en-US" dirty="0"/>
              <a:t>= product vision and roadmap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Inception</a:t>
            </a:r>
            <a:r>
              <a:rPr lang="en-US" dirty="0"/>
              <a:t> = define high-level features and priorities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Iteration/Increment Planning </a:t>
            </a:r>
            <a:r>
              <a:rPr lang="en-US" dirty="0"/>
              <a:t>= develop backlog, assign sprint goals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Execution </a:t>
            </a:r>
            <a:r>
              <a:rPr lang="en-US" dirty="0"/>
              <a:t>= daily standup, task work, code,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Release </a:t>
            </a:r>
            <a:r>
              <a:rPr lang="en-US" dirty="0"/>
              <a:t>= deploy working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Review and Retrospective </a:t>
            </a:r>
            <a:r>
              <a:rPr lang="en-US" dirty="0"/>
              <a:t>= reflect, improve, iterate again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Agile’s iterative approach encourages continuous delivery and feedback (Beck &amp; Andres, 2004; Highsmith, 2010).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98367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D73F-BB89-DCD5-6EE0-98D8A967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vs. Waterfall Comparison:</a:t>
            </a:r>
            <a:endParaRPr lang="en-P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3BDF3-BBC4-65AF-7A13-77EC33F72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963" y="5187096"/>
            <a:ext cx="9720073" cy="132383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SNHU Travel, Agile allowed adaptability to change UI requirements mid-sprint, which would have been costly under Waterfall (Pikkarainen et al., 2008).</a:t>
            </a:r>
            <a:endParaRPr lang="en-P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AC2DD7-C3C3-CD35-EED3-4F9A32FBD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949808"/>
              </p:ext>
            </p:extLst>
          </p:nvPr>
        </p:nvGraphicFramePr>
        <p:xfrm>
          <a:off x="1294529" y="2285148"/>
          <a:ext cx="8848713" cy="2701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571">
                  <a:extLst>
                    <a:ext uri="{9D8B030D-6E8A-4147-A177-3AD203B41FA5}">
                      <a16:colId xmlns:a16="http://schemas.microsoft.com/office/drawing/2014/main" val="2810713350"/>
                    </a:ext>
                  </a:extLst>
                </a:gridCol>
                <a:gridCol w="2949571">
                  <a:extLst>
                    <a:ext uri="{9D8B030D-6E8A-4147-A177-3AD203B41FA5}">
                      <a16:colId xmlns:a16="http://schemas.microsoft.com/office/drawing/2014/main" val="752632031"/>
                    </a:ext>
                  </a:extLst>
                </a:gridCol>
                <a:gridCol w="2949571">
                  <a:extLst>
                    <a:ext uri="{9D8B030D-6E8A-4147-A177-3AD203B41FA5}">
                      <a16:colId xmlns:a16="http://schemas.microsoft.com/office/drawing/2014/main" val="324540738"/>
                    </a:ext>
                  </a:extLst>
                </a:gridCol>
              </a:tblGrid>
              <a:tr h="620105">
                <a:tc>
                  <a:txBody>
                    <a:bodyPr/>
                    <a:lstStyle/>
                    <a:p>
                      <a:r>
                        <a:rPr lang="en-US" dirty="0"/>
                        <a:t>Criteria</a:t>
                      </a:r>
                      <a:endParaRPr lang="en-P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Waterfall</a:t>
                      </a:r>
                      <a:endParaRPr lang="en-P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Agile</a:t>
                      </a:r>
                      <a:endParaRPr lang="en-P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251767"/>
                  </a:ext>
                </a:extLst>
              </a:tr>
              <a:tr h="522170">
                <a:tc>
                  <a:txBody>
                    <a:bodyPr/>
                    <a:lstStyle/>
                    <a:p>
                      <a:r>
                        <a:rPr lang="en-US" dirty="0"/>
                        <a:t>Flexibility</a:t>
                      </a:r>
                      <a:endParaRPr lang="en-P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(linear)</a:t>
                      </a:r>
                      <a:endParaRPr lang="en-P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(iterative)</a:t>
                      </a:r>
                      <a:endParaRPr lang="en-P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716982"/>
                  </a:ext>
                </a:extLst>
              </a:tr>
              <a:tr h="522170">
                <a:tc>
                  <a:txBody>
                    <a:bodyPr/>
                    <a:lstStyle/>
                    <a:p>
                      <a:r>
                        <a:rPr lang="en-US" dirty="0"/>
                        <a:t>Feedback Loop</a:t>
                      </a:r>
                      <a:endParaRPr lang="en-P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of project</a:t>
                      </a:r>
                      <a:endParaRPr lang="en-P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per sprint</a:t>
                      </a:r>
                      <a:endParaRPr lang="en-P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843930"/>
                  </a:ext>
                </a:extLst>
              </a:tr>
              <a:tr h="522170">
                <a:tc>
                  <a:txBody>
                    <a:bodyPr/>
                    <a:lstStyle/>
                    <a:p>
                      <a:r>
                        <a:rPr lang="en-US" dirty="0"/>
                        <a:t>Stakeholder Input</a:t>
                      </a:r>
                      <a:endParaRPr lang="en-P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upfront</a:t>
                      </a:r>
                      <a:endParaRPr lang="en-P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Frequent and ongoing</a:t>
                      </a:r>
                      <a:endParaRPr lang="en-P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564413"/>
                  </a:ext>
                </a:extLst>
              </a:tr>
              <a:tr h="515017">
                <a:tc>
                  <a:txBody>
                    <a:bodyPr/>
                    <a:lstStyle/>
                    <a:p>
                      <a:r>
                        <a:rPr lang="en-US" dirty="0"/>
                        <a:t>Planning</a:t>
                      </a:r>
                      <a:endParaRPr lang="en-P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 upfront</a:t>
                      </a:r>
                      <a:endParaRPr lang="en-P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Evolving backlog</a:t>
                      </a:r>
                      <a:endParaRPr lang="en-P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063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97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8F6C-D20C-0A98-E7A9-FAD60904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agile vs. waterfall:</a:t>
            </a:r>
            <a:endParaRPr lang="en-P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52924-EBC5-559A-587D-715B348C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PR" dirty="0"/>
              <a:t> </a:t>
            </a:r>
            <a:r>
              <a:rPr lang="es-PR" b="1" dirty="0"/>
              <a:t>Agile </a:t>
            </a:r>
            <a:r>
              <a:rPr lang="es-PR" b="1" dirty="0" err="1"/>
              <a:t>is</a:t>
            </a:r>
            <a:r>
              <a:rPr lang="es-PR" b="1" dirty="0"/>
              <a:t> </a:t>
            </a:r>
            <a:r>
              <a:rPr lang="es-PR" b="1" dirty="0" err="1"/>
              <a:t>best</a:t>
            </a:r>
            <a:r>
              <a:rPr lang="es-PR" b="1" dirty="0"/>
              <a:t> </a:t>
            </a:r>
            <a:r>
              <a:rPr lang="es-PR" b="1" dirty="0" err="1"/>
              <a:t>when</a:t>
            </a:r>
            <a:r>
              <a:rPr lang="es-PR" b="1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PR" dirty="0" err="1"/>
              <a:t>Requirements</a:t>
            </a:r>
            <a:r>
              <a:rPr lang="es-PR" dirty="0"/>
              <a:t> are </a:t>
            </a:r>
            <a:r>
              <a:rPr lang="es-PR" dirty="0" err="1"/>
              <a:t>evolving</a:t>
            </a:r>
            <a:endParaRPr lang="es-P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PR" dirty="0" err="1"/>
              <a:t>Frequent</a:t>
            </a:r>
            <a:r>
              <a:rPr lang="es-PR" dirty="0"/>
              <a:t> </a:t>
            </a:r>
            <a:r>
              <a:rPr lang="es-PR" dirty="0" err="1"/>
              <a:t>feedback</a:t>
            </a:r>
            <a:r>
              <a:rPr lang="es-PR" dirty="0"/>
              <a:t> </a:t>
            </a:r>
            <a:r>
              <a:rPr lang="es-PR" dirty="0" err="1"/>
              <a:t>is</a:t>
            </a:r>
            <a:r>
              <a:rPr lang="es-PR" dirty="0"/>
              <a:t> </a:t>
            </a:r>
            <a:r>
              <a:rPr lang="es-PR" dirty="0" err="1"/>
              <a:t>needed</a:t>
            </a:r>
            <a:endParaRPr lang="es-P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PR" dirty="0" err="1"/>
              <a:t>Teams</a:t>
            </a:r>
            <a:r>
              <a:rPr lang="es-PR" dirty="0"/>
              <a:t> are </a:t>
            </a:r>
            <a:r>
              <a:rPr lang="es-PR" dirty="0" err="1"/>
              <a:t>cross-functional</a:t>
            </a:r>
            <a:r>
              <a:rPr lang="es-PR" dirty="0"/>
              <a:t> and </a:t>
            </a:r>
            <a:r>
              <a:rPr lang="es-PR" dirty="0" err="1"/>
              <a:t>collaborative</a:t>
            </a:r>
            <a:endParaRPr lang="es-PR" dirty="0"/>
          </a:p>
          <a:p>
            <a:pPr>
              <a:buFont typeface="Arial" panose="020B0604020202020204" pitchFamily="34" charset="0"/>
              <a:buChar char="•"/>
            </a:pPr>
            <a:r>
              <a:rPr lang="es-PR" b="1" dirty="0" err="1"/>
              <a:t>Waterfall</a:t>
            </a:r>
            <a:r>
              <a:rPr lang="es-PR" b="1" dirty="0"/>
              <a:t> </a:t>
            </a:r>
            <a:r>
              <a:rPr lang="es-PR" b="1" dirty="0" err="1"/>
              <a:t>is</a:t>
            </a:r>
            <a:r>
              <a:rPr lang="es-PR" b="1" dirty="0"/>
              <a:t> </a:t>
            </a:r>
            <a:r>
              <a:rPr lang="es-PR" b="1" dirty="0" err="1"/>
              <a:t>best</a:t>
            </a:r>
            <a:r>
              <a:rPr lang="es-PR" b="1" dirty="0"/>
              <a:t> </a:t>
            </a:r>
            <a:r>
              <a:rPr lang="es-PR" b="1" dirty="0" err="1"/>
              <a:t>when</a:t>
            </a:r>
            <a:r>
              <a:rPr lang="es-PR" b="1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PR" dirty="0"/>
              <a:t> </a:t>
            </a:r>
            <a:r>
              <a:rPr lang="es-PR" dirty="0" err="1"/>
              <a:t>Requirements</a:t>
            </a:r>
            <a:r>
              <a:rPr lang="es-PR" dirty="0"/>
              <a:t> are </a:t>
            </a:r>
            <a:r>
              <a:rPr lang="es-PR" dirty="0" err="1"/>
              <a:t>fixed</a:t>
            </a:r>
            <a:r>
              <a:rPr lang="es-PR" dirty="0"/>
              <a:t> and </a:t>
            </a:r>
            <a:r>
              <a:rPr lang="es-PR" dirty="0" err="1"/>
              <a:t>clear</a:t>
            </a:r>
            <a:endParaRPr lang="es-P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PR" dirty="0" err="1"/>
              <a:t>Regulatory</a:t>
            </a:r>
            <a:r>
              <a:rPr lang="es-PR" dirty="0"/>
              <a:t> </a:t>
            </a:r>
            <a:r>
              <a:rPr lang="es-PR" dirty="0" err="1"/>
              <a:t>or</a:t>
            </a:r>
            <a:r>
              <a:rPr lang="es-PR" dirty="0"/>
              <a:t> </a:t>
            </a:r>
            <a:r>
              <a:rPr lang="es-PR" dirty="0" err="1"/>
              <a:t>documentation</a:t>
            </a:r>
            <a:r>
              <a:rPr lang="es-PR" dirty="0"/>
              <a:t>-heavy </a:t>
            </a:r>
            <a:r>
              <a:rPr lang="es-PR" dirty="0" err="1"/>
              <a:t>processes</a:t>
            </a:r>
            <a:r>
              <a:rPr lang="es-PR" dirty="0"/>
              <a:t> are </a:t>
            </a:r>
            <a:r>
              <a:rPr lang="es-PR" dirty="0" err="1"/>
              <a:t>involved</a:t>
            </a:r>
            <a:r>
              <a:rPr lang="es-P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R" dirty="0"/>
              <a:t>A </a:t>
            </a:r>
            <a:r>
              <a:rPr lang="es-PR" dirty="0" err="1"/>
              <a:t>hybrid</a:t>
            </a:r>
            <a:r>
              <a:rPr lang="es-PR" dirty="0"/>
              <a:t> </a:t>
            </a:r>
            <a:r>
              <a:rPr lang="es-PR" dirty="0" err="1"/>
              <a:t>approach</a:t>
            </a:r>
            <a:r>
              <a:rPr lang="es-PR" dirty="0"/>
              <a:t> </a:t>
            </a:r>
            <a:r>
              <a:rPr lang="es-PR" dirty="0" err="1"/>
              <a:t>may</a:t>
            </a:r>
            <a:r>
              <a:rPr lang="es-PR" dirty="0"/>
              <a:t> </a:t>
            </a:r>
            <a:r>
              <a:rPr lang="es-PR" dirty="0" err="1"/>
              <a:t>suit</a:t>
            </a:r>
            <a:r>
              <a:rPr lang="es-PR" dirty="0"/>
              <a:t> </a:t>
            </a:r>
            <a:r>
              <a:rPr lang="es-PR" dirty="0" err="1"/>
              <a:t>large-scale</a:t>
            </a:r>
            <a:r>
              <a:rPr lang="es-PR" dirty="0"/>
              <a:t> </a:t>
            </a:r>
            <a:r>
              <a:rPr lang="es-PR" dirty="0" err="1"/>
              <a:t>projects</a:t>
            </a:r>
            <a:r>
              <a:rPr lang="es-PR" dirty="0"/>
              <a:t> </a:t>
            </a:r>
            <a:r>
              <a:rPr lang="es-PR" dirty="0" err="1"/>
              <a:t>where</a:t>
            </a:r>
            <a:r>
              <a:rPr lang="es-PR" dirty="0"/>
              <a:t> </a:t>
            </a:r>
            <a:r>
              <a:rPr lang="es-PR" dirty="0" err="1"/>
              <a:t>predictability</a:t>
            </a:r>
            <a:r>
              <a:rPr lang="es-PR" dirty="0"/>
              <a:t> and </a:t>
            </a:r>
            <a:r>
              <a:rPr lang="es-PR" dirty="0" err="1"/>
              <a:t>adaptability</a:t>
            </a:r>
            <a:r>
              <a:rPr lang="es-PR" dirty="0"/>
              <a:t> </a:t>
            </a:r>
            <a:r>
              <a:rPr lang="es-PR" dirty="0" err="1"/>
              <a:t>must</a:t>
            </a:r>
            <a:r>
              <a:rPr lang="es-PR" dirty="0"/>
              <a:t> </a:t>
            </a:r>
            <a:r>
              <a:rPr lang="es-PR" dirty="0" err="1"/>
              <a:t>coexist</a:t>
            </a:r>
            <a:r>
              <a:rPr lang="es-PR" dirty="0"/>
              <a:t> (Cobb,2015).</a:t>
            </a:r>
          </a:p>
        </p:txBody>
      </p:sp>
    </p:spTree>
    <p:extLst>
      <p:ext uri="{BB962C8B-B14F-4D97-AF65-F5344CB8AC3E}">
        <p14:creationId xmlns:p14="http://schemas.microsoft.com/office/powerpoint/2010/main" val="146676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4655-5F8C-BA90-1655-4D03599A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en-P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AEFC-C17C-0CF4-555E-1A7B612EA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PR" dirty="0"/>
              <a:t>Beck, K., &amp; Andres, C. (2004). Extreme Programming explained: Embrace Change (2nd Edition). In </a:t>
            </a:r>
            <a:r>
              <a:rPr lang="en-PR" i="1" dirty="0"/>
              <a:t>Addison-Wesley Professional eBooks</a:t>
            </a:r>
            <a:r>
              <a:rPr lang="en-PR" dirty="0"/>
              <a:t>. https://dl.acm.org/citation.cfm?id=1076267</a:t>
            </a:r>
          </a:p>
          <a:p>
            <a:r>
              <a:rPr lang="en-PR" dirty="0"/>
              <a:t>Cobb, C. G. (2015). </a:t>
            </a:r>
            <a:r>
              <a:rPr lang="en-PR" i="1" dirty="0"/>
              <a:t>The Project Manager’s Guide to Mastering Agile: Principles and Practices for an Adaptive Approach</a:t>
            </a:r>
            <a:r>
              <a:rPr lang="en-PR" dirty="0"/>
              <a:t>. John Wiley &amp; Sons.</a:t>
            </a:r>
          </a:p>
          <a:p>
            <a:r>
              <a:rPr lang="en-PR" dirty="0"/>
              <a:t>Highsmith, J. (2009). </a:t>
            </a:r>
            <a:r>
              <a:rPr lang="en-PR" i="1" dirty="0"/>
              <a:t>Agile Project Management: Creating Innovative Products</a:t>
            </a:r>
            <a:r>
              <a:rPr lang="en-PR" dirty="0"/>
              <a:t> (2nd ed.). Pearson Education.</a:t>
            </a:r>
          </a:p>
          <a:p>
            <a:r>
              <a:rPr lang="en-PR" dirty="0"/>
              <a:t>Pikkarainen, M., </a:t>
            </a:r>
            <a:r>
              <a:rPr lang="en-PR" dirty="0" err="1"/>
              <a:t>Haikara</a:t>
            </a:r>
            <a:r>
              <a:rPr lang="en-PR" dirty="0"/>
              <a:t>, J., Salo, O., Abrahamsson, P., &amp; Still, J. (2008). The impact of agile practices on communication in software development. </a:t>
            </a:r>
            <a:r>
              <a:rPr lang="en-PR" i="1" dirty="0"/>
              <a:t>Empirical Software Engineering</a:t>
            </a:r>
            <a:r>
              <a:rPr lang="en-PR" dirty="0"/>
              <a:t>, </a:t>
            </a:r>
            <a:r>
              <a:rPr lang="en-PR" i="1" dirty="0"/>
              <a:t>13</a:t>
            </a:r>
            <a:r>
              <a:rPr lang="en-PR" dirty="0"/>
              <a:t>(3), 303–337. https://doi.org/10.1007/s10664-008-9065-9</a:t>
            </a:r>
          </a:p>
        </p:txBody>
      </p:sp>
    </p:spTree>
    <p:extLst>
      <p:ext uri="{BB962C8B-B14F-4D97-AF65-F5344CB8AC3E}">
        <p14:creationId xmlns:p14="http://schemas.microsoft.com/office/powerpoint/2010/main" val="372923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152</TotalTime>
  <Words>435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Tw Cen MT</vt:lpstr>
      <vt:lpstr>Tw Cen MT Condensed</vt:lpstr>
      <vt:lpstr>Wingdings 3</vt:lpstr>
      <vt:lpstr>Integral</vt:lpstr>
      <vt:lpstr>Agile vs. Waterfall: Lessons from SNHUI Travel</vt:lpstr>
      <vt:lpstr>Scrum-Agile Roles:</vt:lpstr>
      <vt:lpstr>Agile SDLC Phase:</vt:lpstr>
      <vt:lpstr>Agile vs. Waterfall Comparison:</vt:lpstr>
      <vt:lpstr>When to use agile vs. waterfall: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Glorimar O'Conner</dc:creator>
  <cp:lastModifiedBy>Glorimar O'Conner</cp:lastModifiedBy>
  <cp:revision>1</cp:revision>
  <dcterms:created xsi:type="dcterms:W3CDTF">2025-10-19T15:38:11Z</dcterms:created>
  <dcterms:modified xsi:type="dcterms:W3CDTF">2025-10-19T18:11:08Z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