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coupling</a:t>
            </a:r>
            <a:r>
              <a:rPr lang="en"/>
              <a:t> is the degree of interdependence between software modules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cohesion </a:t>
            </a:r>
            <a:r>
              <a:rPr lang="en"/>
              <a:t>refers to the degree to which the elements inside a module belong together. In one sense, it is a measure of the strength of relationship between the methods and data of a class and some unifying purpose or concept served by that class. In another sense, it is a measure of the strength of relationship between the class’s methods and data themselves.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event</a:t>
            </a:r>
            <a:r>
              <a:rPr lang="en"/>
              <a:t> can be defined as "a significant change in state”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sc301-winter-2018/observer-and-adapter-example/tree/observer-impl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sc301-winter-2018/observer-and-adapter-example/tree/observer-impl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en.wikipedia.org/wiki/Lapsed_listener_proble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sc301-winter-2018/observer-and-adapter-example/tree/adapt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.ca/search?q=outlet+adapter&amp;biw=1360&amp;bih=631&amp;source=lnms&amp;tbm=isch&amp;sa=X&amp;ei=7_hbVPvFJMeZyATYwYEw&amp;ved=0CAYQ_AUoAQ#tbm=isch&amp;q=power+outlet+adapters&amp;imgdii=_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martinfowler.com/articles/mocksArentStubs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csc301-winter-2018/observer-examp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csc301-winter-2018/mvc-examp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s://en.wikipedia.org/wiki/Observer_patter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sc301-winter-2018/observer-and-adapter-exampl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4097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CSC301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299820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Observers, Adapters &amp; Test Doubles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in Java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Issues with our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first implementation</a:t>
            </a:r>
            <a:r>
              <a:rPr lang="en" sz="2200"/>
              <a:t>:</a:t>
            </a:r>
            <a:endParaRPr sz="2200"/>
          </a:p>
          <a:p>
            <a: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if Stock was already extending some class other than Observable?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Can only extend one class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Observer interface requires us to cast the (</a:t>
            </a:r>
            <a:r>
              <a:rPr lang="en" sz="2000"/>
              <a:t>Observable</a:t>
            </a:r>
            <a:r>
              <a:rPr lang="en" sz="2000"/>
              <a:t>) argument (as Stock)</a:t>
            </a:r>
            <a:endParaRPr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Another thing that can go wrong at runtime</a:t>
            </a:r>
            <a:endParaRPr sz="2000"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own Observer/Observable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400" y="1017725"/>
            <a:ext cx="4143200" cy="3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in Java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Issues with our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second implementation</a:t>
            </a:r>
            <a:r>
              <a:rPr lang="en" sz="2300"/>
              <a:t>:</a:t>
            </a:r>
            <a:endParaRPr sz="2300"/>
          </a:p>
          <a:p>
            <a:pPr indent="-349250" lvl="1" marL="914400" rtl="0">
              <a:spcBef>
                <a:spcPts val="1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need write more code (essentially, implementing what’s already implemented in Java’s built-in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Observable</a:t>
            </a:r>
            <a:r>
              <a:rPr lang="en" sz="1900"/>
              <a:t> class)</a:t>
            </a:r>
            <a:endParaRPr sz="1900"/>
          </a:p>
          <a:p>
            <a: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If you look at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java.util.Observable</a:t>
            </a:r>
            <a:r>
              <a:rPr lang="en" sz="1900"/>
              <a:t>, you’ll see that it’s not a trivial code.</a:t>
            </a:r>
            <a:endParaRPr sz="1900"/>
          </a:p>
          <a:p>
            <a: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Perhaps more complicated than you expected?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More code ⇒ More work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More code ⇒ Potentially more </a:t>
            </a:r>
            <a:r>
              <a:rPr lang="en" sz="1900">
                <a:solidFill>
                  <a:srgbClr val="1155CC"/>
                </a:solidFill>
              </a:rPr>
              <a:t>bugs</a:t>
            </a:r>
            <a:endParaRPr sz="1900">
              <a:solidFill>
                <a:srgbClr val="1155CC"/>
              </a:solidFill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in Java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An issue with observers:</a:t>
            </a:r>
            <a:endParaRPr sz="25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Observables keep references to their observers ⇒ </a:t>
            </a:r>
            <a:r>
              <a:rPr lang="en" sz="2100">
                <a:solidFill>
                  <a:srgbClr val="1155CC"/>
                </a:solidFill>
              </a:rPr>
              <a:t>Observers don’t get garbage collected, until they are removed</a:t>
            </a:r>
            <a:endParaRPr sz="2100">
              <a:solidFill>
                <a:srgbClr val="1155CC"/>
              </a:solidFill>
            </a:endParaRPr>
          </a:p>
          <a:p>
            <a: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Can lead to memory leaks</a:t>
            </a:r>
            <a:endParaRPr sz="2100"/>
          </a:p>
          <a:p>
            <a: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Exists in any language with automatic garbage collection</a:t>
            </a:r>
            <a:endParaRPr sz="2100"/>
          </a:p>
          <a:p>
            <a: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Known as the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lapsed listener problem</a:t>
            </a:r>
            <a:r>
              <a:rPr lang="en" sz="2100"/>
              <a:t>.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One solution is: </a:t>
            </a:r>
            <a:r>
              <a:rPr lang="en" sz="2100">
                <a:solidFill>
                  <a:srgbClr val="1155CC"/>
                </a:solidFill>
              </a:rPr>
              <a:t>Weak references</a:t>
            </a:r>
            <a:endParaRPr sz="2100">
              <a:solidFill>
                <a:srgbClr val="1155CC"/>
              </a:solidFill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Our Example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Let’s introduce a new “requirement”:</a:t>
            </a:r>
            <a:endParaRPr sz="2100"/>
          </a:p>
          <a:p>
            <a:pPr indent="-361950" lvl="1" marL="914400" rtl="0">
              <a:spcBef>
                <a:spcPts val="1600"/>
              </a:spcBef>
              <a:spcAft>
                <a:spcPts val="1600"/>
              </a:spcAft>
              <a:buSzPts val="2100"/>
              <a:buChar char="○"/>
            </a:pPr>
            <a:r>
              <a:rPr b="1" lang="en" sz="2100"/>
              <a:t>When the application observes a change in a stock, it would like to get the old price, as well as the new price</a:t>
            </a:r>
            <a:endParaRPr b="1" sz="2100"/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Requirement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can handle it in many ways:</a:t>
            </a:r>
            <a:endParaRPr sz="23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Make the application store every price update in some sort of a database that it can query</a:t>
            </a:r>
            <a:endParaRPr sz="1900"/>
          </a:p>
          <a:p>
            <a: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Very heavy solution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Make the application store just the last price update it has seen for each stock</a:t>
            </a:r>
            <a:endParaRPr sz="1900"/>
          </a:p>
          <a:p>
            <a: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Better, but incohesive - The application has a new, unrelated responsibility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an adapter</a:t>
            </a:r>
            <a:r>
              <a:rPr lang="en" sz="1900"/>
              <a:t> ...</a:t>
            </a:r>
            <a:endParaRPr sz="1900"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Adapter Design Pattern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and intuitive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Object A</a:t>
            </a:r>
            <a:r>
              <a:rPr lang="en" sz="2000"/>
              <a:t> outputs data in </a:t>
            </a:r>
            <a:r>
              <a:rPr i="1" lang="en" sz="2000"/>
              <a:t>format 1</a:t>
            </a:r>
            <a:endParaRPr i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 sz="2000"/>
              <a:t>Object B</a:t>
            </a:r>
            <a:r>
              <a:rPr lang="en" sz="2000"/>
              <a:t> expects input in </a:t>
            </a:r>
            <a:r>
              <a:rPr i="1" lang="en" sz="2000"/>
              <a:t>format 2</a:t>
            </a:r>
            <a:endParaRPr i="1"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Adapter connects between </a:t>
            </a:r>
            <a:r>
              <a:rPr i="1" lang="en" sz="2000"/>
              <a:t>Object A</a:t>
            </a:r>
            <a:r>
              <a:rPr lang="en" sz="2000"/>
              <a:t> and </a:t>
            </a:r>
            <a:r>
              <a:rPr i="1" lang="en" sz="2000"/>
              <a:t>Object B</a:t>
            </a:r>
            <a:endParaRPr i="1"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Takes input in </a:t>
            </a:r>
            <a:r>
              <a:rPr i="1" lang="en" sz="2000"/>
              <a:t>format 1</a:t>
            </a:r>
            <a:endParaRPr i="1" sz="2000"/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Generates output in </a:t>
            </a:r>
            <a:r>
              <a:rPr i="1" lang="en" sz="2000"/>
              <a:t>format 2</a:t>
            </a:r>
            <a:endParaRPr i="1" sz="20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concept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should seem familiar</a:t>
            </a:r>
            <a:endParaRPr sz="24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Adapter Design Pattern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894625"/>
            <a:ext cx="8520600" cy="3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Adapter pattern allows, for instance, to:</a:t>
            </a:r>
            <a:endParaRPr sz="22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Convert the interface of a class to the one the client expects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 classes with incompatible interfaces work together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Provide a new interface for a class</a:t>
            </a:r>
            <a:endParaRPr sz="19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Solution:</a:t>
            </a:r>
            <a:endParaRPr sz="22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 a new class, </a:t>
            </a:r>
            <a:r>
              <a:rPr lang="en" sz="1900">
                <a:solidFill>
                  <a:srgbClr val="1155CC"/>
                </a:solidFill>
              </a:rPr>
              <a:t>Adapter</a:t>
            </a:r>
            <a:r>
              <a:rPr lang="en" sz="1900"/>
              <a:t>, to convert the interface of the available class, </a:t>
            </a:r>
            <a:r>
              <a:rPr lang="en" sz="1900">
                <a:solidFill>
                  <a:srgbClr val="1155CC"/>
                </a:solidFill>
              </a:rPr>
              <a:t>Adaptee</a:t>
            </a:r>
            <a:r>
              <a:rPr lang="en" sz="1900"/>
              <a:t>, to the required interface, </a:t>
            </a:r>
            <a:r>
              <a:rPr lang="en" sz="1900">
                <a:solidFill>
                  <a:srgbClr val="1155CC"/>
                </a:solidFill>
              </a:rPr>
              <a:t>Target</a:t>
            </a:r>
            <a:r>
              <a:rPr lang="en" sz="1900"/>
              <a:t>, </a:t>
            </a:r>
            <a:r>
              <a:rPr b="1" lang="en" sz="1900"/>
              <a:t>without changing it</a:t>
            </a:r>
            <a:endParaRPr b="1"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Use Adapter to work with classes that don’t have the required interface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Clients will not know if they work with a Target directly or through an Adapter with a class without the Target interface</a:t>
            </a:r>
            <a:endParaRPr sz="1900"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82350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Adapter Pattern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 rot="-509">
            <a:off x="7117492" y="137438"/>
            <a:ext cx="20265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</a:rPr>
              <a:t>Inheritance </a:t>
            </a:r>
            <a:endParaRPr i="1" sz="18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</a:rPr>
              <a:t>vs. </a:t>
            </a:r>
            <a:endParaRPr i="1" sz="18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</a:rPr>
              <a:t>Composition</a:t>
            </a:r>
            <a:endParaRPr sz="1500">
              <a:solidFill>
                <a:srgbClr val="1155CC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 rot="-5400000">
            <a:off x="7765500" y="3458625"/>
            <a:ext cx="2241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[Design Patterns, GoF, p. 141]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184" name="Shape 184"/>
          <p:cNvSpPr txBox="1"/>
          <p:nvPr>
            <p:ph idx="4294967295" type="body"/>
          </p:nvPr>
        </p:nvSpPr>
        <p:spPr>
          <a:xfrm>
            <a:off x="311700" y="608850"/>
            <a:ext cx="85206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Char char="●"/>
            </a:pPr>
            <a:r>
              <a:rPr lang="en" sz="2100"/>
              <a:t>Structure</a:t>
            </a:r>
            <a:endParaRPr sz="2100"/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Char char="○"/>
            </a:pPr>
            <a:r>
              <a:rPr lang="en" sz="1700"/>
              <a:t>A class adapter uses multiple inheritance to adapt one interface to another: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 object adapter relies on object composition:</a:t>
            </a:r>
            <a:endParaRPr sz="1700"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00" y="1330250"/>
            <a:ext cx="4671398" cy="15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687" y="3235675"/>
            <a:ext cx="4698623" cy="160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Adapter Design Pattern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Cleans up your code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Helps </a:t>
            </a:r>
            <a:r>
              <a:rPr lang="en" sz="2200">
                <a:solidFill>
                  <a:srgbClr val="1155CC"/>
                </a:solidFill>
              </a:rPr>
              <a:t>decouple modules</a:t>
            </a:r>
            <a:r>
              <a:rPr lang="en" sz="2200"/>
              <a:t> and </a:t>
            </a:r>
            <a:r>
              <a:rPr lang="en" sz="2200">
                <a:solidFill>
                  <a:srgbClr val="1155CC"/>
                </a:solidFill>
              </a:rPr>
              <a:t>separate concerns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need to worry about adapting to other modules’ expectations</a:t>
            </a:r>
            <a:endParaRPr sz="18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Sometimes it’s the only solution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E.g.: Adapting between components you cannot change (you don’t have the source code)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Especially when </a:t>
            </a:r>
            <a:r>
              <a:rPr lang="en" sz="1800">
                <a:solidFill>
                  <a:srgbClr val="1155CC"/>
                </a:solidFill>
              </a:rPr>
              <a:t>combining frameworks</a:t>
            </a:r>
            <a:endParaRPr sz="1800">
              <a:solidFill>
                <a:srgbClr val="1155CC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Original </a:t>
            </a:r>
            <a:r>
              <a:rPr i="1" lang="en" sz="1800"/>
              <a:t>GoF</a:t>
            </a:r>
            <a:r>
              <a:rPr lang="en" sz="1800"/>
              <a:t> example combined a font framework (for text) with a drawing program framework</a:t>
            </a:r>
            <a:endParaRPr sz="1800"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Observer/Observable Pattern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51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Common design pattern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Appeared in the Gang of Four book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Gamma, Helm, Johnson &amp; Vlissides. “</a:t>
            </a:r>
            <a:r>
              <a:rPr b="1" lang="en" sz="1700"/>
              <a:t>Design Patterns: Elements of Reusable Object-Oriented Software</a:t>
            </a:r>
            <a:r>
              <a:rPr lang="en" sz="1700"/>
              <a:t>”, Addison-Wesley, 1994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Essentially, a collection of common problems and “recipes” for generic solutions</a:t>
            </a:r>
            <a:endParaRPr sz="1700"/>
          </a:p>
        </p:txBody>
      </p:sp>
      <p:pic>
        <p:nvPicPr>
          <p:cNvPr descr="IMG_20171022_101532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925" y="747900"/>
            <a:ext cx="3040372" cy="405382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to Combine Frameworks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5" y="1816600"/>
            <a:ext cx="7584823" cy="28452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7168600" y="1201125"/>
            <a:ext cx="1914600" cy="857400"/>
          </a:xfrm>
          <a:prstGeom prst="wedgeRectCallout">
            <a:avLst>
              <a:gd fmla="val -85714" name="adj1"/>
              <a:gd fmla="val 61317" name="adj2"/>
            </a:avLst>
          </a:prstGeom>
          <a:solidFill>
            <a:schemeClr val="lt1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 part of font manager framework</a:t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7168600" y="2707050"/>
            <a:ext cx="1914600" cy="857400"/>
          </a:xfrm>
          <a:prstGeom prst="wedgeRectCallout">
            <a:avLst>
              <a:gd fmla="val -182795" name="adj1"/>
              <a:gd fmla="val 61237" name="adj2"/>
            </a:avLst>
          </a:prstGeom>
          <a:solidFill>
            <a:schemeClr val="lt1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TextShape adapts TextView to drawing editor framework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 rot="-460">
            <a:off x="6356978" y="4693978"/>
            <a:ext cx="2241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</a:rPr>
              <a:t>[Design Patterns, GoF, p. 140]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Observers &amp; Adapters, Summary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Extremely common patterns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Tools for “gluing stuff together”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Help us obtain</a:t>
            </a:r>
            <a:endParaRPr sz="25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>
                <a:solidFill>
                  <a:srgbClr val="1155CC"/>
                </a:solidFill>
              </a:rPr>
              <a:t>Cleaner </a:t>
            </a:r>
            <a:r>
              <a:rPr lang="en" sz="2100"/>
              <a:t>code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>
                <a:solidFill>
                  <a:srgbClr val="1155CC"/>
                </a:solidFill>
              </a:rPr>
              <a:t>Cohesive </a:t>
            </a:r>
            <a:r>
              <a:rPr lang="en" sz="2100"/>
              <a:t>classes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>
                <a:solidFill>
                  <a:srgbClr val="1155CC"/>
                </a:solidFill>
              </a:rPr>
              <a:t>Decoupled </a:t>
            </a:r>
            <a:r>
              <a:rPr lang="en" sz="2100"/>
              <a:t>system</a:t>
            </a:r>
            <a:endParaRPr sz="2100"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 - Design Patterns For Testing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Term coined by Gerard Meszaros in the book “xUnit Test Patterns”, Addison-Wesley, 2007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Various design patterns for objects used for testing</a:t>
            </a:r>
            <a:endParaRPr sz="2500"/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idea is simple: During testing, </a:t>
            </a:r>
            <a:r>
              <a:rPr lang="en" sz="2500">
                <a:solidFill>
                  <a:srgbClr val="1155CC"/>
                </a:solidFill>
              </a:rPr>
              <a:t>replace an object with a test double</a:t>
            </a:r>
            <a:endParaRPr sz="2500">
              <a:solidFill>
                <a:srgbClr val="1155CC"/>
              </a:solidFill>
            </a:endParaRPr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An object that “looks the same” (i.e., implements the same interface(s) )</a:t>
            </a:r>
            <a:endParaRPr sz="2100"/>
          </a:p>
          <a:p>
            <a: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But gives us </a:t>
            </a:r>
            <a:r>
              <a:rPr lang="en" sz="2100">
                <a:solidFill>
                  <a:srgbClr val="1155CC"/>
                </a:solidFill>
              </a:rPr>
              <a:t>more inspection/monitoring capabilities</a:t>
            </a:r>
            <a:endParaRPr sz="2100">
              <a:solidFill>
                <a:srgbClr val="1155CC"/>
              </a:solidFill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78692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 double is a general name for various patterns:</a:t>
            </a:r>
            <a:endParaRPr sz="21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Dummy - </a:t>
            </a:r>
            <a:r>
              <a:rPr lang="en" sz="1700">
                <a:solidFill>
                  <a:srgbClr val="1155CC"/>
                </a:solidFill>
              </a:rPr>
              <a:t>No implementation</a:t>
            </a:r>
            <a:r>
              <a:rPr lang="en" sz="1700"/>
              <a:t>, passed around, but not used - usually just to fill parameter requirements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Fake - </a:t>
            </a:r>
            <a:r>
              <a:rPr lang="en" sz="1700"/>
              <a:t>has a working implementation, but</a:t>
            </a:r>
            <a:r>
              <a:rPr lang="en" sz="1700">
                <a:solidFill>
                  <a:srgbClr val="1155CC"/>
                </a:solidFill>
              </a:rPr>
              <a:t> not suitable for production use</a:t>
            </a:r>
            <a:r>
              <a:rPr lang="en" sz="1700"/>
              <a:t> (e.g., in-memory test database)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Stub - </a:t>
            </a:r>
            <a:r>
              <a:rPr lang="en" sz="1700"/>
              <a:t>Somewhat similar to Fake, but </a:t>
            </a:r>
            <a:r>
              <a:rPr lang="en" sz="1700">
                <a:solidFill>
                  <a:srgbClr val="1155CC"/>
                </a:solidFill>
              </a:rPr>
              <a:t>only behaviour needed for testing is implemented </a:t>
            </a:r>
            <a:r>
              <a:rPr lang="en" sz="1700"/>
              <a:t>(i.e., has no logic, returns pre-programmed answers for testing)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Spy - </a:t>
            </a:r>
            <a:r>
              <a:rPr lang="en" sz="1700"/>
              <a:t>A </a:t>
            </a:r>
            <a:r>
              <a:rPr lang="en" sz="1700">
                <a:solidFill>
                  <a:srgbClr val="1155CC"/>
                </a:solidFill>
              </a:rPr>
              <a:t>stub</a:t>
            </a:r>
            <a:r>
              <a:rPr lang="en" sz="1700"/>
              <a:t> that also </a:t>
            </a:r>
            <a:r>
              <a:rPr lang="en" sz="1700">
                <a:solidFill>
                  <a:srgbClr val="1155CC"/>
                </a:solidFill>
              </a:rPr>
              <a:t>records information about how it was called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Mock - </a:t>
            </a:r>
            <a:r>
              <a:rPr lang="en" sz="1700"/>
              <a:t>A </a:t>
            </a:r>
            <a:r>
              <a:rPr lang="en" sz="1700">
                <a:solidFill>
                  <a:srgbClr val="1155CC"/>
                </a:solidFill>
              </a:rPr>
              <a:t>spy</a:t>
            </a:r>
            <a:r>
              <a:rPr lang="en" sz="1700"/>
              <a:t> that </a:t>
            </a:r>
            <a:r>
              <a:rPr lang="en" sz="1700">
                <a:solidFill>
                  <a:srgbClr val="1155CC"/>
                </a:solidFill>
              </a:rPr>
              <a:t>expects to be used a certain way</a:t>
            </a:r>
            <a:r>
              <a:rPr lang="en" sz="1700"/>
              <a:t>, can be used to test object interactions</a:t>
            </a:r>
            <a:endParaRPr sz="1700"/>
          </a:p>
          <a:p>
            <a: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E.g., can throw an exception if it receives a call it doesn’t expect and is checked during verification to ensure it got all the calls it was expecting</a:t>
            </a:r>
            <a:endParaRPr sz="1500"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Doubles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Char char="●"/>
            </a:pPr>
            <a:r>
              <a:rPr lang="en" sz="2100"/>
              <a:t>There is a very interesting article about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mocks vs. stubs</a:t>
            </a:r>
            <a:endParaRPr sz="21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With good arguments for and against each approach</a:t>
            </a:r>
            <a:endParaRPr sz="1700"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More than a subtle difference in implementation details, </a:t>
            </a:r>
            <a:br>
              <a:rPr lang="en" sz="2100"/>
            </a:br>
            <a:r>
              <a:rPr lang="en" sz="2100"/>
              <a:t>it’s a </a:t>
            </a:r>
            <a:r>
              <a:rPr lang="en" sz="2100">
                <a:solidFill>
                  <a:srgbClr val="1155CC"/>
                </a:solidFill>
              </a:rPr>
              <a:t>different testing philosophy</a:t>
            </a:r>
            <a:r>
              <a:rPr lang="en" sz="2100"/>
              <a:t>!</a:t>
            </a:r>
            <a:endParaRPr sz="21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the “</a:t>
            </a:r>
            <a:r>
              <a:rPr lang="en" sz="1700">
                <a:solidFill>
                  <a:srgbClr val="1155CC"/>
                </a:solidFill>
              </a:rPr>
              <a:t>classic approach</a:t>
            </a:r>
            <a:r>
              <a:rPr lang="en" sz="1700"/>
              <a:t>” (using stubs), we validate the </a:t>
            </a:r>
            <a:r>
              <a:rPr b="1" lang="en" sz="1700"/>
              <a:t>state of an object</a:t>
            </a:r>
            <a:r>
              <a:rPr lang="en" sz="1700"/>
              <a:t>.</a:t>
            </a:r>
            <a:br>
              <a:rPr lang="en" sz="1700"/>
            </a:br>
            <a:r>
              <a:rPr lang="en" sz="1700"/>
              <a:t>That is, we call method X on object A, and then inspect A to make sure it looks as we expect</a:t>
            </a:r>
            <a:endParaRPr sz="1700"/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the “</a:t>
            </a:r>
            <a:r>
              <a:rPr lang="en" sz="1700">
                <a:solidFill>
                  <a:srgbClr val="1155CC"/>
                </a:solidFill>
              </a:rPr>
              <a:t>mockist approach</a:t>
            </a:r>
            <a:r>
              <a:rPr lang="en" sz="1700"/>
              <a:t>” (using mocks), we validate the </a:t>
            </a:r>
            <a:r>
              <a:rPr b="1" lang="en" sz="1700"/>
              <a:t>object behaviour</a:t>
            </a:r>
            <a:r>
              <a:rPr lang="en" sz="1700"/>
              <a:t>.</a:t>
            </a:r>
            <a:br>
              <a:rPr lang="en" sz="1700"/>
            </a:br>
            <a:r>
              <a:rPr lang="en" sz="1700"/>
              <a:t>That is, we call method X on object A, and verify that A made the expected calls (i.e., sent the expected messages) to all of its collaborators.</a:t>
            </a:r>
            <a:endParaRPr sz="1700"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Code Example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see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another code example</a:t>
            </a:r>
            <a:r>
              <a:rPr lang="en" sz="2400"/>
              <a:t> that applies the observer pattern</a:t>
            </a:r>
            <a:endParaRPr sz="24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is “the classic” use case of the observer/observable pattern - Separating User Interface from “the engine” of your application</a:t>
            </a:r>
            <a:endParaRPr sz="2000"/>
          </a:p>
          <a:p>
            <a: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It also uses a </a:t>
            </a:r>
            <a:r>
              <a:rPr lang="en" sz="2000">
                <a:solidFill>
                  <a:srgbClr val="1155CC"/>
                </a:solidFill>
              </a:rPr>
              <a:t>test double</a:t>
            </a:r>
            <a:r>
              <a:rPr lang="en" sz="2000"/>
              <a:t> to test the observable functionality</a:t>
            </a:r>
            <a:br>
              <a:rPr lang="en" sz="2000"/>
            </a:br>
            <a:r>
              <a:rPr lang="en" sz="2000"/>
              <a:t>(i.e., verify that the observable is notifying all of its observers properly)</a:t>
            </a:r>
            <a:endParaRPr sz="2000"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observers and/or adapter to separate (decouple) UI and backend is a very common technique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evolved into a pattern/paradigm, called </a:t>
            </a:r>
            <a:r>
              <a:rPr lang="en" sz="2100">
                <a:solidFill>
                  <a:srgbClr val="1155CC"/>
                </a:solidFill>
              </a:rPr>
              <a:t>MVC</a:t>
            </a:r>
            <a:endParaRPr sz="2100">
              <a:solidFill>
                <a:srgbClr val="1155CC"/>
              </a:solidFill>
            </a:endParaRPr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MVC stands for Model-View-Controller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Divide an application into three pieces: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rgbClr val="1155CC"/>
                </a:solidFill>
              </a:rPr>
              <a:t>Model </a:t>
            </a:r>
            <a:r>
              <a:rPr lang="en" sz="1700"/>
              <a:t>- Our application’s representation of the real-world in problem domain-specific terms; directly manages data, logic, etc.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rgbClr val="1155CC"/>
                </a:solidFill>
              </a:rPr>
              <a:t>View</a:t>
            </a:r>
            <a:r>
              <a:rPr lang="en" sz="1700"/>
              <a:t> - Any representation of the model, what users interact with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rgbClr val="1155CC"/>
                </a:solidFill>
              </a:rPr>
              <a:t>Controller</a:t>
            </a:r>
            <a:r>
              <a:rPr lang="en" sz="1700"/>
              <a:t> - Connects the model and the view</a:t>
            </a:r>
            <a:endParaRPr sz="17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Let’s see an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example of MVC</a:t>
            </a:r>
            <a:endParaRPr sz="2100"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names: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Observer-Observable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Listener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Publish-Subscribe</a:t>
            </a:r>
            <a:endParaRPr sz="18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concept is the same:</a:t>
            </a:r>
            <a:endParaRPr sz="22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Whenever something happens to </a:t>
            </a:r>
            <a:r>
              <a:rPr lang="en" sz="1800">
                <a:solidFill>
                  <a:srgbClr val="1155CC"/>
                </a:solidFill>
              </a:rPr>
              <a:t>object A</a:t>
            </a:r>
            <a:r>
              <a:rPr lang="en" sz="1800"/>
              <a:t>, </a:t>
            </a:r>
            <a:r>
              <a:rPr lang="en" sz="1800">
                <a:solidFill>
                  <a:srgbClr val="1155CC"/>
                </a:solidFill>
              </a:rPr>
              <a:t>object B</a:t>
            </a:r>
            <a:r>
              <a:rPr lang="en" sz="1800"/>
              <a:t> gets notified and takes an action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two objects care about interfaces (e.g., </a:t>
            </a:r>
            <a:r>
              <a:rPr lang="en" sz="1800">
                <a:solidFill>
                  <a:srgbClr val="1155CC"/>
                </a:solidFill>
              </a:rPr>
              <a:t>observer</a:t>
            </a:r>
            <a:r>
              <a:rPr lang="en" sz="1800"/>
              <a:t> and </a:t>
            </a:r>
            <a:r>
              <a:rPr lang="en" sz="1800">
                <a:solidFill>
                  <a:srgbClr val="1155CC"/>
                </a:solidFill>
              </a:rPr>
              <a:t>observable</a:t>
            </a:r>
            <a:r>
              <a:rPr lang="en" sz="1800"/>
              <a:t>), not concrete implementations</a:t>
            </a:r>
            <a:endParaRPr sz="1800"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6902100" y="4401275"/>
            <a:ext cx="2241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[Design Patterns, GoF, p. 294]</a:t>
            </a:r>
            <a:endParaRPr sz="12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1463"/>
            <a:ext cx="8839200" cy="348132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4294967295" type="title"/>
          </p:nvPr>
        </p:nvSpPr>
        <p:spPr>
          <a:xfrm>
            <a:off x="311700" y="17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Pattern Structure</a:t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Design Pattern</a:t>
            </a:r>
            <a:endParaRPr/>
          </a:p>
        </p:txBody>
      </p:sp>
      <p:pic>
        <p:nvPicPr>
          <p:cNvPr descr="500px-Observer.svg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125" y="1563954"/>
            <a:ext cx="6453525" cy="26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88050" y="1483833"/>
            <a:ext cx="31875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diagram on Wikipedia</a:t>
            </a:r>
            <a:r>
              <a:rPr lang="en" sz="1800"/>
              <a:t> uses a slightly different object modeling conventions, but uses the same general idea</a:t>
            </a:r>
            <a:endParaRPr sz="1800"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25" y="1131000"/>
            <a:ext cx="7326525" cy="35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6667125" y="2122850"/>
            <a:ext cx="2331300" cy="766800"/>
          </a:xfrm>
          <a:prstGeom prst="wedgeRectCallout">
            <a:avLst>
              <a:gd fmla="val -154831" name="adj1"/>
              <a:gd fmla="val -46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“setState” refers to some setter method of the subject..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534950" y="542075"/>
            <a:ext cx="54768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Yet another diagram from the </a:t>
            </a: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GoF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book ...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Observer/Observable Pattern - Why?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way to </a:t>
            </a:r>
            <a:r>
              <a:rPr i="1" lang="en" sz="2000">
                <a:solidFill>
                  <a:srgbClr val="1155CC"/>
                </a:solidFill>
              </a:rPr>
              <a:t>decouple modules</a:t>
            </a:r>
            <a:endParaRPr i="1" sz="2000">
              <a:solidFill>
                <a:srgbClr val="1155CC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observable doesn’t need to know much about its observers - As long as they implement some (usually simple) observer interface, they will get notified whenever something interesting happens</a:t>
            </a:r>
            <a:endParaRPr sz="16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Fundamental building block in </a:t>
            </a:r>
            <a:r>
              <a:rPr lang="en" sz="2000">
                <a:solidFill>
                  <a:srgbClr val="1155CC"/>
                </a:solidFill>
              </a:rPr>
              <a:t>event-driven architecture</a:t>
            </a:r>
            <a:endParaRPr sz="2000">
              <a:solidFill>
                <a:srgbClr val="1155CC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Common architecture where</a:t>
            </a:r>
            <a:r>
              <a:rPr lang="en" sz="1600"/>
              <a:t> different </a:t>
            </a:r>
            <a:r>
              <a:rPr lang="en" sz="1600"/>
              <a:t>components interact by raising (and listening to) events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Extremely common architecture for </a:t>
            </a:r>
            <a:r>
              <a:rPr lang="en" sz="1600">
                <a:solidFill>
                  <a:srgbClr val="1155CC"/>
                </a:solidFill>
              </a:rPr>
              <a:t>modern distributed systems</a:t>
            </a:r>
            <a:endParaRPr sz="1600">
              <a:solidFill>
                <a:srgbClr val="1155CC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Another common example:</a:t>
            </a:r>
            <a:r>
              <a:rPr lang="en" sz="1600">
                <a:solidFill>
                  <a:srgbClr val="1155CC"/>
                </a:solidFill>
              </a:rPr>
              <a:t> Graphical User Interface</a:t>
            </a:r>
            <a:r>
              <a:rPr lang="en" sz="1600"/>
              <a:t>, where a user’s action (such as a mouse-click) raises an event, which triggers various listeners.</a:t>
            </a:r>
            <a:br>
              <a:rPr lang="en" sz="1600"/>
            </a:br>
            <a:r>
              <a:rPr lang="en" sz="1600"/>
              <a:t>This is a standard way of decoupling GUI (</a:t>
            </a:r>
            <a:r>
              <a:rPr i="1" lang="en" sz="1600"/>
              <a:t>presentation layer</a:t>
            </a:r>
            <a:r>
              <a:rPr lang="en" sz="1600"/>
              <a:t>) from business logic.</a:t>
            </a:r>
            <a:endParaRPr sz="1600"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Design Pattern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go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an example</a:t>
            </a:r>
            <a:r>
              <a:rPr lang="en"/>
              <a:t>.</a:t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implementation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88" y="1072674"/>
            <a:ext cx="5555423" cy="3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