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roximaNova-bold.fntdata"/><Relationship Id="rId12" Type="http://schemas.openxmlformats.org/officeDocument/2006/relationships/slide" Target="slides/slide8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1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10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Supplier&lt;T&gt; - from java.util.function.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functional interface and can therefore be used as the assignment target for a lambda expression or method reference.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class: what’s the matter of using explicit constructors again?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Construction site vs. Running Hotel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E.g.: Planning a road trip without knowing exactly which car model we’re going to rent.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Analogy: </a:t>
            </a:r>
            <a:r>
              <a:rPr lang="en" sz="1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plan a road trip without knowing </a:t>
            </a:r>
            <a:r>
              <a:rPr i="1" lang="en" sz="1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which car rental company you’ll use</a:t>
            </a:r>
            <a:r>
              <a:rPr lang="en" sz="1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or </a:t>
            </a:r>
            <a:r>
              <a:rPr i="1" lang="en" sz="1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exact model of the car you’ll be renting</a:t>
            </a:r>
            <a:r>
              <a:rPr lang="en" sz="1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A car-rental application … rent a Vehicle, not a Subaru.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class: what’s the matter of using explicit constructors again?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oracle.com/javase/8/docs/api/java/util/function/Supplier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sc301-winter-2018/AbstractFactoryExampl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tackoverflow.com/questions/5739611/differences-between-abstract-factory-pattern-and-factory-metho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csc301-winter-2018/BuilderExampl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pring.io/spring/docs/current/spring-framework-reference/html/beans.html" TargetMode="External"/><Relationship Id="rId4" Type="http://schemas.openxmlformats.org/officeDocument/2006/relationships/hyperlink" Target="https://github.com/google/guice/wiki/Motiv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IKD2-MAkXy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78800" y="1583350"/>
            <a:ext cx="818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CSC301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78800" y="29924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design patterns: Dependency Injection, Factory Method, Builder, Singleton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470500" y="4365575"/>
            <a:ext cx="4203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CSC301, Winter 2016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The</a:t>
            </a:r>
            <a:r>
              <a:rPr lang="en" sz="2200"/>
              <a:t> </a:t>
            </a:r>
            <a:r>
              <a:rPr i="1" lang="en" sz="2200">
                <a:solidFill>
                  <a:schemeClr val="dk1"/>
                </a:solidFill>
              </a:rPr>
              <a:t>Factory Method</a:t>
            </a:r>
            <a:r>
              <a:rPr lang="en" sz="2200">
                <a:solidFill>
                  <a:schemeClr val="dk1"/>
                </a:solidFill>
              </a:rPr>
              <a:t> design pattern is one way to implement our intuition.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Let’s see some diagrams describing the </a:t>
            </a:r>
            <a:r>
              <a:rPr i="1" lang="en" sz="2200">
                <a:solidFill>
                  <a:schemeClr val="dk1"/>
                </a:solidFill>
              </a:rPr>
              <a:t>Factory Method </a:t>
            </a:r>
            <a:r>
              <a:rPr lang="en" sz="2200"/>
              <a:t>pattern … </a:t>
            </a:r>
            <a:endParaRPr sz="2200"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7793225" y="142282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A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9" name="Shape 129"/>
          <p:cNvCxnSpPr>
            <a:stCxn id="130" idx="3"/>
            <a:endCxn id="128" idx="1"/>
          </p:cNvCxnSpPr>
          <p:nvPr/>
        </p:nvCxnSpPr>
        <p:spPr>
          <a:xfrm flipH="1" rot="10800000">
            <a:off x="1386625" y="1746617"/>
            <a:ext cx="6406500" cy="10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Shape 131"/>
          <p:cNvCxnSpPr>
            <a:stCxn id="130" idx="3"/>
            <a:endCxn id="132" idx="1"/>
          </p:cNvCxnSpPr>
          <p:nvPr/>
        </p:nvCxnSpPr>
        <p:spPr>
          <a:xfrm flipH="1" rot="10800000">
            <a:off x="1386625" y="2779217"/>
            <a:ext cx="6406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Shape 133"/>
          <p:cNvCxnSpPr>
            <a:stCxn id="130" idx="3"/>
            <a:endCxn id="134" idx="1"/>
          </p:cNvCxnSpPr>
          <p:nvPr/>
        </p:nvCxnSpPr>
        <p:spPr>
          <a:xfrm>
            <a:off x="1386625" y="2781617"/>
            <a:ext cx="64065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Shape 132"/>
          <p:cNvSpPr/>
          <p:nvPr/>
        </p:nvSpPr>
        <p:spPr>
          <a:xfrm>
            <a:off x="7793225" y="245562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B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7793225" y="359117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C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83725" y="2326067"/>
            <a:ext cx="1302900" cy="9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231850" y="247850"/>
            <a:ext cx="35598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dk1"/>
                </a:solidFill>
              </a:rPr>
              <a:t>Step 1:</a:t>
            </a:r>
            <a:r>
              <a:rPr lang="en" sz="1900">
                <a:solidFill>
                  <a:schemeClr val="dk1"/>
                </a:solidFill>
              </a:rPr>
              <a:t> The application invokes the constructors of different implementations of T.</a:t>
            </a:r>
            <a:endParaRPr sz="1900"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7793225" y="142282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A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" name="Shape 142"/>
          <p:cNvCxnSpPr>
            <a:stCxn id="143" idx="3"/>
            <a:endCxn id="141" idx="1"/>
          </p:cNvCxnSpPr>
          <p:nvPr/>
        </p:nvCxnSpPr>
        <p:spPr>
          <a:xfrm>
            <a:off x="7425000" y="1746525"/>
            <a:ext cx="3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Shape 143"/>
          <p:cNvSpPr/>
          <p:nvPr/>
        </p:nvSpPr>
        <p:spPr>
          <a:xfrm>
            <a:off x="5539200" y="1422825"/>
            <a:ext cx="1885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Factory1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public T createInstance()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" name="Shape 144"/>
          <p:cNvCxnSpPr>
            <a:stCxn id="145" idx="3"/>
          </p:cNvCxnSpPr>
          <p:nvPr/>
        </p:nvCxnSpPr>
        <p:spPr>
          <a:xfrm flipH="1" rot="10800000">
            <a:off x="1386625" y="1746317"/>
            <a:ext cx="4152300" cy="10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Shape 146"/>
          <p:cNvCxnSpPr>
            <a:stCxn id="145" idx="3"/>
          </p:cNvCxnSpPr>
          <p:nvPr/>
        </p:nvCxnSpPr>
        <p:spPr>
          <a:xfrm>
            <a:off x="1386625" y="2781617"/>
            <a:ext cx="41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Shape 147"/>
          <p:cNvCxnSpPr>
            <a:stCxn id="145" idx="3"/>
          </p:cNvCxnSpPr>
          <p:nvPr/>
        </p:nvCxnSpPr>
        <p:spPr>
          <a:xfrm>
            <a:off x="1386625" y="2781617"/>
            <a:ext cx="4152300" cy="11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Shape 148"/>
          <p:cNvSpPr/>
          <p:nvPr/>
        </p:nvSpPr>
        <p:spPr>
          <a:xfrm>
            <a:off x="7793225" y="245562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B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Shape 149"/>
          <p:cNvCxnSpPr>
            <a:stCxn id="150" idx="3"/>
            <a:endCxn id="148" idx="1"/>
          </p:cNvCxnSpPr>
          <p:nvPr/>
        </p:nvCxnSpPr>
        <p:spPr>
          <a:xfrm flipH="1" rot="10800000">
            <a:off x="7425000" y="2779225"/>
            <a:ext cx="3681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/>
          <p:nvPr/>
        </p:nvSpPr>
        <p:spPr>
          <a:xfrm>
            <a:off x="7793225" y="359117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C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2" name="Shape 152"/>
          <p:cNvCxnSpPr>
            <a:stCxn id="153" idx="3"/>
            <a:endCxn id="151" idx="1"/>
          </p:cNvCxnSpPr>
          <p:nvPr/>
        </p:nvCxnSpPr>
        <p:spPr>
          <a:xfrm>
            <a:off x="7425000" y="3914875"/>
            <a:ext cx="3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Shape 145"/>
          <p:cNvSpPr/>
          <p:nvPr/>
        </p:nvSpPr>
        <p:spPr>
          <a:xfrm>
            <a:off x="83725" y="2326067"/>
            <a:ext cx="1302900" cy="9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31850" y="247850"/>
            <a:ext cx="47358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Step 2:</a:t>
            </a:r>
            <a:r>
              <a:rPr lang="en" sz="1900"/>
              <a:t> Application </a:t>
            </a:r>
            <a:r>
              <a:rPr lang="en" sz="1900">
                <a:solidFill>
                  <a:schemeClr val="dk1"/>
                </a:solidFill>
              </a:rPr>
              <a:t>depends on factory objects to construct instances of type T.</a:t>
            </a:r>
            <a:endParaRPr sz="19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Factory objects invoke the constructors of different implementations of T.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539200" y="2457925"/>
            <a:ext cx="1885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Factory2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public T createInstance()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539200" y="3591175"/>
            <a:ext cx="1885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Factory3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public T createInstance()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7793225" y="142282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A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1" name="Shape 161"/>
          <p:cNvCxnSpPr>
            <a:stCxn id="162" idx="3"/>
            <a:endCxn id="160" idx="1"/>
          </p:cNvCxnSpPr>
          <p:nvPr/>
        </p:nvCxnSpPr>
        <p:spPr>
          <a:xfrm>
            <a:off x="7425000" y="1746525"/>
            <a:ext cx="3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Shape 162"/>
          <p:cNvSpPr/>
          <p:nvPr/>
        </p:nvSpPr>
        <p:spPr>
          <a:xfrm>
            <a:off x="5539200" y="1422825"/>
            <a:ext cx="1885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Factory1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implements Factory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public T createInstance()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3" name="Shape 163"/>
          <p:cNvCxnSpPr>
            <a:stCxn id="164" idx="3"/>
            <a:endCxn id="162" idx="1"/>
          </p:cNvCxnSpPr>
          <p:nvPr/>
        </p:nvCxnSpPr>
        <p:spPr>
          <a:xfrm flipH="1" rot="10800000">
            <a:off x="4170850" y="1746425"/>
            <a:ext cx="1368300" cy="10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Shape 165"/>
          <p:cNvCxnSpPr>
            <a:stCxn id="164" idx="3"/>
            <a:endCxn id="166" idx="1"/>
          </p:cNvCxnSpPr>
          <p:nvPr/>
        </p:nvCxnSpPr>
        <p:spPr>
          <a:xfrm>
            <a:off x="4170850" y="2779325"/>
            <a:ext cx="1368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Shape 167"/>
          <p:cNvCxnSpPr>
            <a:stCxn id="164" idx="3"/>
            <a:endCxn id="168" idx="1"/>
          </p:cNvCxnSpPr>
          <p:nvPr/>
        </p:nvCxnSpPr>
        <p:spPr>
          <a:xfrm>
            <a:off x="4170850" y="2779325"/>
            <a:ext cx="1368300" cy="11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Shape 169"/>
          <p:cNvSpPr/>
          <p:nvPr/>
        </p:nvSpPr>
        <p:spPr>
          <a:xfrm>
            <a:off x="7793225" y="245562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B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0" name="Shape 170"/>
          <p:cNvCxnSpPr>
            <a:stCxn id="166" idx="3"/>
            <a:endCxn id="169" idx="1"/>
          </p:cNvCxnSpPr>
          <p:nvPr/>
        </p:nvCxnSpPr>
        <p:spPr>
          <a:xfrm flipH="1" rot="10800000">
            <a:off x="7425000" y="2779225"/>
            <a:ext cx="3681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Shape 171"/>
          <p:cNvSpPr/>
          <p:nvPr/>
        </p:nvSpPr>
        <p:spPr>
          <a:xfrm>
            <a:off x="7793225" y="359117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C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2" name="Shape 172"/>
          <p:cNvCxnSpPr>
            <a:stCxn id="168" idx="3"/>
            <a:endCxn id="171" idx="1"/>
          </p:cNvCxnSpPr>
          <p:nvPr/>
        </p:nvCxnSpPr>
        <p:spPr>
          <a:xfrm>
            <a:off x="7425000" y="3914875"/>
            <a:ext cx="3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Shape 164"/>
          <p:cNvSpPr/>
          <p:nvPr/>
        </p:nvSpPr>
        <p:spPr>
          <a:xfrm>
            <a:off x="2110150" y="2455625"/>
            <a:ext cx="20607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 Factory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public T createInstance()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83725" y="2326067"/>
            <a:ext cx="1302900" cy="9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cxnSp>
        <p:nvCxnSpPr>
          <p:cNvPr id="174" name="Shape 174"/>
          <p:cNvCxnSpPr>
            <a:stCxn id="173" idx="3"/>
            <a:endCxn id="164" idx="1"/>
          </p:cNvCxnSpPr>
          <p:nvPr/>
        </p:nvCxnSpPr>
        <p:spPr>
          <a:xfrm flipH="1" rot="10800000">
            <a:off x="1386625" y="2779217"/>
            <a:ext cx="723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x="231850" y="247850"/>
            <a:ext cx="50766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Step 3:</a:t>
            </a:r>
            <a:r>
              <a:rPr lang="en" sz="1900"/>
              <a:t> Application depends only on the factory interface. Any factory implementation can be used to constructs instances of type T.</a:t>
            </a:r>
            <a:endParaRPr sz="1900"/>
          </a:p>
        </p:txBody>
      </p:sp>
      <p:sp>
        <p:nvSpPr>
          <p:cNvPr id="166" name="Shape 166"/>
          <p:cNvSpPr/>
          <p:nvPr/>
        </p:nvSpPr>
        <p:spPr>
          <a:xfrm>
            <a:off x="5539200" y="2457925"/>
            <a:ext cx="1885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Factory2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implements Factory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public T createInstance()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39200" y="3591175"/>
            <a:ext cx="1885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Factory3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implements Factory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public T createInstance()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7793225" y="142282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A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2" name="Shape 182"/>
          <p:cNvCxnSpPr>
            <a:stCxn id="183" idx="3"/>
            <a:endCxn id="181" idx="1"/>
          </p:cNvCxnSpPr>
          <p:nvPr/>
        </p:nvCxnSpPr>
        <p:spPr>
          <a:xfrm>
            <a:off x="7424950" y="1746525"/>
            <a:ext cx="36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Shape 183"/>
          <p:cNvSpPr/>
          <p:nvPr/>
        </p:nvSpPr>
        <p:spPr>
          <a:xfrm>
            <a:off x="5149750" y="1422825"/>
            <a:ext cx="22752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Factory1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Supplier&lt;T&gt;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public T get()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793225" y="245562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B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Shape 185"/>
          <p:cNvCxnSpPr>
            <a:stCxn id="186" idx="3"/>
            <a:endCxn id="184" idx="1"/>
          </p:cNvCxnSpPr>
          <p:nvPr/>
        </p:nvCxnSpPr>
        <p:spPr>
          <a:xfrm flipH="1" rot="10800000">
            <a:off x="7424950" y="2779225"/>
            <a:ext cx="368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Shape 187"/>
          <p:cNvSpPr/>
          <p:nvPr/>
        </p:nvSpPr>
        <p:spPr>
          <a:xfrm>
            <a:off x="7793225" y="3591175"/>
            <a:ext cx="11988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class C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implements 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8" name="Shape 188"/>
          <p:cNvCxnSpPr>
            <a:stCxn id="189" idx="3"/>
            <a:endCxn id="187" idx="1"/>
          </p:cNvCxnSpPr>
          <p:nvPr/>
        </p:nvCxnSpPr>
        <p:spPr>
          <a:xfrm>
            <a:off x="7424950" y="3914875"/>
            <a:ext cx="36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231850" y="1279275"/>
            <a:ext cx="44391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</a:t>
            </a:r>
            <a:r>
              <a:rPr lang="en" sz="2100"/>
              <a:t>e can simplify the codebase using functional interfaces.</a:t>
            </a:r>
            <a:endParaRPr sz="2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Instead of defining the 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Factory</a:t>
            </a:r>
            <a:r>
              <a:rPr lang="en" sz="2100"/>
              <a:t> interface (which has a single method that takes no arguments and returns an object of type T), use </a:t>
            </a:r>
            <a:r>
              <a:rPr lang="en" sz="2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Supplier&lt;T&gt;</a:t>
            </a:r>
            <a:r>
              <a:rPr lang="en" sz="2100"/>
              <a:t>.</a:t>
            </a:r>
            <a:endParaRPr sz="2100"/>
          </a:p>
        </p:txBody>
      </p:sp>
      <p:sp>
        <p:nvSpPr>
          <p:cNvPr id="186" name="Shape 186"/>
          <p:cNvSpPr/>
          <p:nvPr/>
        </p:nvSpPr>
        <p:spPr>
          <a:xfrm>
            <a:off x="5149750" y="2457925"/>
            <a:ext cx="22752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Factory2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Supplier&lt;T&gt;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public T get()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149750" y="3591175"/>
            <a:ext cx="22752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Factory3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Supplier&lt;T&gt;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public T get()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00px-Factory_Method_UML_class_diagram.svg.png" id="196" name="Shape 196"/>
          <p:cNvPicPr preferRelativeResize="0"/>
          <p:nvPr/>
        </p:nvPicPr>
        <p:blipFill rotWithShape="1">
          <a:blip r:embed="rId3">
            <a:alphaModFix/>
          </a:blip>
          <a:srcRect b="1352" l="0" r="0" t="1342"/>
          <a:stretch/>
        </p:blipFill>
        <p:spPr>
          <a:xfrm>
            <a:off x="1116462" y="1113626"/>
            <a:ext cx="6911075" cy="33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59900" y="223875"/>
            <a:ext cx="3335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Or, if you prefer UML...</a:t>
            </a:r>
            <a:endParaRPr sz="1900"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Delegate responsibility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Don’t construct objects of type </a:t>
            </a:r>
            <a:r>
              <a:rPr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yourself!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Ask a factory object to do it for you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Make the factory an interface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With a single method that returns 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Different implementations of the factory interface return different implementations of 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Factory Method</a:t>
            </a:r>
            <a:r>
              <a:rPr lang="en"/>
              <a:t> Design Pattern</a:t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Let’s see </a:t>
            </a:r>
            <a:r>
              <a:rPr lang="en" sz="2700" u="sng">
                <a:solidFill>
                  <a:schemeClr val="hlink"/>
                </a:solidFill>
                <a:hlinkClick r:id="rId3"/>
              </a:rPr>
              <a:t>a code example</a:t>
            </a:r>
            <a:r>
              <a:rPr lang="en" sz="2700"/>
              <a:t> … </a:t>
            </a:r>
            <a:endParaRPr sz="2700"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Abstract Factory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design pattern: </a:t>
            </a:r>
            <a:r>
              <a:rPr i="1" lang="en" sz="2400"/>
              <a:t>Abstract Factory</a:t>
            </a:r>
            <a:endParaRPr i="1" sz="24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Very Similar to </a:t>
            </a:r>
            <a:r>
              <a:rPr i="1" lang="en" sz="2000"/>
              <a:t>Factory Method</a:t>
            </a:r>
            <a:r>
              <a:rPr lang="en" sz="2000"/>
              <a:t>, except that the factory interface defines </a:t>
            </a:r>
            <a:r>
              <a:rPr lang="en" sz="2000">
                <a:solidFill>
                  <a:srgbClr val="1155CC"/>
                </a:solidFill>
              </a:rPr>
              <a:t>multiple methods</a:t>
            </a:r>
            <a:endParaRPr sz="2000">
              <a:solidFill>
                <a:srgbClr val="1155CC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Instead of creating just one (type of) object, we define an interface for creating “</a:t>
            </a:r>
            <a:r>
              <a:rPr lang="en" sz="2400">
                <a:solidFill>
                  <a:srgbClr val="1155CC"/>
                </a:solidFill>
              </a:rPr>
              <a:t>families of related or dependent objects</a:t>
            </a:r>
            <a:r>
              <a:rPr lang="en" sz="2400"/>
              <a:t>”</a:t>
            </a:r>
            <a:endParaRPr sz="24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Can be implemented using Factory Methods (but there are other options as well)</a:t>
            </a:r>
            <a:endParaRPr sz="2000"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 UML Class Diagram</a:t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bstract_Factory_design_pattern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1159125"/>
            <a:ext cx="66579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3396025" y="4460025"/>
            <a:ext cx="945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&lt;&lt;create&gt;&gt;</a:t>
            </a:r>
            <a:endParaRPr sz="1000"/>
          </a:p>
        </p:txBody>
      </p:sp>
      <p:sp>
        <p:nvSpPr>
          <p:cNvPr id="228" name="Shape 228"/>
          <p:cNvSpPr txBox="1"/>
          <p:nvPr/>
        </p:nvSpPr>
        <p:spPr>
          <a:xfrm>
            <a:off x="4647475" y="2986550"/>
            <a:ext cx="945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&lt;&lt;create&gt;&gt;</a:t>
            </a:r>
            <a:endParaRPr sz="1000"/>
          </a:p>
        </p:txBody>
      </p:sp>
      <p:sp>
        <p:nvSpPr>
          <p:cNvPr id="229" name="Shape 229"/>
          <p:cNvSpPr txBox="1"/>
          <p:nvPr/>
        </p:nvSpPr>
        <p:spPr>
          <a:xfrm rot="-5400000">
            <a:off x="7597950" y="3181325"/>
            <a:ext cx="2483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[Wikipedia, with minor changes]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Construction</a:t>
            </a:r>
            <a:r>
              <a:rPr lang="en"/>
              <a:t> versus </a:t>
            </a:r>
            <a:r>
              <a:rPr i="1" lang="en"/>
              <a:t>Use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When designing a system, we distinguish between </a:t>
            </a:r>
            <a:r>
              <a:rPr i="1" lang="en" sz="2100">
                <a:solidFill>
                  <a:srgbClr val="1155CC"/>
                </a:solidFill>
              </a:rPr>
              <a:t>construction</a:t>
            </a:r>
            <a:r>
              <a:rPr lang="en" sz="2100">
                <a:solidFill>
                  <a:srgbClr val="1155CC"/>
                </a:solidFill>
              </a:rPr>
              <a:t> </a:t>
            </a:r>
            <a:r>
              <a:rPr lang="en" sz="2100"/>
              <a:t>and </a:t>
            </a:r>
            <a:r>
              <a:rPr i="1" lang="en" sz="2100">
                <a:solidFill>
                  <a:srgbClr val="1155CC"/>
                </a:solidFill>
              </a:rPr>
              <a:t>use</a:t>
            </a:r>
            <a:endParaRPr sz="21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Construction </a:t>
            </a:r>
            <a:r>
              <a:rPr lang="en" sz="1700"/>
              <a:t>= Creating an instance of some concrete class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Use </a:t>
            </a:r>
            <a:r>
              <a:rPr lang="en" sz="1700"/>
              <a:t>= Calling methods on an object</a:t>
            </a:r>
            <a:endParaRPr sz="1700"/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Do not need to know the object’s concrete class,</a:t>
            </a:r>
            <a:endParaRPr sz="1700"/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Only need to know that </a:t>
            </a:r>
            <a:r>
              <a:rPr lang="en" sz="1700">
                <a:solidFill>
                  <a:srgbClr val="1155CC"/>
                </a:solidFill>
              </a:rPr>
              <a:t>it implements certain interface(s)</a:t>
            </a:r>
            <a:endParaRPr sz="1700">
              <a:solidFill>
                <a:srgbClr val="1155CC"/>
              </a:solidFill>
            </a:endParaRP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distinction between </a:t>
            </a:r>
            <a:r>
              <a:rPr i="1" lang="en" sz="2100"/>
              <a:t>construction</a:t>
            </a:r>
            <a:r>
              <a:rPr lang="en" sz="2100"/>
              <a:t> and </a:t>
            </a:r>
            <a:r>
              <a:rPr i="1" lang="en" sz="2100"/>
              <a:t>use</a:t>
            </a:r>
            <a:r>
              <a:rPr lang="en" sz="2100"/>
              <a:t> (aka maintenance) happens in construction engineering as well:</a:t>
            </a:r>
            <a:endParaRPr sz="21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Construction site is very different than a building full of tenants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Different needs &amp; priorities, different rules, different services needed, etc.</a:t>
            </a:r>
            <a:endParaRPr sz="1700"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Factory Method</a:t>
            </a:r>
            <a:r>
              <a:rPr lang="en"/>
              <a:t> vs. </a:t>
            </a:r>
            <a:r>
              <a:rPr i="1" lang="en"/>
              <a:t>Abstract Factory</a:t>
            </a:r>
            <a:endParaRPr i="1"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Difference in implementation</a:t>
            </a:r>
            <a:r>
              <a:rPr lang="en" sz="2800"/>
              <a:t> - Inheritance vs. Composition</a:t>
            </a:r>
            <a:endParaRPr sz="28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When implementing a </a:t>
            </a:r>
            <a:r>
              <a:rPr i="1" lang="en" sz="2400"/>
              <a:t>Factory Method</a:t>
            </a:r>
            <a:r>
              <a:rPr lang="en" sz="2400"/>
              <a:t> interface, the implementing class </a:t>
            </a:r>
            <a:r>
              <a:rPr b="1" lang="en" sz="2400"/>
              <a:t>is a</a:t>
            </a:r>
            <a:r>
              <a:rPr lang="en" sz="2400"/>
              <a:t> factory (inheritance)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When implementing an </a:t>
            </a:r>
            <a:r>
              <a:rPr i="1" lang="en" sz="2400"/>
              <a:t>Abstract Factory</a:t>
            </a:r>
            <a:r>
              <a:rPr lang="en" sz="2400"/>
              <a:t> interface, the implementing class </a:t>
            </a:r>
            <a:r>
              <a:rPr b="1" lang="en" sz="2400"/>
              <a:t>has a</a:t>
            </a:r>
            <a:r>
              <a:rPr lang="en" sz="2400"/>
              <a:t> factory (composition)</a:t>
            </a:r>
            <a:endParaRPr sz="2400"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Let’s see another creational design pattern that solves a slightly different problem ...</a:t>
            </a:r>
            <a:endParaRPr sz="2700"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Telescoping Constructor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00150"/>
            <a:ext cx="8229600" cy="20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Telescoping Constructor</a:t>
            </a:r>
            <a:endParaRPr sz="2300">
              <a:solidFill>
                <a:schemeClr val="dk1"/>
              </a:solidFill>
            </a:endParaRPr>
          </a:p>
          <a:p>
            <a:pPr indent="-349250" lvl="1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A constructor with many arguments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Possibly of the same type</a:t>
            </a:r>
            <a:endParaRPr sz="1900">
              <a:solidFill>
                <a:schemeClr val="dk1"/>
              </a:solidFill>
            </a:endParaRPr>
          </a:p>
          <a:p>
            <a:pPr indent="-37465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E.g.: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178900" y="3071725"/>
            <a:ext cx="4786200" cy="13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CanadianAddress(</a:t>
            </a:r>
            <a:r>
              <a:rPr lang="en" sz="18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"Apt 1A"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"301"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"College"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"St."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"Toronto"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"Ontario"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"B4D C4T"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Telescoping Constructor</a:t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Error prone</a:t>
            </a:r>
            <a:endParaRPr sz="24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Correctness might depend on argument order</a:t>
            </a:r>
            <a:endParaRPr sz="2000"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Developers might get it wrong</a:t>
            </a:r>
            <a:br>
              <a:rPr lang="en" sz="2000"/>
            </a:br>
            <a:r>
              <a:rPr lang="en" sz="2000"/>
              <a:t>(Or, waste time double checking)</a:t>
            </a:r>
            <a:endParaRPr sz="2000"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Compiler cannot save you</a:t>
            </a:r>
            <a:endParaRPr sz="20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Harder to test</a:t>
            </a:r>
            <a:endParaRPr sz="24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arguments ⇒ Even more combinations to test</a:t>
            </a:r>
            <a:endParaRPr sz="20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 in ugly code</a:t>
            </a:r>
            <a:endParaRPr sz="2400"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Builder Pattern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Break construction into two separate tasks:</a:t>
            </a:r>
            <a:endParaRPr sz="25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Collecting arguments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Creating the instance</a:t>
            </a:r>
            <a:endParaRPr sz="21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Solve the telescopic constructor problem by collecting the arguments one at a time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Improves code quality</a:t>
            </a:r>
            <a:endParaRPr sz="2500"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UML Class Diagram</a:t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W3sDesign_Builder_Design_Pattern_UML.jp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0" y="1192100"/>
            <a:ext cx="8813000" cy="30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 rot="-5400000">
            <a:off x="7597950" y="3181325"/>
            <a:ext cx="2483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[Wikipedia]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Let’s see </a:t>
            </a:r>
            <a:r>
              <a:rPr lang="en" sz="2700" u="sng">
                <a:solidFill>
                  <a:schemeClr val="hlink"/>
                </a:solidFill>
                <a:hlinkClick r:id="rId3"/>
              </a:rPr>
              <a:t>a code example</a:t>
            </a:r>
            <a:r>
              <a:rPr lang="en" sz="2700"/>
              <a:t> … </a:t>
            </a:r>
            <a:endParaRPr sz="2700"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Builder, Argument Validation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Perform simple validation when collecting arguments</a:t>
            </a:r>
            <a:endParaRPr sz="2700"/>
          </a:p>
          <a:p>
            <a: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Null, empty string, negative number, etc.</a:t>
            </a:r>
            <a:endParaRPr sz="23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Perform (semantic) validation in </a:t>
            </a: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Conditions that involve multiple arguments</a:t>
            </a:r>
            <a:endParaRPr sz="2300"/>
          </a:p>
          <a:p>
            <a: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E.g.: Conflicting postal code and province</a:t>
            </a:r>
            <a:endParaRPr sz="2300"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1200150"/>
            <a:ext cx="82296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Another creational design pattern</a:t>
            </a:r>
            <a:endParaRPr sz="23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Ensures that only one instance of a certain class can be created</a:t>
            </a:r>
            <a:endParaRPr sz="19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E.g.:</a:t>
            </a:r>
            <a:endParaRPr sz="2300"/>
          </a:p>
        </p:txBody>
      </p:sp>
      <p:sp>
        <p:nvSpPr>
          <p:cNvPr id="293" name="Shape 293"/>
          <p:cNvSpPr txBox="1"/>
          <p:nvPr/>
        </p:nvSpPr>
        <p:spPr>
          <a:xfrm>
            <a:off x="1868775" y="2237025"/>
            <a:ext cx="3873000" cy="26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Foo instance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Foo </a:t>
            </a:r>
            <a:r>
              <a:rPr lang="en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getInstance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(instance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instance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Foo();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instance;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977125" y="3031275"/>
            <a:ext cx="24963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Note:</a:t>
            </a:r>
            <a:r>
              <a:rPr lang="en" sz="1600"/>
              <a:t> Implementation is slightly more complex for multi-threaded programs.</a:t>
            </a:r>
            <a:endParaRPr sz="1600"/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Controversial design-pattern</a:t>
            </a:r>
            <a:endParaRPr sz="26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Feels like a global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Considered an anti-pattern by some people</a:t>
            </a:r>
            <a:endParaRPr sz="22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Think twice before using it</a:t>
            </a:r>
            <a:endParaRPr sz="26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There are cases where singleton is the right solution, but they are fairly rare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E.g., </a:t>
            </a:r>
            <a:r>
              <a:rPr lang="en" sz="2200">
                <a:solidFill>
                  <a:srgbClr val="1155CC"/>
                </a:solidFill>
              </a:rPr>
              <a:t>difficult to test</a:t>
            </a:r>
            <a:r>
              <a:rPr lang="en" sz="2200"/>
              <a:t> (cannot substitute with a mock)</a:t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Construction</a:t>
            </a:r>
            <a:r>
              <a:rPr lang="en"/>
              <a:t> versus </a:t>
            </a:r>
            <a:r>
              <a:rPr i="1" lang="en"/>
              <a:t>Use</a:t>
            </a:r>
            <a:endParaRPr i="1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Generally good design (especially for large systems)</a:t>
            </a:r>
            <a:r>
              <a:rPr lang="en" sz="2400"/>
              <a:t>:</a:t>
            </a:r>
            <a:endParaRPr sz="24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Most of the application is written in terms of </a:t>
            </a:r>
            <a:r>
              <a:rPr lang="en" sz="2000">
                <a:solidFill>
                  <a:srgbClr val="1155CC"/>
                </a:solidFill>
              </a:rPr>
              <a:t>interfaces</a:t>
            </a:r>
            <a:endParaRPr sz="2000">
              <a:solidFill>
                <a:srgbClr val="1155CC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Introduce </a:t>
            </a:r>
            <a:r>
              <a:rPr lang="en" sz="2000">
                <a:solidFill>
                  <a:srgbClr val="1155CC"/>
                </a:solidFill>
              </a:rPr>
              <a:t>objects whose sole responsibility is constructing other objects</a:t>
            </a:r>
            <a:endParaRPr sz="2000">
              <a:solidFill>
                <a:srgbClr val="1155CC"/>
              </a:solidFill>
            </a:endParaRP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" sz="2000"/>
              <a:t>These are the only objects that depend on concrete implementations</a:t>
            </a:r>
            <a:endParaRPr b="1"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Make the </a:t>
            </a:r>
            <a:r>
              <a:rPr i="1" lang="en" sz="2000"/>
              <a:t>boundary</a:t>
            </a:r>
            <a:r>
              <a:rPr lang="en" sz="2000"/>
              <a:t> between construction and use clear</a:t>
            </a:r>
            <a:endParaRPr sz="2000"/>
          </a:p>
          <a:p>
            <a:pPr indent="-355600" lvl="2" marL="1371600" rtl="0">
              <a:spcBef>
                <a:spcPts val="0"/>
              </a:spcBef>
              <a:spcAft>
                <a:spcPts val="1600"/>
              </a:spcAft>
              <a:buSzPts val="2000"/>
              <a:buChar char="■"/>
            </a:pPr>
            <a:r>
              <a:rPr lang="en" sz="2000"/>
              <a:t>Ensure it is easy to swap in different implementations</a:t>
            </a:r>
            <a:endParaRPr sz="2000"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>
                <a:solidFill>
                  <a:srgbClr val="1155CC"/>
                </a:solidFill>
              </a:rPr>
              <a:t>Dependency Injection</a:t>
            </a:r>
            <a:r>
              <a:rPr lang="en" sz="2000"/>
              <a:t> (DI) is a simple pattern/technique:</a:t>
            </a:r>
            <a:endParaRPr sz="20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class should avoid instantiating its </a:t>
            </a:r>
            <a:r>
              <a:rPr i="1" lang="en" sz="1600">
                <a:solidFill>
                  <a:srgbClr val="1155CC"/>
                </a:solidFill>
              </a:rPr>
              <a:t>own</a:t>
            </a:r>
            <a:r>
              <a:rPr lang="en" sz="1600"/>
              <a:t> </a:t>
            </a:r>
            <a:r>
              <a:rPr i="1" lang="en" sz="1600">
                <a:solidFill>
                  <a:srgbClr val="1155CC"/>
                </a:solidFill>
              </a:rPr>
              <a:t>dependencies</a:t>
            </a:r>
            <a:endParaRPr i="1" sz="1600">
              <a:solidFill>
                <a:srgbClr val="1155CC"/>
              </a:solidFill>
            </a:endParaRP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By using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600"/>
              <a:t> keyword, or by calling some static function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Instead let someone else </a:t>
            </a:r>
            <a:r>
              <a:rPr i="1" lang="en" sz="1600">
                <a:solidFill>
                  <a:srgbClr val="1155CC"/>
                </a:solidFill>
              </a:rPr>
              <a:t>inject</a:t>
            </a:r>
            <a:r>
              <a:rPr lang="en" sz="1600">
                <a:solidFill>
                  <a:srgbClr val="1155CC"/>
                </a:solidFill>
              </a:rPr>
              <a:t> </a:t>
            </a:r>
            <a:r>
              <a:rPr lang="en" sz="1600"/>
              <a:t>these </a:t>
            </a:r>
            <a:r>
              <a:rPr lang="en" sz="1600"/>
              <a:t>dependencies</a:t>
            </a:r>
            <a:endParaRPr sz="1600"/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By passing them as constructor arguments, or using setter methods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Important</a:t>
            </a:r>
            <a:r>
              <a:rPr lang="en" sz="1600"/>
              <a:t>: Dependencies are declared using </a:t>
            </a:r>
            <a:r>
              <a:rPr i="1" lang="en" sz="1600"/>
              <a:t>interfaces</a:t>
            </a:r>
            <a:endParaRPr i="1" sz="1600"/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>
                <a:solidFill>
                  <a:srgbClr val="1155CC"/>
                </a:solidFill>
              </a:rPr>
              <a:t>NOT using concrete implementations</a:t>
            </a:r>
            <a:endParaRPr sz="1600">
              <a:solidFill>
                <a:srgbClr val="1155CC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Who is that “someone else” that injects dependencies?</a:t>
            </a:r>
            <a:endParaRPr sz="20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Could be a main method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Or something more elaborate like a dependency injection container (e.g.,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Spring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Guice</a:t>
            </a:r>
            <a:r>
              <a:rPr lang="en" sz="1600"/>
              <a:t>)</a:t>
            </a:r>
            <a:endParaRPr sz="1600"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 a </a:t>
            </a:r>
            <a:r>
              <a:rPr lang="en" sz="2000"/>
              <a:t>high-level, a </a:t>
            </a:r>
            <a:r>
              <a:rPr i="1" lang="en" sz="2000">
                <a:solidFill>
                  <a:srgbClr val="1155CC"/>
                </a:solidFill>
              </a:rPr>
              <a:t>dependency Injection container</a:t>
            </a:r>
            <a:r>
              <a:rPr lang="en" sz="2000"/>
              <a:t> is responsible for:</a:t>
            </a:r>
            <a:endParaRPr sz="20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1155CC"/>
                </a:solidFill>
              </a:rPr>
              <a:t>Mapping </a:t>
            </a:r>
            <a:r>
              <a:rPr lang="en" sz="1600"/>
              <a:t>between interfaces and concrete implementations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1155CC"/>
                </a:solidFill>
              </a:rPr>
              <a:t>Instantiating</a:t>
            </a:r>
            <a:r>
              <a:rPr lang="en" sz="1600"/>
              <a:t> the concrete implementations</a:t>
            </a:r>
            <a:endParaRPr sz="16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practice, DI containers can become fairly complex (and hide a lot of the complexity involved of large-scale object-oriented applications)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Here is a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short video explaining dependency injection</a:t>
            </a:r>
            <a:br>
              <a:rPr lang="en" sz="2000"/>
            </a:b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/>
              <a:t>Warning</a:t>
            </a:r>
            <a:r>
              <a:rPr i="1" lang="en" sz="2000"/>
              <a:t>:</a:t>
            </a:r>
            <a:r>
              <a:rPr lang="en" sz="2000"/>
              <a:t> If you’re using </a:t>
            </a:r>
            <a:r>
              <a:rPr i="1" lang="en" sz="2000"/>
              <a:t>dependency injection</a:t>
            </a:r>
            <a:r>
              <a:rPr lang="en" sz="2000"/>
              <a:t> for a small project, there is a good chance you are </a:t>
            </a:r>
            <a:r>
              <a:rPr i="1" lang="en" sz="2000">
                <a:solidFill>
                  <a:srgbClr val="1155CC"/>
                </a:solidFill>
              </a:rPr>
              <a:t>over-engineering</a:t>
            </a:r>
            <a:r>
              <a:rPr lang="en" sz="2000"/>
              <a:t> your application.</a:t>
            </a:r>
            <a:endParaRPr sz="2000"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Interfaces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Why is it good to design your application in terms of interfaces?</a:t>
            </a:r>
            <a:endParaRPr sz="2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</a:t>
            </a:r>
            <a:r>
              <a:rPr lang="en" sz="1800"/>
              <a:t>llows you to </a:t>
            </a:r>
            <a:r>
              <a:rPr lang="en" sz="1800">
                <a:solidFill>
                  <a:srgbClr val="1155CC"/>
                </a:solidFill>
              </a:rPr>
              <a:t>focus on the domain problem</a:t>
            </a:r>
            <a:r>
              <a:rPr lang="en" sz="1800"/>
              <a:t> and </a:t>
            </a:r>
            <a:r>
              <a:rPr lang="en" sz="1800">
                <a:solidFill>
                  <a:srgbClr val="1155CC"/>
                </a:solidFill>
              </a:rPr>
              <a:t>ignore implementation details</a:t>
            </a:r>
            <a:endParaRPr sz="1800">
              <a:solidFill>
                <a:srgbClr val="1155CC"/>
              </a:solidFill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</a:t>
            </a:r>
            <a:r>
              <a:rPr lang="en" sz="1800"/>
              <a:t>also results in code that is cleaner and easier to read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</a:t>
            </a:r>
            <a:r>
              <a:rPr lang="en" sz="1800">
                <a:solidFill>
                  <a:srgbClr val="1155CC"/>
                </a:solidFill>
              </a:rPr>
              <a:t>use different implementations</a:t>
            </a:r>
            <a:endParaRPr sz="1800">
              <a:solidFill>
                <a:srgbClr val="1155CC"/>
              </a:solidFill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Gradual improvements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Support different integrations</a:t>
            </a:r>
            <a:endParaRPr sz="1800"/>
          </a:p>
          <a:p>
            <a: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E.g.: Different sign-in providers, such as Google, Facebook, GitHub, etc.</a:t>
            </a:r>
            <a:endParaRPr sz="16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Easier to </a:t>
            </a:r>
            <a:r>
              <a:rPr lang="en" sz="1800"/>
              <a:t>test </a:t>
            </a:r>
            <a:r>
              <a:rPr lang="en" sz="1800"/>
              <a:t>(we can inject </a:t>
            </a:r>
            <a:r>
              <a:rPr lang="en" sz="1800">
                <a:solidFill>
                  <a:srgbClr val="1155CC"/>
                </a:solidFill>
              </a:rPr>
              <a:t>test doubles</a:t>
            </a:r>
            <a:r>
              <a:rPr lang="en" sz="1800"/>
              <a:t> for testing purposes)</a:t>
            </a:r>
            <a:endParaRPr sz="1800"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Stating The Problem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43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Problem</a:t>
            </a:r>
            <a:r>
              <a:rPr i="1" lang="en" sz="2300"/>
              <a:t>:</a:t>
            </a:r>
            <a:r>
              <a:rPr lang="en" sz="2300"/>
              <a:t> In some cases, your application needs to instantiate dependencies during runtime, but you </a:t>
            </a:r>
            <a:r>
              <a:rPr lang="en" sz="2300">
                <a:solidFill>
                  <a:srgbClr val="1155CC"/>
                </a:solidFill>
              </a:rPr>
              <a:t>still want to avoid depending on concrete classes</a:t>
            </a:r>
            <a:endParaRPr sz="2300">
              <a:solidFill>
                <a:srgbClr val="1155CC"/>
              </a:solidFill>
            </a:endParaRPr>
          </a:p>
          <a:p>
            <a: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 other words … </a:t>
            </a:r>
            <a:br>
              <a:rPr lang="en" sz="2300"/>
            </a:br>
            <a:r>
              <a:rPr lang="en" sz="2300"/>
              <a:t>An application needs to </a:t>
            </a:r>
            <a:r>
              <a:rPr lang="en" sz="2300">
                <a:solidFill>
                  <a:srgbClr val="1155CC"/>
                </a:solidFill>
              </a:rPr>
              <a:t>create instances of type T</a:t>
            </a:r>
            <a:endParaRPr sz="2300"/>
          </a:p>
          <a:p>
            <a: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 is an </a:t>
            </a:r>
            <a:r>
              <a:rPr i="1" lang="en" sz="1900"/>
              <a:t>interface </a:t>
            </a:r>
            <a:r>
              <a:rPr lang="en" sz="1900"/>
              <a:t>(or an </a:t>
            </a:r>
            <a:r>
              <a:rPr i="1" lang="en" sz="1900"/>
              <a:t>abstract class</a:t>
            </a:r>
            <a:r>
              <a:rPr lang="en" sz="1900"/>
              <a:t>)</a:t>
            </a:r>
            <a:endParaRPr sz="1900"/>
          </a:p>
          <a:p>
            <a: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The application </a:t>
            </a:r>
            <a:r>
              <a:rPr i="1" lang="en" sz="1900">
                <a:solidFill>
                  <a:srgbClr val="1155CC"/>
                </a:solidFill>
              </a:rPr>
              <a:t>must not</a:t>
            </a:r>
            <a:r>
              <a:rPr lang="en" sz="1900">
                <a:solidFill>
                  <a:srgbClr val="1155CC"/>
                </a:solidFill>
              </a:rPr>
              <a:t> depend on any specific implementation of T</a:t>
            </a:r>
            <a:br>
              <a:rPr lang="en" sz="1900"/>
            </a:br>
            <a:r>
              <a:rPr lang="en" sz="1900"/>
              <a:t>(i.e., it must NOT construct objects of type T by itself)</a:t>
            </a:r>
            <a:endParaRPr sz="1900"/>
          </a:p>
          <a:p>
            <a: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The application depends only on T, and has to work with any implementation of T</a:t>
            </a:r>
            <a:endParaRPr sz="1900"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Is It a Problem?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What’s wrong with depending on a specific implementation?</a:t>
            </a:r>
            <a:endParaRPr sz="24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specific implementation might not exist,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you might want to replace it in the future,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 might not be the one you want to use for testing,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When the specific implementation changes, you need to recompile the whole application</a:t>
            </a:r>
            <a:endParaRPr sz="2000"/>
          </a:p>
          <a:p>
            <a:pPr indent="-381000" lvl="0" marL="457200" rtl="0">
              <a:spcBef>
                <a:spcPts val="0"/>
              </a:spcBef>
              <a:spcAft>
                <a:spcPts val="1600"/>
              </a:spcAft>
              <a:buSzPts val="2400"/>
              <a:buChar char="●"/>
            </a:pPr>
            <a:r>
              <a:rPr lang="en" sz="2400"/>
              <a:t>In other words … </a:t>
            </a:r>
            <a:r>
              <a:rPr lang="en" sz="2400">
                <a:solidFill>
                  <a:srgbClr val="1155CC"/>
                </a:solidFill>
              </a:rPr>
              <a:t>Lack of flexibility</a:t>
            </a:r>
            <a:endParaRPr sz="2400">
              <a:solidFill>
                <a:srgbClr val="1155CC"/>
              </a:solidFill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Intuition</a:t>
            </a:r>
            <a:r>
              <a:rPr lang="en" sz="2500"/>
              <a:t>: Application delegates the responsibility (of creating objects of type T) to someone else</a:t>
            </a:r>
            <a:endParaRPr sz="25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Let “someone else” invoke constructors (of various implementations of T)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Depend on that “someone else” instead of on any specific implementation of T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For flexibility, the “someone else” should be an interface (and not a concrete class)</a:t>
            </a:r>
            <a:endParaRPr sz="21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