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6"/>
  </p:notesMasterIdLst>
  <p:handoutMasterIdLst>
    <p:handoutMasterId r:id="rId27"/>
  </p:handoutMasterIdLst>
  <p:sldIdLst>
    <p:sldId id="270" r:id="rId2"/>
    <p:sldId id="271" r:id="rId3"/>
    <p:sldId id="273" r:id="rId4"/>
    <p:sldId id="272" r:id="rId5"/>
    <p:sldId id="274" r:id="rId6"/>
    <p:sldId id="275" r:id="rId7"/>
    <p:sldId id="277" r:id="rId8"/>
    <p:sldId id="276" r:id="rId9"/>
    <p:sldId id="279" r:id="rId10"/>
    <p:sldId id="278" r:id="rId11"/>
    <p:sldId id="280" r:id="rId12"/>
    <p:sldId id="281" r:id="rId13"/>
    <p:sldId id="282" r:id="rId14"/>
    <p:sldId id="284" r:id="rId15"/>
    <p:sldId id="285" r:id="rId16"/>
    <p:sldId id="286" r:id="rId17"/>
    <p:sldId id="287" r:id="rId18"/>
    <p:sldId id="288" r:id="rId19"/>
    <p:sldId id="289" r:id="rId20"/>
    <p:sldId id="292" r:id="rId21"/>
    <p:sldId id="294" r:id="rId22"/>
    <p:sldId id="295" r:id="rId23"/>
    <p:sldId id="297" r:id="rId24"/>
    <p:sldId id="29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3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253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00FC0-9E7A-4C53-8A3B-3C3C9A736C42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48944F-81ED-4843-A3E6-D41A69087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7142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122B6-E47E-4A80-A9F3-23FD10D674FE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1C5CE-222C-4659-9A99-B99FC42AF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527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09601"/>
            <a:ext cx="103632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953000"/>
            <a:ext cx="85344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49BF3EA-1A78-4F07-BDC0-C8A1BD461199}" type="datetimeFigureOut">
              <a:rPr lang="en-US" smtClean="0"/>
              <a:pPr/>
              <a:t>9/4/2018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820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995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99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buFont typeface="Arial" pitchFamily="34" charset="0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9/4/2018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064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59944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>
          <a:xfrm>
            <a:off x="62611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>
          <a:xfrm>
            <a:off x="5728971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371601"/>
            <a:ext cx="103632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068764"/>
            <a:ext cx="103632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68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87680" y="1600200"/>
            <a:ext cx="5388864" cy="45262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33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538691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12848"/>
            <a:ext cx="5388864" cy="39136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1" y="1600200"/>
            <a:ext cx="5389033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230112" y="2212849"/>
            <a:ext cx="5388864" cy="3913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593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625"/>
            <a:ext cx="10972800" cy="1600200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989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002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6117" y="266700"/>
            <a:ext cx="4011084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850" y="273051"/>
            <a:ext cx="66611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6117" y="2438401"/>
            <a:ext cx="4011084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5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435" y="228600"/>
            <a:ext cx="7615765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2010835" y="1143000"/>
            <a:ext cx="8072965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9435" y="5810250"/>
            <a:ext cx="7615765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479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11277014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758826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fld id="{349BF3EA-1A78-4F07-BDC0-C8A1BD461199}" type="datetimeFigureOut">
              <a:rPr lang="en-US" smtClean="0"/>
              <a:pPr/>
              <a:t>9/4/2018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251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0" hangingPunct="1">
        <a:lnSpc>
          <a:spcPts val="4800"/>
        </a:lnSpc>
        <a:spcBef>
          <a:spcPct val="0"/>
        </a:spcBef>
        <a:buNone/>
        <a:defRPr sz="4800" kern="1200"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ansible-sample" TargetMode="External"/><Relationship Id="rId2" Type="http://schemas.openxmlformats.org/officeDocument/2006/relationships/hyperlink" Target="https://labs.play-with-docker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Ansible</a:t>
            </a:r>
          </a:p>
        </p:txBody>
      </p:sp>
    </p:spTree>
    <p:extLst>
      <p:ext uri="{BB962C8B-B14F-4D97-AF65-F5344CB8AC3E}">
        <p14:creationId xmlns:p14="http://schemas.microsoft.com/office/powerpoint/2010/main" val="1096358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Ansible basics – Inventory</a:t>
            </a:r>
          </a:p>
        </p:txBody>
      </p:sp>
      <p:sp>
        <p:nvSpPr>
          <p:cNvPr id="9" name="Content Placeholder 9">
            <a:extLst>
              <a:ext uri="{FF2B5EF4-FFF2-40B4-BE49-F238E27FC236}">
                <a16:creationId xmlns:a16="http://schemas.microsoft.com/office/drawing/2014/main" id="{B573E6D0-CB4A-4F0C-9FF4-C35E7869F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059388"/>
            <a:ext cx="10972800" cy="4066775"/>
          </a:xfrm>
        </p:spPr>
        <p:txBody>
          <a:bodyPr/>
          <a:lstStyle/>
          <a:p>
            <a:r>
              <a:rPr lang="en-US" dirty="0">
                <a:latin typeface="+mj-lt"/>
              </a:rPr>
              <a:t>Ansible takes a list of hosts, SSH to each host (or </a:t>
            </a:r>
            <a:r>
              <a:rPr lang="en-US" dirty="0" err="1">
                <a:latin typeface="+mj-lt"/>
              </a:rPr>
              <a:t>WinRM</a:t>
            </a:r>
            <a:r>
              <a:rPr lang="en-US" dirty="0">
                <a:latin typeface="+mj-lt"/>
              </a:rPr>
              <a:t> if host is Windows), executes a list of tasks on the host.</a:t>
            </a:r>
          </a:p>
          <a:p>
            <a:r>
              <a:rPr lang="en-US" dirty="0">
                <a:latin typeface="+mj-lt"/>
              </a:rPr>
              <a:t>The list of hosts is called an </a:t>
            </a:r>
            <a:r>
              <a:rPr lang="en-US" i="1" dirty="0">
                <a:latin typeface="+mj-lt"/>
              </a:rPr>
              <a:t>inventory</a:t>
            </a:r>
            <a:r>
              <a:rPr lang="en-US" dirty="0">
                <a:latin typeface="+mj-lt"/>
              </a:rPr>
              <a:t>, usually defined in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/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etc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/ansible/hosts</a:t>
            </a:r>
          </a:p>
          <a:p>
            <a:r>
              <a:rPr lang="en-US" dirty="0">
                <a:latin typeface="+mj-lt"/>
              </a:rPr>
              <a:t>To make Ansible reusable, we will define the hosts in our own folder.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Cd to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ansible</a:t>
            </a:r>
          </a:p>
          <a:p>
            <a:pPr marL="914400" lvl="2" indent="0">
              <a:buNone/>
            </a:pPr>
            <a:r>
              <a:rPr lang="en-US" dirty="0">
                <a:latin typeface="+mj-lt"/>
              </a:rPr>
              <a:t>cd ansible</a:t>
            </a:r>
          </a:p>
        </p:txBody>
      </p:sp>
    </p:spTree>
    <p:extLst>
      <p:ext uri="{BB962C8B-B14F-4D97-AF65-F5344CB8AC3E}">
        <p14:creationId xmlns:p14="http://schemas.microsoft.com/office/powerpoint/2010/main" val="260220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Ansible basics – Inventory</a:t>
            </a:r>
          </a:p>
        </p:txBody>
      </p:sp>
      <p:sp>
        <p:nvSpPr>
          <p:cNvPr id="9" name="Content Placeholder 9">
            <a:extLst>
              <a:ext uri="{FF2B5EF4-FFF2-40B4-BE49-F238E27FC236}">
                <a16:creationId xmlns:a16="http://schemas.microsoft.com/office/drawing/2014/main" id="{B573E6D0-CB4A-4F0C-9FF4-C35E7869F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059388"/>
            <a:ext cx="10972800" cy="4066775"/>
          </a:xfrm>
        </p:spPr>
        <p:txBody>
          <a:bodyPr/>
          <a:lstStyle/>
          <a:p>
            <a:r>
              <a:rPr lang="en-US" dirty="0">
                <a:latin typeface="Century Gothic (Headings)"/>
              </a:rPr>
              <a:t>Add hosts (can be seen from the instances) to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 (Headings)"/>
              </a:rPr>
              <a:t>./hosts</a:t>
            </a:r>
          </a:p>
          <a:p>
            <a:pPr marL="914400" lvl="2" indent="0">
              <a:buNone/>
            </a:pPr>
            <a:r>
              <a:rPr lang="en-US" dirty="0">
                <a:latin typeface="Century Gothic (Headings)"/>
              </a:rPr>
              <a:t>vim hosts</a:t>
            </a:r>
          </a:p>
          <a:p>
            <a:pPr marL="914400" lvl="2" indent="0">
              <a:buNone/>
            </a:pPr>
            <a:endParaRPr lang="en-US" dirty="0">
              <a:latin typeface="Century Gothic (Headings)"/>
            </a:endParaRPr>
          </a:p>
          <a:p>
            <a:r>
              <a:rPr lang="en-US" dirty="0">
                <a:latin typeface="Century Gothic (Headings)"/>
              </a:rPr>
              <a:t>Indentation matters in YAML!</a:t>
            </a:r>
          </a:p>
          <a:p>
            <a:r>
              <a:rPr lang="en-US" dirty="0">
                <a:latin typeface="Century Gothic (Headings)"/>
              </a:rPr>
              <a:t>Some more important variables:</a:t>
            </a:r>
          </a:p>
          <a:p>
            <a:pPr lvl="1"/>
            <a:r>
              <a:rPr lang="en-US" dirty="0" err="1">
                <a:latin typeface="Century Gothic (Headings)"/>
              </a:rPr>
              <a:t>ansible_ssh_pass</a:t>
            </a:r>
            <a:r>
              <a:rPr lang="en-US" dirty="0">
                <a:latin typeface="Century Gothic (Headings)"/>
              </a:rPr>
              <a:t>: </a:t>
            </a:r>
            <a:r>
              <a:rPr lang="en-US" dirty="0" err="1">
                <a:latin typeface="Century Gothic (Headings)"/>
              </a:rPr>
              <a:t>ssh</a:t>
            </a:r>
            <a:r>
              <a:rPr lang="en-US" dirty="0">
                <a:latin typeface="Century Gothic (Headings)"/>
              </a:rPr>
              <a:t> password to access host</a:t>
            </a:r>
          </a:p>
          <a:p>
            <a:pPr lvl="1"/>
            <a:r>
              <a:rPr lang="en-US" dirty="0" err="1">
                <a:latin typeface="Century Gothic (Headings)"/>
              </a:rPr>
              <a:t>ansible_become_pass</a:t>
            </a:r>
            <a:r>
              <a:rPr lang="en-US" dirty="0">
                <a:latin typeface="Century Gothic (Headings)"/>
              </a:rPr>
              <a:t>: super user password</a:t>
            </a:r>
          </a:p>
          <a:p>
            <a:pPr marL="914400" lvl="2" indent="0">
              <a:buNone/>
            </a:pPr>
            <a:r>
              <a:rPr lang="en-US" dirty="0">
                <a:latin typeface="Century Gothic (Headings)"/>
              </a:rPr>
              <a:t>	in case some commands need elevated access</a:t>
            </a:r>
          </a:p>
          <a:p>
            <a:pPr lvl="1"/>
            <a:r>
              <a:rPr lang="en-US" dirty="0" err="1">
                <a:latin typeface="Century Gothic (Headings)"/>
              </a:rPr>
              <a:t>ansible_port</a:t>
            </a:r>
            <a:r>
              <a:rPr lang="en-US" dirty="0">
                <a:latin typeface="Century Gothic (Headings)"/>
              </a:rPr>
              <a:t>: </a:t>
            </a:r>
            <a:r>
              <a:rPr lang="en-US" dirty="0" err="1">
                <a:latin typeface="Century Gothic (Headings)"/>
              </a:rPr>
              <a:t>ssh</a:t>
            </a:r>
            <a:r>
              <a:rPr lang="en-US" dirty="0">
                <a:latin typeface="Century Gothic (Headings)"/>
              </a:rPr>
              <a:t> port in case it's not the standard port 22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C181A9-2C58-4AA4-BFD3-3E54B815E9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9175" y="4311983"/>
            <a:ext cx="2943225" cy="12763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9DDD5D-09F5-4E7D-A27B-A46C8C4E30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8775" y="2059388"/>
            <a:ext cx="2333625" cy="15525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4483DA0-CAEB-4613-BA7A-2FDF645F78B1}"/>
              </a:ext>
            </a:extLst>
          </p:cNvPr>
          <p:cNvSpPr txBox="1"/>
          <p:nvPr/>
        </p:nvSpPr>
        <p:spPr>
          <a:xfrm>
            <a:off x="9705064" y="5753676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YAML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349632-BA84-4F45-9EDE-6D9950E0798D}"/>
              </a:ext>
            </a:extLst>
          </p:cNvPr>
          <p:cNvSpPr txBox="1"/>
          <p:nvPr/>
        </p:nvSpPr>
        <p:spPr>
          <a:xfrm>
            <a:off x="10184593" y="3777307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INI</a:t>
            </a:r>
          </a:p>
        </p:txBody>
      </p:sp>
    </p:spTree>
    <p:extLst>
      <p:ext uri="{BB962C8B-B14F-4D97-AF65-F5344CB8AC3E}">
        <p14:creationId xmlns:p14="http://schemas.microsoft.com/office/powerpoint/2010/main" val="1739568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Ansible basics – Inventory</a:t>
            </a:r>
          </a:p>
        </p:txBody>
      </p:sp>
      <p:sp>
        <p:nvSpPr>
          <p:cNvPr id="9" name="Content Placeholder 9">
            <a:extLst>
              <a:ext uri="{FF2B5EF4-FFF2-40B4-BE49-F238E27FC236}">
                <a16:creationId xmlns:a16="http://schemas.microsoft.com/office/drawing/2014/main" id="{B573E6D0-CB4A-4F0C-9FF4-C35E7869F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059388"/>
            <a:ext cx="10972800" cy="4066775"/>
          </a:xfrm>
        </p:spPr>
        <p:txBody>
          <a:bodyPr>
            <a:normAutofit/>
          </a:bodyPr>
          <a:lstStyle/>
          <a:p>
            <a:r>
              <a:rPr lang="en-US" dirty="0">
                <a:latin typeface="Century Gothic (Headings)"/>
              </a:rPr>
              <a:t>Add the inventory path to Ansible config file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 (Headings)"/>
              </a:rPr>
              <a:t>./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 (Headings)"/>
              </a:rPr>
              <a:t>ansible.cfg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 (Headings)"/>
            </a:endParaRPr>
          </a:p>
          <a:p>
            <a:pPr marL="914400" lvl="2" indent="0">
              <a:buNone/>
            </a:pPr>
            <a:r>
              <a:rPr lang="en-US" dirty="0">
                <a:latin typeface="Century Gothic (Headings)"/>
              </a:rPr>
              <a:t>echo [defaults] &gt;&gt; </a:t>
            </a:r>
            <a:r>
              <a:rPr lang="en-US" dirty="0" err="1">
                <a:latin typeface="Century Gothic (Headings)"/>
              </a:rPr>
              <a:t>ansible.cfg</a:t>
            </a:r>
            <a:endParaRPr lang="en-US" dirty="0">
              <a:latin typeface="Century Gothic (Headings)"/>
            </a:endParaRPr>
          </a:p>
          <a:p>
            <a:pPr marL="914400" lvl="2" indent="0">
              <a:buNone/>
            </a:pPr>
            <a:r>
              <a:rPr lang="en-US" dirty="0">
                <a:latin typeface="Century Gothic (Headings)"/>
              </a:rPr>
              <a:t>echo inventory = ./hosts &gt;&gt; </a:t>
            </a:r>
            <a:r>
              <a:rPr lang="en-US" dirty="0" err="1">
                <a:latin typeface="Century Gothic (Headings)"/>
              </a:rPr>
              <a:t>ansible.cfg</a:t>
            </a:r>
            <a:endParaRPr lang="en-US" dirty="0">
              <a:latin typeface="Century Gothic (Headings)"/>
            </a:endParaRPr>
          </a:p>
          <a:p>
            <a:pPr marL="914400" lvl="2" indent="0">
              <a:buNone/>
            </a:pPr>
            <a:r>
              <a:rPr lang="en-US" dirty="0">
                <a:latin typeface="Century Gothic (Headings)"/>
              </a:rPr>
              <a:t>echo </a:t>
            </a:r>
            <a:r>
              <a:rPr lang="en-US" dirty="0" err="1">
                <a:latin typeface="Century Gothic (Headings)"/>
              </a:rPr>
              <a:t>host_key_checking</a:t>
            </a:r>
            <a:r>
              <a:rPr lang="en-US" dirty="0">
                <a:latin typeface="Century Gothic (Headings)"/>
              </a:rPr>
              <a:t> = False &gt;&gt; </a:t>
            </a:r>
            <a:r>
              <a:rPr lang="en-US" dirty="0" err="1">
                <a:latin typeface="Century Gothic (Headings)"/>
              </a:rPr>
              <a:t>ansible.cfg</a:t>
            </a:r>
            <a:endParaRPr lang="en-US" dirty="0">
              <a:latin typeface="Century Gothic (Headings)"/>
            </a:endParaRPr>
          </a:p>
          <a:p>
            <a:r>
              <a:rPr lang="en-US" dirty="0">
                <a:latin typeface="Century Gothic (Headings)"/>
              </a:rPr>
              <a:t>Test that your hosts can be reached by pinging them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 (Headings)"/>
            </a:endParaRPr>
          </a:p>
          <a:p>
            <a:pPr marL="914400" lvl="2" indent="0">
              <a:buNone/>
            </a:pPr>
            <a:r>
              <a:rPr lang="en-US" dirty="0">
                <a:latin typeface="Century Gothic (Headings)"/>
              </a:rPr>
              <a:t>ansible all –m ping</a:t>
            </a:r>
          </a:p>
          <a:p>
            <a:r>
              <a:rPr lang="en-US" dirty="0">
                <a:latin typeface="Century Gothic (Headings)"/>
              </a:rPr>
              <a:t>You can also execute shell commands with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 (Headings)"/>
              </a:rPr>
              <a:t>–m shell –a COMMAND</a:t>
            </a:r>
          </a:p>
          <a:p>
            <a:pPr marL="914400" lvl="2" indent="0">
              <a:buNone/>
            </a:pPr>
            <a:r>
              <a:rPr lang="en-US" dirty="0">
                <a:latin typeface="Century Gothic (Headings)"/>
              </a:rPr>
              <a:t>ansible all –m shell –a “echo Hello”</a:t>
            </a:r>
          </a:p>
        </p:txBody>
      </p:sp>
    </p:spTree>
    <p:extLst>
      <p:ext uri="{BB962C8B-B14F-4D97-AF65-F5344CB8AC3E}">
        <p14:creationId xmlns:p14="http://schemas.microsoft.com/office/powerpoint/2010/main" val="188935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Ansible basics – Organization</a:t>
            </a:r>
          </a:p>
        </p:txBody>
      </p:sp>
      <p:sp>
        <p:nvSpPr>
          <p:cNvPr id="9" name="Content Placeholder 9">
            <a:extLst>
              <a:ext uri="{FF2B5EF4-FFF2-40B4-BE49-F238E27FC236}">
                <a16:creationId xmlns:a16="http://schemas.microsoft.com/office/drawing/2014/main" id="{B573E6D0-CB4A-4F0C-9FF4-C35E7869F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059388"/>
            <a:ext cx="10972800" cy="4066775"/>
          </a:xfrm>
        </p:spPr>
        <p:txBody>
          <a:bodyPr>
            <a:normAutofit/>
          </a:bodyPr>
          <a:lstStyle/>
          <a:p>
            <a:r>
              <a:rPr lang="en-US" dirty="0">
                <a:latin typeface="Century Gothic (Headings)"/>
              </a:rPr>
              <a:t>Running dozens of non-reusable Ansible commands is not the recommended way to do automation.</a:t>
            </a:r>
          </a:p>
          <a:p>
            <a:endParaRPr lang="en-US" dirty="0">
              <a:latin typeface="Century Gothic (Headings)"/>
            </a:endParaRPr>
          </a:p>
          <a:p>
            <a:r>
              <a:rPr lang="en-US" dirty="0">
                <a:latin typeface="Century Gothic (Headings)"/>
              </a:rPr>
              <a:t>Ansible can be used to run:</a:t>
            </a:r>
          </a:p>
          <a:p>
            <a:pPr lvl="1"/>
            <a:r>
              <a:rPr lang="en-US" dirty="0">
                <a:latin typeface="Century Gothic (Headings)"/>
              </a:rPr>
              <a:t>Individual commands</a:t>
            </a:r>
          </a:p>
          <a:p>
            <a:pPr lvl="1"/>
            <a:r>
              <a:rPr lang="en-US" dirty="0">
                <a:latin typeface="Century Gothic (Headings)"/>
              </a:rPr>
              <a:t>Tasks, which consist of commands</a:t>
            </a:r>
          </a:p>
          <a:p>
            <a:pPr lvl="1"/>
            <a:r>
              <a:rPr lang="en-US" dirty="0">
                <a:latin typeface="Century Gothic (Headings)"/>
              </a:rPr>
              <a:t>Roles, which consist of tasks, the variables a task can use, extra files, templates, handlers</a:t>
            </a:r>
          </a:p>
          <a:p>
            <a:pPr lvl="1"/>
            <a:r>
              <a:rPr lang="en-US" dirty="0">
                <a:latin typeface="Century Gothic (Headings)"/>
              </a:rPr>
              <a:t>Playbooks, which generally consist of only roles but can have commands, variables, or anything</a:t>
            </a:r>
          </a:p>
          <a:p>
            <a:r>
              <a:rPr lang="en-US" dirty="0">
                <a:latin typeface="Century Gothic (Headings)"/>
              </a:rPr>
              <a:t>The recommended structure/workflow is to write reusable roles which have many small and manageable tasks, then use the roles in a playbook.</a:t>
            </a:r>
          </a:p>
        </p:txBody>
      </p:sp>
    </p:spTree>
    <p:extLst>
      <p:ext uri="{BB962C8B-B14F-4D97-AF65-F5344CB8AC3E}">
        <p14:creationId xmlns:p14="http://schemas.microsoft.com/office/powerpoint/2010/main" val="2328318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Ansible basics – Roles</a:t>
            </a:r>
          </a:p>
        </p:txBody>
      </p:sp>
      <p:sp>
        <p:nvSpPr>
          <p:cNvPr id="9" name="Content Placeholder 9">
            <a:extLst>
              <a:ext uri="{FF2B5EF4-FFF2-40B4-BE49-F238E27FC236}">
                <a16:creationId xmlns:a16="http://schemas.microsoft.com/office/drawing/2014/main" id="{B573E6D0-CB4A-4F0C-9FF4-C35E7869F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059388"/>
            <a:ext cx="10972800" cy="4269850"/>
          </a:xfrm>
        </p:spPr>
        <p:txBody>
          <a:bodyPr>
            <a:normAutofit/>
          </a:bodyPr>
          <a:lstStyle/>
          <a:p>
            <a:r>
              <a:rPr lang="en-US" dirty="0">
                <a:latin typeface="Century Gothic (Headings)"/>
              </a:rPr>
              <a:t>A role usually takes care of a small function, e.g. install Elasticsearch on Ubuntu, install </a:t>
            </a:r>
            <a:r>
              <a:rPr lang="en-US" dirty="0" err="1">
                <a:latin typeface="Century Gothic (Headings)"/>
              </a:rPr>
              <a:t>nginx</a:t>
            </a:r>
            <a:r>
              <a:rPr lang="en-US" dirty="0">
                <a:latin typeface="Century Gothic (Headings)"/>
              </a:rPr>
              <a:t> on Mac, factory restore a Windows machine, etc.</a:t>
            </a:r>
          </a:p>
          <a:p>
            <a:r>
              <a:rPr lang="en-US" dirty="0">
                <a:latin typeface="Century Gothic (Headings)"/>
              </a:rPr>
              <a:t>Role structure:</a:t>
            </a:r>
          </a:p>
          <a:p>
            <a:pPr lvl="1"/>
            <a:r>
              <a:rPr lang="en-US" b="1" dirty="0">
                <a:latin typeface="Century Gothic (Headings)"/>
              </a:rPr>
              <a:t>tasks - contains the main list of tasks to be executed by the role</a:t>
            </a:r>
          </a:p>
          <a:p>
            <a:pPr lvl="1"/>
            <a:r>
              <a:rPr lang="en-US" b="1" dirty="0">
                <a:latin typeface="Century Gothic (Headings)"/>
              </a:rPr>
              <a:t>defaults - default variables for the role (always imported in a role)</a:t>
            </a:r>
          </a:p>
          <a:p>
            <a:pPr lvl="1"/>
            <a:r>
              <a:rPr lang="en-US" dirty="0">
                <a:latin typeface="Century Gothic (Headings)"/>
              </a:rPr>
              <a:t>handlers - contains handlers, which may be used by this role or even anywhere outside this role</a:t>
            </a:r>
            <a:endParaRPr lang="en-US" b="1" dirty="0">
              <a:latin typeface="Century Gothic (Headings)"/>
            </a:endParaRPr>
          </a:p>
          <a:p>
            <a:pPr lvl="1"/>
            <a:r>
              <a:rPr lang="en-US" dirty="0">
                <a:latin typeface="Century Gothic (Headings)"/>
              </a:rPr>
              <a:t>vars - other variables for the role (can be imported by users)</a:t>
            </a:r>
          </a:p>
          <a:p>
            <a:pPr lvl="1"/>
            <a:r>
              <a:rPr lang="en-US" dirty="0">
                <a:latin typeface="Century Gothic (Headings)"/>
              </a:rPr>
              <a:t>files - contains files which can be deployed via this role</a:t>
            </a:r>
          </a:p>
          <a:p>
            <a:pPr lvl="1"/>
            <a:r>
              <a:rPr lang="en-US" dirty="0">
                <a:latin typeface="Century Gothic (Headings)"/>
              </a:rPr>
              <a:t>templates - contains templates which can be deployed via this role</a:t>
            </a:r>
          </a:p>
          <a:p>
            <a:pPr lvl="1"/>
            <a:r>
              <a:rPr lang="en-US" dirty="0">
                <a:latin typeface="Century Gothic (Headings)"/>
              </a:rPr>
              <a:t>meta - defines some meta data for this role</a:t>
            </a:r>
          </a:p>
          <a:p>
            <a:r>
              <a:rPr lang="en-US" dirty="0">
                <a:latin typeface="Century Gothic (Headings)"/>
              </a:rPr>
              <a:t>Usually, only the first two directories are important. So we will continue this lab with only those two components.</a:t>
            </a:r>
          </a:p>
        </p:txBody>
      </p:sp>
    </p:spTree>
    <p:extLst>
      <p:ext uri="{BB962C8B-B14F-4D97-AF65-F5344CB8AC3E}">
        <p14:creationId xmlns:p14="http://schemas.microsoft.com/office/powerpoint/2010/main" val="2963963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Ansible basics – Role variables</a:t>
            </a:r>
          </a:p>
        </p:txBody>
      </p:sp>
      <p:sp>
        <p:nvSpPr>
          <p:cNvPr id="9" name="Content Placeholder 9">
            <a:extLst>
              <a:ext uri="{FF2B5EF4-FFF2-40B4-BE49-F238E27FC236}">
                <a16:creationId xmlns:a16="http://schemas.microsoft.com/office/drawing/2014/main" id="{B573E6D0-CB4A-4F0C-9FF4-C35E7869F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059388"/>
            <a:ext cx="10972800" cy="4269850"/>
          </a:xfrm>
        </p:spPr>
        <p:txBody>
          <a:bodyPr>
            <a:normAutofit/>
          </a:bodyPr>
          <a:lstStyle/>
          <a:p>
            <a:r>
              <a:rPr lang="en-US" dirty="0">
                <a:latin typeface="Century Gothic (Headings)"/>
              </a:rPr>
              <a:t>Cd to the role</a:t>
            </a:r>
          </a:p>
          <a:p>
            <a:pPr marL="914400" lvl="2" indent="0">
              <a:buNone/>
            </a:pPr>
            <a:r>
              <a:rPr lang="en-US" dirty="0">
                <a:latin typeface="Century Gothic (Headings)"/>
              </a:rPr>
              <a:t>cd roles/ansible-role-</a:t>
            </a:r>
            <a:r>
              <a:rPr lang="en-US" dirty="0" err="1">
                <a:latin typeface="Century Gothic (Headings)"/>
              </a:rPr>
              <a:t>metricbeat</a:t>
            </a:r>
            <a:endParaRPr lang="en-US" dirty="0">
              <a:latin typeface="Century Gothic (Headings)"/>
            </a:endParaRPr>
          </a:p>
          <a:p>
            <a:r>
              <a:rPr lang="en-US" dirty="0">
                <a:latin typeface="Century Gothic (Headings)"/>
              </a:rPr>
              <a:t>First, let’s take a look at how Docker will start a </a:t>
            </a:r>
            <a:r>
              <a:rPr lang="en-US" dirty="0" err="1">
                <a:latin typeface="Century Gothic (Headings)"/>
              </a:rPr>
              <a:t>Metricbeat</a:t>
            </a:r>
            <a:r>
              <a:rPr lang="en-US" dirty="0">
                <a:latin typeface="Century Gothic (Headings)"/>
              </a:rPr>
              <a:t> container</a:t>
            </a:r>
          </a:p>
          <a:p>
            <a:pPr marL="914400" lvl="2" indent="0">
              <a:buNone/>
            </a:pPr>
            <a:r>
              <a:rPr lang="en-US" dirty="0">
                <a:latin typeface="Century Gothic (Headings)"/>
              </a:rPr>
              <a:t>vim tasks/</a:t>
            </a:r>
            <a:r>
              <a:rPr lang="en-US" dirty="0" err="1">
                <a:latin typeface="Century Gothic (Headings)"/>
              </a:rPr>
              <a:t>metricbeat</a:t>
            </a:r>
            <a:r>
              <a:rPr lang="en-US" dirty="0">
                <a:latin typeface="Century Gothic (Headings)"/>
              </a:rPr>
              <a:t>-docker/Dockerfile.j2</a:t>
            </a:r>
          </a:p>
          <a:p>
            <a:r>
              <a:rPr lang="en-US" dirty="0">
                <a:latin typeface="Century Gothic (Headings)"/>
              </a:rPr>
              <a:t>Now we need to declare the variables in .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 (Headings)"/>
              </a:rPr>
              <a:t>/defaults/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 (Headings)"/>
              </a:rPr>
              <a:t>main.yml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 (Headings)"/>
            </a:endParaRPr>
          </a:p>
          <a:p>
            <a:pPr marL="914400" lvl="2" indent="0">
              <a:buNone/>
            </a:pPr>
            <a:r>
              <a:rPr lang="en-US" dirty="0">
                <a:latin typeface="Century Gothic (Headings)"/>
              </a:rPr>
              <a:t>vim defaults/</a:t>
            </a:r>
            <a:r>
              <a:rPr lang="en-US" dirty="0" err="1">
                <a:latin typeface="Century Gothic (Headings)"/>
              </a:rPr>
              <a:t>main.yml</a:t>
            </a:r>
            <a:endParaRPr lang="en-US" dirty="0">
              <a:latin typeface="Century Gothic (Headings)"/>
            </a:endParaRPr>
          </a:p>
          <a:p>
            <a:endParaRPr lang="en-US" dirty="0">
              <a:latin typeface="Century Gothic (Headings)"/>
            </a:endParaRPr>
          </a:p>
          <a:p>
            <a:r>
              <a:rPr lang="en-US" dirty="0">
                <a:latin typeface="Century Gothic (Headings)"/>
              </a:rPr>
              <a:t>Solution: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 (Headings)"/>
            </a:endParaRPr>
          </a:p>
          <a:p>
            <a:pPr marL="914400" lvl="2" indent="0">
              <a:buNone/>
            </a:pPr>
            <a:endParaRPr lang="en-US" dirty="0">
              <a:latin typeface="Century Gothic (Headings)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236B53-51A6-49EF-8E86-5B370A8CE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074" y="5350523"/>
            <a:ext cx="6800850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659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Ansible basics – Role tasks</a:t>
            </a:r>
          </a:p>
        </p:txBody>
      </p:sp>
      <p:sp>
        <p:nvSpPr>
          <p:cNvPr id="9" name="Content Placeholder 9">
            <a:extLst>
              <a:ext uri="{FF2B5EF4-FFF2-40B4-BE49-F238E27FC236}">
                <a16:creationId xmlns:a16="http://schemas.microsoft.com/office/drawing/2014/main" id="{B573E6D0-CB4A-4F0C-9FF4-C35E7869F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059388"/>
            <a:ext cx="10972800" cy="4269850"/>
          </a:xfrm>
        </p:spPr>
        <p:txBody>
          <a:bodyPr>
            <a:normAutofit/>
          </a:bodyPr>
          <a:lstStyle/>
          <a:p>
            <a:r>
              <a:rPr lang="en-US" dirty="0">
                <a:latin typeface="Century Gothic (Headings)"/>
              </a:rPr>
              <a:t>To install </a:t>
            </a:r>
            <a:r>
              <a:rPr lang="en-US" dirty="0" err="1">
                <a:latin typeface="Century Gothic (Headings)"/>
              </a:rPr>
              <a:t>Metricbeat</a:t>
            </a:r>
            <a:r>
              <a:rPr lang="en-US" dirty="0">
                <a:latin typeface="Century Gothic (Headings)"/>
              </a:rPr>
              <a:t> to a host, we need to copy the necessary files for Docker to the host, then use Docker to start a </a:t>
            </a:r>
            <a:r>
              <a:rPr lang="en-US" dirty="0" err="1">
                <a:latin typeface="Century Gothic (Headings)"/>
              </a:rPr>
              <a:t>Metricbeat</a:t>
            </a:r>
            <a:r>
              <a:rPr lang="en-US" dirty="0">
                <a:latin typeface="Century Gothic (Headings)"/>
              </a:rPr>
              <a:t> container.</a:t>
            </a:r>
          </a:p>
          <a:p>
            <a:endParaRPr lang="en-US" dirty="0">
              <a:latin typeface="Century Gothic (Headings)"/>
            </a:endParaRPr>
          </a:p>
          <a:p>
            <a:r>
              <a:rPr lang="en-US" dirty="0">
                <a:latin typeface="Century Gothic (Headings)"/>
              </a:rPr>
              <a:t>So we will create two tasks: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 (Headings)"/>
              </a:rPr>
              <a:t>setup.yml</a:t>
            </a:r>
            <a:r>
              <a:rPr lang="en-US" dirty="0">
                <a:latin typeface="Century Gothic (Headings)"/>
              </a:rPr>
              <a:t> and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 (Headings)"/>
              </a:rPr>
              <a:t>deploy.yml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 (Headings)"/>
            </a:endParaRPr>
          </a:p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 (Headings)"/>
            </a:endParaRPr>
          </a:p>
          <a:p>
            <a:r>
              <a:rPr lang="en-US" dirty="0">
                <a:latin typeface="Century Gothic (Headings)"/>
              </a:rPr>
              <a:t>Let’s start with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 (Headings)"/>
              </a:rPr>
              <a:t>setup.yml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 (Headings)"/>
            </a:endParaRPr>
          </a:p>
          <a:p>
            <a:pPr marL="914400" lvl="2" indent="0">
              <a:buNone/>
            </a:pPr>
            <a:r>
              <a:rPr lang="en-US" dirty="0">
                <a:latin typeface="Century Gothic (Headings)"/>
              </a:rPr>
              <a:t>vim tasks/</a:t>
            </a:r>
            <a:r>
              <a:rPr lang="en-US" dirty="0" err="1">
                <a:latin typeface="Century Gothic (Headings)"/>
              </a:rPr>
              <a:t>setup.yml</a:t>
            </a:r>
            <a:endParaRPr lang="en-US" dirty="0">
              <a:latin typeface="Century Gothic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112481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Ansible basics – Role tasks</a:t>
            </a:r>
          </a:p>
        </p:txBody>
      </p:sp>
      <p:sp>
        <p:nvSpPr>
          <p:cNvPr id="9" name="Content Placeholder 9">
            <a:extLst>
              <a:ext uri="{FF2B5EF4-FFF2-40B4-BE49-F238E27FC236}">
                <a16:creationId xmlns:a16="http://schemas.microsoft.com/office/drawing/2014/main" id="{B573E6D0-CB4A-4F0C-9FF4-C35E7869F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059388"/>
            <a:ext cx="10972800" cy="4269850"/>
          </a:xfrm>
        </p:spPr>
        <p:txBody>
          <a:bodyPr>
            <a:normAutofit/>
          </a:bodyPr>
          <a:lstStyle/>
          <a:p>
            <a:r>
              <a:rPr lang="en-US" dirty="0">
                <a:latin typeface="Century Gothic (Headings)"/>
              </a:rPr>
              <a:t>A task consists of multiple actions, each action roughly has this format: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 (Headings)"/>
            </a:endParaRPr>
          </a:p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 (Headings)"/>
            </a:endParaRPr>
          </a:p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 (Headings)"/>
            </a:endParaRPr>
          </a:p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 (Headings)"/>
            </a:endParaRPr>
          </a:p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 (Headings)"/>
            </a:endParaRPr>
          </a:p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 (Headings)"/>
            </a:endParaRPr>
          </a:p>
          <a:p>
            <a:r>
              <a:rPr lang="en-US" dirty="0">
                <a:latin typeface="Century Gothic (Headings)"/>
              </a:rPr>
              <a:t>Now we need 4 actions to setup the necessary files.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3DF92F-8333-4D4A-B902-7FB68D369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962" y="2724150"/>
            <a:ext cx="7458075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285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Ansible basics – Role tasks</a:t>
            </a:r>
          </a:p>
        </p:txBody>
      </p:sp>
      <p:sp>
        <p:nvSpPr>
          <p:cNvPr id="9" name="Content Placeholder 9">
            <a:extLst>
              <a:ext uri="{FF2B5EF4-FFF2-40B4-BE49-F238E27FC236}">
                <a16:creationId xmlns:a16="http://schemas.microsoft.com/office/drawing/2014/main" id="{B573E6D0-CB4A-4F0C-9FF4-C35E7869F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69774"/>
            <a:ext cx="10972800" cy="4659464"/>
          </a:xfrm>
        </p:spPr>
        <p:txBody>
          <a:bodyPr>
            <a:normAutofit/>
          </a:bodyPr>
          <a:lstStyle/>
          <a:p>
            <a:r>
              <a:rPr lang="en-US" dirty="0">
                <a:latin typeface="Century Gothic (Headings)"/>
              </a:rPr>
              <a:t>Important modules and parameters (required params are </a:t>
            </a:r>
            <a:r>
              <a:rPr lang="en-US" u="sng" dirty="0">
                <a:latin typeface="Century Gothic (Headings)"/>
              </a:rPr>
              <a:t>underlined</a:t>
            </a:r>
            <a:r>
              <a:rPr lang="en-US" dirty="0">
                <a:latin typeface="Century Gothic (Headings)"/>
              </a:rPr>
              <a:t>):</a:t>
            </a:r>
          </a:p>
          <a:p>
            <a:pPr lvl="1"/>
            <a:r>
              <a:rPr lang="en-US" b="1" dirty="0">
                <a:latin typeface="Century Gothic (Headings)"/>
              </a:rPr>
              <a:t>file</a:t>
            </a:r>
            <a:r>
              <a:rPr lang="en-US" dirty="0">
                <a:latin typeface="Century Gothic (Headings)"/>
              </a:rPr>
              <a:t>: Set file/directory attribute</a:t>
            </a:r>
          </a:p>
          <a:p>
            <a:pPr marL="457200" lvl="1" indent="0">
              <a:buNone/>
            </a:pPr>
            <a:r>
              <a:rPr lang="en-US" dirty="0">
                <a:latin typeface="Century Gothic (Headings)"/>
              </a:rPr>
              <a:t>	</a:t>
            </a:r>
            <a:r>
              <a:rPr lang="en-US" u="sng" dirty="0">
                <a:latin typeface="Century Gothic (Headings)"/>
              </a:rPr>
              <a:t>path</a:t>
            </a:r>
            <a:r>
              <a:rPr lang="en-US" dirty="0">
                <a:latin typeface="Century Gothic (Headings)"/>
              </a:rPr>
              <a:t>, owner, group, mode, state</a:t>
            </a:r>
          </a:p>
          <a:p>
            <a:pPr lvl="1"/>
            <a:r>
              <a:rPr lang="en-US" b="1" dirty="0">
                <a:latin typeface="Century Gothic (Headings)"/>
              </a:rPr>
              <a:t>copy</a:t>
            </a:r>
            <a:r>
              <a:rPr lang="en-US" dirty="0">
                <a:latin typeface="Century Gothic (Headings)"/>
              </a:rPr>
              <a:t>: Copy file/directory from Ansible machine to remote host</a:t>
            </a:r>
          </a:p>
          <a:p>
            <a:pPr marL="914400" lvl="2" indent="0">
              <a:buNone/>
            </a:pPr>
            <a:r>
              <a:rPr lang="en-US" u="sng" dirty="0" err="1">
                <a:latin typeface="Century Gothic (Headings)"/>
              </a:rPr>
              <a:t>src</a:t>
            </a:r>
            <a:r>
              <a:rPr lang="en-US" dirty="0">
                <a:latin typeface="Century Gothic (Headings)"/>
              </a:rPr>
              <a:t>, </a:t>
            </a:r>
            <a:r>
              <a:rPr lang="en-US" u="sng" dirty="0" err="1">
                <a:latin typeface="Century Gothic (Headings)"/>
              </a:rPr>
              <a:t>dest</a:t>
            </a:r>
            <a:r>
              <a:rPr lang="en-US" dirty="0">
                <a:latin typeface="Century Gothic (Headings)"/>
              </a:rPr>
              <a:t>, owner, group, mode</a:t>
            </a:r>
          </a:p>
          <a:p>
            <a:pPr lvl="1"/>
            <a:r>
              <a:rPr lang="en-US" b="1" dirty="0">
                <a:latin typeface="Century Gothic (Headings)"/>
              </a:rPr>
              <a:t>template</a:t>
            </a:r>
            <a:r>
              <a:rPr lang="en-US" dirty="0">
                <a:latin typeface="Century Gothic (Headings)"/>
              </a:rPr>
              <a:t>: Like </a:t>
            </a:r>
            <a:r>
              <a:rPr lang="en-US" b="1" dirty="0">
                <a:latin typeface="Century Gothic (Headings)"/>
              </a:rPr>
              <a:t>copy</a:t>
            </a:r>
            <a:r>
              <a:rPr lang="en-US" dirty="0">
                <a:latin typeface="Century Gothic (Headings)"/>
              </a:rPr>
              <a:t> but processed by the Jinja2 templating language. In other words, it inserts variables into a template before copying it to the remote machine.</a:t>
            </a:r>
            <a:endParaRPr lang="en-US" b="1" dirty="0">
              <a:latin typeface="Century Gothic (Headings)"/>
            </a:endParaRPr>
          </a:p>
          <a:p>
            <a:pPr marL="914400" lvl="2" indent="0">
              <a:buNone/>
            </a:pPr>
            <a:r>
              <a:rPr lang="en-US" u="sng" dirty="0" err="1">
                <a:latin typeface="Century Gothic (Headings)"/>
              </a:rPr>
              <a:t>src</a:t>
            </a:r>
            <a:r>
              <a:rPr lang="en-US" dirty="0">
                <a:latin typeface="Century Gothic (Headings)"/>
              </a:rPr>
              <a:t>, </a:t>
            </a:r>
            <a:r>
              <a:rPr lang="en-US" u="sng" dirty="0" err="1">
                <a:latin typeface="Century Gothic (Headings)"/>
              </a:rPr>
              <a:t>dest</a:t>
            </a:r>
            <a:r>
              <a:rPr lang="en-US" dirty="0">
                <a:latin typeface="Century Gothic (Headings)"/>
              </a:rPr>
              <a:t>, owner, group, mode</a:t>
            </a:r>
          </a:p>
          <a:p>
            <a:pPr lvl="1"/>
            <a:r>
              <a:rPr lang="en-US" b="1" dirty="0">
                <a:latin typeface="Century Gothic (Headings)"/>
              </a:rPr>
              <a:t>raw</a:t>
            </a:r>
            <a:r>
              <a:rPr lang="en-US" dirty="0">
                <a:latin typeface="Century Gothic (Headings)"/>
              </a:rPr>
              <a:t>: Quick and dirty way to directly execute a shell script</a:t>
            </a:r>
          </a:p>
          <a:p>
            <a:pPr lvl="1"/>
            <a:r>
              <a:rPr lang="en-US" b="1" dirty="0">
                <a:latin typeface="Century Gothic (Headings)"/>
              </a:rPr>
              <a:t>service</a:t>
            </a:r>
            <a:r>
              <a:rPr lang="en-US" dirty="0">
                <a:latin typeface="Century Gothic (Headings)"/>
              </a:rPr>
              <a:t>: Manage a service</a:t>
            </a:r>
          </a:p>
          <a:p>
            <a:pPr marL="914400" lvl="2" indent="0">
              <a:buNone/>
            </a:pPr>
            <a:r>
              <a:rPr lang="en-US" u="sng" dirty="0">
                <a:latin typeface="Century Gothic (Headings)"/>
              </a:rPr>
              <a:t>name</a:t>
            </a:r>
            <a:r>
              <a:rPr lang="en-US" dirty="0">
                <a:latin typeface="Century Gothic (Headings)"/>
              </a:rPr>
              <a:t>, enabled (yes/no), state (started/stopped/…)</a:t>
            </a:r>
          </a:p>
          <a:p>
            <a:pPr lvl="1"/>
            <a:r>
              <a:rPr lang="en-US" b="1" dirty="0">
                <a:latin typeface="Century Gothic (Headings)"/>
              </a:rPr>
              <a:t>yum/apt</a:t>
            </a:r>
            <a:r>
              <a:rPr lang="en-US" dirty="0">
                <a:latin typeface="Century Gothic (Headings)"/>
              </a:rPr>
              <a:t>: Manage a package with yum/apt depending on system.</a:t>
            </a:r>
          </a:p>
          <a:p>
            <a:pPr marL="914400" lvl="2" indent="0">
              <a:buNone/>
            </a:pPr>
            <a:r>
              <a:rPr lang="en-US" dirty="0">
                <a:latin typeface="Century Gothic (Headings)"/>
              </a:rPr>
              <a:t>name, state (absent/installed/latest/…)</a:t>
            </a:r>
          </a:p>
          <a:p>
            <a:r>
              <a:rPr lang="en-US" dirty="0">
                <a:latin typeface="Century Gothic (Headings)"/>
              </a:rPr>
              <a:t>More modules can be found in Ansible documentation.</a:t>
            </a:r>
          </a:p>
        </p:txBody>
      </p:sp>
    </p:spTree>
    <p:extLst>
      <p:ext uri="{BB962C8B-B14F-4D97-AF65-F5344CB8AC3E}">
        <p14:creationId xmlns:p14="http://schemas.microsoft.com/office/powerpoint/2010/main" val="1287702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Ansible basics – Role tasks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C9699A-177A-4A09-8579-37397193AFF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entury Gothic (Headings)"/>
              </a:rPr>
              <a:t>Hint:</a:t>
            </a:r>
          </a:p>
          <a:p>
            <a:pPr lvl="1"/>
            <a:r>
              <a:rPr lang="en-US" dirty="0">
                <a:latin typeface="Century Gothic (Headings)"/>
              </a:rPr>
              <a:t>You will need </a:t>
            </a:r>
            <a:r>
              <a:rPr lang="en-US" b="1" dirty="0">
                <a:latin typeface="Century Gothic (Headings)"/>
              </a:rPr>
              <a:t>file</a:t>
            </a:r>
            <a:r>
              <a:rPr lang="en-US" dirty="0">
                <a:latin typeface="Century Gothic (Headings)"/>
              </a:rPr>
              <a:t>, </a:t>
            </a:r>
            <a:r>
              <a:rPr lang="en-US" b="1" dirty="0">
                <a:latin typeface="Century Gothic (Headings)"/>
              </a:rPr>
              <a:t>copy</a:t>
            </a:r>
            <a:r>
              <a:rPr lang="en-US" dirty="0">
                <a:latin typeface="Century Gothic (Headings)"/>
              </a:rPr>
              <a:t> and </a:t>
            </a:r>
            <a:r>
              <a:rPr lang="en-US" b="1" dirty="0">
                <a:latin typeface="Century Gothic (Headings)"/>
              </a:rPr>
              <a:t>template.</a:t>
            </a:r>
          </a:p>
          <a:p>
            <a:pPr lvl="1"/>
            <a:r>
              <a:rPr lang="en-US" dirty="0">
                <a:latin typeface="Century Gothic (Headings)"/>
              </a:rPr>
              <a:t>You have to create the necessary directory structure first.</a:t>
            </a:r>
          </a:p>
          <a:p>
            <a:r>
              <a:rPr lang="en-US" dirty="0">
                <a:latin typeface="Century Gothic (Headings)"/>
              </a:rPr>
              <a:t>Modules and important parameters:</a:t>
            </a:r>
          </a:p>
          <a:p>
            <a:pPr lvl="1"/>
            <a:r>
              <a:rPr lang="en-US" b="1" dirty="0">
                <a:latin typeface="Century Gothic (Headings)"/>
              </a:rPr>
              <a:t>file</a:t>
            </a:r>
            <a:r>
              <a:rPr lang="en-US" dirty="0">
                <a:latin typeface="Century Gothic (Headings)"/>
              </a:rPr>
              <a:t>: Set file/directory attribute</a:t>
            </a:r>
          </a:p>
          <a:p>
            <a:pPr marL="457200" lvl="1" indent="0">
              <a:buNone/>
            </a:pPr>
            <a:r>
              <a:rPr lang="en-US" dirty="0">
                <a:latin typeface="Century Gothic (Headings)"/>
              </a:rPr>
              <a:t>	</a:t>
            </a:r>
            <a:r>
              <a:rPr lang="en-US" u="sng" dirty="0">
                <a:latin typeface="Century Gothic (Headings)"/>
              </a:rPr>
              <a:t>path</a:t>
            </a:r>
            <a:r>
              <a:rPr lang="en-US" dirty="0">
                <a:latin typeface="Century Gothic (Headings)"/>
              </a:rPr>
              <a:t>, state: directory</a:t>
            </a:r>
          </a:p>
          <a:p>
            <a:pPr lvl="1"/>
            <a:r>
              <a:rPr lang="en-US" b="1" dirty="0">
                <a:latin typeface="Century Gothic (Headings)"/>
              </a:rPr>
              <a:t>copy</a:t>
            </a:r>
            <a:r>
              <a:rPr lang="en-US" dirty="0">
                <a:latin typeface="Century Gothic (Headings)"/>
              </a:rPr>
              <a:t>: Copy file/directory from Ansible machine to remote host</a:t>
            </a:r>
          </a:p>
          <a:p>
            <a:pPr marL="914400" lvl="2" indent="0">
              <a:buNone/>
            </a:pPr>
            <a:r>
              <a:rPr lang="en-US" u="sng" dirty="0" err="1">
                <a:latin typeface="Century Gothic (Headings)"/>
              </a:rPr>
              <a:t>src</a:t>
            </a:r>
            <a:r>
              <a:rPr lang="en-US" dirty="0">
                <a:latin typeface="Century Gothic (Headings)"/>
              </a:rPr>
              <a:t>, </a:t>
            </a:r>
            <a:r>
              <a:rPr lang="en-US" u="sng" dirty="0" err="1">
                <a:latin typeface="Century Gothic (Headings)"/>
              </a:rPr>
              <a:t>dest</a:t>
            </a:r>
            <a:endParaRPr lang="en-US" dirty="0">
              <a:latin typeface="Century Gothic (Headings)"/>
            </a:endParaRPr>
          </a:p>
          <a:p>
            <a:pPr lvl="1"/>
            <a:r>
              <a:rPr lang="en-US" b="1" dirty="0">
                <a:latin typeface="Century Gothic (Headings)"/>
              </a:rPr>
              <a:t>template</a:t>
            </a:r>
            <a:r>
              <a:rPr lang="en-US" dirty="0">
                <a:latin typeface="Century Gothic (Headings)"/>
              </a:rPr>
              <a:t>: Insert variables into a template before copying it to the remote machine.</a:t>
            </a:r>
            <a:endParaRPr lang="en-US" b="1" dirty="0">
              <a:latin typeface="Century Gothic (Headings)"/>
            </a:endParaRPr>
          </a:p>
          <a:p>
            <a:pPr marL="914400" lvl="2" indent="0">
              <a:buNone/>
            </a:pPr>
            <a:r>
              <a:rPr lang="en-US" u="sng" dirty="0" err="1">
                <a:latin typeface="Century Gothic (Headings)"/>
              </a:rPr>
              <a:t>src</a:t>
            </a:r>
            <a:r>
              <a:rPr lang="en-US" dirty="0">
                <a:latin typeface="Century Gothic (Headings)"/>
              </a:rPr>
              <a:t>, </a:t>
            </a:r>
            <a:r>
              <a:rPr lang="en-US" u="sng" dirty="0" err="1">
                <a:latin typeface="Century Gothic (Headings)"/>
              </a:rPr>
              <a:t>dest</a:t>
            </a:r>
            <a:endParaRPr lang="en-US" dirty="0">
              <a:latin typeface="Century Gothic (Headings)"/>
            </a:endParaRPr>
          </a:p>
          <a:p>
            <a:endParaRPr lang="en-US" dirty="0"/>
          </a:p>
        </p:txBody>
      </p:sp>
      <p:sp>
        <p:nvSpPr>
          <p:cNvPr id="9" name="Content Placeholder 9">
            <a:extLst>
              <a:ext uri="{FF2B5EF4-FFF2-40B4-BE49-F238E27FC236}">
                <a16:creationId xmlns:a16="http://schemas.microsoft.com/office/drawing/2014/main" id="{B573E6D0-CB4A-4F0C-9FF4-C35E7869FC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entury Gothic (Headings)"/>
              </a:rPr>
              <a:t>Solutions</a:t>
            </a:r>
          </a:p>
          <a:p>
            <a:endParaRPr lang="en-US" dirty="0">
              <a:latin typeface="Century Gothic (Headings)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24B83E8-8C22-4F2B-9386-24174DF5E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5749" y="2177625"/>
            <a:ext cx="5628571" cy="33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196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Ansible?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2255CE-B33E-456D-AA6B-C4751F373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074" y="2514472"/>
            <a:ext cx="6277851" cy="18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528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Ansible basics – Role tasks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C9699A-177A-4A09-8579-37397193AFF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Century Gothic (Headings)"/>
              </a:rPr>
              <a:t>Now that we have all the files needed to set up a Docker container, let’s continue to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 (Headings)"/>
              </a:rPr>
              <a:t>deploy.yml</a:t>
            </a:r>
            <a:endParaRPr lang="en-US" sz="1800" dirty="0">
              <a:latin typeface="Century Gothic (Headings)"/>
            </a:endParaRPr>
          </a:p>
          <a:p>
            <a:pPr marL="914400" lvl="2" indent="0">
              <a:buNone/>
            </a:pPr>
            <a:r>
              <a:rPr lang="en-US" dirty="0">
                <a:latin typeface="Century Gothic (Headings)"/>
              </a:rPr>
              <a:t>vim tasks/</a:t>
            </a:r>
            <a:r>
              <a:rPr lang="en-US" dirty="0" err="1">
                <a:latin typeface="Century Gothic (Headings)"/>
              </a:rPr>
              <a:t>deploy.yml</a:t>
            </a:r>
            <a:endParaRPr lang="en-US" dirty="0">
              <a:latin typeface="Century Gothic (Headings)"/>
            </a:endParaRPr>
          </a:p>
          <a:p>
            <a:r>
              <a:rPr lang="en-US" sz="1800" dirty="0">
                <a:latin typeface="Century Gothic (Headings)"/>
              </a:rPr>
              <a:t>We will need the module </a:t>
            </a:r>
            <a:r>
              <a:rPr lang="en-US" sz="1800" dirty="0" err="1">
                <a:latin typeface="Century Gothic (Headings)"/>
              </a:rPr>
              <a:t>docker_service</a:t>
            </a:r>
            <a:r>
              <a:rPr lang="en-US" sz="1800" dirty="0">
                <a:latin typeface="Century Gothic (Headings)"/>
              </a:rPr>
              <a:t> for this. We also need to take down the containers before setting them up again</a:t>
            </a:r>
            <a:endParaRPr lang="en-US" sz="1800" b="1" dirty="0">
              <a:latin typeface="Century Gothic (Headings)"/>
            </a:endParaRPr>
          </a:p>
          <a:p>
            <a:r>
              <a:rPr lang="en-US" sz="1800" b="1" dirty="0" err="1">
                <a:latin typeface="Century Gothic (Headings)"/>
              </a:rPr>
              <a:t>docker_service</a:t>
            </a:r>
            <a:r>
              <a:rPr lang="en-US" dirty="0">
                <a:latin typeface="Century Gothic (Headings)"/>
              </a:rPr>
              <a:t>:</a:t>
            </a:r>
          </a:p>
          <a:p>
            <a:pPr lvl="1"/>
            <a:r>
              <a:rPr lang="en-US" u="sng" dirty="0" err="1">
                <a:latin typeface="Century Gothic (Headings)"/>
              </a:rPr>
              <a:t>project_src</a:t>
            </a:r>
            <a:r>
              <a:rPr lang="en-US" dirty="0">
                <a:latin typeface="Century Gothic (Headings)"/>
              </a:rPr>
              <a:t>: Directory that contains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 (Headings)"/>
              </a:rPr>
              <a:t>docker-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 (Headings)"/>
              </a:rPr>
              <a:t>compose.yml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 (Headings)"/>
            </a:endParaRPr>
          </a:p>
          <a:p>
            <a:pPr lvl="1"/>
            <a:r>
              <a:rPr lang="en-US" dirty="0">
                <a:latin typeface="Century Gothic (Headings)"/>
              </a:rPr>
              <a:t>build (yes/no): Build image before starting the application?</a:t>
            </a:r>
          </a:p>
          <a:p>
            <a:pPr lvl="1"/>
            <a:r>
              <a:rPr lang="en-US" dirty="0">
                <a:latin typeface="Century Gothic (Headings)"/>
              </a:rPr>
              <a:t>state (absent/present):</a:t>
            </a:r>
          </a:p>
          <a:p>
            <a:pPr lvl="2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 (Headings)"/>
              </a:rPr>
              <a:t>absent</a:t>
            </a:r>
            <a:r>
              <a:rPr lang="en-US" dirty="0">
                <a:latin typeface="Century Gothic (Headings)"/>
              </a:rPr>
              <a:t> is like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 (Headings)"/>
              </a:rPr>
              <a:t>docker-compose down</a:t>
            </a:r>
          </a:p>
          <a:p>
            <a:pPr lvl="2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 (Headings)"/>
              </a:rPr>
              <a:t>present</a:t>
            </a:r>
            <a:r>
              <a:rPr lang="en-US" dirty="0">
                <a:latin typeface="Century Gothic (Headings)"/>
              </a:rPr>
              <a:t> is like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 (Headings)"/>
              </a:rPr>
              <a:t>docker-compose up</a:t>
            </a:r>
          </a:p>
        </p:txBody>
      </p:sp>
      <p:sp>
        <p:nvSpPr>
          <p:cNvPr id="9" name="Content Placeholder 9">
            <a:extLst>
              <a:ext uri="{FF2B5EF4-FFF2-40B4-BE49-F238E27FC236}">
                <a16:creationId xmlns:a16="http://schemas.microsoft.com/office/drawing/2014/main" id="{B573E6D0-CB4A-4F0C-9FF4-C35E7869FC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entury Gothic (Headings)"/>
              </a:rPr>
              <a:t>Solutions</a:t>
            </a:r>
          </a:p>
          <a:p>
            <a:endParaRPr lang="en-US" dirty="0">
              <a:latin typeface="Century Gothic (Headings)"/>
            </a:endParaRPr>
          </a:p>
          <a:p>
            <a:endParaRPr lang="en-US" dirty="0">
              <a:latin typeface="Century Gothic (Headings)"/>
            </a:endParaRPr>
          </a:p>
          <a:p>
            <a:endParaRPr lang="en-US" dirty="0">
              <a:latin typeface="Century Gothic (Headings)"/>
            </a:endParaRPr>
          </a:p>
          <a:p>
            <a:endParaRPr lang="en-US" dirty="0">
              <a:latin typeface="Century Gothic (Headings)"/>
            </a:endParaRPr>
          </a:p>
          <a:p>
            <a:endParaRPr lang="en-US" dirty="0">
              <a:latin typeface="Century Gothic (Headings)"/>
            </a:endParaRPr>
          </a:p>
          <a:p>
            <a:endParaRPr lang="en-US" dirty="0">
              <a:latin typeface="Century Gothic (Headings)"/>
            </a:endParaRPr>
          </a:p>
          <a:p>
            <a:r>
              <a:rPr lang="en-US" dirty="0">
                <a:latin typeface="Century Gothic (Headings)"/>
              </a:rPr>
              <a:t>Loops can be used for shorter tasks.</a:t>
            </a:r>
          </a:p>
          <a:p>
            <a:endParaRPr lang="en-US" dirty="0">
              <a:latin typeface="Century Gothic (Headings)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F756236-5D37-4234-B64C-2418697E3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0212" y="2399739"/>
            <a:ext cx="4219575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071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Ansible basics – Role tasks</a:t>
            </a:r>
          </a:p>
        </p:txBody>
      </p:sp>
      <p:sp>
        <p:nvSpPr>
          <p:cNvPr id="9" name="Content Placeholder 9">
            <a:extLst>
              <a:ext uri="{FF2B5EF4-FFF2-40B4-BE49-F238E27FC236}">
                <a16:creationId xmlns:a16="http://schemas.microsoft.com/office/drawing/2014/main" id="{B573E6D0-CB4A-4F0C-9FF4-C35E7869F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059388"/>
            <a:ext cx="10972800" cy="4269850"/>
          </a:xfrm>
        </p:spPr>
        <p:txBody>
          <a:bodyPr>
            <a:normAutofit/>
          </a:bodyPr>
          <a:lstStyle/>
          <a:p>
            <a:r>
              <a:rPr lang="en-US" dirty="0">
                <a:latin typeface="Century Gothic (Headings)"/>
              </a:rPr>
              <a:t>Now that we have the two tasks, we need to include them in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 (Headings)"/>
              </a:rPr>
              <a:t>main.yml</a:t>
            </a:r>
            <a:endParaRPr lang="en-US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25380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Ansible basics – Role tasks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C9699A-177A-4A09-8579-37397193AFF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Century Gothic (Headings)"/>
              </a:rPr>
              <a:t>Now we need to include the two defined tasks in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 (Headings)"/>
              </a:rPr>
              <a:t>main.yml</a:t>
            </a:r>
            <a:endParaRPr lang="en-US" sz="1800" dirty="0">
              <a:latin typeface="Century Gothic (Headings)"/>
            </a:endParaRPr>
          </a:p>
          <a:p>
            <a:pPr marL="914400" lvl="2" indent="0">
              <a:buNone/>
            </a:pPr>
            <a:r>
              <a:rPr lang="en-US" dirty="0">
                <a:latin typeface="Century Gothic (Headings)"/>
              </a:rPr>
              <a:t>vim tasks/</a:t>
            </a:r>
            <a:r>
              <a:rPr lang="en-US" dirty="0" err="1">
                <a:latin typeface="Century Gothic (Headings)"/>
              </a:rPr>
              <a:t>main.yml</a:t>
            </a:r>
            <a:endParaRPr lang="en-US" dirty="0">
              <a:latin typeface="Century Gothic (Headings)"/>
            </a:endParaRPr>
          </a:p>
          <a:p>
            <a:endParaRPr lang="en-US" sz="1800" dirty="0">
              <a:latin typeface="Century Gothic (Headings)"/>
            </a:endParaRPr>
          </a:p>
          <a:p>
            <a:r>
              <a:rPr lang="en-US" sz="1800" dirty="0">
                <a:latin typeface="Century Gothic (Headings)"/>
              </a:rPr>
              <a:t>We will need the module include for this</a:t>
            </a:r>
            <a:endParaRPr lang="en-US" sz="1800" b="1" dirty="0">
              <a:latin typeface="Century Gothic (Headings)"/>
            </a:endParaRPr>
          </a:p>
          <a:p>
            <a:endParaRPr lang="en-US" sz="1800" b="1" dirty="0">
              <a:latin typeface="Century Gothic (Headings)"/>
            </a:endParaRPr>
          </a:p>
          <a:p>
            <a:r>
              <a:rPr lang="en-US" sz="1800" b="1" dirty="0">
                <a:latin typeface="Century Gothic (Headings)"/>
              </a:rPr>
              <a:t>include: </a:t>
            </a:r>
            <a:r>
              <a:rPr lang="en-US" sz="1800" dirty="0">
                <a:latin typeface="Century Gothic (Headings)"/>
              </a:rPr>
              <a:t>TASK_PATH</a:t>
            </a:r>
          </a:p>
          <a:p>
            <a:endParaRPr lang="en-US" sz="1800" dirty="0">
              <a:latin typeface="Century Gothic (Headings)"/>
            </a:endParaRPr>
          </a:p>
          <a:p>
            <a:r>
              <a:rPr lang="en-US" sz="1800" dirty="0">
                <a:latin typeface="Century Gothic (Headings)"/>
              </a:rPr>
              <a:t>There is no parameter for include, just plain “include: path/to/</a:t>
            </a:r>
            <a:r>
              <a:rPr lang="en-US" sz="1800" dirty="0" err="1">
                <a:latin typeface="Century Gothic (Headings)"/>
              </a:rPr>
              <a:t>task.yml</a:t>
            </a:r>
            <a:r>
              <a:rPr lang="en-US" sz="1800" dirty="0">
                <a:latin typeface="Century Gothic (Headings)"/>
              </a:rPr>
              <a:t>”</a:t>
            </a:r>
            <a:endParaRPr lang="en-US" dirty="0">
              <a:latin typeface="Century Gothic (Headings)"/>
            </a:endParaRPr>
          </a:p>
        </p:txBody>
      </p:sp>
      <p:sp>
        <p:nvSpPr>
          <p:cNvPr id="9" name="Content Placeholder 9">
            <a:extLst>
              <a:ext uri="{FF2B5EF4-FFF2-40B4-BE49-F238E27FC236}">
                <a16:creationId xmlns:a16="http://schemas.microsoft.com/office/drawing/2014/main" id="{B573E6D0-CB4A-4F0C-9FF4-C35E7869FC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entury Gothic (Headings)"/>
              </a:rPr>
              <a:t>Solutions</a:t>
            </a:r>
          </a:p>
          <a:p>
            <a:endParaRPr lang="en-US" dirty="0">
              <a:latin typeface="Century Gothic (Headings)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CCAD15-F4EA-4E04-B5D1-F6CF7CD4D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2250" y="2853532"/>
            <a:ext cx="2095500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437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Ansible basics – Playbooks</a:t>
            </a:r>
          </a:p>
        </p:txBody>
      </p:sp>
      <p:sp>
        <p:nvSpPr>
          <p:cNvPr id="9" name="Content Placeholder 9">
            <a:extLst>
              <a:ext uri="{FF2B5EF4-FFF2-40B4-BE49-F238E27FC236}">
                <a16:creationId xmlns:a16="http://schemas.microsoft.com/office/drawing/2014/main" id="{B573E6D0-CB4A-4F0C-9FF4-C35E7869F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059388"/>
            <a:ext cx="10972800" cy="4269850"/>
          </a:xfrm>
        </p:spPr>
        <p:txBody>
          <a:bodyPr>
            <a:normAutofit/>
          </a:bodyPr>
          <a:lstStyle/>
          <a:p>
            <a:r>
              <a:rPr lang="en-US" dirty="0">
                <a:latin typeface="Century Gothic (Headings)"/>
              </a:rPr>
              <a:t>You are done! Now, cd back to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 (Headings)"/>
              </a:rPr>
              <a:t>/ansible</a:t>
            </a:r>
            <a:r>
              <a:rPr lang="en-US" dirty="0">
                <a:latin typeface="Century Gothic (Headings)"/>
              </a:rPr>
              <a:t>, import the role into a playbook and run it.</a:t>
            </a:r>
            <a:endParaRPr lang="en-US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 (Headings)"/>
            </a:endParaRPr>
          </a:p>
          <a:p>
            <a:pPr marL="914400" lvl="2" indent="0">
              <a:buNone/>
            </a:pPr>
            <a:r>
              <a:rPr lang="en-US" dirty="0">
                <a:latin typeface="Century Gothic (Headings)"/>
              </a:rPr>
              <a:t>cd ../..</a:t>
            </a:r>
          </a:p>
          <a:p>
            <a:pPr marL="914400" lvl="2" indent="0">
              <a:buNone/>
            </a:pPr>
            <a:r>
              <a:rPr lang="en-US" dirty="0">
                <a:latin typeface="Century Gothic (Headings)"/>
              </a:rPr>
              <a:t>vim </a:t>
            </a:r>
            <a:r>
              <a:rPr lang="en-US" dirty="0" err="1">
                <a:latin typeface="Century Gothic (Headings)"/>
              </a:rPr>
              <a:t>playbook.yml</a:t>
            </a:r>
            <a:endParaRPr lang="en-US" dirty="0">
              <a:latin typeface="Century Gothic (Headings)"/>
            </a:endParaRPr>
          </a:p>
          <a:p>
            <a:pPr marL="914400" lvl="2" indent="0">
              <a:buNone/>
            </a:pPr>
            <a:endParaRPr lang="en-US" dirty="0">
              <a:latin typeface="Century Gothic (Headings)"/>
            </a:endParaRPr>
          </a:p>
          <a:p>
            <a:pPr marL="914400" lvl="2" indent="0">
              <a:buNone/>
            </a:pPr>
            <a:endParaRPr lang="en-US" dirty="0">
              <a:latin typeface="Century Gothic (Headings)"/>
            </a:endParaRPr>
          </a:p>
          <a:p>
            <a:pPr marL="914400" lvl="2" indent="0">
              <a:buNone/>
            </a:pPr>
            <a:endParaRPr lang="en-US" dirty="0">
              <a:latin typeface="Century Gothic (Headings)"/>
            </a:endParaRPr>
          </a:p>
          <a:p>
            <a:pPr marL="914400" lvl="2" indent="0">
              <a:buNone/>
            </a:pPr>
            <a:endParaRPr lang="en-US" dirty="0">
              <a:latin typeface="Century Gothic (Headings)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181330-32AB-45E3-84F0-A5185DB46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644" y="3648116"/>
            <a:ext cx="4638675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02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Ansible basics – Playbooks</a:t>
            </a:r>
          </a:p>
        </p:txBody>
      </p:sp>
      <p:sp>
        <p:nvSpPr>
          <p:cNvPr id="9" name="Content Placeholder 9">
            <a:extLst>
              <a:ext uri="{FF2B5EF4-FFF2-40B4-BE49-F238E27FC236}">
                <a16:creationId xmlns:a16="http://schemas.microsoft.com/office/drawing/2014/main" id="{B573E6D0-CB4A-4F0C-9FF4-C35E7869F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059388"/>
            <a:ext cx="10972800" cy="4269850"/>
          </a:xfrm>
        </p:spPr>
        <p:txBody>
          <a:bodyPr>
            <a:normAutofit/>
          </a:bodyPr>
          <a:lstStyle/>
          <a:p>
            <a:r>
              <a:rPr lang="en-US" dirty="0">
                <a:latin typeface="Century Gothic (Headings)"/>
              </a:rPr>
              <a:t>Before we can run our playbook, let’s change the Elasticsearch and Kibana host to the correct one.</a:t>
            </a:r>
          </a:p>
          <a:p>
            <a:pPr marL="914400" lvl="2" indent="0">
              <a:buNone/>
            </a:pPr>
            <a:r>
              <a:rPr lang="en-US" dirty="0">
                <a:latin typeface="Century Gothic (Headings)"/>
              </a:rPr>
              <a:t>vim </a:t>
            </a:r>
            <a:r>
              <a:rPr lang="en-US" dirty="0" err="1">
                <a:latin typeface="Century Gothic (Headings)"/>
              </a:rPr>
              <a:t>metricbeat.yml</a:t>
            </a:r>
            <a:endParaRPr lang="en-US" dirty="0">
              <a:latin typeface="Century Gothic (Headings)"/>
            </a:endParaRPr>
          </a:p>
          <a:p>
            <a:pPr marL="914400" lvl="2" indent="0">
              <a:buNone/>
            </a:pPr>
            <a:endParaRPr lang="en-US" dirty="0">
              <a:latin typeface="Century Gothic (Headings)"/>
            </a:endParaRPr>
          </a:p>
          <a:p>
            <a:pPr marL="914400" lvl="2" indent="0">
              <a:buNone/>
            </a:pPr>
            <a:endParaRPr lang="en-US" dirty="0">
              <a:latin typeface="Century Gothic (Headings)"/>
            </a:endParaRPr>
          </a:p>
          <a:p>
            <a:pPr marL="914400" lvl="2" indent="0">
              <a:buNone/>
            </a:pPr>
            <a:endParaRPr lang="en-US" dirty="0">
              <a:latin typeface="Century Gothic (Headings)"/>
            </a:endParaRPr>
          </a:p>
          <a:p>
            <a:pPr marL="914400" lvl="2" indent="0">
              <a:buNone/>
            </a:pPr>
            <a:endParaRPr lang="en-US" dirty="0">
              <a:latin typeface="Century Gothic (Headings)"/>
            </a:endParaRPr>
          </a:p>
          <a:p>
            <a:pPr marL="914400" lvl="2" indent="0">
              <a:buNone/>
            </a:pPr>
            <a:endParaRPr lang="en-US" dirty="0">
              <a:latin typeface="Century Gothic (Headings)"/>
            </a:endParaRPr>
          </a:p>
          <a:p>
            <a:endParaRPr lang="en-US" dirty="0">
              <a:latin typeface="Century Gothic (Headings)"/>
            </a:endParaRPr>
          </a:p>
          <a:p>
            <a:r>
              <a:rPr lang="en-US" dirty="0">
                <a:latin typeface="Century Gothic (Headings)"/>
              </a:rPr>
              <a:t>Run the playbook</a:t>
            </a:r>
          </a:p>
          <a:p>
            <a:pPr marL="914400" lvl="2" indent="0">
              <a:buNone/>
            </a:pPr>
            <a:r>
              <a:rPr lang="en-US" dirty="0">
                <a:latin typeface="Century Gothic (Headings)"/>
              </a:rPr>
              <a:t>ansible-playbook </a:t>
            </a:r>
            <a:r>
              <a:rPr lang="en-US" dirty="0" err="1">
                <a:latin typeface="Century Gothic (Headings)"/>
              </a:rPr>
              <a:t>playbook.yml</a:t>
            </a:r>
            <a:endParaRPr lang="en-US" dirty="0">
              <a:latin typeface="Century Gothic (Headings)"/>
            </a:endParaRPr>
          </a:p>
          <a:p>
            <a:pPr marL="914400" lvl="2" indent="0">
              <a:buNone/>
            </a:pPr>
            <a:endParaRPr lang="en-US" dirty="0">
              <a:latin typeface="Century Gothic (Headings)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428661-BB94-43AE-9D9D-C74C4690A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432" y="3429000"/>
            <a:ext cx="29337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43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Ansible?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4AFCC31-D645-4237-9FCC-AACF21F9A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051438"/>
            <a:ext cx="10972800" cy="636104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latin typeface="+mj-lt"/>
              </a:rPr>
              <a:t>How to install something on a remote machine?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C98A518-0961-4D6C-AE89-854E802B4EB5}"/>
              </a:ext>
            </a:extLst>
          </p:cNvPr>
          <p:cNvSpPr/>
          <p:nvPr/>
        </p:nvSpPr>
        <p:spPr>
          <a:xfrm>
            <a:off x="2631882" y="3609892"/>
            <a:ext cx="2043485" cy="1208598"/>
          </a:xfrm>
          <a:prstGeom prst="round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You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508D434-255B-4EC1-BC05-914E740DC8A3}"/>
              </a:ext>
            </a:extLst>
          </p:cNvPr>
          <p:cNvSpPr/>
          <p:nvPr/>
        </p:nvSpPr>
        <p:spPr>
          <a:xfrm>
            <a:off x="7516635" y="3609892"/>
            <a:ext cx="2043485" cy="1208598"/>
          </a:xfrm>
          <a:prstGeom prst="round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Remote</a:t>
            </a:r>
          </a:p>
          <a:p>
            <a:pPr algn="ctr"/>
            <a:r>
              <a:rPr lang="en-US" sz="2000" dirty="0"/>
              <a:t>Machine</a:t>
            </a:r>
            <a:endParaRPr lang="en-US" sz="1100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5259A3D-0CFC-44CE-87AB-DAE72BA63869}"/>
              </a:ext>
            </a:extLst>
          </p:cNvPr>
          <p:cNvSpPr/>
          <p:nvPr/>
        </p:nvSpPr>
        <p:spPr>
          <a:xfrm>
            <a:off x="4839695" y="4031311"/>
            <a:ext cx="2512612" cy="365760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D6F13E-9911-413D-A4D4-6A059AB3F8AF}"/>
              </a:ext>
            </a:extLst>
          </p:cNvPr>
          <p:cNvSpPr txBox="1"/>
          <p:nvPr/>
        </p:nvSpPr>
        <p:spPr>
          <a:xfrm>
            <a:off x="5523507" y="3661979"/>
            <a:ext cx="1144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SSH</a:t>
            </a:r>
          </a:p>
        </p:txBody>
      </p:sp>
    </p:spTree>
    <p:extLst>
      <p:ext uri="{BB962C8B-B14F-4D97-AF65-F5344CB8AC3E}">
        <p14:creationId xmlns:p14="http://schemas.microsoft.com/office/powerpoint/2010/main" val="2182484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Ansible?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4AFCC31-D645-4237-9FCC-AACF21F9A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051438"/>
            <a:ext cx="10972800" cy="636104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latin typeface="+mj-lt"/>
              </a:rPr>
              <a:t>How to install something on 20 remote machines?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C98A518-0961-4D6C-AE89-854E802B4EB5}"/>
              </a:ext>
            </a:extLst>
          </p:cNvPr>
          <p:cNvSpPr/>
          <p:nvPr/>
        </p:nvSpPr>
        <p:spPr>
          <a:xfrm>
            <a:off x="2250218" y="3834519"/>
            <a:ext cx="2043485" cy="1208598"/>
          </a:xfrm>
          <a:prstGeom prst="round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You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508D434-255B-4EC1-BC05-914E740DC8A3}"/>
              </a:ext>
            </a:extLst>
          </p:cNvPr>
          <p:cNvSpPr/>
          <p:nvPr/>
        </p:nvSpPr>
        <p:spPr>
          <a:xfrm>
            <a:off x="7134972" y="3697360"/>
            <a:ext cx="712531" cy="421419"/>
          </a:xfrm>
          <a:prstGeom prst="round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Machine</a:t>
            </a:r>
            <a:endParaRPr lang="en-US" sz="500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5259A3D-0CFC-44CE-87AB-DAE72BA63869}"/>
              </a:ext>
            </a:extLst>
          </p:cNvPr>
          <p:cNvSpPr/>
          <p:nvPr/>
        </p:nvSpPr>
        <p:spPr>
          <a:xfrm>
            <a:off x="4458031" y="4255938"/>
            <a:ext cx="2512612" cy="365760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D6F13E-9911-413D-A4D4-6A059AB3F8AF}"/>
              </a:ext>
            </a:extLst>
          </p:cNvPr>
          <p:cNvSpPr txBox="1"/>
          <p:nvPr/>
        </p:nvSpPr>
        <p:spPr>
          <a:xfrm>
            <a:off x="5141843" y="3886606"/>
            <a:ext cx="1144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SSH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7601149-6618-4D4B-9FC2-3E4301A59412}"/>
              </a:ext>
            </a:extLst>
          </p:cNvPr>
          <p:cNvSpPr/>
          <p:nvPr/>
        </p:nvSpPr>
        <p:spPr>
          <a:xfrm>
            <a:off x="7983112" y="3697359"/>
            <a:ext cx="712531" cy="421419"/>
          </a:xfrm>
          <a:prstGeom prst="round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Machine</a:t>
            </a:r>
            <a:endParaRPr lang="en-US" sz="5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D4467A9-B572-4E81-93DE-F615BB80E3C0}"/>
              </a:ext>
            </a:extLst>
          </p:cNvPr>
          <p:cNvSpPr/>
          <p:nvPr/>
        </p:nvSpPr>
        <p:spPr>
          <a:xfrm>
            <a:off x="8782003" y="3697360"/>
            <a:ext cx="712531" cy="421419"/>
          </a:xfrm>
          <a:prstGeom prst="round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Machine</a:t>
            </a:r>
            <a:endParaRPr lang="en-US" sz="500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8804F5E-7ECA-4DAF-A64E-5F9E1CE7D418}"/>
              </a:ext>
            </a:extLst>
          </p:cNvPr>
          <p:cNvSpPr/>
          <p:nvPr/>
        </p:nvSpPr>
        <p:spPr>
          <a:xfrm>
            <a:off x="9630143" y="3697359"/>
            <a:ext cx="712531" cy="421419"/>
          </a:xfrm>
          <a:prstGeom prst="round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Machine</a:t>
            </a:r>
            <a:endParaRPr lang="en-US" sz="500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DCD19B4-D8A4-455B-AAAC-3AC7C655ABA3}"/>
              </a:ext>
            </a:extLst>
          </p:cNvPr>
          <p:cNvSpPr/>
          <p:nvPr/>
        </p:nvSpPr>
        <p:spPr>
          <a:xfrm>
            <a:off x="7134972" y="3138781"/>
            <a:ext cx="712531" cy="421419"/>
          </a:xfrm>
          <a:prstGeom prst="round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Machine</a:t>
            </a:r>
            <a:endParaRPr lang="en-US" sz="500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1F812FA-E5B4-4A46-ACFB-541808057E1F}"/>
              </a:ext>
            </a:extLst>
          </p:cNvPr>
          <p:cNvSpPr/>
          <p:nvPr/>
        </p:nvSpPr>
        <p:spPr>
          <a:xfrm>
            <a:off x="7983112" y="3138780"/>
            <a:ext cx="712531" cy="421419"/>
          </a:xfrm>
          <a:prstGeom prst="round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Machine</a:t>
            </a:r>
            <a:endParaRPr lang="en-US" sz="500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398018B-1462-415F-BF1B-115F78C6A4FA}"/>
              </a:ext>
            </a:extLst>
          </p:cNvPr>
          <p:cNvSpPr/>
          <p:nvPr/>
        </p:nvSpPr>
        <p:spPr>
          <a:xfrm>
            <a:off x="8782003" y="3138781"/>
            <a:ext cx="712531" cy="421419"/>
          </a:xfrm>
          <a:prstGeom prst="round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Machine</a:t>
            </a:r>
            <a:endParaRPr lang="en-US" sz="500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E22F8CE-73C1-45F7-8270-56F7E3098628}"/>
              </a:ext>
            </a:extLst>
          </p:cNvPr>
          <p:cNvSpPr/>
          <p:nvPr/>
        </p:nvSpPr>
        <p:spPr>
          <a:xfrm>
            <a:off x="9630143" y="3138780"/>
            <a:ext cx="712531" cy="421419"/>
          </a:xfrm>
          <a:prstGeom prst="round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Machine</a:t>
            </a:r>
            <a:endParaRPr lang="en-US" sz="50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1FD6E65-399A-45AB-9309-F9747478F2B3}"/>
              </a:ext>
            </a:extLst>
          </p:cNvPr>
          <p:cNvSpPr/>
          <p:nvPr/>
        </p:nvSpPr>
        <p:spPr>
          <a:xfrm>
            <a:off x="7134972" y="4814518"/>
            <a:ext cx="712531" cy="421419"/>
          </a:xfrm>
          <a:prstGeom prst="round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Machine</a:t>
            </a:r>
            <a:endParaRPr lang="en-US" sz="500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C09CDC7-2E15-4E0D-860D-6B40D1E293A4}"/>
              </a:ext>
            </a:extLst>
          </p:cNvPr>
          <p:cNvSpPr/>
          <p:nvPr/>
        </p:nvSpPr>
        <p:spPr>
          <a:xfrm>
            <a:off x="7983112" y="4814517"/>
            <a:ext cx="712531" cy="421419"/>
          </a:xfrm>
          <a:prstGeom prst="round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Machine</a:t>
            </a:r>
            <a:endParaRPr lang="en-US" sz="500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46BE553A-B77F-40B8-A046-10AACCE346BD}"/>
              </a:ext>
            </a:extLst>
          </p:cNvPr>
          <p:cNvSpPr/>
          <p:nvPr/>
        </p:nvSpPr>
        <p:spPr>
          <a:xfrm>
            <a:off x="8782003" y="4814518"/>
            <a:ext cx="712531" cy="421419"/>
          </a:xfrm>
          <a:prstGeom prst="round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Machine</a:t>
            </a:r>
            <a:endParaRPr lang="en-US" sz="500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5D157890-EE65-4D40-9B54-593D364CFD66}"/>
              </a:ext>
            </a:extLst>
          </p:cNvPr>
          <p:cNvSpPr/>
          <p:nvPr/>
        </p:nvSpPr>
        <p:spPr>
          <a:xfrm>
            <a:off x="9630143" y="4814517"/>
            <a:ext cx="712531" cy="421419"/>
          </a:xfrm>
          <a:prstGeom prst="round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Machine</a:t>
            </a:r>
            <a:endParaRPr lang="en-US" sz="500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6004B8E-4076-4875-8059-742D52E7A81C}"/>
              </a:ext>
            </a:extLst>
          </p:cNvPr>
          <p:cNvSpPr/>
          <p:nvPr/>
        </p:nvSpPr>
        <p:spPr>
          <a:xfrm>
            <a:off x="7134972" y="4255939"/>
            <a:ext cx="712531" cy="421419"/>
          </a:xfrm>
          <a:prstGeom prst="round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Machine</a:t>
            </a:r>
            <a:endParaRPr lang="en-US" sz="500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FA6B4B6E-D3A9-46B9-819A-AD94DA35BB66}"/>
              </a:ext>
            </a:extLst>
          </p:cNvPr>
          <p:cNvSpPr/>
          <p:nvPr/>
        </p:nvSpPr>
        <p:spPr>
          <a:xfrm>
            <a:off x="7983112" y="4255938"/>
            <a:ext cx="712531" cy="421419"/>
          </a:xfrm>
          <a:prstGeom prst="round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Machine</a:t>
            </a:r>
            <a:endParaRPr lang="en-US" sz="500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BFA10C24-5BE5-4690-B998-CADAB7D14B55}"/>
              </a:ext>
            </a:extLst>
          </p:cNvPr>
          <p:cNvSpPr/>
          <p:nvPr/>
        </p:nvSpPr>
        <p:spPr>
          <a:xfrm>
            <a:off x="8782003" y="4255939"/>
            <a:ext cx="712531" cy="421419"/>
          </a:xfrm>
          <a:prstGeom prst="round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Machine</a:t>
            </a:r>
            <a:endParaRPr lang="en-US" sz="500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EBE0846F-2CDC-4A0B-B5CF-B2D84C2DE025}"/>
              </a:ext>
            </a:extLst>
          </p:cNvPr>
          <p:cNvSpPr/>
          <p:nvPr/>
        </p:nvSpPr>
        <p:spPr>
          <a:xfrm>
            <a:off x="9630143" y="4255938"/>
            <a:ext cx="712531" cy="421419"/>
          </a:xfrm>
          <a:prstGeom prst="round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Machine</a:t>
            </a:r>
            <a:endParaRPr lang="en-US" sz="500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27A7D68A-F4FC-4471-80AD-74C1554E14DC}"/>
              </a:ext>
            </a:extLst>
          </p:cNvPr>
          <p:cNvSpPr/>
          <p:nvPr/>
        </p:nvSpPr>
        <p:spPr>
          <a:xfrm>
            <a:off x="7134972" y="5373096"/>
            <a:ext cx="712531" cy="421419"/>
          </a:xfrm>
          <a:prstGeom prst="round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Machine</a:t>
            </a:r>
            <a:endParaRPr lang="en-US" sz="500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E9D40075-4320-48EC-9850-9B1DA2813320}"/>
              </a:ext>
            </a:extLst>
          </p:cNvPr>
          <p:cNvSpPr/>
          <p:nvPr/>
        </p:nvSpPr>
        <p:spPr>
          <a:xfrm>
            <a:off x="7983112" y="5373095"/>
            <a:ext cx="712531" cy="421419"/>
          </a:xfrm>
          <a:prstGeom prst="round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Machine</a:t>
            </a:r>
            <a:endParaRPr lang="en-US" sz="500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B8096943-1F6C-4524-9835-E7DE19B12D77}"/>
              </a:ext>
            </a:extLst>
          </p:cNvPr>
          <p:cNvSpPr/>
          <p:nvPr/>
        </p:nvSpPr>
        <p:spPr>
          <a:xfrm>
            <a:off x="8782003" y="5373096"/>
            <a:ext cx="712531" cy="421419"/>
          </a:xfrm>
          <a:prstGeom prst="round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Machine</a:t>
            </a:r>
            <a:endParaRPr lang="en-US" sz="500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68C9A62B-019D-4E83-A8B4-37FB36E59E88}"/>
              </a:ext>
            </a:extLst>
          </p:cNvPr>
          <p:cNvSpPr/>
          <p:nvPr/>
        </p:nvSpPr>
        <p:spPr>
          <a:xfrm>
            <a:off x="9630143" y="5373095"/>
            <a:ext cx="712531" cy="421419"/>
          </a:xfrm>
          <a:prstGeom prst="round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Machine</a:t>
            </a:r>
            <a:endParaRPr lang="en-US" sz="500" dirty="0"/>
          </a:p>
        </p:txBody>
      </p:sp>
    </p:spTree>
    <p:extLst>
      <p:ext uri="{BB962C8B-B14F-4D97-AF65-F5344CB8AC3E}">
        <p14:creationId xmlns:p14="http://schemas.microsoft.com/office/powerpoint/2010/main" val="150600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Ansible?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4AFCC31-D645-4237-9FCC-AACF21F9A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051438"/>
            <a:ext cx="10972800" cy="636104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latin typeface="+mj-lt"/>
              </a:rPr>
              <a:t>How to install something on 20 remote machines running different OS?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C98A518-0961-4D6C-AE89-854E802B4EB5}"/>
              </a:ext>
            </a:extLst>
          </p:cNvPr>
          <p:cNvSpPr/>
          <p:nvPr/>
        </p:nvSpPr>
        <p:spPr>
          <a:xfrm>
            <a:off x="2250218" y="3834519"/>
            <a:ext cx="2043485" cy="1208598"/>
          </a:xfrm>
          <a:prstGeom prst="round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You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508D434-255B-4EC1-BC05-914E740DC8A3}"/>
              </a:ext>
            </a:extLst>
          </p:cNvPr>
          <p:cNvSpPr/>
          <p:nvPr/>
        </p:nvSpPr>
        <p:spPr>
          <a:xfrm>
            <a:off x="7134972" y="3697360"/>
            <a:ext cx="712531" cy="42141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Win</a:t>
            </a:r>
            <a:endParaRPr lang="en-US" sz="500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5259A3D-0CFC-44CE-87AB-DAE72BA63869}"/>
              </a:ext>
            </a:extLst>
          </p:cNvPr>
          <p:cNvSpPr/>
          <p:nvPr/>
        </p:nvSpPr>
        <p:spPr>
          <a:xfrm>
            <a:off x="4458031" y="4255938"/>
            <a:ext cx="2512612" cy="365760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D6F13E-9911-413D-A4D4-6A059AB3F8AF}"/>
              </a:ext>
            </a:extLst>
          </p:cNvPr>
          <p:cNvSpPr txBox="1"/>
          <p:nvPr/>
        </p:nvSpPr>
        <p:spPr>
          <a:xfrm>
            <a:off x="5141843" y="3886606"/>
            <a:ext cx="1144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SSH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7601149-6618-4D4B-9FC2-3E4301A59412}"/>
              </a:ext>
            </a:extLst>
          </p:cNvPr>
          <p:cNvSpPr/>
          <p:nvPr/>
        </p:nvSpPr>
        <p:spPr>
          <a:xfrm>
            <a:off x="7983112" y="3697359"/>
            <a:ext cx="712531" cy="42141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Mac</a:t>
            </a:r>
            <a:endParaRPr lang="en-US" sz="5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D4467A9-B572-4E81-93DE-F615BB80E3C0}"/>
              </a:ext>
            </a:extLst>
          </p:cNvPr>
          <p:cNvSpPr/>
          <p:nvPr/>
        </p:nvSpPr>
        <p:spPr>
          <a:xfrm>
            <a:off x="8782003" y="3697360"/>
            <a:ext cx="712531" cy="42141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CentOS</a:t>
            </a:r>
            <a:endParaRPr lang="en-US" sz="500" dirty="0">
              <a:solidFill>
                <a:schemeClr val="tx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8804F5E-7ECA-4DAF-A64E-5F9E1CE7D418}"/>
              </a:ext>
            </a:extLst>
          </p:cNvPr>
          <p:cNvSpPr/>
          <p:nvPr/>
        </p:nvSpPr>
        <p:spPr>
          <a:xfrm>
            <a:off x="9630143" y="3697359"/>
            <a:ext cx="712531" cy="42141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CentOS</a:t>
            </a:r>
            <a:endParaRPr lang="en-US" sz="500" dirty="0">
              <a:solidFill>
                <a:schemeClr val="tx1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DCD19B4-D8A4-455B-AAAC-3AC7C655ABA3}"/>
              </a:ext>
            </a:extLst>
          </p:cNvPr>
          <p:cNvSpPr/>
          <p:nvPr/>
        </p:nvSpPr>
        <p:spPr>
          <a:xfrm>
            <a:off x="7134972" y="3138781"/>
            <a:ext cx="712531" cy="42141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Win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1F812FA-E5B4-4A46-ACFB-541808057E1F}"/>
              </a:ext>
            </a:extLst>
          </p:cNvPr>
          <p:cNvSpPr/>
          <p:nvPr/>
        </p:nvSpPr>
        <p:spPr>
          <a:xfrm>
            <a:off x="7983112" y="3138780"/>
            <a:ext cx="712531" cy="42141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Mac</a:t>
            </a:r>
            <a:endParaRPr lang="en-US" sz="500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398018B-1462-415F-BF1B-115F78C6A4FA}"/>
              </a:ext>
            </a:extLst>
          </p:cNvPr>
          <p:cNvSpPr/>
          <p:nvPr/>
        </p:nvSpPr>
        <p:spPr>
          <a:xfrm>
            <a:off x="8782003" y="3138781"/>
            <a:ext cx="712531" cy="42141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Ubuntu</a:t>
            </a:r>
            <a:endParaRPr lang="en-US" sz="500" dirty="0">
              <a:solidFill>
                <a:schemeClr val="tx1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E22F8CE-73C1-45F7-8270-56F7E3098628}"/>
              </a:ext>
            </a:extLst>
          </p:cNvPr>
          <p:cNvSpPr/>
          <p:nvPr/>
        </p:nvSpPr>
        <p:spPr>
          <a:xfrm>
            <a:off x="9630143" y="3138780"/>
            <a:ext cx="712531" cy="42141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CentOS</a:t>
            </a:r>
            <a:endParaRPr lang="en-US" sz="500" dirty="0">
              <a:solidFill>
                <a:schemeClr val="tx1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1FD6E65-399A-45AB-9309-F9747478F2B3}"/>
              </a:ext>
            </a:extLst>
          </p:cNvPr>
          <p:cNvSpPr/>
          <p:nvPr/>
        </p:nvSpPr>
        <p:spPr>
          <a:xfrm>
            <a:off x="7134972" y="4814518"/>
            <a:ext cx="712531" cy="42141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CentOS</a:t>
            </a:r>
            <a:endParaRPr lang="en-US" sz="500" dirty="0">
              <a:solidFill>
                <a:schemeClr val="tx1"/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C09CDC7-2E15-4E0D-860D-6B40D1E293A4}"/>
              </a:ext>
            </a:extLst>
          </p:cNvPr>
          <p:cNvSpPr/>
          <p:nvPr/>
        </p:nvSpPr>
        <p:spPr>
          <a:xfrm>
            <a:off x="7983112" y="4814517"/>
            <a:ext cx="712531" cy="42141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Mac</a:t>
            </a:r>
            <a:endParaRPr lang="en-US" sz="500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46BE553A-B77F-40B8-A046-10AACCE346BD}"/>
              </a:ext>
            </a:extLst>
          </p:cNvPr>
          <p:cNvSpPr/>
          <p:nvPr/>
        </p:nvSpPr>
        <p:spPr>
          <a:xfrm>
            <a:off x="8782003" y="4814518"/>
            <a:ext cx="712531" cy="42141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Win</a:t>
            </a:r>
            <a:endParaRPr lang="en-US" sz="500" dirty="0"/>
          </a:p>
          <a:p>
            <a:pPr algn="ctr"/>
            <a:endParaRPr lang="en-US" sz="500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5D157890-EE65-4D40-9B54-593D364CFD66}"/>
              </a:ext>
            </a:extLst>
          </p:cNvPr>
          <p:cNvSpPr/>
          <p:nvPr/>
        </p:nvSpPr>
        <p:spPr>
          <a:xfrm>
            <a:off x="9630143" y="4814517"/>
            <a:ext cx="712531" cy="42141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Ubuntu</a:t>
            </a:r>
            <a:endParaRPr lang="en-US" sz="500" dirty="0">
              <a:solidFill>
                <a:schemeClr val="tx1"/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6004B8E-4076-4875-8059-742D52E7A81C}"/>
              </a:ext>
            </a:extLst>
          </p:cNvPr>
          <p:cNvSpPr/>
          <p:nvPr/>
        </p:nvSpPr>
        <p:spPr>
          <a:xfrm>
            <a:off x="7134972" y="4255939"/>
            <a:ext cx="712531" cy="42141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CentOS</a:t>
            </a:r>
            <a:endParaRPr lang="en-US" sz="500" dirty="0">
              <a:solidFill>
                <a:schemeClr val="tx1"/>
              </a:solidFill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FA6B4B6E-D3A9-46B9-819A-AD94DA35BB66}"/>
              </a:ext>
            </a:extLst>
          </p:cNvPr>
          <p:cNvSpPr/>
          <p:nvPr/>
        </p:nvSpPr>
        <p:spPr>
          <a:xfrm>
            <a:off x="7983112" y="4255938"/>
            <a:ext cx="712531" cy="42141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Win</a:t>
            </a:r>
            <a:endParaRPr lang="en-US" sz="500" dirty="0"/>
          </a:p>
          <a:p>
            <a:pPr algn="ctr"/>
            <a:endParaRPr lang="en-US" sz="500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BFA10C24-5BE5-4690-B998-CADAB7D14B55}"/>
              </a:ext>
            </a:extLst>
          </p:cNvPr>
          <p:cNvSpPr/>
          <p:nvPr/>
        </p:nvSpPr>
        <p:spPr>
          <a:xfrm>
            <a:off x="8782003" y="4255939"/>
            <a:ext cx="712531" cy="42141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Mac</a:t>
            </a:r>
            <a:endParaRPr lang="en-US" sz="500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EBE0846F-2CDC-4A0B-B5CF-B2D84C2DE025}"/>
              </a:ext>
            </a:extLst>
          </p:cNvPr>
          <p:cNvSpPr/>
          <p:nvPr/>
        </p:nvSpPr>
        <p:spPr>
          <a:xfrm>
            <a:off x="9630143" y="4255938"/>
            <a:ext cx="712531" cy="42141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Win</a:t>
            </a:r>
            <a:endParaRPr lang="en-US" sz="500" dirty="0"/>
          </a:p>
          <a:p>
            <a:pPr algn="ctr"/>
            <a:endParaRPr lang="en-US" sz="500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27A7D68A-F4FC-4471-80AD-74C1554E14DC}"/>
              </a:ext>
            </a:extLst>
          </p:cNvPr>
          <p:cNvSpPr/>
          <p:nvPr/>
        </p:nvSpPr>
        <p:spPr>
          <a:xfrm>
            <a:off x="7134972" y="5373096"/>
            <a:ext cx="712531" cy="42141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CentOS</a:t>
            </a:r>
            <a:endParaRPr lang="en-US" sz="500" dirty="0">
              <a:solidFill>
                <a:schemeClr val="tx1"/>
              </a:solidFill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E9D40075-4320-48EC-9850-9B1DA2813320}"/>
              </a:ext>
            </a:extLst>
          </p:cNvPr>
          <p:cNvSpPr/>
          <p:nvPr/>
        </p:nvSpPr>
        <p:spPr>
          <a:xfrm>
            <a:off x="7983112" y="5373095"/>
            <a:ext cx="712531" cy="42141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CentOS</a:t>
            </a:r>
            <a:endParaRPr lang="en-US" sz="500" dirty="0">
              <a:solidFill>
                <a:schemeClr val="tx1"/>
              </a:solidFill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B8096943-1F6C-4524-9835-E7DE19B12D77}"/>
              </a:ext>
            </a:extLst>
          </p:cNvPr>
          <p:cNvSpPr/>
          <p:nvPr/>
        </p:nvSpPr>
        <p:spPr>
          <a:xfrm>
            <a:off x="8782003" y="5373096"/>
            <a:ext cx="712531" cy="42141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Ubuntu</a:t>
            </a:r>
            <a:endParaRPr lang="en-US" sz="500" dirty="0">
              <a:solidFill>
                <a:schemeClr val="tx1"/>
              </a:solidFill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68C9A62B-019D-4E83-A8B4-37FB36E59E88}"/>
              </a:ext>
            </a:extLst>
          </p:cNvPr>
          <p:cNvSpPr/>
          <p:nvPr/>
        </p:nvSpPr>
        <p:spPr>
          <a:xfrm>
            <a:off x="9630143" y="5373095"/>
            <a:ext cx="712531" cy="42141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Ubuntu</a:t>
            </a:r>
            <a:endParaRPr lang="en-US" sz="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6571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Ansible?</a:t>
            </a:r>
          </a:p>
        </p:txBody>
      </p:sp>
      <p:sp>
        <p:nvSpPr>
          <p:cNvPr id="9" name="Content Placeholder 9">
            <a:extLst>
              <a:ext uri="{FF2B5EF4-FFF2-40B4-BE49-F238E27FC236}">
                <a16:creationId xmlns:a16="http://schemas.microsoft.com/office/drawing/2014/main" id="{B573E6D0-CB4A-4F0C-9FF4-C35E7869F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059388"/>
            <a:ext cx="10972800" cy="4066775"/>
          </a:xfrm>
        </p:spPr>
        <p:txBody>
          <a:bodyPr/>
          <a:lstStyle/>
          <a:p>
            <a:r>
              <a:rPr lang="en-US" dirty="0">
                <a:latin typeface="+mj-lt"/>
              </a:rPr>
              <a:t>IT automation tool</a:t>
            </a:r>
          </a:p>
          <a:p>
            <a:r>
              <a:rPr lang="en-US" dirty="0">
                <a:latin typeface="+mj-lt"/>
              </a:rPr>
              <a:t>Uses OpenSSH (and more) for transport</a:t>
            </a:r>
          </a:p>
          <a:p>
            <a:r>
              <a:rPr lang="en-US" dirty="0">
                <a:latin typeface="+mj-lt"/>
              </a:rPr>
              <a:t>YAML configurations</a:t>
            </a:r>
          </a:p>
          <a:p>
            <a:pPr lvl="1"/>
            <a:r>
              <a:rPr lang="en-US" dirty="0">
                <a:latin typeface="+mj-lt"/>
              </a:rPr>
              <a:t>Human readable</a:t>
            </a:r>
          </a:p>
          <a:p>
            <a:pPr lvl="1"/>
            <a:r>
              <a:rPr lang="en-US" strike="sngStrike" dirty="0">
                <a:latin typeface="+mj-lt"/>
              </a:rPr>
              <a:t>Easy to understand</a:t>
            </a:r>
          </a:p>
          <a:p>
            <a:r>
              <a:rPr lang="en-US" dirty="0">
                <a:latin typeface="+mj-lt"/>
              </a:rPr>
              <a:t>Idempotent, which means it produces the same result every time it runs.</a:t>
            </a:r>
          </a:p>
        </p:txBody>
      </p:sp>
    </p:spTree>
    <p:extLst>
      <p:ext uri="{BB962C8B-B14F-4D97-AF65-F5344CB8AC3E}">
        <p14:creationId xmlns:p14="http://schemas.microsoft.com/office/powerpoint/2010/main" val="3401583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Ansible basics - Setup</a:t>
            </a:r>
          </a:p>
        </p:txBody>
      </p:sp>
      <p:sp>
        <p:nvSpPr>
          <p:cNvPr id="9" name="Content Placeholder 9">
            <a:extLst>
              <a:ext uri="{FF2B5EF4-FFF2-40B4-BE49-F238E27FC236}">
                <a16:creationId xmlns:a16="http://schemas.microsoft.com/office/drawing/2014/main" id="{B573E6D0-CB4A-4F0C-9FF4-C35E7869F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059388"/>
            <a:ext cx="10972800" cy="4066775"/>
          </a:xfrm>
        </p:spPr>
        <p:txBody>
          <a:bodyPr>
            <a:normAutofit/>
          </a:bodyPr>
          <a:lstStyle/>
          <a:p>
            <a:r>
              <a:rPr lang="en-US" dirty="0">
                <a:latin typeface="Century Gothic (Headings)"/>
              </a:rPr>
              <a:t>Ansible + Docker to deploy a full Elastic stack using Docker playground</a:t>
            </a:r>
          </a:p>
          <a:p>
            <a:pPr marL="0" indent="0" algn="ctr">
              <a:buNone/>
            </a:pPr>
            <a:r>
              <a:rPr lang="en-US" dirty="0">
                <a:latin typeface="Century Gothic (Headings)"/>
                <a:hlinkClick r:id="rId2"/>
              </a:rPr>
              <a:t>https://labs.play-with-docker.com/</a:t>
            </a:r>
            <a:endParaRPr lang="en-US" dirty="0">
              <a:latin typeface="Century Gothic (Headings)"/>
            </a:endParaRPr>
          </a:p>
          <a:p>
            <a:r>
              <a:rPr lang="en-US" dirty="0">
                <a:latin typeface="Century Gothic (Headings)"/>
              </a:rPr>
              <a:t>Throughout this lab, if something does not work, retry. It always works.</a:t>
            </a:r>
          </a:p>
          <a:p>
            <a:pPr lvl="1"/>
            <a:r>
              <a:rPr lang="en-US" dirty="0">
                <a:latin typeface="Century Gothic (Headings)"/>
              </a:rPr>
              <a:t>Cannot create instances? Close session and retry.</a:t>
            </a:r>
          </a:p>
          <a:p>
            <a:pPr lvl="1"/>
            <a:r>
              <a:rPr lang="en-US" dirty="0">
                <a:latin typeface="Century Gothic (Headings)"/>
              </a:rPr>
              <a:t>Download/Extract takes too long? </a:t>
            </a:r>
            <a:r>
              <a:rPr lang="en-US" dirty="0" err="1">
                <a:latin typeface="Century Gothic (Headings)"/>
              </a:rPr>
              <a:t>Ctrl+C</a:t>
            </a:r>
            <a:r>
              <a:rPr lang="en-US" dirty="0">
                <a:latin typeface="Century Gothic (Headings)"/>
              </a:rPr>
              <a:t> and retry.</a:t>
            </a:r>
          </a:p>
          <a:p>
            <a:r>
              <a:rPr lang="en-US" dirty="0">
                <a:latin typeface="Century Gothic (Headings)"/>
              </a:rPr>
              <a:t>Create 5 instances (click the wrench, create 5 managers)</a:t>
            </a:r>
          </a:p>
          <a:p>
            <a:r>
              <a:rPr lang="en-US" dirty="0">
                <a:latin typeface="Century Gothic (Headings)"/>
              </a:rPr>
              <a:t>Clone </a:t>
            </a:r>
            <a:r>
              <a:rPr lang="en-US" dirty="0">
                <a:latin typeface="Century Gothic (Headings)"/>
                <a:hlinkClick r:id="rId3"/>
              </a:rPr>
              <a:t>https://tinyurl.com/ansible-sample</a:t>
            </a:r>
            <a:endParaRPr lang="en-US" dirty="0">
              <a:latin typeface="Century Gothic (Headings)"/>
            </a:endParaRPr>
          </a:p>
          <a:p>
            <a:pPr marL="914400" lvl="2" indent="0">
              <a:buNone/>
            </a:pPr>
            <a:r>
              <a:rPr lang="en-US" dirty="0">
                <a:latin typeface="Century Gothic (Headings)"/>
              </a:rPr>
              <a:t>git clone https://tinyurl.com/ansible-sample</a:t>
            </a:r>
          </a:p>
          <a:p>
            <a:r>
              <a:rPr lang="en-US" dirty="0">
                <a:latin typeface="Century Gothic (Headings)"/>
              </a:rPr>
              <a:t>Cd inside and run </a:t>
            </a:r>
            <a:r>
              <a:rPr lang="en-US" i="1" dirty="0">
                <a:latin typeface="Century Gothic (Headings)"/>
              </a:rPr>
              <a:t>run.sh</a:t>
            </a:r>
          </a:p>
          <a:p>
            <a:pPr marL="914400" lvl="2" indent="0">
              <a:buNone/>
            </a:pPr>
            <a:r>
              <a:rPr lang="en-US" dirty="0">
                <a:latin typeface="Century Gothic (Headings)"/>
              </a:rPr>
              <a:t>cd ansible-sample &amp;&amp; bash run.sh</a:t>
            </a:r>
          </a:p>
        </p:txBody>
      </p:sp>
    </p:spTree>
    <p:extLst>
      <p:ext uri="{BB962C8B-B14F-4D97-AF65-F5344CB8AC3E}">
        <p14:creationId xmlns:p14="http://schemas.microsoft.com/office/powerpoint/2010/main" val="3571194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Ansible basics - Setup</a:t>
            </a:r>
          </a:p>
        </p:txBody>
      </p:sp>
      <p:sp>
        <p:nvSpPr>
          <p:cNvPr id="9" name="Content Placeholder 9">
            <a:extLst>
              <a:ext uri="{FF2B5EF4-FFF2-40B4-BE49-F238E27FC236}">
                <a16:creationId xmlns:a16="http://schemas.microsoft.com/office/drawing/2014/main" id="{B573E6D0-CB4A-4F0C-9FF4-C35E7869F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059388"/>
            <a:ext cx="10972800" cy="4066775"/>
          </a:xfrm>
        </p:spPr>
        <p:txBody>
          <a:bodyPr/>
          <a:lstStyle/>
          <a:p>
            <a:r>
              <a:rPr lang="en-US" dirty="0">
                <a:latin typeface="+mj-lt"/>
              </a:rPr>
              <a:t>Docker playground machines don’t have apt-get, so we will run Ansible and the stack on Docker containers.</a:t>
            </a:r>
          </a:p>
        </p:txBody>
      </p:sp>
    </p:spTree>
    <p:extLst>
      <p:ext uri="{BB962C8B-B14F-4D97-AF65-F5344CB8AC3E}">
        <p14:creationId xmlns:p14="http://schemas.microsoft.com/office/powerpoint/2010/main" val="1185295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Ansible basics – Installation</a:t>
            </a:r>
          </a:p>
        </p:txBody>
      </p:sp>
      <p:sp>
        <p:nvSpPr>
          <p:cNvPr id="9" name="Content Placeholder 9">
            <a:extLst>
              <a:ext uri="{FF2B5EF4-FFF2-40B4-BE49-F238E27FC236}">
                <a16:creationId xmlns:a16="http://schemas.microsoft.com/office/drawing/2014/main" id="{B573E6D0-CB4A-4F0C-9FF4-C35E7869F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059388"/>
            <a:ext cx="10972800" cy="4066775"/>
          </a:xfrm>
        </p:spPr>
        <p:txBody>
          <a:bodyPr/>
          <a:lstStyle/>
          <a:p>
            <a:r>
              <a:rPr lang="en-US" dirty="0">
                <a:latin typeface="+mj-lt"/>
              </a:rPr>
              <a:t>Ansible is supported almost on any systems with </a:t>
            </a:r>
            <a:r>
              <a:rPr lang="en-US" i="1" dirty="0">
                <a:latin typeface="+mj-lt"/>
              </a:rPr>
              <a:t>Python</a:t>
            </a:r>
            <a:r>
              <a:rPr lang="en-US" dirty="0">
                <a:latin typeface="+mj-lt"/>
              </a:rPr>
              <a:t> and </a:t>
            </a:r>
            <a:r>
              <a:rPr lang="en-US" i="1" dirty="0" err="1">
                <a:latin typeface="+mj-lt"/>
              </a:rPr>
              <a:t>sshpass</a:t>
            </a:r>
            <a:r>
              <a:rPr lang="en-US" dirty="0">
                <a:latin typeface="+mj-lt"/>
              </a:rPr>
              <a:t>, </a:t>
            </a:r>
            <a:r>
              <a:rPr lang="en-US" b="1" dirty="0">
                <a:latin typeface="+mj-lt"/>
              </a:rPr>
              <a:t>except for Windows</a:t>
            </a:r>
            <a:r>
              <a:rPr lang="en-US" dirty="0">
                <a:latin typeface="+mj-lt"/>
              </a:rPr>
              <a:t>.</a:t>
            </a:r>
          </a:p>
          <a:p>
            <a:r>
              <a:rPr lang="en-US" dirty="0">
                <a:latin typeface="+mj-lt"/>
              </a:rPr>
              <a:t>To install Ansible on Ubuntu, use apt-get</a:t>
            </a:r>
          </a:p>
          <a:p>
            <a:pPr marL="914400" lvl="2" indent="0">
              <a:buNone/>
            </a:pPr>
            <a:r>
              <a:rPr lang="en-US" dirty="0">
                <a:latin typeface="+mj-lt"/>
              </a:rPr>
              <a:t>apt-get install ansible</a:t>
            </a:r>
          </a:p>
        </p:txBody>
      </p:sp>
    </p:spTree>
    <p:extLst>
      <p:ext uri="{BB962C8B-B14F-4D97-AF65-F5344CB8AC3E}">
        <p14:creationId xmlns:p14="http://schemas.microsoft.com/office/powerpoint/2010/main" val="23481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mpany background presenta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solidFill>
          <a:schemeClr val="tx2"/>
        </a:solidFill>
        <a:ln>
          <a:solidFill>
            <a:schemeClr val="tx2"/>
          </a:solidFill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ompany meeting presentation.potx" id="{77F2D8A2-507B-4878-B2FF-8D528D9C7FD9}" vid="{1CC704D5-A0BA-4179-BDE4-EF17843D99B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Company meeting presentation</Template>
  <TotalTime>684</TotalTime>
  <Words>1208</Words>
  <Application>Microsoft Office PowerPoint</Application>
  <PresentationFormat>Widescreen</PresentationFormat>
  <Paragraphs>225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Century Gothic (Headings)</vt:lpstr>
      <vt:lpstr>Arial</vt:lpstr>
      <vt:lpstr>Century Gothic</vt:lpstr>
      <vt:lpstr>Courier New</vt:lpstr>
      <vt:lpstr>Palatino Linotype</vt:lpstr>
      <vt:lpstr>Company background presentation</vt:lpstr>
      <vt:lpstr>Introduction to Ansible</vt:lpstr>
      <vt:lpstr>What is Ansible?</vt:lpstr>
      <vt:lpstr>What is Ansible?</vt:lpstr>
      <vt:lpstr>What is Ansible?</vt:lpstr>
      <vt:lpstr>What is Ansible?</vt:lpstr>
      <vt:lpstr>What is Ansible?</vt:lpstr>
      <vt:lpstr>Ansible basics - Setup</vt:lpstr>
      <vt:lpstr>Ansible basics - Setup</vt:lpstr>
      <vt:lpstr>Ansible basics – Installation</vt:lpstr>
      <vt:lpstr>Ansible basics – Inventory</vt:lpstr>
      <vt:lpstr>Ansible basics – Inventory</vt:lpstr>
      <vt:lpstr>Ansible basics – Inventory</vt:lpstr>
      <vt:lpstr>Ansible basics – Organization</vt:lpstr>
      <vt:lpstr>Ansible basics – Roles</vt:lpstr>
      <vt:lpstr>Ansible basics – Role variables</vt:lpstr>
      <vt:lpstr>Ansible basics – Role tasks</vt:lpstr>
      <vt:lpstr>Ansible basics – Role tasks</vt:lpstr>
      <vt:lpstr>Ansible basics – Role tasks</vt:lpstr>
      <vt:lpstr>Ansible basics – Role tasks</vt:lpstr>
      <vt:lpstr>Ansible basics – Role tasks</vt:lpstr>
      <vt:lpstr>Ansible basics – Role tasks</vt:lpstr>
      <vt:lpstr>Ansible basics – Role tasks</vt:lpstr>
      <vt:lpstr>Ansible basics – Playbooks</vt:lpstr>
      <vt:lpstr>Ansible basics – Playbooks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Ansible</dc:title>
  <dc:creator>Thanh Nguyen</dc:creator>
  <cp:lastModifiedBy>Thanh Nguyen</cp:lastModifiedBy>
  <cp:revision>114</cp:revision>
  <dcterms:created xsi:type="dcterms:W3CDTF">2018-09-04T07:22:33Z</dcterms:created>
  <dcterms:modified xsi:type="dcterms:W3CDTF">2018-09-04T18:47:25Z</dcterms:modified>
</cp:coreProperties>
</file>